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8" r:id="rId2"/>
    <p:sldId id="306" r:id="rId3"/>
    <p:sldId id="307" r:id="rId4"/>
    <p:sldId id="308" r:id="rId5"/>
    <p:sldId id="318" r:id="rId6"/>
    <p:sldId id="332" r:id="rId7"/>
    <p:sldId id="326" r:id="rId8"/>
    <p:sldId id="327" r:id="rId9"/>
    <p:sldId id="329" r:id="rId10"/>
    <p:sldId id="330" r:id="rId11"/>
    <p:sldId id="331" r:id="rId12"/>
    <p:sldId id="320" r:id="rId13"/>
    <p:sldId id="319" r:id="rId14"/>
    <p:sldId id="333" r:id="rId15"/>
    <p:sldId id="334" r:id="rId16"/>
    <p:sldId id="312" r:id="rId17"/>
    <p:sldId id="321" r:id="rId18"/>
    <p:sldId id="316" r:id="rId19"/>
    <p:sldId id="323" r:id="rId20"/>
    <p:sldId id="324"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8ED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E6CC3-1C13-434A-B16C-611DE7717B8F}"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FC361-C30A-4AED-87EA-348118094D30}" type="slidenum">
              <a:rPr lang="en-US" smtClean="0"/>
              <a:t>‹#›</a:t>
            </a:fld>
            <a:endParaRPr lang="en-US"/>
          </a:p>
        </p:txBody>
      </p:sp>
    </p:spTree>
    <p:extLst>
      <p:ext uri="{BB962C8B-B14F-4D97-AF65-F5344CB8AC3E}">
        <p14:creationId xmlns:p14="http://schemas.microsoft.com/office/powerpoint/2010/main" val="414261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6B5317-EDBC-4155-87F5-41E4E6A99DED}" type="slidenum">
              <a:rPr lang="en-US" smtClean="0"/>
              <a:t>1</a:t>
            </a:fld>
            <a:endParaRPr lang="en-US"/>
          </a:p>
        </p:txBody>
      </p:sp>
    </p:spTree>
    <p:extLst>
      <p:ext uri="{BB962C8B-B14F-4D97-AF65-F5344CB8AC3E}">
        <p14:creationId xmlns:p14="http://schemas.microsoft.com/office/powerpoint/2010/main" val="203257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0CA7-A890-BC0D-44BD-6B67203AF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60673-A9B5-CD59-A2CC-8CE741C00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8539D-0687-ECBB-AB5D-8333E209AD75}"/>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DFCA8B5B-FB28-D786-CEFE-858812BAA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A0ED6-3AED-6780-A6EA-61F241528D7C}"/>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280171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AD4F-E9B4-64F0-D6DD-737D5AAD5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EB2408-D904-FD7E-5A8F-16D3CCC990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5EE91-BAB8-2F44-DBB2-F1328FE4ED76}"/>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E565E460-17EB-182E-5A42-901C31D7E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ABDEE-A22E-4E6C-99A7-507BD73C51C9}"/>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56441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2D89E-4B25-6904-9879-AED2AD5CE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3D1BA-49F1-B86E-C66F-0B8F8450F3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5F90C-4701-C192-642D-AAF932702CEB}"/>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B66CC239-6BC6-FBE7-B3A1-98BBB1195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2D777-7D7B-6587-E463-04473396F88A}"/>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981643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_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48CF3F-C310-A798-3FC5-A1091EC24F32}"/>
              </a:ext>
            </a:extLst>
          </p:cNvPr>
          <p:cNvSpPr/>
          <p:nvPr userDrawn="1"/>
        </p:nvSpPr>
        <p:spPr>
          <a:xfrm>
            <a:off x="0" y="0"/>
            <a:ext cx="12192000" cy="6858000"/>
          </a:xfrm>
          <a:prstGeom prst="rect">
            <a:avLst/>
          </a:prstGeom>
          <a:solidFill>
            <a:srgbClr val="0902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6440974-A0F0-F14F-D260-E09DA671DCDA}"/>
              </a:ext>
            </a:extLst>
          </p:cNvPr>
          <p:cNvPicPr>
            <a:picLocks noChangeAspect="1"/>
          </p:cNvPicPr>
          <p:nvPr userDrawn="1"/>
        </p:nvPicPr>
        <p:blipFill rotWithShape="1">
          <a:blip r:embed="rId2"/>
          <a:srcRect t="2412" r="2103"/>
          <a:stretch/>
        </p:blipFill>
        <p:spPr>
          <a:xfrm flipH="1">
            <a:off x="1133473" y="657276"/>
            <a:ext cx="11058523" cy="6200724"/>
          </a:xfrm>
          <a:prstGeom prst="rect">
            <a:avLst/>
          </a:prstGeom>
        </p:spPr>
      </p:pic>
      <p:pic>
        <p:nvPicPr>
          <p:cNvPr id="4" name="Graphic 3">
            <a:extLst>
              <a:ext uri="{FF2B5EF4-FFF2-40B4-BE49-F238E27FC236}">
                <a16:creationId xmlns:a16="http://schemas.microsoft.com/office/drawing/2014/main" id="{1A0F37DD-1BE1-1AE7-5545-AEDAA9BD32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9273" y="334878"/>
            <a:ext cx="3276600" cy="491490"/>
          </a:xfrm>
          <a:prstGeom prst="rect">
            <a:avLst/>
          </a:prstGeom>
        </p:spPr>
      </p:pic>
      <p:sp>
        <p:nvSpPr>
          <p:cNvPr id="10" name="Rectangle 9">
            <a:extLst>
              <a:ext uri="{FF2B5EF4-FFF2-40B4-BE49-F238E27FC236}">
                <a16:creationId xmlns:a16="http://schemas.microsoft.com/office/drawing/2014/main" id="{F1F3F5F4-3820-5854-232F-CF1E10F6076E}"/>
              </a:ext>
            </a:extLst>
          </p:cNvPr>
          <p:cNvSpPr/>
          <p:nvPr userDrawn="1"/>
        </p:nvSpPr>
        <p:spPr>
          <a:xfrm>
            <a:off x="0" y="5356860"/>
            <a:ext cx="6316980" cy="1501139"/>
          </a:xfrm>
          <a:prstGeom prst="rect">
            <a:avLst/>
          </a:prstGeom>
          <a:gradFill flip="none" rotWithShape="1">
            <a:gsLst>
              <a:gs pos="0">
                <a:schemeClr val="tx1">
                  <a:alpha val="87000"/>
                </a:schemeClr>
              </a:gs>
              <a:gs pos="100000">
                <a:schemeClr val="tx1">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977ABC60-1015-CA7D-6165-EAB4CE2A7F00}"/>
              </a:ext>
            </a:extLst>
          </p:cNvPr>
          <p:cNvGrpSpPr/>
          <p:nvPr userDrawn="1"/>
        </p:nvGrpSpPr>
        <p:grpSpPr>
          <a:xfrm>
            <a:off x="445174" y="2002465"/>
            <a:ext cx="3741293" cy="2851865"/>
            <a:chOff x="435649" y="2002465"/>
            <a:chExt cx="3741293" cy="2851865"/>
          </a:xfrm>
        </p:grpSpPr>
        <p:sp>
          <p:nvSpPr>
            <p:cNvPr id="7" name="TextBox 6">
              <a:extLst>
                <a:ext uri="{FF2B5EF4-FFF2-40B4-BE49-F238E27FC236}">
                  <a16:creationId xmlns:a16="http://schemas.microsoft.com/office/drawing/2014/main" id="{FD3AC36E-B320-78DD-E691-BE855821E7FE}"/>
                </a:ext>
              </a:extLst>
            </p:cNvPr>
            <p:cNvSpPr txBox="1"/>
            <p:nvPr userDrawn="1"/>
          </p:nvSpPr>
          <p:spPr>
            <a:xfrm>
              <a:off x="2111803" y="2805752"/>
              <a:ext cx="2065139" cy="1246495"/>
            </a:xfrm>
            <a:prstGeom prst="rect">
              <a:avLst/>
            </a:prstGeom>
            <a:noFill/>
          </p:spPr>
          <p:txBody>
            <a:bodyPr wrap="square" rtlCol="0" anchor="ctr">
              <a:spAutoFit/>
            </a:bodyPr>
            <a:lstStyle/>
            <a:p>
              <a:r>
                <a:rPr lang="en-IN" sz="2500" dirty="0">
                  <a:solidFill>
                    <a:schemeClr val="bg1"/>
                  </a:solidFill>
                </a:rPr>
                <a:t>Purposeful. </a:t>
              </a:r>
            </a:p>
            <a:p>
              <a:r>
                <a:rPr lang="en-IN" sz="2500" dirty="0">
                  <a:solidFill>
                    <a:schemeClr val="bg1"/>
                  </a:solidFill>
                </a:rPr>
                <a:t>Agile.</a:t>
              </a:r>
            </a:p>
            <a:p>
              <a:r>
                <a:rPr lang="en-IN" sz="2500" dirty="0">
                  <a:solidFill>
                    <a:schemeClr val="bg1"/>
                  </a:solidFill>
                </a:rPr>
                <a:t>Innovation.</a:t>
              </a:r>
            </a:p>
          </p:txBody>
        </p:sp>
        <p:pic>
          <p:nvPicPr>
            <p:cNvPr id="12" name="Graphic 11">
              <a:extLst>
                <a:ext uri="{FF2B5EF4-FFF2-40B4-BE49-F238E27FC236}">
                  <a16:creationId xmlns:a16="http://schemas.microsoft.com/office/drawing/2014/main" id="{F5173B0F-EFDF-09D6-E856-07569D6567B1}"/>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a:fillRect/>
            </a:stretch>
          </p:blipFill>
          <p:spPr>
            <a:xfrm>
              <a:off x="435649" y="2002465"/>
              <a:ext cx="3074351" cy="2851865"/>
            </a:xfrm>
            <a:custGeom>
              <a:avLst/>
              <a:gdLst>
                <a:gd name="connsiteX0" fmla="*/ 0 w 3074351"/>
                <a:gd name="connsiteY0" fmla="*/ 0 h 2851865"/>
                <a:gd name="connsiteX1" fmla="*/ 3074351 w 3074351"/>
                <a:gd name="connsiteY1" fmla="*/ 0 h 2851865"/>
                <a:gd name="connsiteX2" fmla="*/ 3074351 w 3074351"/>
                <a:gd name="connsiteY2" fmla="*/ 883610 h 2851865"/>
                <a:gd name="connsiteX3" fmla="*/ 1603216 w 3074351"/>
                <a:gd name="connsiteY3" fmla="*/ 883610 h 2851865"/>
                <a:gd name="connsiteX4" fmla="*/ 1603216 w 3074351"/>
                <a:gd name="connsiteY4" fmla="*/ 2030732 h 2851865"/>
                <a:gd name="connsiteX5" fmla="*/ 3074351 w 3074351"/>
                <a:gd name="connsiteY5" fmla="*/ 2030732 h 2851865"/>
                <a:gd name="connsiteX6" fmla="*/ 3074351 w 3074351"/>
                <a:gd name="connsiteY6" fmla="*/ 2851865 h 2851865"/>
                <a:gd name="connsiteX7" fmla="*/ 0 w 3074351"/>
                <a:gd name="connsiteY7" fmla="*/ 2851865 h 285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351" h="2851865">
                  <a:moveTo>
                    <a:pt x="0" y="0"/>
                  </a:moveTo>
                  <a:lnTo>
                    <a:pt x="3074351" y="0"/>
                  </a:lnTo>
                  <a:lnTo>
                    <a:pt x="3074351" y="883610"/>
                  </a:lnTo>
                  <a:lnTo>
                    <a:pt x="1603216" y="883610"/>
                  </a:lnTo>
                  <a:lnTo>
                    <a:pt x="1603216" y="2030732"/>
                  </a:lnTo>
                  <a:lnTo>
                    <a:pt x="3074351" y="2030732"/>
                  </a:lnTo>
                  <a:lnTo>
                    <a:pt x="3074351" y="2851865"/>
                  </a:lnTo>
                  <a:lnTo>
                    <a:pt x="0" y="2851865"/>
                  </a:lnTo>
                  <a:close/>
                </a:path>
              </a:pathLst>
            </a:custGeom>
          </p:spPr>
        </p:pic>
      </p:grpSp>
      <p:pic>
        <p:nvPicPr>
          <p:cNvPr id="5" name="Graphic 4">
            <a:extLst>
              <a:ext uri="{FF2B5EF4-FFF2-40B4-BE49-F238E27FC236}">
                <a16:creationId xmlns:a16="http://schemas.microsoft.com/office/drawing/2014/main" id="{1814E23E-283E-C440-5866-CADE5F53B92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985124" y="503024"/>
            <a:ext cx="2776539" cy="154252"/>
          </a:xfrm>
          <a:prstGeom prst="rect">
            <a:avLst/>
          </a:prstGeom>
        </p:spPr>
      </p:pic>
      <p:pic>
        <p:nvPicPr>
          <p:cNvPr id="8" name="Picture 7" descr="A black background with white text and yellow light bulb&#10;&#10;AI-generated content may be incorrect.">
            <a:extLst>
              <a:ext uri="{FF2B5EF4-FFF2-40B4-BE49-F238E27FC236}">
                <a16:creationId xmlns:a16="http://schemas.microsoft.com/office/drawing/2014/main" id="{C83B51A8-2F44-A251-020A-443601ABFB84}"/>
              </a:ext>
            </a:extLst>
          </p:cNvPr>
          <p:cNvPicPr>
            <a:picLocks noChangeAspect="1"/>
          </p:cNvPicPr>
          <p:nvPr userDrawn="1"/>
        </p:nvPicPr>
        <p:blipFill>
          <a:blip r:embed="rId9">
            <a:extLst>
              <a:ext uri="{28A0092B-C50C-407E-A947-70E740481C1C}">
                <a14:useLocalDpi xmlns:a14="http://schemas.microsoft.com/office/drawing/2010/main" val="0"/>
              </a:ext>
            </a:extLst>
          </a:blip>
          <a:srcRect l="3653" r="2375"/>
          <a:stretch/>
        </p:blipFill>
        <p:spPr>
          <a:xfrm>
            <a:off x="439273" y="5968064"/>
            <a:ext cx="1741620" cy="746278"/>
          </a:xfrm>
          <a:prstGeom prst="rect">
            <a:avLst/>
          </a:prstGeom>
        </p:spPr>
      </p:pic>
    </p:spTree>
    <p:extLst>
      <p:ext uri="{BB962C8B-B14F-4D97-AF65-F5344CB8AC3E}">
        <p14:creationId xmlns:p14="http://schemas.microsoft.com/office/powerpoint/2010/main" val="2362001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_Slid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BBF3F82-3C53-C5AA-C727-A678218BE83F}"/>
              </a:ext>
            </a:extLst>
          </p:cNvPr>
          <p:cNvSpPr>
            <a:spLocks noGrp="1"/>
          </p:cNvSpPr>
          <p:nvPr>
            <p:ph type="title" hasCustomPrompt="1"/>
          </p:nvPr>
        </p:nvSpPr>
        <p:spPr bwMode="gray">
          <a:xfrm>
            <a:off x="464000" y="243840"/>
            <a:ext cx="11270800" cy="546360"/>
          </a:xfrm>
          <a:prstGeom prst="rect">
            <a:avLst/>
          </a:prstGeom>
        </p:spPr>
        <p:txBody>
          <a:bodyPr lIns="0" rIns="0" anchor="b">
            <a:normAutofit/>
          </a:bodyPr>
          <a:lstStyle>
            <a:lvl1pPr>
              <a:defRPr sz="3200" b="1">
                <a:solidFill>
                  <a:schemeClr val="tx1"/>
                </a:solidFill>
                <a:latin typeface="Calibri" charset="0"/>
                <a:ea typeface="Calibri" charset="0"/>
                <a:cs typeface="Calibri" charset="0"/>
              </a:defRPr>
            </a:lvl1pPr>
          </a:lstStyle>
          <a:p>
            <a:r>
              <a:rPr lang="en-US" dirty="0"/>
              <a:t>Click to edit title text</a:t>
            </a:r>
          </a:p>
        </p:txBody>
      </p:sp>
      <p:sp>
        <p:nvSpPr>
          <p:cNvPr id="2" name="Text Placeholder 2">
            <a:extLst>
              <a:ext uri="{FF2B5EF4-FFF2-40B4-BE49-F238E27FC236}">
                <a16:creationId xmlns:a16="http://schemas.microsoft.com/office/drawing/2014/main" id="{0AF73541-B415-9FCA-5C11-836A8EFE11C3}"/>
              </a:ext>
            </a:extLst>
          </p:cNvPr>
          <p:cNvSpPr>
            <a:spLocks noGrp="1"/>
          </p:cNvSpPr>
          <p:nvPr>
            <p:ph type="body" sz="quarter" idx="11" hasCustomPrompt="1"/>
          </p:nvPr>
        </p:nvSpPr>
        <p:spPr>
          <a:xfrm>
            <a:off x="499379" y="1240151"/>
            <a:ext cx="11235421" cy="4733925"/>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382B1CFF-1E57-3907-DE1F-902FF92453FF}"/>
              </a:ext>
            </a:extLst>
          </p:cNvPr>
          <p:cNvPicPr>
            <a:picLocks noChangeAspect="1"/>
          </p:cNvPicPr>
          <p:nvPr userDrawn="1"/>
        </p:nvPicPr>
        <p:blipFill>
          <a:blip r:embed="rId2"/>
          <a:stretch>
            <a:fillRect/>
          </a:stretch>
        </p:blipFill>
        <p:spPr>
          <a:xfrm flipV="1">
            <a:off x="12008146" y="0"/>
            <a:ext cx="183854" cy="6858000"/>
          </a:xfrm>
          <a:prstGeom prst="rect">
            <a:avLst/>
          </a:prstGeom>
        </p:spPr>
      </p:pic>
      <p:sp>
        <p:nvSpPr>
          <p:cNvPr id="5" name="Rectangle 4">
            <a:extLst>
              <a:ext uri="{FF2B5EF4-FFF2-40B4-BE49-F238E27FC236}">
                <a16:creationId xmlns:a16="http://schemas.microsoft.com/office/drawing/2014/main" id="{77FB8498-7694-6564-5B20-A2BAE2DBB53F}"/>
              </a:ext>
            </a:extLst>
          </p:cNvPr>
          <p:cNvSpPr/>
          <p:nvPr userDrawn="1"/>
        </p:nvSpPr>
        <p:spPr>
          <a:xfrm>
            <a:off x="460600" y="830469"/>
            <a:ext cx="11270800" cy="3600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05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White_Corporate">
    <p:spTree>
      <p:nvGrpSpPr>
        <p:cNvPr id="1" name=""/>
        <p:cNvGrpSpPr/>
        <p:nvPr/>
      </p:nvGrpSpPr>
      <p:grpSpPr>
        <a:xfrm>
          <a:off x="0" y="0"/>
          <a:ext cx="0" cy="0"/>
          <a:chOff x="0" y="0"/>
          <a:chExt cx="0" cy="0"/>
        </a:xfrm>
      </p:grpSpPr>
      <p:sp>
        <p:nvSpPr>
          <p:cNvPr id="15" name="Title 1"/>
          <p:cNvSpPr>
            <a:spLocks noGrp="1"/>
          </p:cNvSpPr>
          <p:nvPr>
            <p:ph type="title" hasCustomPrompt="1"/>
          </p:nvPr>
        </p:nvSpPr>
        <p:spPr bwMode="gray">
          <a:xfrm>
            <a:off x="464000" y="243840"/>
            <a:ext cx="11270800" cy="546360"/>
          </a:xfrm>
          <a:prstGeom prst="rect">
            <a:avLst/>
          </a:prstGeom>
        </p:spPr>
        <p:txBody>
          <a:bodyPr lIns="0" rIns="0" anchor="b">
            <a:normAutofit/>
          </a:bodyPr>
          <a:lstStyle>
            <a:lvl1pPr>
              <a:defRPr sz="3200" b="1">
                <a:solidFill>
                  <a:schemeClr val="tx1"/>
                </a:solidFill>
                <a:latin typeface="Calibri" panose="020F0502020204030204" charset="0"/>
                <a:ea typeface="Calibri" panose="020F0502020204030204" charset="0"/>
                <a:cs typeface="Calibri" panose="020F0502020204030204" charset="0"/>
              </a:defRPr>
            </a:lvl1pPr>
          </a:lstStyle>
          <a:p>
            <a:r>
              <a:rPr lang="en-US" dirty="0"/>
              <a:t>Three column layout</a:t>
            </a:r>
          </a:p>
        </p:txBody>
      </p:sp>
      <p:pic>
        <p:nvPicPr>
          <p:cNvPr id="3" name="Picture 2"/>
          <p:cNvPicPr>
            <a:picLocks noChangeAspect="1"/>
          </p:cNvPicPr>
          <p:nvPr userDrawn="1"/>
        </p:nvPicPr>
        <p:blipFill>
          <a:blip r:embed="rId2"/>
          <a:stretch>
            <a:fillRect/>
          </a:stretch>
        </p:blipFill>
        <p:spPr>
          <a:xfrm flipV="1">
            <a:off x="12008146" y="0"/>
            <a:ext cx="183854" cy="6858000"/>
          </a:xfrm>
          <a:prstGeom prst="rect">
            <a:avLst/>
          </a:prstGeom>
        </p:spPr>
      </p:pic>
      <p:sp>
        <p:nvSpPr>
          <p:cNvPr id="6" name="Rectangle 5">
            <a:extLst>
              <a:ext uri="{FF2B5EF4-FFF2-40B4-BE49-F238E27FC236}">
                <a16:creationId xmlns:a16="http://schemas.microsoft.com/office/drawing/2014/main" id="{B9210F75-55B0-5AEC-5D31-BA108041D490}"/>
              </a:ext>
            </a:extLst>
          </p:cNvPr>
          <p:cNvSpPr/>
          <p:nvPr userDrawn="1"/>
        </p:nvSpPr>
        <p:spPr>
          <a:xfrm>
            <a:off x="460600" y="830469"/>
            <a:ext cx="11270800" cy="3600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3">
            <a:extLst>
              <a:ext uri="{FF2B5EF4-FFF2-40B4-BE49-F238E27FC236}">
                <a16:creationId xmlns:a16="http://schemas.microsoft.com/office/drawing/2014/main" id="{E504F7CF-2714-C2AC-12A0-6648146167C9}"/>
              </a:ext>
            </a:extLst>
          </p:cNvPr>
          <p:cNvSpPr>
            <a:spLocks noGrp="1"/>
          </p:cNvSpPr>
          <p:nvPr>
            <p:ph type="body" sz="quarter" idx="12" hasCustomPrompt="1"/>
          </p:nvPr>
        </p:nvSpPr>
        <p:spPr>
          <a:xfrm>
            <a:off x="463550" y="1145394"/>
            <a:ext cx="3370888" cy="546360"/>
          </a:xfrm>
          <a:prstGeom prst="rect">
            <a:avLst/>
          </a:prstGeom>
          <a:solidFill>
            <a:schemeClr val="tx2"/>
          </a:solidFill>
        </p:spPr>
        <p:txBody>
          <a:bodyPr anchor="ctr">
            <a:normAutofit/>
          </a:bodyPr>
          <a:lstStyle>
            <a:lvl1pPr marL="0" indent="0">
              <a:buNone/>
              <a:defRPr sz="2000" b="1">
                <a:solidFill>
                  <a:schemeClr val="bg1"/>
                </a:solidFill>
              </a:defRPr>
            </a:lvl1pPr>
          </a:lstStyle>
          <a:p>
            <a:pPr lvl="0"/>
            <a:r>
              <a:rPr lang="en-US" dirty="0"/>
              <a:t>Column 1 Title</a:t>
            </a:r>
          </a:p>
        </p:txBody>
      </p:sp>
      <p:sp>
        <p:nvSpPr>
          <p:cNvPr id="4" name="Text Placeholder 3">
            <a:extLst>
              <a:ext uri="{FF2B5EF4-FFF2-40B4-BE49-F238E27FC236}">
                <a16:creationId xmlns:a16="http://schemas.microsoft.com/office/drawing/2014/main" id="{67D78DEE-8A93-E08D-AB9F-A58316F7528C}"/>
              </a:ext>
            </a:extLst>
          </p:cNvPr>
          <p:cNvSpPr>
            <a:spLocks noGrp="1"/>
          </p:cNvSpPr>
          <p:nvPr>
            <p:ph type="body" sz="quarter" idx="14" hasCustomPrompt="1"/>
          </p:nvPr>
        </p:nvSpPr>
        <p:spPr>
          <a:xfrm>
            <a:off x="4410556" y="1145394"/>
            <a:ext cx="3370888" cy="546360"/>
          </a:xfrm>
          <a:prstGeom prst="rect">
            <a:avLst/>
          </a:prstGeom>
          <a:solidFill>
            <a:srgbClr val="0556CD"/>
          </a:solidFill>
        </p:spPr>
        <p:txBody>
          <a:bodyPr anchor="ctr">
            <a:normAutofit/>
          </a:bodyPr>
          <a:lstStyle>
            <a:lvl1pPr marL="0" indent="0">
              <a:buNone/>
              <a:defRPr sz="2000" b="1">
                <a:solidFill>
                  <a:schemeClr val="bg1"/>
                </a:solidFill>
              </a:defRPr>
            </a:lvl1pPr>
          </a:lstStyle>
          <a:p>
            <a:pPr lvl="0"/>
            <a:r>
              <a:rPr lang="en-US" dirty="0"/>
              <a:t>Column 2 Title</a:t>
            </a:r>
          </a:p>
        </p:txBody>
      </p:sp>
      <p:sp>
        <p:nvSpPr>
          <p:cNvPr id="5" name="Text Placeholder 3">
            <a:extLst>
              <a:ext uri="{FF2B5EF4-FFF2-40B4-BE49-F238E27FC236}">
                <a16:creationId xmlns:a16="http://schemas.microsoft.com/office/drawing/2014/main" id="{9749D74C-E975-0A16-A82C-7B510848ECE0}"/>
              </a:ext>
            </a:extLst>
          </p:cNvPr>
          <p:cNvSpPr>
            <a:spLocks noGrp="1"/>
          </p:cNvSpPr>
          <p:nvPr>
            <p:ph type="body" sz="quarter" idx="16" hasCustomPrompt="1"/>
          </p:nvPr>
        </p:nvSpPr>
        <p:spPr>
          <a:xfrm>
            <a:off x="8384214" y="1145394"/>
            <a:ext cx="3370888" cy="546360"/>
          </a:xfrm>
          <a:prstGeom prst="rect">
            <a:avLst/>
          </a:prstGeom>
          <a:solidFill>
            <a:srgbClr val="058EFF"/>
          </a:solidFill>
        </p:spPr>
        <p:txBody>
          <a:bodyPr anchor="ctr">
            <a:normAutofit/>
          </a:bodyPr>
          <a:lstStyle>
            <a:lvl1pPr marL="0" indent="0">
              <a:buNone/>
              <a:defRPr sz="2000" b="1">
                <a:solidFill>
                  <a:schemeClr val="bg1"/>
                </a:solidFill>
              </a:defRPr>
            </a:lvl1pPr>
          </a:lstStyle>
          <a:p>
            <a:pPr lvl="0"/>
            <a:r>
              <a:rPr lang="en-US" dirty="0"/>
              <a:t>Column 3 Title</a:t>
            </a:r>
          </a:p>
        </p:txBody>
      </p:sp>
      <p:sp>
        <p:nvSpPr>
          <p:cNvPr id="7" name="Content Placeholder 10">
            <a:extLst>
              <a:ext uri="{FF2B5EF4-FFF2-40B4-BE49-F238E27FC236}">
                <a16:creationId xmlns:a16="http://schemas.microsoft.com/office/drawing/2014/main" id="{56AD3711-55EE-2B5E-BA43-BC4F34CDE6D5}"/>
              </a:ext>
            </a:extLst>
          </p:cNvPr>
          <p:cNvSpPr>
            <a:spLocks noGrp="1"/>
          </p:cNvSpPr>
          <p:nvPr>
            <p:ph sz="quarter" idx="17"/>
          </p:nvPr>
        </p:nvSpPr>
        <p:spPr>
          <a:xfrm>
            <a:off x="463550" y="1692275"/>
            <a:ext cx="3370888" cy="4516438"/>
          </a:xfrm>
          <a:prstGeom prst="rect">
            <a:avLst/>
          </a:prstGeom>
          <a:solidFill>
            <a:schemeClr val="bg1">
              <a:lumMod val="95000"/>
            </a:schemeClr>
          </a:solidFill>
        </p:spPr>
        <p:txBody>
          <a:bodyPr>
            <a:normAutofit/>
          </a:bodyPr>
          <a:lstStyle>
            <a:lvl1pPr>
              <a:spcBef>
                <a:spcPts val="1200"/>
              </a:spcBef>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10">
            <a:extLst>
              <a:ext uri="{FF2B5EF4-FFF2-40B4-BE49-F238E27FC236}">
                <a16:creationId xmlns:a16="http://schemas.microsoft.com/office/drawing/2014/main" id="{49274DF3-5D83-2F77-791B-54D177541201}"/>
              </a:ext>
            </a:extLst>
          </p:cNvPr>
          <p:cNvSpPr>
            <a:spLocks noGrp="1"/>
          </p:cNvSpPr>
          <p:nvPr>
            <p:ph sz="quarter" idx="18"/>
          </p:nvPr>
        </p:nvSpPr>
        <p:spPr>
          <a:xfrm>
            <a:off x="4410556" y="1692275"/>
            <a:ext cx="3370888" cy="4516438"/>
          </a:xfrm>
          <a:prstGeom prst="rect">
            <a:avLst/>
          </a:prstGeom>
          <a:solidFill>
            <a:schemeClr val="bg1">
              <a:lumMod val="95000"/>
            </a:schemeClr>
          </a:solidFill>
        </p:spPr>
        <p:txBody>
          <a:bodyPr>
            <a:normAutofit/>
          </a:bodyPr>
          <a:lstStyle>
            <a:lvl1pPr>
              <a:spcBef>
                <a:spcPts val="1200"/>
              </a:spcBef>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615AF999-95BA-96ED-764B-623DF6D2634A}"/>
              </a:ext>
            </a:extLst>
          </p:cNvPr>
          <p:cNvSpPr>
            <a:spLocks noGrp="1"/>
          </p:cNvSpPr>
          <p:nvPr>
            <p:ph sz="quarter" idx="19"/>
          </p:nvPr>
        </p:nvSpPr>
        <p:spPr>
          <a:xfrm>
            <a:off x="8384214" y="1692275"/>
            <a:ext cx="3370888" cy="4516438"/>
          </a:xfrm>
          <a:prstGeom prst="rect">
            <a:avLst/>
          </a:prstGeom>
          <a:solidFill>
            <a:schemeClr val="bg1">
              <a:lumMod val="95000"/>
            </a:schemeClr>
          </a:solidFill>
        </p:spPr>
        <p:txBody>
          <a:bodyPr>
            <a:normAutofit/>
          </a:bodyPr>
          <a:lstStyle>
            <a:lvl1pPr>
              <a:spcBef>
                <a:spcPts val="1200"/>
              </a:spcBef>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788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_06">
    <p:spTree>
      <p:nvGrpSpPr>
        <p:cNvPr id="1" name=""/>
        <p:cNvGrpSpPr/>
        <p:nvPr/>
      </p:nvGrpSpPr>
      <p:grpSpPr>
        <a:xfrm>
          <a:off x="0" y="0"/>
          <a:ext cx="0" cy="0"/>
          <a:chOff x="0" y="0"/>
          <a:chExt cx="0" cy="0"/>
        </a:xfrm>
      </p:grpSpPr>
      <p:sp>
        <p:nvSpPr>
          <p:cNvPr id="15" name="Title 1"/>
          <p:cNvSpPr>
            <a:spLocks noGrp="1"/>
          </p:cNvSpPr>
          <p:nvPr>
            <p:ph type="title" hasCustomPrompt="1"/>
          </p:nvPr>
        </p:nvSpPr>
        <p:spPr bwMode="gray">
          <a:xfrm>
            <a:off x="464000" y="243840"/>
            <a:ext cx="11270800" cy="546360"/>
          </a:xfrm>
          <a:prstGeom prst="rect">
            <a:avLst/>
          </a:prstGeom>
        </p:spPr>
        <p:txBody>
          <a:bodyPr lIns="0" rIns="0" anchor="b">
            <a:normAutofit/>
          </a:bodyPr>
          <a:lstStyle>
            <a:lvl1pPr>
              <a:defRPr sz="3200" b="1">
                <a:solidFill>
                  <a:schemeClr val="tx1"/>
                </a:solidFill>
                <a:latin typeface="Calibri" panose="020F0502020204030204" charset="0"/>
                <a:ea typeface="Calibri" panose="020F0502020204030204" charset="0"/>
                <a:cs typeface="Calibri" panose="020F0502020204030204" charset="0"/>
              </a:defRPr>
            </a:lvl1pPr>
          </a:lstStyle>
          <a:p>
            <a:r>
              <a:rPr lang="en-US" dirty="0"/>
              <a:t>Click to edit title text</a:t>
            </a:r>
          </a:p>
        </p:txBody>
      </p:sp>
      <p:pic>
        <p:nvPicPr>
          <p:cNvPr id="3" name="Picture 2"/>
          <p:cNvPicPr>
            <a:picLocks noChangeAspect="1"/>
          </p:cNvPicPr>
          <p:nvPr userDrawn="1"/>
        </p:nvPicPr>
        <p:blipFill>
          <a:blip r:embed="rId2"/>
          <a:stretch>
            <a:fillRect/>
          </a:stretch>
        </p:blipFill>
        <p:spPr>
          <a:xfrm flipV="1">
            <a:off x="12008146" y="0"/>
            <a:ext cx="183854" cy="6858000"/>
          </a:xfrm>
          <a:prstGeom prst="rect">
            <a:avLst/>
          </a:prstGeom>
        </p:spPr>
      </p:pic>
      <p:sp>
        <p:nvSpPr>
          <p:cNvPr id="6" name="Rectangle 5">
            <a:extLst>
              <a:ext uri="{FF2B5EF4-FFF2-40B4-BE49-F238E27FC236}">
                <a16:creationId xmlns:a16="http://schemas.microsoft.com/office/drawing/2014/main" id="{B9210F75-55B0-5AEC-5D31-BA108041D490}"/>
              </a:ext>
            </a:extLst>
          </p:cNvPr>
          <p:cNvSpPr/>
          <p:nvPr userDrawn="1"/>
        </p:nvSpPr>
        <p:spPr>
          <a:xfrm>
            <a:off x="460600" y="830469"/>
            <a:ext cx="11270800" cy="3600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a:extLst>
              <a:ext uri="{FF2B5EF4-FFF2-40B4-BE49-F238E27FC236}">
                <a16:creationId xmlns:a16="http://schemas.microsoft.com/office/drawing/2014/main" id="{E7A0F312-CFE2-EF3C-055F-E90DAF63FEDE}"/>
              </a:ext>
            </a:extLst>
          </p:cNvPr>
          <p:cNvSpPr>
            <a:spLocks noGrp="1"/>
          </p:cNvSpPr>
          <p:nvPr>
            <p:ph type="body" sz="quarter" idx="11" hasCustomPrompt="1"/>
          </p:nvPr>
        </p:nvSpPr>
        <p:spPr>
          <a:xfrm>
            <a:off x="5216917" y="2146980"/>
            <a:ext cx="6421307" cy="1531286"/>
          </a:xfrm>
          <a:prstGeom prst="rect">
            <a:avLst/>
          </a:prstGeom>
        </p:spPr>
        <p:txBody>
          <a:bodyPr>
            <a:normAutofit/>
          </a:bodyPr>
          <a:lstStyle>
            <a:lvl1pPr marL="0" indent="0">
              <a:lnSpc>
                <a:spcPct val="100000"/>
              </a:lnSpc>
              <a:spcBef>
                <a:spcPts val="0"/>
              </a:spcBef>
              <a:spcAft>
                <a:spcPts val="800"/>
              </a:spcAft>
              <a:buNone/>
              <a:defRPr sz="16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a:t>
            </a:r>
          </a:p>
        </p:txBody>
      </p:sp>
      <p:sp>
        <p:nvSpPr>
          <p:cNvPr id="4" name="Picture Placeholder 39">
            <a:extLst>
              <a:ext uri="{FF2B5EF4-FFF2-40B4-BE49-F238E27FC236}">
                <a16:creationId xmlns:a16="http://schemas.microsoft.com/office/drawing/2014/main" id="{04139990-3122-B7D2-F93A-C332A3AF62DF}"/>
              </a:ext>
            </a:extLst>
          </p:cNvPr>
          <p:cNvSpPr>
            <a:spLocks noGrp="1"/>
          </p:cNvSpPr>
          <p:nvPr>
            <p:ph type="pic" sz="quarter" idx="46"/>
          </p:nvPr>
        </p:nvSpPr>
        <p:spPr>
          <a:xfrm>
            <a:off x="460600" y="1743234"/>
            <a:ext cx="4191788" cy="3598264"/>
          </a:xfrm>
          <a:prstGeom prst="rect">
            <a:avLst/>
          </a:prstGeom>
          <a:solidFill>
            <a:schemeClr val="bg1">
              <a:lumMod val="95000"/>
            </a:schemeClr>
          </a:solidFill>
        </p:spPr>
        <p:txBody>
          <a:bodyPr>
            <a:normAutofit/>
          </a:bodyPr>
          <a:lstStyle>
            <a:lvl1pPr>
              <a:defRPr sz="1400"/>
            </a:lvl1pPr>
          </a:lstStyle>
          <a:p>
            <a:endParaRPr lang="en-US" dirty="0"/>
          </a:p>
        </p:txBody>
      </p:sp>
      <p:sp>
        <p:nvSpPr>
          <p:cNvPr id="5" name="Text Placeholder 7">
            <a:extLst>
              <a:ext uri="{FF2B5EF4-FFF2-40B4-BE49-F238E27FC236}">
                <a16:creationId xmlns:a16="http://schemas.microsoft.com/office/drawing/2014/main" id="{1A047470-03EC-96C9-72E9-789F57202E43}"/>
              </a:ext>
            </a:extLst>
          </p:cNvPr>
          <p:cNvSpPr>
            <a:spLocks noGrp="1"/>
          </p:cNvSpPr>
          <p:nvPr>
            <p:ph type="body" sz="quarter" idx="48" hasCustomPrompt="1"/>
          </p:nvPr>
        </p:nvSpPr>
        <p:spPr>
          <a:xfrm>
            <a:off x="5216917" y="4048909"/>
            <a:ext cx="6430066" cy="867223"/>
          </a:xfrm>
          <a:prstGeom prst="rect">
            <a:avLst/>
          </a:prstGeom>
        </p:spPr>
        <p:txBody>
          <a:bodyPr>
            <a:noAutofit/>
          </a:bodyPr>
          <a:lstStyle>
            <a:lvl1pPr marL="0" indent="0">
              <a:lnSpc>
                <a:spcPct val="100000"/>
              </a:lnSpc>
              <a:buNone/>
              <a:defRPr sz="1600" b="1"/>
            </a:lvl1pPr>
            <a:lvl2pPr marL="0" indent="0">
              <a:lnSpc>
                <a:spcPct val="100000"/>
              </a:lnSpc>
              <a:buNone/>
              <a:defRPr sz="1600"/>
            </a:lvl2pPr>
            <a:lvl3pPr marL="914400" indent="0">
              <a:lnSpc>
                <a:spcPct val="100000"/>
              </a:lnSpc>
              <a:buNone/>
              <a:defRPr sz="1400"/>
            </a:lvl3pPr>
            <a:lvl4pPr marL="1371600" indent="0">
              <a:lnSpc>
                <a:spcPct val="100000"/>
              </a:lnSpc>
              <a:buNone/>
              <a:defRPr sz="1400"/>
            </a:lvl4pPr>
            <a:lvl5pPr marL="1828800" indent="0">
              <a:lnSpc>
                <a:spcPct val="100000"/>
              </a:lnSpc>
              <a:buNone/>
              <a:defRPr sz="1400"/>
            </a:lvl5pPr>
          </a:lstStyle>
          <a:p>
            <a:pPr lvl="0"/>
            <a:r>
              <a:rPr lang="en-US" dirty="0"/>
              <a:t>Name to come here</a:t>
            </a:r>
          </a:p>
        </p:txBody>
      </p:sp>
    </p:spTree>
    <p:extLst>
      <p:ext uri="{BB962C8B-B14F-4D97-AF65-F5344CB8AC3E}">
        <p14:creationId xmlns:p14="http://schemas.microsoft.com/office/powerpoint/2010/main" val="4191362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D7EA5C-0C88-9937-471C-F2EEC0B1795E}"/>
              </a:ext>
            </a:extLst>
          </p:cNvPr>
          <p:cNvSpPr/>
          <p:nvPr userDrawn="1"/>
        </p:nvSpPr>
        <p:spPr>
          <a:xfrm>
            <a:off x="460600" y="830469"/>
            <a:ext cx="11270800" cy="3600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2B1ADF-9314-16CC-B03D-64962E3D56C6}"/>
              </a:ext>
            </a:extLst>
          </p:cNvPr>
          <p:cNvPicPr>
            <a:picLocks noChangeAspect="1"/>
          </p:cNvPicPr>
          <p:nvPr userDrawn="1"/>
        </p:nvPicPr>
        <p:blipFill>
          <a:blip r:embed="rId2"/>
          <a:stretch>
            <a:fillRect/>
          </a:stretch>
        </p:blipFill>
        <p:spPr>
          <a:xfrm flipV="1">
            <a:off x="12008146" y="0"/>
            <a:ext cx="183854" cy="6858000"/>
          </a:xfrm>
          <a:prstGeom prst="rect">
            <a:avLst/>
          </a:prstGeom>
        </p:spPr>
      </p:pic>
      <p:sp>
        <p:nvSpPr>
          <p:cNvPr id="2" name="Picture Placeholder 37">
            <a:extLst>
              <a:ext uri="{FF2B5EF4-FFF2-40B4-BE49-F238E27FC236}">
                <a16:creationId xmlns:a16="http://schemas.microsoft.com/office/drawing/2014/main" id="{74E9F594-32F8-B0ED-D32D-226BC0D86C38}"/>
              </a:ext>
            </a:extLst>
          </p:cNvPr>
          <p:cNvSpPr>
            <a:spLocks noGrp="1"/>
          </p:cNvSpPr>
          <p:nvPr>
            <p:ph type="pic" sz="quarter" idx="10"/>
          </p:nvPr>
        </p:nvSpPr>
        <p:spPr>
          <a:xfrm>
            <a:off x="8132618" y="977038"/>
            <a:ext cx="3584927" cy="5301791"/>
          </a:xfrm>
          <a:prstGeom prst="rect">
            <a:avLst/>
          </a:pr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9" name="Text Placeholder 1030">
            <a:extLst>
              <a:ext uri="{FF2B5EF4-FFF2-40B4-BE49-F238E27FC236}">
                <a16:creationId xmlns:a16="http://schemas.microsoft.com/office/drawing/2014/main" id="{D8E3444D-EA38-289A-EC0C-26221D96ABCD}"/>
              </a:ext>
            </a:extLst>
          </p:cNvPr>
          <p:cNvSpPr>
            <a:spLocks noGrp="1"/>
          </p:cNvSpPr>
          <p:nvPr>
            <p:ph type="body" sz="quarter" idx="11" hasCustomPrompt="1"/>
          </p:nvPr>
        </p:nvSpPr>
        <p:spPr bwMode="gray">
          <a:xfrm>
            <a:off x="419569" y="5553056"/>
            <a:ext cx="933543" cy="463576"/>
          </a:xfrm>
          <a:prstGeom prst="rect">
            <a:avLst/>
          </a:prstGeom>
        </p:spPr>
        <p:txBody>
          <a:bodyPr anchor="ctr">
            <a:normAutofit/>
          </a:bodyPr>
          <a:lstStyle>
            <a:lvl1pPr marL="0" indent="0">
              <a:buNone/>
              <a:defRPr sz="1600"/>
            </a:lvl1pPr>
            <a:lvl2pPr marL="457177" indent="0">
              <a:buNone/>
              <a:defRPr/>
            </a:lvl2pPr>
            <a:lvl3pPr marL="914353" indent="0">
              <a:buNone/>
              <a:defRPr/>
            </a:lvl3pPr>
            <a:lvl4pPr marL="1371531" indent="0">
              <a:buNone/>
              <a:defRPr/>
            </a:lvl4pPr>
            <a:lvl5pPr marL="1828709" indent="0">
              <a:buNone/>
              <a:defRPr/>
            </a:lvl5pPr>
          </a:lstStyle>
          <a:p>
            <a:pPr lvl="0"/>
            <a:r>
              <a:rPr lang="en-US" dirty="0"/>
              <a:t>Name</a:t>
            </a:r>
            <a:endParaRPr lang="en-IN" dirty="0"/>
          </a:p>
        </p:txBody>
      </p:sp>
      <p:sp>
        <p:nvSpPr>
          <p:cNvPr id="10" name="Text Placeholder 1030">
            <a:extLst>
              <a:ext uri="{FF2B5EF4-FFF2-40B4-BE49-F238E27FC236}">
                <a16:creationId xmlns:a16="http://schemas.microsoft.com/office/drawing/2014/main" id="{88E559F8-9F37-8A4A-A5B4-DC131662EE27}"/>
              </a:ext>
            </a:extLst>
          </p:cNvPr>
          <p:cNvSpPr>
            <a:spLocks noGrp="1"/>
          </p:cNvSpPr>
          <p:nvPr>
            <p:ph type="body" sz="quarter" idx="16" hasCustomPrompt="1"/>
          </p:nvPr>
        </p:nvSpPr>
        <p:spPr bwMode="gray">
          <a:xfrm>
            <a:off x="2935509" y="5553056"/>
            <a:ext cx="933543" cy="463576"/>
          </a:xfrm>
          <a:prstGeom prst="rect">
            <a:avLst/>
          </a:prstGeom>
        </p:spPr>
        <p:txBody>
          <a:bodyPr anchor="ctr">
            <a:normAutofit/>
          </a:bodyPr>
          <a:lstStyle>
            <a:lvl1pPr marL="0" indent="0">
              <a:buNone/>
              <a:defRPr sz="1600"/>
            </a:lvl1pPr>
            <a:lvl2pPr marL="457177" indent="0">
              <a:buNone/>
              <a:defRPr/>
            </a:lvl2pPr>
            <a:lvl3pPr marL="914353" indent="0">
              <a:buNone/>
              <a:defRPr/>
            </a:lvl3pPr>
            <a:lvl4pPr marL="1371531" indent="0">
              <a:buNone/>
              <a:defRPr/>
            </a:lvl4pPr>
            <a:lvl5pPr marL="1828709" indent="0">
              <a:buNone/>
              <a:defRPr/>
            </a:lvl5pPr>
          </a:lstStyle>
          <a:p>
            <a:pPr lvl="0"/>
            <a:r>
              <a:rPr lang="en-US" dirty="0"/>
              <a:t>Name</a:t>
            </a:r>
            <a:endParaRPr lang="en-IN" dirty="0"/>
          </a:p>
        </p:txBody>
      </p:sp>
      <p:sp>
        <p:nvSpPr>
          <p:cNvPr id="11" name="Text Placeholder 13">
            <a:extLst>
              <a:ext uri="{FF2B5EF4-FFF2-40B4-BE49-F238E27FC236}">
                <a16:creationId xmlns:a16="http://schemas.microsoft.com/office/drawing/2014/main" id="{F9F0B076-D5AC-487D-AFB0-6DD35A777FC0}"/>
              </a:ext>
            </a:extLst>
          </p:cNvPr>
          <p:cNvSpPr>
            <a:spLocks noGrp="1"/>
          </p:cNvSpPr>
          <p:nvPr>
            <p:ph type="body" sz="quarter" idx="17" hasCustomPrompt="1"/>
          </p:nvPr>
        </p:nvSpPr>
        <p:spPr>
          <a:xfrm>
            <a:off x="166440" y="2913157"/>
            <a:ext cx="1553633" cy="465667"/>
          </a:xfrm>
        </p:spPr>
        <p:txBody>
          <a:bodyPr>
            <a:normAutofit/>
          </a:bodyPr>
          <a:lstStyle>
            <a:lvl1pPr marL="0" indent="0">
              <a:buNone/>
              <a:defRPr sz="1867" baseline="0"/>
            </a:lvl1pPr>
          </a:lstStyle>
          <a:p>
            <a:pPr lvl="0"/>
            <a:r>
              <a:rPr lang="en-IN" dirty="0"/>
              <a:t>PID No</a:t>
            </a:r>
          </a:p>
        </p:txBody>
      </p:sp>
      <p:sp>
        <p:nvSpPr>
          <p:cNvPr id="12" name="Text Placeholder 1030">
            <a:extLst>
              <a:ext uri="{FF2B5EF4-FFF2-40B4-BE49-F238E27FC236}">
                <a16:creationId xmlns:a16="http://schemas.microsoft.com/office/drawing/2014/main" id="{70D7BAC9-C32B-FFDF-FA2C-A4B0CEAD11E4}"/>
              </a:ext>
            </a:extLst>
          </p:cNvPr>
          <p:cNvSpPr>
            <a:spLocks noGrp="1"/>
          </p:cNvSpPr>
          <p:nvPr>
            <p:ph type="body" sz="quarter" idx="18" hasCustomPrompt="1"/>
          </p:nvPr>
        </p:nvSpPr>
        <p:spPr bwMode="gray">
          <a:xfrm>
            <a:off x="1647053" y="5553056"/>
            <a:ext cx="933543" cy="463576"/>
          </a:xfrm>
          <a:prstGeom prst="rect">
            <a:avLst/>
          </a:prstGeom>
        </p:spPr>
        <p:txBody>
          <a:bodyPr anchor="ctr">
            <a:normAutofit/>
          </a:bodyPr>
          <a:lstStyle>
            <a:lvl1pPr marL="0" indent="0">
              <a:buNone/>
              <a:defRPr sz="1600"/>
            </a:lvl1pPr>
            <a:lvl2pPr marL="457177" indent="0">
              <a:buNone/>
              <a:defRPr/>
            </a:lvl2pPr>
            <a:lvl3pPr marL="914353" indent="0">
              <a:buNone/>
              <a:defRPr/>
            </a:lvl3pPr>
            <a:lvl4pPr marL="1371531" indent="0">
              <a:buNone/>
              <a:defRPr/>
            </a:lvl4pPr>
            <a:lvl5pPr marL="1828709" indent="0">
              <a:buNone/>
              <a:defRPr/>
            </a:lvl5pPr>
          </a:lstStyle>
          <a:p>
            <a:pPr lvl="0"/>
            <a:r>
              <a:rPr lang="en-US" dirty="0"/>
              <a:t>Name</a:t>
            </a:r>
            <a:endParaRPr lang="en-IN" dirty="0"/>
          </a:p>
        </p:txBody>
      </p:sp>
      <p:sp>
        <p:nvSpPr>
          <p:cNvPr id="13" name="Text Placeholder 1030">
            <a:extLst>
              <a:ext uri="{FF2B5EF4-FFF2-40B4-BE49-F238E27FC236}">
                <a16:creationId xmlns:a16="http://schemas.microsoft.com/office/drawing/2014/main" id="{2DDE0C2E-E404-FDF7-D7D2-FCB4051FA123}"/>
              </a:ext>
            </a:extLst>
          </p:cNvPr>
          <p:cNvSpPr>
            <a:spLocks noGrp="1"/>
          </p:cNvSpPr>
          <p:nvPr>
            <p:ph type="body" sz="quarter" idx="19" hasCustomPrompt="1"/>
          </p:nvPr>
        </p:nvSpPr>
        <p:spPr bwMode="gray">
          <a:xfrm>
            <a:off x="419569" y="6198299"/>
            <a:ext cx="2161028" cy="463576"/>
          </a:xfrm>
          <a:prstGeom prst="rect">
            <a:avLst/>
          </a:prstGeom>
        </p:spPr>
        <p:txBody>
          <a:bodyPr anchor="ctr">
            <a:normAutofit/>
          </a:bodyPr>
          <a:lstStyle>
            <a:lvl1pPr marL="0" indent="0">
              <a:buNone/>
              <a:defRPr sz="1600"/>
            </a:lvl1pPr>
            <a:lvl2pPr marL="457177" indent="0">
              <a:buNone/>
              <a:defRPr/>
            </a:lvl2pPr>
            <a:lvl3pPr marL="914353" indent="0">
              <a:buNone/>
              <a:defRPr/>
            </a:lvl3pPr>
            <a:lvl4pPr marL="1371531" indent="0">
              <a:buNone/>
              <a:defRPr/>
            </a:lvl4pPr>
            <a:lvl5pPr marL="1828709" indent="0">
              <a:buNone/>
              <a:defRPr/>
            </a:lvl5pPr>
          </a:lstStyle>
          <a:p>
            <a:pPr lvl="0"/>
            <a:r>
              <a:rPr lang="en-US" dirty="0"/>
              <a:t>College Name</a:t>
            </a:r>
            <a:endParaRPr lang="en-IN" dirty="0"/>
          </a:p>
        </p:txBody>
      </p:sp>
      <p:sp>
        <p:nvSpPr>
          <p:cNvPr id="14" name="Text Placeholder 13">
            <a:extLst>
              <a:ext uri="{FF2B5EF4-FFF2-40B4-BE49-F238E27FC236}">
                <a16:creationId xmlns:a16="http://schemas.microsoft.com/office/drawing/2014/main" id="{7701C4B2-C483-B883-4690-A17CFF7998AE}"/>
              </a:ext>
            </a:extLst>
          </p:cNvPr>
          <p:cNvSpPr>
            <a:spLocks noGrp="1"/>
          </p:cNvSpPr>
          <p:nvPr>
            <p:ph type="body" sz="quarter" idx="20" hasCustomPrompt="1"/>
          </p:nvPr>
        </p:nvSpPr>
        <p:spPr>
          <a:xfrm>
            <a:off x="2055694" y="1482808"/>
            <a:ext cx="4724470" cy="861535"/>
          </a:xfrm>
        </p:spPr>
        <p:txBody>
          <a:bodyPr>
            <a:normAutofit/>
          </a:bodyPr>
          <a:lstStyle>
            <a:lvl1pPr marL="0" indent="0">
              <a:buNone/>
              <a:defRPr sz="1867" baseline="0"/>
            </a:lvl1pPr>
          </a:lstStyle>
          <a:p>
            <a:pPr lvl="0"/>
            <a:r>
              <a:rPr lang="en-IN" dirty="0"/>
              <a:t>Concept Title</a:t>
            </a:r>
          </a:p>
        </p:txBody>
      </p:sp>
    </p:spTree>
    <p:extLst>
      <p:ext uri="{BB962C8B-B14F-4D97-AF65-F5344CB8AC3E}">
        <p14:creationId xmlns:p14="http://schemas.microsoft.com/office/powerpoint/2010/main" val="197426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White_Corporate">
    <p:spTree>
      <p:nvGrpSpPr>
        <p:cNvPr id="1" name=""/>
        <p:cNvGrpSpPr/>
        <p:nvPr/>
      </p:nvGrpSpPr>
      <p:grpSpPr>
        <a:xfrm>
          <a:off x="0" y="0"/>
          <a:ext cx="0" cy="0"/>
          <a:chOff x="0" y="0"/>
          <a:chExt cx="0" cy="0"/>
        </a:xfrm>
      </p:grpSpPr>
      <p:sp>
        <p:nvSpPr>
          <p:cNvPr id="15" name="Title 1"/>
          <p:cNvSpPr>
            <a:spLocks noGrp="1"/>
          </p:cNvSpPr>
          <p:nvPr>
            <p:ph type="title" hasCustomPrompt="1"/>
          </p:nvPr>
        </p:nvSpPr>
        <p:spPr bwMode="gray">
          <a:xfrm>
            <a:off x="464000" y="243840"/>
            <a:ext cx="11270800" cy="546360"/>
          </a:xfrm>
          <a:prstGeom prst="rect">
            <a:avLst/>
          </a:prstGeom>
        </p:spPr>
        <p:txBody>
          <a:bodyPr lIns="0" rIns="0" anchor="b">
            <a:normAutofit/>
          </a:bodyPr>
          <a:lstStyle>
            <a:lvl1pPr>
              <a:defRPr sz="3200" b="1">
                <a:solidFill>
                  <a:schemeClr val="tx1"/>
                </a:solidFill>
                <a:latin typeface="Calibri" panose="020F0502020204030204" charset="0"/>
                <a:ea typeface="Calibri" panose="020F0502020204030204" charset="0"/>
                <a:cs typeface="Calibri" panose="020F0502020204030204" charset="0"/>
              </a:defRPr>
            </a:lvl1pPr>
          </a:lstStyle>
          <a:p>
            <a:r>
              <a:rPr lang="en-US" dirty="0"/>
              <a:t>Two column layout</a:t>
            </a:r>
          </a:p>
        </p:txBody>
      </p:sp>
      <p:pic>
        <p:nvPicPr>
          <p:cNvPr id="3" name="Picture 2"/>
          <p:cNvPicPr>
            <a:picLocks noChangeAspect="1"/>
          </p:cNvPicPr>
          <p:nvPr userDrawn="1"/>
        </p:nvPicPr>
        <p:blipFill>
          <a:blip r:embed="rId2"/>
          <a:stretch>
            <a:fillRect/>
          </a:stretch>
        </p:blipFill>
        <p:spPr>
          <a:xfrm flipV="1">
            <a:off x="12008146" y="0"/>
            <a:ext cx="183854" cy="6858000"/>
          </a:xfrm>
          <a:prstGeom prst="rect">
            <a:avLst/>
          </a:prstGeom>
        </p:spPr>
      </p:pic>
      <p:sp>
        <p:nvSpPr>
          <p:cNvPr id="6" name="Rectangle 5">
            <a:extLst>
              <a:ext uri="{FF2B5EF4-FFF2-40B4-BE49-F238E27FC236}">
                <a16:creationId xmlns:a16="http://schemas.microsoft.com/office/drawing/2014/main" id="{B9210F75-55B0-5AEC-5D31-BA108041D490}"/>
              </a:ext>
            </a:extLst>
          </p:cNvPr>
          <p:cNvSpPr/>
          <p:nvPr userDrawn="1"/>
        </p:nvSpPr>
        <p:spPr>
          <a:xfrm>
            <a:off x="460600" y="830469"/>
            <a:ext cx="11270800" cy="3600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3">
            <a:extLst>
              <a:ext uri="{FF2B5EF4-FFF2-40B4-BE49-F238E27FC236}">
                <a16:creationId xmlns:a16="http://schemas.microsoft.com/office/drawing/2014/main" id="{FA77C9AF-A216-3DEA-BB77-2E439D2AF96A}"/>
              </a:ext>
            </a:extLst>
          </p:cNvPr>
          <p:cNvSpPr>
            <a:spLocks noGrp="1"/>
          </p:cNvSpPr>
          <p:nvPr>
            <p:ph type="body" sz="quarter" idx="12" hasCustomPrompt="1"/>
          </p:nvPr>
        </p:nvSpPr>
        <p:spPr>
          <a:xfrm>
            <a:off x="463549" y="1145394"/>
            <a:ext cx="5141499" cy="546360"/>
          </a:xfrm>
          <a:prstGeom prst="rect">
            <a:avLst/>
          </a:prstGeom>
          <a:solidFill>
            <a:schemeClr val="tx2"/>
          </a:solidFill>
        </p:spPr>
        <p:txBody>
          <a:bodyPr anchor="ctr">
            <a:normAutofit/>
          </a:bodyPr>
          <a:lstStyle>
            <a:lvl1pPr marL="0" indent="0">
              <a:buNone/>
              <a:defRPr sz="2000" b="1">
                <a:solidFill>
                  <a:schemeClr val="bg1"/>
                </a:solidFill>
              </a:defRPr>
            </a:lvl1pPr>
          </a:lstStyle>
          <a:p>
            <a:pPr lvl="0"/>
            <a:r>
              <a:rPr lang="en-US" dirty="0"/>
              <a:t>Column 1 Title</a:t>
            </a:r>
          </a:p>
        </p:txBody>
      </p:sp>
      <p:sp>
        <p:nvSpPr>
          <p:cNvPr id="4" name="Text Placeholder 3">
            <a:extLst>
              <a:ext uri="{FF2B5EF4-FFF2-40B4-BE49-F238E27FC236}">
                <a16:creationId xmlns:a16="http://schemas.microsoft.com/office/drawing/2014/main" id="{A530EBD3-BA51-370E-089C-685236FB00CC}"/>
              </a:ext>
            </a:extLst>
          </p:cNvPr>
          <p:cNvSpPr>
            <a:spLocks noGrp="1"/>
          </p:cNvSpPr>
          <p:nvPr>
            <p:ph type="body" sz="quarter" idx="14" hasCustomPrompt="1"/>
          </p:nvPr>
        </p:nvSpPr>
        <p:spPr>
          <a:xfrm>
            <a:off x="6609349" y="1145394"/>
            <a:ext cx="5141499" cy="546360"/>
          </a:xfrm>
          <a:prstGeom prst="rect">
            <a:avLst/>
          </a:prstGeom>
          <a:solidFill>
            <a:srgbClr val="1BACDD"/>
          </a:solidFill>
        </p:spPr>
        <p:txBody>
          <a:bodyPr anchor="ctr">
            <a:normAutofit/>
          </a:bodyPr>
          <a:lstStyle>
            <a:lvl1pPr marL="0" indent="0">
              <a:buNone/>
              <a:defRPr sz="2000" b="1">
                <a:solidFill>
                  <a:schemeClr val="tx1"/>
                </a:solidFill>
              </a:defRPr>
            </a:lvl1pPr>
          </a:lstStyle>
          <a:p>
            <a:pPr lvl="0"/>
            <a:r>
              <a:rPr lang="en-US" dirty="0"/>
              <a:t>Column 2 Title</a:t>
            </a:r>
          </a:p>
        </p:txBody>
      </p:sp>
      <p:sp>
        <p:nvSpPr>
          <p:cNvPr id="5" name="Content Placeholder 10">
            <a:extLst>
              <a:ext uri="{FF2B5EF4-FFF2-40B4-BE49-F238E27FC236}">
                <a16:creationId xmlns:a16="http://schemas.microsoft.com/office/drawing/2014/main" id="{A929515E-2055-2175-E62E-60055854BFD2}"/>
              </a:ext>
            </a:extLst>
          </p:cNvPr>
          <p:cNvSpPr>
            <a:spLocks noGrp="1"/>
          </p:cNvSpPr>
          <p:nvPr>
            <p:ph sz="quarter" idx="16"/>
          </p:nvPr>
        </p:nvSpPr>
        <p:spPr>
          <a:xfrm>
            <a:off x="463550" y="1692275"/>
            <a:ext cx="5119688" cy="4516438"/>
          </a:xfrm>
          <a:prstGeom prst="rect">
            <a:avLst/>
          </a:prstGeom>
          <a:solidFill>
            <a:schemeClr val="bg1">
              <a:lumMod val="95000"/>
            </a:schemeClr>
          </a:solidFill>
        </p:spPr>
        <p:txBody>
          <a:bodyPr>
            <a:normAutofit/>
          </a:bodyPr>
          <a:lstStyle>
            <a:lvl1pPr>
              <a:spcBef>
                <a:spcPts val="1200"/>
              </a:spcBef>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0">
            <a:extLst>
              <a:ext uri="{FF2B5EF4-FFF2-40B4-BE49-F238E27FC236}">
                <a16:creationId xmlns:a16="http://schemas.microsoft.com/office/drawing/2014/main" id="{87772B36-7FC9-9C9F-7AFF-043B8AB550D6}"/>
              </a:ext>
            </a:extLst>
          </p:cNvPr>
          <p:cNvSpPr>
            <a:spLocks noGrp="1"/>
          </p:cNvSpPr>
          <p:nvPr>
            <p:ph sz="quarter" idx="17"/>
          </p:nvPr>
        </p:nvSpPr>
        <p:spPr>
          <a:xfrm>
            <a:off x="6620254" y="1692275"/>
            <a:ext cx="5119688" cy="4516438"/>
          </a:xfrm>
          <a:prstGeom prst="rect">
            <a:avLst/>
          </a:prstGeom>
          <a:solidFill>
            <a:schemeClr val="bg1">
              <a:lumMod val="95000"/>
            </a:schemeClr>
          </a:solidFill>
        </p:spPr>
        <p:txBody>
          <a:bodyPr>
            <a:normAutofit/>
          </a:bodyPr>
          <a:lstStyle>
            <a:lvl1pPr>
              <a:spcBef>
                <a:spcPts val="1200"/>
              </a:spcBef>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6158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_0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48CF3F-C310-A798-3FC5-A1091EC24F32}"/>
              </a:ext>
            </a:extLst>
          </p:cNvPr>
          <p:cNvSpPr/>
          <p:nvPr userDrawn="1"/>
        </p:nvSpPr>
        <p:spPr>
          <a:xfrm>
            <a:off x="0" y="0"/>
            <a:ext cx="12192000" cy="6858000"/>
          </a:xfrm>
          <a:prstGeom prst="rect">
            <a:avLst/>
          </a:prstGeom>
          <a:solidFill>
            <a:srgbClr val="0902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6440974-A0F0-F14F-D260-E09DA671DCDA}"/>
              </a:ext>
            </a:extLst>
          </p:cNvPr>
          <p:cNvPicPr>
            <a:picLocks noChangeAspect="1"/>
          </p:cNvPicPr>
          <p:nvPr userDrawn="1"/>
        </p:nvPicPr>
        <p:blipFill rotWithShape="1">
          <a:blip r:embed="rId2"/>
          <a:srcRect t="2412" r="2103"/>
          <a:stretch/>
        </p:blipFill>
        <p:spPr>
          <a:xfrm flipH="1">
            <a:off x="1133473" y="657276"/>
            <a:ext cx="11058523" cy="6200724"/>
          </a:xfrm>
          <a:prstGeom prst="rect">
            <a:avLst/>
          </a:prstGeom>
        </p:spPr>
      </p:pic>
      <p:pic>
        <p:nvPicPr>
          <p:cNvPr id="4" name="Graphic 3">
            <a:extLst>
              <a:ext uri="{FF2B5EF4-FFF2-40B4-BE49-F238E27FC236}">
                <a16:creationId xmlns:a16="http://schemas.microsoft.com/office/drawing/2014/main" id="{1A0F37DD-1BE1-1AE7-5545-AEDAA9BD32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9273" y="334878"/>
            <a:ext cx="3276600" cy="491490"/>
          </a:xfrm>
          <a:prstGeom prst="rect">
            <a:avLst/>
          </a:prstGeom>
        </p:spPr>
      </p:pic>
      <p:sp>
        <p:nvSpPr>
          <p:cNvPr id="10" name="Rectangle 9">
            <a:extLst>
              <a:ext uri="{FF2B5EF4-FFF2-40B4-BE49-F238E27FC236}">
                <a16:creationId xmlns:a16="http://schemas.microsoft.com/office/drawing/2014/main" id="{F1F3F5F4-3820-5854-232F-CF1E10F6076E}"/>
              </a:ext>
            </a:extLst>
          </p:cNvPr>
          <p:cNvSpPr/>
          <p:nvPr userDrawn="1"/>
        </p:nvSpPr>
        <p:spPr>
          <a:xfrm>
            <a:off x="0" y="5356860"/>
            <a:ext cx="6316980" cy="1501139"/>
          </a:xfrm>
          <a:prstGeom prst="rect">
            <a:avLst/>
          </a:prstGeom>
          <a:gradFill flip="none" rotWithShape="1">
            <a:gsLst>
              <a:gs pos="0">
                <a:schemeClr val="tx1">
                  <a:alpha val="87000"/>
                </a:schemeClr>
              </a:gs>
              <a:gs pos="100000">
                <a:schemeClr val="tx1">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9">
            <a:extLst>
              <a:ext uri="{FF2B5EF4-FFF2-40B4-BE49-F238E27FC236}">
                <a16:creationId xmlns:a16="http://schemas.microsoft.com/office/drawing/2014/main" id="{D8F65E62-9E12-E8D7-865F-63444E099A89}"/>
              </a:ext>
            </a:extLst>
          </p:cNvPr>
          <p:cNvSpPr>
            <a:spLocks noGrp="1"/>
          </p:cNvSpPr>
          <p:nvPr>
            <p:ph type="title" hasCustomPrompt="1"/>
          </p:nvPr>
        </p:nvSpPr>
        <p:spPr>
          <a:xfrm>
            <a:off x="8694882" y="2772942"/>
            <a:ext cx="3340981" cy="1325563"/>
          </a:xfrm>
          <a:prstGeom prst="rect">
            <a:avLst/>
          </a:prstGeom>
        </p:spPr>
        <p:txBody>
          <a:bodyPr anchor="ctr">
            <a:normAutofit/>
          </a:bodyPr>
          <a:lstStyle>
            <a:lvl1pPr algn="ctr">
              <a:defRPr sz="5000" b="1">
                <a:solidFill>
                  <a:schemeClr val="bg1"/>
                </a:solidFill>
                <a:effectLst>
                  <a:outerShdw blurRad="38100" dist="38100" dir="2700000" algn="tl">
                    <a:srgbClr val="000000">
                      <a:alpha val="43137"/>
                    </a:srgbClr>
                  </a:outerShdw>
                </a:effectLst>
                <a:latin typeface="+mn-lt"/>
              </a:defRPr>
            </a:lvl1pPr>
          </a:lstStyle>
          <a:p>
            <a:r>
              <a:rPr lang="en-US" dirty="0"/>
              <a:t>Thank You</a:t>
            </a:r>
          </a:p>
        </p:txBody>
      </p:sp>
      <p:grpSp>
        <p:nvGrpSpPr>
          <p:cNvPr id="11" name="Group 10">
            <a:extLst>
              <a:ext uri="{FF2B5EF4-FFF2-40B4-BE49-F238E27FC236}">
                <a16:creationId xmlns:a16="http://schemas.microsoft.com/office/drawing/2014/main" id="{256F3D45-5EAC-4C21-F481-6DE499569FED}"/>
              </a:ext>
            </a:extLst>
          </p:cNvPr>
          <p:cNvGrpSpPr/>
          <p:nvPr userDrawn="1"/>
        </p:nvGrpSpPr>
        <p:grpSpPr>
          <a:xfrm>
            <a:off x="445174" y="2002465"/>
            <a:ext cx="3741293" cy="2851865"/>
            <a:chOff x="435649" y="2002465"/>
            <a:chExt cx="3741293" cy="2851865"/>
          </a:xfrm>
        </p:grpSpPr>
        <p:sp>
          <p:nvSpPr>
            <p:cNvPr id="12" name="TextBox 11">
              <a:extLst>
                <a:ext uri="{FF2B5EF4-FFF2-40B4-BE49-F238E27FC236}">
                  <a16:creationId xmlns:a16="http://schemas.microsoft.com/office/drawing/2014/main" id="{54BBC4C9-BF64-FF98-1BA8-5D5E88D82874}"/>
                </a:ext>
              </a:extLst>
            </p:cNvPr>
            <p:cNvSpPr txBox="1"/>
            <p:nvPr userDrawn="1"/>
          </p:nvSpPr>
          <p:spPr>
            <a:xfrm>
              <a:off x="2111803" y="2805752"/>
              <a:ext cx="2065139" cy="1246495"/>
            </a:xfrm>
            <a:prstGeom prst="rect">
              <a:avLst/>
            </a:prstGeom>
            <a:noFill/>
          </p:spPr>
          <p:txBody>
            <a:bodyPr wrap="square" rtlCol="0" anchor="ctr">
              <a:spAutoFit/>
            </a:bodyPr>
            <a:lstStyle/>
            <a:p>
              <a:r>
                <a:rPr lang="en-IN" sz="2500" dirty="0">
                  <a:solidFill>
                    <a:schemeClr val="bg1"/>
                  </a:solidFill>
                </a:rPr>
                <a:t>Purposeful. </a:t>
              </a:r>
            </a:p>
            <a:p>
              <a:r>
                <a:rPr lang="en-IN" sz="2500" dirty="0">
                  <a:solidFill>
                    <a:schemeClr val="bg1"/>
                  </a:solidFill>
                </a:rPr>
                <a:t>Agile.</a:t>
              </a:r>
            </a:p>
            <a:p>
              <a:r>
                <a:rPr lang="en-IN" sz="2500" dirty="0">
                  <a:solidFill>
                    <a:schemeClr val="bg1"/>
                  </a:solidFill>
                </a:rPr>
                <a:t>Innovation.</a:t>
              </a:r>
            </a:p>
          </p:txBody>
        </p:sp>
        <p:pic>
          <p:nvPicPr>
            <p:cNvPr id="13" name="Graphic 12">
              <a:extLst>
                <a:ext uri="{FF2B5EF4-FFF2-40B4-BE49-F238E27FC236}">
                  <a16:creationId xmlns:a16="http://schemas.microsoft.com/office/drawing/2014/main" id="{F7F503BC-179B-60BB-18AE-1BF86005C2CC}"/>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a:fillRect/>
            </a:stretch>
          </p:blipFill>
          <p:spPr>
            <a:xfrm>
              <a:off x="435649" y="2002465"/>
              <a:ext cx="3074351" cy="2851865"/>
            </a:xfrm>
            <a:custGeom>
              <a:avLst/>
              <a:gdLst>
                <a:gd name="connsiteX0" fmla="*/ 0 w 3074351"/>
                <a:gd name="connsiteY0" fmla="*/ 0 h 2851865"/>
                <a:gd name="connsiteX1" fmla="*/ 3074351 w 3074351"/>
                <a:gd name="connsiteY1" fmla="*/ 0 h 2851865"/>
                <a:gd name="connsiteX2" fmla="*/ 3074351 w 3074351"/>
                <a:gd name="connsiteY2" fmla="*/ 883610 h 2851865"/>
                <a:gd name="connsiteX3" fmla="*/ 1603216 w 3074351"/>
                <a:gd name="connsiteY3" fmla="*/ 883610 h 2851865"/>
                <a:gd name="connsiteX4" fmla="*/ 1603216 w 3074351"/>
                <a:gd name="connsiteY4" fmla="*/ 2030732 h 2851865"/>
                <a:gd name="connsiteX5" fmla="*/ 3074351 w 3074351"/>
                <a:gd name="connsiteY5" fmla="*/ 2030732 h 2851865"/>
                <a:gd name="connsiteX6" fmla="*/ 3074351 w 3074351"/>
                <a:gd name="connsiteY6" fmla="*/ 2851865 h 2851865"/>
                <a:gd name="connsiteX7" fmla="*/ 0 w 3074351"/>
                <a:gd name="connsiteY7" fmla="*/ 2851865 h 285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4351" h="2851865">
                  <a:moveTo>
                    <a:pt x="0" y="0"/>
                  </a:moveTo>
                  <a:lnTo>
                    <a:pt x="3074351" y="0"/>
                  </a:lnTo>
                  <a:lnTo>
                    <a:pt x="3074351" y="883610"/>
                  </a:lnTo>
                  <a:lnTo>
                    <a:pt x="1603216" y="883610"/>
                  </a:lnTo>
                  <a:lnTo>
                    <a:pt x="1603216" y="2030732"/>
                  </a:lnTo>
                  <a:lnTo>
                    <a:pt x="3074351" y="2030732"/>
                  </a:lnTo>
                  <a:lnTo>
                    <a:pt x="3074351" y="2851865"/>
                  </a:lnTo>
                  <a:lnTo>
                    <a:pt x="0" y="2851865"/>
                  </a:lnTo>
                  <a:close/>
                </a:path>
              </a:pathLst>
            </a:custGeom>
          </p:spPr>
        </p:pic>
      </p:grpSp>
      <p:pic>
        <p:nvPicPr>
          <p:cNvPr id="7" name="Graphic 6">
            <a:extLst>
              <a:ext uri="{FF2B5EF4-FFF2-40B4-BE49-F238E27FC236}">
                <a16:creationId xmlns:a16="http://schemas.microsoft.com/office/drawing/2014/main" id="{AA79BA81-1C3F-8CAB-7C8C-8EF04F666733}"/>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985124" y="503024"/>
            <a:ext cx="2776539" cy="154252"/>
          </a:xfrm>
          <a:prstGeom prst="rect">
            <a:avLst/>
          </a:prstGeom>
        </p:spPr>
      </p:pic>
      <p:pic>
        <p:nvPicPr>
          <p:cNvPr id="6" name="Picture 5" descr="A black background with white text and yellow light bulb&#10;&#10;AI-generated content may be incorrect.">
            <a:extLst>
              <a:ext uri="{FF2B5EF4-FFF2-40B4-BE49-F238E27FC236}">
                <a16:creationId xmlns:a16="http://schemas.microsoft.com/office/drawing/2014/main" id="{56FED5E7-28F6-C45A-E68F-B163B9DC2085}"/>
              </a:ext>
            </a:extLst>
          </p:cNvPr>
          <p:cNvPicPr>
            <a:picLocks noChangeAspect="1"/>
          </p:cNvPicPr>
          <p:nvPr userDrawn="1"/>
        </p:nvPicPr>
        <p:blipFill>
          <a:blip r:embed="rId9">
            <a:extLst>
              <a:ext uri="{28A0092B-C50C-407E-A947-70E740481C1C}">
                <a14:useLocalDpi xmlns:a14="http://schemas.microsoft.com/office/drawing/2010/main" val="0"/>
              </a:ext>
            </a:extLst>
          </a:blip>
          <a:srcRect l="3653" r="2375"/>
          <a:stretch/>
        </p:blipFill>
        <p:spPr>
          <a:xfrm>
            <a:off x="439273" y="5968064"/>
            <a:ext cx="1741620" cy="746278"/>
          </a:xfrm>
          <a:prstGeom prst="rect">
            <a:avLst/>
          </a:prstGeom>
        </p:spPr>
      </p:pic>
    </p:spTree>
    <p:extLst>
      <p:ext uri="{BB962C8B-B14F-4D97-AF65-F5344CB8AC3E}">
        <p14:creationId xmlns:p14="http://schemas.microsoft.com/office/powerpoint/2010/main" val="328554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D321-EB8C-729D-0253-F4E3C8F5C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30355-1EE0-AF69-47F6-F837F4F80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81C7C-CF50-7E3E-7E0C-DF9A69033701}"/>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51E60F1B-6B0E-147F-215A-C9B254A8B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8893F-4366-960F-C73C-DDC2C40065C1}"/>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07049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6D75-85FB-CDE1-1B84-E9E5B8D00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3298C-27DD-C096-4478-25DF24C0F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0874E-01BA-1CC2-5F91-D59931A57784}"/>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819E3461-7CC9-5C4D-D52B-CB6135E10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5F49F-0795-810B-0D65-7F3A6B61B0E7}"/>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90532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9051-D728-0416-EF18-F1AFF5703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8AB7F-8BAC-CA5F-30EF-42EE15E7C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FD7A1-C203-AABE-B3A9-0EC136AAA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C789F-5C09-60FC-845F-120D1E826B17}"/>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6" name="Footer Placeholder 5">
            <a:extLst>
              <a:ext uri="{FF2B5EF4-FFF2-40B4-BE49-F238E27FC236}">
                <a16:creationId xmlns:a16="http://schemas.microsoft.com/office/drawing/2014/main" id="{E26E28DE-CA84-F3D0-016B-08EBD6091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04570-A6D0-6370-8DE6-0BB990FF7CC3}"/>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70622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81FB-A93A-55EC-66D7-EE1D1A603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FB519B-B0A9-4153-41C7-F9310E7C5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47EE0-0554-2821-1927-EA19BAF8E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F83B81-0569-670C-C8B7-E8C8FD1B8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0CD65-0B66-1D2E-42A2-93E1F6986F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57E581-777D-A463-C1F3-3C3C3311C909}"/>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8" name="Footer Placeholder 7">
            <a:extLst>
              <a:ext uri="{FF2B5EF4-FFF2-40B4-BE49-F238E27FC236}">
                <a16:creationId xmlns:a16="http://schemas.microsoft.com/office/drawing/2014/main" id="{58DE5D0B-1EBE-FEF9-281B-906803BA6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0F2EF-F2BD-1114-956A-8C78686FB794}"/>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293942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506D-7DFA-1FF6-D289-D51E408631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6DDFE-5DA6-6C22-95FC-2139A935FBDA}"/>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4" name="Footer Placeholder 3">
            <a:extLst>
              <a:ext uri="{FF2B5EF4-FFF2-40B4-BE49-F238E27FC236}">
                <a16:creationId xmlns:a16="http://schemas.microsoft.com/office/drawing/2014/main" id="{B6B5F9EF-4D9D-3849-5342-0407D8C9DD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C0037-8991-E8DE-7049-C3CC3D1A12C2}"/>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399706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7F2DB-04C2-2550-E486-17334E41DF6E}"/>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3" name="Footer Placeholder 2">
            <a:extLst>
              <a:ext uri="{FF2B5EF4-FFF2-40B4-BE49-F238E27FC236}">
                <a16:creationId xmlns:a16="http://schemas.microsoft.com/office/drawing/2014/main" id="{B973F6EF-6819-718F-4646-CB180D63F7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CEBC4-1A6B-DE18-3898-48A9C2015585}"/>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40161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E121-8421-1BBD-CAC0-5C2153C3C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F94D5-17D3-3DBB-DC29-A6A623909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58CB4-63AA-1512-81ED-1E428107D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4019E-7C8E-1A7B-4E8B-876E32B31E67}"/>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6" name="Footer Placeholder 5">
            <a:extLst>
              <a:ext uri="{FF2B5EF4-FFF2-40B4-BE49-F238E27FC236}">
                <a16:creationId xmlns:a16="http://schemas.microsoft.com/office/drawing/2014/main" id="{C7268578-C6E0-A3EB-32E1-926BEFDC9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C4D59-BFE2-F51D-CCCB-2B42A316650C}"/>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388786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E2D9-0DC6-4A0A-DB0D-046A88D55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9F085-DFDF-56E1-8BF0-411EF30103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670298-DFC2-BA3D-F01B-41710C02F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544E0-3D52-6379-9094-834A3D174DDF}"/>
              </a:ext>
            </a:extLst>
          </p:cNvPr>
          <p:cNvSpPr>
            <a:spLocks noGrp="1"/>
          </p:cNvSpPr>
          <p:nvPr>
            <p:ph type="dt" sz="half" idx="10"/>
          </p:nvPr>
        </p:nvSpPr>
        <p:spPr/>
        <p:txBody>
          <a:bodyPr/>
          <a:lstStyle/>
          <a:p>
            <a:fld id="{00B22A25-8408-4B8D-A5AD-AF80CE804250}" type="datetimeFigureOut">
              <a:rPr lang="en-US" smtClean="0"/>
              <a:t>5/14/2025</a:t>
            </a:fld>
            <a:endParaRPr lang="en-US"/>
          </a:p>
        </p:txBody>
      </p:sp>
      <p:sp>
        <p:nvSpPr>
          <p:cNvPr id="6" name="Footer Placeholder 5">
            <a:extLst>
              <a:ext uri="{FF2B5EF4-FFF2-40B4-BE49-F238E27FC236}">
                <a16:creationId xmlns:a16="http://schemas.microsoft.com/office/drawing/2014/main" id="{4095602E-D910-02D1-DCBB-11E8AA87C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98C61-02EC-04BE-173F-0B4A9B6BA9BF}"/>
              </a:ext>
            </a:extLst>
          </p:cNvPr>
          <p:cNvSpPr>
            <a:spLocks noGrp="1"/>
          </p:cNvSpPr>
          <p:nvPr>
            <p:ph type="sldNum" sz="quarter" idx="12"/>
          </p:nvPr>
        </p:nvSpPr>
        <p:spPr/>
        <p:txBody>
          <a:bodyPr/>
          <a:lstStyle/>
          <a:p>
            <a:fld id="{78AD56AB-075C-42DA-8EAB-2A4FF705D18F}" type="slidenum">
              <a:rPr lang="en-US" smtClean="0"/>
              <a:t>‹#›</a:t>
            </a:fld>
            <a:endParaRPr lang="en-US"/>
          </a:p>
        </p:txBody>
      </p:sp>
    </p:spTree>
    <p:extLst>
      <p:ext uri="{BB962C8B-B14F-4D97-AF65-F5344CB8AC3E}">
        <p14:creationId xmlns:p14="http://schemas.microsoft.com/office/powerpoint/2010/main" val="115001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833BA-8A81-3887-28F9-5475D6EB81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9D88B-10A0-7400-39A5-A9C8C720D0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59DB5-94B9-63B2-44EC-29DF79273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B22A25-8408-4B8D-A5AD-AF80CE804250}" type="datetimeFigureOut">
              <a:rPr lang="en-US" smtClean="0"/>
              <a:t>5/14/2025</a:t>
            </a:fld>
            <a:endParaRPr lang="en-US"/>
          </a:p>
        </p:txBody>
      </p:sp>
      <p:sp>
        <p:nvSpPr>
          <p:cNvPr id="5" name="Footer Placeholder 4">
            <a:extLst>
              <a:ext uri="{FF2B5EF4-FFF2-40B4-BE49-F238E27FC236}">
                <a16:creationId xmlns:a16="http://schemas.microsoft.com/office/drawing/2014/main" id="{EAAFCF47-7EDF-52F6-A01D-69F25C1E1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9C8414-4408-8873-F0C7-6DE0754DD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AD56AB-075C-42DA-8EAB-2A4FF705D18F}" type="slidenum">
              <a:rPr lang="en-US" smtClean="0"/>
              <a:t>‹#›</a:t>
            </a:fld>
            <a:endParaRPr lang="en-US"/>
          </a:p>
        </p:txBody>
      </p:sp>
    </p:spTree>
    <p:extLst>
      <p:ext uri="{BB962C8B-B14F-4D97-AF65-F5344CB8AC3E}">
        <p14:creationId xmlns:p14="http://schemas.microsoft.com/office/powerpoint/2010/main" val="363533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rive.google.com/drive/folders/1n-oJBx1VLWhfNRPJ0JTtnr53-Kc1fYhR"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biomedical-engineering-online.biomedcentral.com/articles/10.1186/1475-925X-5-15" TargetMode="External"/><Relationship Id="rId3" Type="http://schemas.openxmlformats.org/officeDocument/2006/relationships/hyperlink" Target="https://ieeexplore.ieee.org/document/9806765" TargetMode="External"/><Relationship Id="rId7" Type="http://schemas.openxmlformats.org/officeDocument/2006/relationships/hyperlink" Target="https://www.sciencedirect.com/science/article/pii/S0169260721006209" TargetMode="External"/><Relationship Id="rId2" Type="http://schemas.openxmlformats.org/officeDocument/2006/relationships/hyperlink" Target="https://ieeexplore.ieee.org/document/10590412" TargetMode="External"/><Relationship Id="rId1" Type="http://schemas.openxmlformats.org/officeDocument/2006/relationships/slideLayout" Target="../slideLayouts/slideLayout13.xml"/><Relationship Id="rId6" Type="http://schemas.openxmlformats.org/officeDocument/2006/relationships/hyperlink" Target="https://www.mdpi.com/2076-3417/15/4/2142" TargetMode="External"/><Relationship Id="rId5" Type="http://schemas.openxmlformats.org/officeDocument/2006/relationships/hyperlink" Target="https://link.springer.com/referenceworkentry/10.1007/978-1-4419-0751-6_21" TargetMode="External"/><Relationship Id="rId4" Type="http://schemas.openxmlformats.org/officeDocument/2006/relationships/hyperlink" Target="https://ieeexplore.ieee.org/document/9774873" TargetMode="External"/><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a:extLst>
              <a:ext uri="{FF2B5EF4-FFF2-40B4-BE49-F238E27FC236}">
                <a16:creationId xmlns:a16="http://schemas.microsoft.com/office/drawing/2014/main" id="{F9F59622-4AB4-45CD-6311-DE109EFF7F7A}"/>
              </a:ext>
            </a:extLst>
          </p:cNvPr>
          <p:cNvSpPr txBox="1">
            <a:spLocks/>
          </p:cNvSpPr>
          <p:nvPr/>
        </p:nvSpPr>
        <p:spPr>
          <a:xfrm>
            <a:off x="3150308" y="1028474"/>
            <a:ext cx="6434725" cy="1016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354">
              <a:buNone/>
              <a:defRPr/>
            </a:pPr>
            <a:r>
              <a:rPr lang="en-US" sz="3400" b="1" dirty="0">
                <a:solidFill>
                  <a:srgbClr val="FFC000"/>
                </a:solidFill>
                <a:latin typeface="Calibri"/>
              </a:rPr>
              <a:t>8th Edition TECHgium</a:t>
            </a:r>
            <a:r>
              <a:rPr lang="en-US" sz="3400" baseline="30000" dirty="0">
                <a:solidFill>
                  <a:srgbClr val="FFCC00"/>
                </a:solidFill>
                <a:effectLst/>
                <a:latin typeface="Calibri" panose="020F0502020204030204" pitchFamily="34" charset="0"/>
                <a:ea typeface="Aptos" panose="020B0004020202020204" pitchFamily="34" charset="0"/>
              </a:rPr>
              <a:t>®</a:t>
            </a:r>
            <a:r>
              <a:rPr lang="en-US" sz="3400" b="1" baseline="30000" dirty="0">
                <a:solidFill>
                  <a:srgbClr val="FFCC00"/>
                </a:solidFill>
                <a:latin typeface="Calibri"/>
              </a:rPr>
              <a:t> </a:t>
            </a:r>
            <a:r>
              <a:rPr lang="en-US" sz="3400" b="1" dirty="0">
                <a:solidFill>
                  <a:srgbClr val="FFC000"/>
                </a:solidFill>
                <a:latin typeface="Calibri"/>
              </a:rPr>
              <a:t>- Finale</a:t>
            </a:r>
          </a:p>
        </p:txBody>
      </p:sp>
      <p:grpSp>
        <p:nvGrpSpPr>
          <p:cNvPr id="3" name="Group 2">
            <a:extLst>
              <a:ext uri="{FF2B5EF4-FFF2-40B4-BE49-F238E27FC236}">
                <a16:creationId xmlns:a16="http://schemas.microsoft.com/office/drawing/2014/main" id="{334CA6AE-B9AD-D2F4-AEE8-07E14FACF7F6}"/>
              </a:ext>
            </a:extLst>
          </p:cNvPr>
          <p:cNvGrpSpPr/>
          <p:nvPr/>
        </p:nvGrpSpPr>
        <p:grpSpPr>
          <a:xfrm rot="16200000">
            <a:off x="10293321" y="4564421"/>
            <a:ext cx="101832" cy="2898912"/>
            <a:chOff x="8661218" y="651938"/>
            <a:chExt cx="76374" cy="2174184"/>
          </a:xfrm>
        </p:grpSpPr>
        <p:cxnSp>
          <p:nvCxnSpPr>
            <p:cNvPr id="4" name="Straight Connector 3">
              <a:extLst>
                <a:ext uri="{FF2B5EF4-FFF2-40B4-BE49-F238E27FC236}">
                  <a16:creationId xmlns:a16="http://schemas.microsoft.com/office/drawing/2014/main" id="{7A2F7FB0-D4A1-723B-6D47-BB45D9973701}"/>
                </a:ext>
              </a:extLst>
            </p:cNvPr>
            <p:cNvCxnSpPr>
              <a:cxnSpLocks/>
              <a:stCxn id="5" idx="4"/>
            </p:cNvCxnSpPr>
            <p:nvPr/>
          </p:nvCxnSpPr>
          <p:spPr>
            <a:xfrm rot="5400000" flipV="1">
              <a:off x="7669593" y="1758124"/>
              <a:ext cx="2059625" cy="1"/>
            </a:xfrm>
            <a:prstGeom prst="line">
              <a:avLst/>
            </a:prstGeom>
            <a:noFill/>
            <a:ln w="6350">
              <a:solidFill>
                <a:schemeClr val="bg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 name="Oval 4">
              <a:extLst>
                <a:ext uri="{FF2B5EF4-FFF2-40B4-BE49-F238E27FC236}">
                  <a16:creationId xmlns:a16="http://schemas.microsoft.com/office/drawing/2014/main" id="{5AA97A30-3FC9-5BF0-0CCE-1D3B89A4B8CF}"/>
                </a:ext>
              </a:extLst>
            </p:cNvPr>
            <p:cNvSpPr/>
            <p:nvPr/>
          </p:nvSpPr>
          <p:spPr>
            <a:xfrm>
              <a:off x="8661218" y="651938"/>
              <a:ext cx="76374" cy="76374"/>
            </a:xfrm>
            <a:prstGeom prst="ellipse">
              <a:avLst/>
            </a:prstGeom>
            <a:solidFill>
              <a:srgbClr val="F8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Oval 5">
              <a:extLst>
                <a:ext uri="{FF2B5EF4-FFF2-40B4-BE49-F238E27FC236}">
                  <a16:creationId xmlns:a16="http://schemas.microsoft.com/office/drawing/2014/main" id="{90581EF2-B322-FF51-2EFB-DB2F37437A93}"/>
                </a:ext>
              </a:extLst>
            </p:cNvPr>
            <p:cNvSpPr/>
            <p:nvPr/>
          </p:nvSpPr>
          <p:spPr>
            <a:xfrm>
              <a:off x="8661218" y="2749748"/>
              <a:ext cx="76374" cy="76374"/>
            </a:xfrm>
            <a:prstGeom prst="ellipse">
              <a:avLst/>
            </a:prstGeom>
            <a:solidFill>
              <a:srgbClr val="F8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grpSp>
      <p:sp>
        <p:nvSpPr>
          <p:cNvPr id="2" name="Text Placeholder 24">
            <a:extLst>
              <a:ext uri="{FF2B5EF4-FFF2-40B4-BE49-F238E27FC236}">
                <a16:creationId xmlns:a16="http://schemas.microsoft.com/office/drawing/2014/main" id="{9C9FD2B5-F7F9-B2ED-2EED-964DCC92BF94}"/>
              </a:ext>
            </a:extLst>
          </p:cNvPr>
          <p:cNvSpPr txBox="1">
            <a:spLocks/>
          </p:cNvSpPr>
          <p:nvPr/>
        </p:nvSpPr>
        <p:spPr>
          <a:xfrm>
            <a:off x="9585033" y="5599304"/>
            <a:ext cx="1569325" cy="315824"/>
          </a:xfrm>
          <a:prstGeom prst="rect">
            <a:avLst/>
          </a:prstGeom>
        </p:spPr>
        <p:txBody>
          <a:bodyPr anchor="ct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FFC000"/>
                </a:solidFill>
                <a:latin typeface="Calibri"/>
              </a:rPr>
              <a:t>May  2025</a:t>
            </a:r>
            <a:endParaRPr kumimoji="0" lang="en-IN" sz="1800" b="0" i="0" u="none" strike="noStrike" kern="1200" cap="none" spc="0" normalizeH="0" baseline="0" noProof="0" dirty="0">
              <a:ln>
                <a:noFill/>
              </a:ln>
              <a:solidFill>
                <a:srgbClr val="FFC000"/>
              </a:solidFill>
              <a:effectLst/>
              <a:uLnTx/>
              <a:uFillTx/>
              <a:latin typeface="Calibri"/>
              <a:ea typeface="+mn-ea"/>
              <a:cs typeface="+mn-cs"/>
            </a:endParaRPr>
          </a:p>
        </p:txBody>
      </p:sp>
      <p:pic>
        <p:nvPicPr>
          <p:cNvPr id="9" name="Picture 8" descr="A group of trophies on a table&#10;&#10;AI-generated content may be incorrect.">
            <a:extLst>
              <a:ext uri="{FF2B5EF4-FFF2-40B4-BE49-F238E27FC236}">
                <a16:creationId xmlns:a16="http://schemas.microsoft.com/office/drawing/2014/main" id="{8C8FA876-B8A1-C4C1-B5E7-AE7EFAF44BF4}"/>
              </a:ext>
            </a:extLst>
          </p:cNvPr>
          <p:cNvPicPr>
            <a:picLocks noChangeAspect="1"/>
          </p:cNvPicPr>
          <p:nvPr/>
        </p:nvPicPr>
        <p:blipFill>
          <a:blip r:embed="rId3">
            <a:extLst>
              <a:ext uri="{28A0092B-C50C-407E-A947-70E740481C1C}">
                <a14:useLocalDpi xmlns:a14="http://schemas.microsoft.com/office/drawing/2010/main" val="0"/>
              </a:ext>
            </a:extLst>
          </a:blip>
          <a:srcRect l="36531" r="29912" b="14061"/>
          <a:stretch/>
        </p:blipFill>
        <p:spPr>
          <a:xfrm>
            <a:off x="10223248" y="4489217"/>
            <a:ext cx="704537" cy="1014955"/>
          </a:xfrm>
          <a:prstGeom prst="rect">
            <a:avLst/>
          </a:prstGeom>
          <a:noFill/>
        </p:spPr>
      </p:pic>
      <p:sp>
        <p:nvSpPr>
          <p:cNvPr id="7" name="Text Placeholder 1">
            <a:extLst>
              <a:ext uri="{FF2B5EF4-FFF2-40B4-BE49-F238E27FC236}">
                <a16:creationId xmlns:a16="http://schemas.microsoft.com/office/drawing/2014/main" id="{0BD592B8-B975-5EF7-D697-B70B88CC8767}"/>
              </a:ext>
            </a:extLst>
          </p:cNvPr>
          <p:cNvSpPr txBox="1">
            <a:spLocks/>
          </p:cNvSpPr>
          <p:nvPr/>
        </p:nvSpPr>
        <p:spPr>
          <a:xfrm>
            <a:off x="3092853" y="1675503"/>
            <a:ext cx="6434725" cy="591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914354">
              <a:buNone/>
              <a:defRPr/>
            </a:pPr>
            <a:r>
              <a:rPr lang="en-US" sz="3200" b="1" dirty="0">
                <a:solidFill>
                  <a:schemeClr val="bg1"/>
                </a:solidFill>
                <a:latin typeface="Calibri"/>
              </a:rPr>
              <a:t>Presentation Round</a:t>
            </a:r>
          </a:p>
        </p:txBody>
      </p:sp>
      <p:sp>
        <p:nvSpPr>
          <p:cNvPr id="8" name="Rectangle 7">
            <a:extLst>
              <a:ext uri="{FF2B5EF4-FFF2-40B4-BE49-F238E27FC236}">
                <a16:creationId xmlns:a16="http://schemas.microsoft.com/office/drawing/2014/main" id="{8EDEC026-D205-683E-D4DC-C4254CB8B8C5}"/>
              </a:ext>
            </a:extLst>
          </p:cNvPr>
          <p:cNvSpPr/>
          <p:nvPr/>
        </p:nvSpPr>
        <p:spPr>
          <a:xfrm>
            <a:off x="3684925" y="4219167"/>
            <a:ext cx="1113837" cy="109878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2">
                    <a:lumMod val="75000"/>
                    <a:lumOff val="25000"/>
                  </a:schemeClr>
                </a:solidFill>
              </a:rPr>
              <a:t>Author 1 </a:t>
            </a:r>
          </a:p>
          <a:p>
            <a:pPr algn="ctr"/>
            <a:r>
              <a:rPr lang="en-IN" sz="2400" dirty="0">
                <a:solidFill>
                  <a:schemeClr val="tx2">
                    <a:lumMod val="75000"/>
                    <a:lumOff val="25000"/>
                  </a:schemeClr>
                </a:solidFill>
              </a:rPr>
              <a:t>Photo</a:t>
            </a:r>
          </a:p>
        </p:txBody>
      </p:sp>
      <p:sp>
        <p:nvSpPr>
          <p:cNvPr id="10" name="Rectangle 9">
            <a:extLst>
              <a:ext uri="{FF2B5EF4-FFF2-40B4-BE49-F238E27FC236}">
                <a16:creationId xmlns:a16="http://schemas.microsoft.com/office/drawing/2014/main" id="{6CCCEEB3-F52B-A8AF-16BD-BC8064DE6CC5}"/>
              </a:ext>
            </a:extLst>
          </p:cNvPr>
          <p:cNvSpPr/>
          <p:nvPr/>
        </p:nvSpPr>
        <p:spPr>
          <a:xfrm>
            <a:off x="5001963" y="4211642"/>
            <a:ext cx="1113837" cy="109878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2">
                    <a:lumMod val="75000"/>
                    <a:lumOff val="25000"/>
                  </a:schemeClr>
                </a:solidFill>
              </a:rPr>
              <a:t>Author 2 </a:t>
            </a:r>
          </a:p>
          <a:p>
            <a:pPr algn="ctr"/>
            <a:r>
              <a:rPr lang="en-IN" sz="2400" dirty="0">
                <a:solidFill>
                  <a:schemeClr val="tx2">
                    <a:lumMod val="75000"/>
                    <a:lumOff val="25000"/>
                  </a:schemeClr>
                </a:solidFill>
              </a:rPr>
              <a:t>Photo</a:t>
            </a:r>
          </a:p>
        </p:txBody>
      </p:sp>
      <p:sp>
        <p:nvSpPr>
          <p:cNvPr id="11" name="Rectangle 10">
            <a:extLst>
              <a:ext uri="{FF2B5EF4-FFF2-40B4-BE49-F238E27FC236}">
                <a16:creationId xmlns:a16="http://schemas.microsoft.com/office/drawing/2014/main" id="{85FE6148-4469-6D3E-4B39-6FA4609AD859}"/>
              </a:ext>
            </a:extLst>
          </p:cNvPr>
          <p:cNvSpPr/>
          <p:nvPr/>
        </p:nvSpPr>
        <p:spPr>
          <a:xfrm>
            <a:off x="6458956" y="4389609"/>
            <a:ext cx="681755" cy="73122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2">
                  <a:lumMod val="75000"/>
                  <a:lumOff val="25000"/>
                </a:schemeClr>
              </a:solidFill>
            </a:endParaRPr>
          </a:p>
        </p:txBody>
      </p:sp>
      <p:sp>
        <p:nvSpPr>
          <p:cNvPr id="13" name="TextBox 12">
            <a:extLst>
              <a:ext uri="{FF2B5EF4-FFF2-40B4-BE49-F238E27FC236}">
                <a16:creationId xmlns:a16="http://schemas.microsoft.com/office/drawing/2014/main" id="{BC5F3BFF-962D-0A13-9BCA-16D0F09AE77F}"/>
              </a:ext>
            </a:extLst>
          </p:cNvPr>
          <p:cNvSpPr txBox="1"/>
          <p:nvPr/>
        </p:nvSpPr>
        <p:spPr>
          <a:xfrm>
            <a:off x="3684925" y="5182497"/>
            <a:ext cx="1130615" cy="1231106"/>
          </a:xfrm>
          <a:prstGeom prst="rect">
            <a:avLst/>
          </a:prstGeom>
          <a:noFill/>
        </p:spPr>
        <p:txBody>
          <a:bodyPr wrap="square" rtlCol="0">
            <a:spAutoFit/>
          </a:bodyPr>
          <a:lstStyle/>
          <a:p>
            <a:endParaRPr lang="en-IN" sz="2000" b="1" dirty="0">
              <a:solidFill>
                <a:srgbClr val="FFCC00"/>
              </a:solidFill>
            </a:endParaRPr>
          </a:p>
          <a:p>
            <a:r>
              <a:rPr lang="en-IN" sz="1400" b="1" dirty="0">
                <a:solidFill>
                  <a:srgbClr val="FFCC00"/>
                </a:solidFill>
              </a:rPr>
              <a:t>Jayanth SB</a:t>
            </a:r>
          </a:p>
          <a:p>
            <a:endParaRPr lang="en-IN" sz="2000" b="1" dirty="0">
              <a:solidFill>
                <a:srgbClr val="FFCC00"/>
              </a:solidFill>
            </a:endParaRPr>
          </a:p>
          <a:p>
            <a:endParaRPr lang="en-IN" sz="2000" b="1" dirty="0">
              <a:solidFill>
                <a:srgbClr val="FFCC00"/>
              </a:solidFill>
            </a:endParaRPr>
          </a:p>
        </p:txBody>
      </p:sp>
      <p:sp>
        <p:nvSpPr>
          <p:cNvPr id="15" name="TextBox 14">
            <a:extLst>
              <a:ext uri="{FF2B5EF4-FFF2-40B4-BE49-F238E27FC236}">
                <a16:creationId xmlns:a16="http://schemas.microsoft.com/office/drawing/2014/main" id="{F8444718-3350-8A09-956C-402AE34C6C55}"/>
              </a:ext>
            </a:extLst>
          </p:cNvPr>
          <p:cNvSpPr txBox="1"/>
          <p:nvPr/>
        </p:nvSpPr>
        <p:spPr>
          <a:xfrm>
            <a:off x="5013349" y="5456224"/>
            <a:ext cx="1113837" cy="523220"/>
          </a:xfrm>
          <a:prstGeom prst="rect">
            <a:avLst/>
          </a:prstGeom>
          <a:noFill/>
        </p:spPr>
        <p:txBody>
          <a:bodyPr wrap="square" rtlCol="0">
            <a:spAutoFit/>
          </a:bodyPr>
          <a:lstStyle/>
          <a:p>
            <a:r>
              <a:rPr lang="en-IN" sz="1400" b="1" dirty="0">
                <a:solidFill>
                  <a:srgbClr val="FFCC00"/>
                </a:solidFill>
              </a:rPr>
              <a:t>Ashish </a:t>
            </a:r>
            <a:r>
              <a:rPr lang="en-IN" sz="1400" b="1" dirty="0" err="1">
                <a:solidFill>
                  <a:srgbClr val="FFCC00"/>
                </a:solidFill>
              </a:rPr>
              <a:t>Pujapanda</a:t>
            </a:r>
            <a:endParaRPr lang="en-IN" sz="1400" b="1" dirty="0">
              <a:solidFill>
                <a:srgbClr val="FFCC00"/>
              </a:solidFill>
            </a:endParaRPr>
          </a:p>
        </p:txBody>
      </p:sp>
      <p:sp>
        <p:nvSpPr>
          <p:cNvPr id="16" name="TextBox 15">
            <a:extLst>
              <a:ext uri="{FF2B5EF4-FFF2-40B4-BE49-F238E27FC236}">
                <a16:creationId xmlns:a16="http://schemas.microsoft.com/office/drawing/2014/main" id="{CD466F03-0030-07A5-9EE8-103B3588F928}"/>
              </a:ext>
            </a:extLst>
          </p:cNvPr>
          <p:cNvSpPr txBox="1"/>
          <p:nvPr/>
        </p:nvSpPr>
        <p:spPr>
          <a:xfrm>
            <a:off x="6458956" y="5450618"/>
            <a:ext cx="871482" cy="307777"/>
          </a:xfrm>
          <a:prstGeom prst="rect">
            <a:avLst/>
          </a:prstGeom>
          <a:noFill/>
        </p:spPr>
        <p:txBody>
          <a:bodyPr wrap="square" rtlCol="0">
            <a:spAutoFit/>
          </a:bodyPr>
          <a:lstStyle/>
          <a:p>
            <a:r>
              <a:rPr lang="en-IN" sz="1400" b="1" dirty="0">
                <a:solidFill>
                  <a:srgbClr val="FFCC00"/>
                </a:solidFill>
              </a:rPr>
              <a:t>Lalit R</a:t>
            </a:r>
          </a:p>
        </p:txBody>
      </p:sp>
      <p:sp>
        <p:nvSpPr>
          <p:cNvPr id="17" name="TextBox 16">
            <a:extLst>
              <a:ext uri="{FF2B5EF4-FFF2-40B4-BE49-F238E27FC236}">
                <a16:creationId xmlns:a16="http://schemas.microsoft.com/office/drawing/2014/main" id="{10CD0BD5-E0A7-523D-4F0E-107977133CF8}"/>
              </a:ext>
            </a:extLst>
          </p:cNvPr>
          <p:cNvSpPr txBox="1"/>
          <p:nvPr/>
        </p:nvSpPr>
        <p:spPr>
          <a:xfrm>
            <a:off x="7662207" y="5447950"/>
            <a:ext cx="1232573" cy="523220"/>
          </a:xfrm>
          <a:prstGeom prst="rect">
            <a:avLst/>
          </a:prstGeom>
          <a:noFill/>
        </p:spPr>
        <p:txBody>
          <a:bodyPr wrap="square" rtlCol="0">
            <a:spAutoFit/>
          </a:bodyPr>
          <a:lstStyle/>
          <a:p>
            <a:r>
              <a:rPr lang="en-IN" sz="1400" b="1" dirty="0">
                <a:solidFill>
                  <a:srgbClr val="FFCC00"/>
                </a:solidFill>
              </a:rPr>
              <a:t>Akilan K</a:t>
            </a:r>
          </a:p>
          <a:p>
            <a:endParaRPr lang="en-IN" sz="1400" b="1" dirty="0">
              <a:solidFill>
                <a:srgbClr val="FFCC00"/>
              </a:solidFill>
            </a:endParaRPr>
          </a:p>
        </p:txBody>
      </p:sp>
      <p:sp>
        <p:nvSpPr>
          <p:cNvPr id="18" name="TextBox 17">
            <a:extLst>
              <a:ext uri="{FF2B5EF4-FFF2-40B4-BE49-F238E27FC236}">
                <a16:creationId xmlns:a16="http://schemas.microsoft.com/office/drawing/2014/main" id="{CA8663B6-BD0C-AF61-851F-468CE64E802F}"/>
              </a:ext>
            </a:extLst>
          </p:cNvPr>
          <p:cNvSpPr txBox="1"/>
          <p:nvPr/>
        </p:nvSpPr>
        <p:spPr>
          <a:xfrm>
            <a:off x="3561049" y="6164734"/>
            <a:ext cx="5132274" cy="707886"/>
          </a:xfrm>
          <a:prstGeom prst="rect">
            <a:avLst/>
          </a:prstGeom>
          <a:noFill/>
        </p:spPr>
        <p:txBody>
          <a:bodyPr wrap="square" rtlCol="0">
            <a:spAutoFit/>
          </a:bodyPr>
          <a:lstStyle/>
          <a:p>
            <a:pPr algn="ctr"/>
            <a:r>
              <a:rPr lang="en-IN" sz="2000" dirty="0">
                <a:solidFill>
                  <a:srgbClr val="FFCC00"/>
                </a:solidFill>
              </a:rPr>
              <a:t>Mentor : Dr. Richards Joe Stanislaus</a:t>
            </a:r>
          </a:p>
          <a:p>
            <a:pPr algn="ctr"/>
            <a:r>
              <a:rPr lang="en-IN" sz="2000" dirty="0">
                <a:solidFill>
                  <a:srgbClr val="FFCC00"/>
                </a:solidFill>
              </a:rPr>
              <a:t>Vellore Institute of Technology , Chennai</a:t>
            </a:r>
            <a:endParaRPr lang="en-US" sz="2000" dirty="0">
              <a:solidFill>
                <a:srgbClr val="FFCC00"/>
              </a:solidFill>
            </a:endParaRPr>
          </a:p>
        </p:txBody>
      </p:sp>
      <p:sp>
        <p:nvSpPr>
          <p:cNvPr id="19" name="TextBox 18">
            <a:extLst>
              <a:ext uri="{FF2B5EF4-FFF2-40B4-BE49-F238E27FC236}">
                <a16:creationId xmlns:a16="http://schemas.microsoft.com/office/drawing/2014/main" id="{C1E0BDF6-6781-6F26-4DB9-F8283E6ABAB9}"/>
              </a:ext>
            </a:extLst>
          </p:cNvPr>
          <p:cNvSpPr txBox="1"/>
          <p:nvPr/>
        </p:nvSpPr>
        <p:spPr>
          <a:xfrm>
            <a:off x="4052610" y="2433192"/>
            <a:ext cx="4310064" cy="830997"/>
          </a:xfrm>
          <a:prstGeom prst="rect">
            <a:avLst/>
          </a:prstGeom>
          <a:noFill/>
        </p:spPr>
        <p:txBody>
          <a:bodyPr wrap="square" rtlCol="0">
            <a:spAutoFit/>
          </a:bodyPr>
          <a:lstStyle/>
          <a:p>
            <a:pPr algn="ctr"/>
            <a:r>
              <a:rPr kumimoji="0" lang="en-US" sz="2400" b="1" i="0" u="none" strike="noStrike" kern="1200" cap="none" spc="0" normalizeH="0" baseline="0" noProof="0" dirty="0">
                <a:ln>
                  <a:noFill/>
                </a:ln>
                <a:solidFill>
                  <a:srgbClr val="FFCC00"/>
                </a:solidFill>
                <a:effectLst/>
                <a:uLnTx/>
                <a:uFillTx/>
                <a:latin typeface="Calibri"/>
                <a:ea typeface="+mj-ea"/>
                <a:cs typeface="+mj-cs"/>
              </a:rPr>
              <a:t>Enhanced Cancer treatment outcome through Simulations</a:t>
            </a:r>
            <a:endParaRPr lang="en-US" sz="2400" b="1" dirty="0">
              <a:solidFill>
                <a:srgbClr val="FFCC00"/>
              </a:solidFill>
            </a:endParaRPr>
          </a:p>
        </p:txBody>
      </p:sp>
      <p:sp>
        <p:nvSpPr>
          <p:cNvPr id="20" name="TextBox 19">
            <a:extLst>
              <a:ext uri="{FF2B5EF4-FFF2-40B4-BE49-F238E27FC236}">
                <a16:creationId xmlns:a16="http://schemas.microsoft.com/office/drawing/2014/main" id="{14A18B2D-AF73-3975-8650-9B00EE2CFC81}"/>
              </a:ext>
            </a:extLst>
          </p:cNvPr>
          <p:cNvSpPr txBox="1"/>
          <p:nvPr/>
        </p:nvSpPr>
        <p:spPr>
          <a:xfrm>
            <a:off x="-1217211" y="1291850"/>
            <a:ext cx="4310064" cy="369332"/>
          </a:xfrm>
          <a:prstGeom prst="rect">
            <a:avLst/>
          </a:prstGeom>
          <a:noFill/>
        </p:spPr>
        <p:txBody>
          <a:bodyPr wrap="square" rtlCol="0">
            <a:spAutoFit/>
          </a:bodyPr>
          <a:lstStyle/>
          <a:p>
            <a:pPr algn="ctr"/>
            <a:r>
              <a:rPr lang="en-US" b="1" dirty="0">
                <a:solidFill>
                  <a:srgbClr val="FFCC00"/>
                </a:solidFill>
              </a:rPr>
              <a:t>  PID No. 2153</a:t>
            </a:r>
          </a:p>
        </p:txBody>
      </p:sp>
      <p:pic>
        <p:nvPicPr>
          <p:cNvPr id="27" name="Picture 26">
            <a:extLst>
              <a:ext uri="{FF2B5EF4-FFF2-40B4-BE49-F238E27FC236}">
                <a16:creationId xmlns:a16="http://schemas.microsoft.com/office/drawing/2014/main" id="{37B74D78-288B-B9C5-55EB-ED10D9293713}"/>
              </a:ext>
            </a:extLst>
          </p:cNvPr>
          <p:cNvPicPr>
            <a:picLocks noChangeAspect="1"/>
          </p:cNvPicPr>
          <p:nvPr/>
        </p:nvPicPr>
        <p:blipFill>
          <a:blip r:embed="rId4"/>
          <a:stretch>
            <a:fillRect/>
          </a:stretch>
        </p:blipFill>
        <p:spPr>
          <a:xfrm>
            <a:off x="3632917" y="4138601"/>
            <a:ext cx="1197468" cy="1259915"/>
          </a:xfrm>
          <a:prstGeom prst="rect">
            <a:avLst/>
          </a:prstGeom>
        </p:spPr>
      </p:pic>
      <p:pic>
        <p:nvPicPr>
          <p:cNvPr id="29" name="Picture 28">
            <a:extLst>
              <a:ext uri="{FF2B5EF4-FFF2-40B4-BE49-F238E27FC236}">
                <a16:creationId xmlns:a16="http://schemas.microsoft.com/office/drawing/2014/main" id="{FFEC50C9-B4F0-451D-9C94-14A5EFDF40F4}"/>
              </a:ext>
            </a:extLst>
          </p:cNvPr>
          <p:cNvPicPr>
            <a:picLocks noChangeAspect="1"/>
          </p:cNvPicPr>
          <p:nvPr/>
        </p:nvPicPr>
        <p:blipFill>
          <a:blip r:embed="rId5"/>
          <a:stretch>
            <a:fillRect/>
          </a:stretch>
        </p:blipFill>
        <p:spPr>
          <a:xfrm>
            <a:off x="4932701" y="4138601"/>
            <a:ext cx="1235737" cy="1259914"/>
          </a:xfrm>
          <a:prstGeom prst="rect">
            <a:avLst/>
          </a:prstGeom>
        </p:spPr>
      </p:pic>
      <p:pic>
        <p:nvPicPr>
          <p:cNvPr id="31" name="Picture 30">
            <a:extLst>
              <a:ext uri="{FF2B5EF4-FFF2-40B4-BE49-F238E27FC236}">
                <a16:creationId xmlns:a16="http://schemas.microsoft.com/office/drawing/2014/main" id="{DD5A51C6-4771-0A54-1A41-F47D733175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7099" y="4138601"/>
            <a:ext cx="1113837" cy="1262037"/>
          </a:xfrm>
          <a:prstGeom prst="rect">
            <a:avLst/>
          </a:prstGeom>
        </p:spPr>
      </p:pic>
      <p:pic>
        <p:nvPicPr>
          <p:cNvPr id="33" name="Picture 32">
            <a:extLst>
              <a:ext uri="{FF2B5EF4-FFF2-40B4-BE49-F238E27FC236}">
                <a16:creationId xmlns:a16="http://schemas.microsoft.com/office/drawing/2014/main" id="{4476F384-D5C0-3C14-0670-97C01D144EEB}"/>
              </a:ext>
            </a:extLst>
          </p:cNvPr>
          <p:cNvPicPr>
            <a:picLocks noChangeAspect="1"/>
          </p:cNvPicPr>
          <p:nvPr/>
        </p:nvPicPr>
        <p:blipFill>
          <a:blip r:embed="rId7"/>
          <a:stretch>
            <a:fillRect/>
          </a:stretch>
        </p:blipFill>
        <p:spPr>
          <a:xfrm>
            <a:off x="7542514" y="4138602"/>
            <a:ext cx="1134148" cy="1237748"/>
          </a:xfrm>
          <a:prstGeom prst="rect">
            <a:avLst/>
          </a:prstGeom>
        </p:spPr>
      </p:pic>
    </p:spTree>
    <p:extLst>
      <p:ext uri="{BB962C8B-B14F-4D97-AF65-F5344CB8AC3E}">
        <p14:creationId xmlns:p14="http://schemas.microsoft.com/office/powerpoint/2010/main" val="36252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F448-27C3-1342-6346-9FFA3F2C8A8D}"/>
              </a:ext>
            </a:extLst>
          </p:cNvPr>
          <p:cNvSpPr>
            <a:spLocks noGrp="1"/>
          </p:cNvSpPr>
          <p:nvPr>
            <p:ph type="title"/>
          </p:nvPr>
        </p:nvSpPr>
        <p:spPr/>
        <p:txBody>
          <a:bodyPr/>
          <a:lstStyle/>
          <a:p>
            <a:r>
              <a:rPr lang="en-IN" dirty="0"/>
              <a:t>Testing / Analysis (2/7)</a:t>
            </a:r>
          </a:p>
        </p:txBody>
      </p:sp>
      <p:sp>
        <p:nvSpPr>
          <p:cNvPr id="3" name="Text Placeholder 2">
            <a:extLst>
              <a:ext uri="{FF2B5EF4-FFF2-40B4-BE49-F238E27FC236}">
                <a16:creationId xmlns:a16="http://schemas.microsoft.com/office/drawing/2014/main" id="{01233E0D-60EF-05AD-EDB0-93DB29C46A5C}"/>
              </a:ext>
            </a:extLst>
          </p:cNvPr>
          <p:cNvSpPr>
            <a:spLocks noGrp="1"/>
          </p:cNvSpPr>
          <p:nvPr>
            <p:ph type="body" sz="quarter" idx="11"/>
          </p:nvPr>
        </p:nvSpPr>
        <p:spPr>
          <a:xfrm>
            <a:off x="499379" y="1240151"/>
            <a:ext cx="11235421" cy="5374009"/>
          </a:xfrm>
        </p:spPr>
        <p:txBody>
          <a:bodyPr/>
          <a:lstStyle/>
          <a:p>
            <a:pPr marL="0" indent="0">
              <a:buNone/>
            </a:pPr>
            <a:r>
              <a:rPr lang="en-IN" dirty="0"/>
              <a:t>With Lens:</a:t>
            </a:r>
          </a:p>
        </p:txBody>
      </p:sp>
      <p:pic>
        <p:nvPicPr>
          <p:cNvPr id="4" name="Picture 3">
            <a:extLst>
              <a:ext uri="{FF2B5EF4-FFF2-40B4-BE49-F238E27FC236}">
                <a16:creationId xmlns:a16="http://schemas.microsoft.com/office/drawing/2014/main" id="{3F06B571-98F5-654D-F031-2087117B913E}"/>
              </a:ext>
            </a:extLst>
          </p:cNvPr>
          <p:cNvPicPr>
            <a:picLocks noChangeAspect="1"/>
          </p:cNvPicPr>
          <p:nvPr/>
        </p:nvPicPr>
        <p:blipFill>
          <a:blip r:embed="rId2"/>
          <a:stretch>
            <a:fillRect/>
          </a:stretch>
        </p:blipFill>
        <p:spPr>
          <a:xfrm>
            <a:off x="1088157" y="1791929"/>
            <a:ext cx="9629004" cy="3517490"/>
          </a:xfrm>
          <a:prstGeom prst="rect">
            <a:avLst/>
          </a:prstGeom>
        </p:spPr>
      </p:pic>
      <p:sp>
        <p:nvSpPr>
          <p:cNvPr id="6" name="TextBox 5">
            <a:extLst>
              <a:ext uri="{FF2B5EF4-FFF2-40B4-BE49-F238E27FC236}">
                <a16:creationId xmlns:a16="http://schemas.microsoft.com/office/drawing/2014/main" id="{8C244BEC-7EBA-721F-ADB2-69B6077B5C79}"/>
              </a:ext>
            </a:extLst>
          </p:cNvPr>
          <p:cNvSpPr txBox="1"/>
          <p:nvPr/>
        </p:nvSpPr>
        <p:spPr>
          <a:xfrm>
            <a:off x="1563329" y="5759370"/>
            <a:ext cx="5920019" cy="646331"/>
          </a:xfrm>
          <a:prstGeom prst="rect">
            <a:avLst/>
          </a:prstGeom>
          <a:noFill/>
        </p:spPr>
        <p:txBody>
          <a:bodyPr wrap="none" rtlCol="0">
            <a:spAutoFit/>
          </a:bodyPr>
          <a:lstStyle/>
          <a:p>
            <a:r>
              <a:rPr lang="en-IN" dirty="0"/>
              <a:t>The antenna’s operating frequency is shifted to 14.34 GHz </a:t>
            </a:r>
          </a:p>
          <a:p>
            <a:endParaRPr lang="en-IN" dirty="0"/>
          </a:p>
        </p:txBody>
      </p:sp>
    </p:spTree>
    <p:extLst>
      <p:ext uri="{BB962C8B-B14F-4D97-AF65-F5344CB8AC3E}">
        <p14:creationId xmlns:p14="http://schemas.microsoft.com/office/powerpoint/2010/main" val="382808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1A04-246F-D70E-F8FE-FA12D46D3411}"/>
              </a:ext>
            </a:extLst>
          </p:cNvPr>
          <p:cNvSpPr>
            <a:spLocks noGrp="1"/>
          </p:cNvSpPr>
          <p:nvPr>
            <p:ph type="title"/>
          </p:nvPr>
        </p:nvSpPr>
        <p:spPr/>
        <p:txBody>
          <a:bodyPr/>
          <a:lstStyle/>
          <a:p>
            <a:r>
              <a:rPr lang="en-IN" dirty="0"/>
              <a:t>Testing / Analysis (3/7)</a:t>
            </a:r>
          </a:p>
        </p:txBody>
      </p:sp>
      <p:pic>
        <p:nvPicPr>
          <p:cNvPr id="5" name="Picture 4">
            <a:extLst>
              <a:ext uri="{FF2B5EF4-FFF2-40B4-BE49-F238E27FC236}">
                <a16:creationId xmlns:a16="http://schemas.microsoft.com/office/drawing/2014/main" id="{2D294965-FAA7-69C8-710C-FCAE2C18B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00" y="1240151"/>
            <a:ext cx="11270800" cy="3182784"/>
          </a:xfrm>
          <a:prstGeom prst="rect">
            <a:avLst/>
          </a:prstGeom>
        </p:spPr>
      </p:pic>
      <p:sp>
        <p:nvSpPr>
          <p:cNvPr id="7" name="TextBox 6">
            <a:extLst>
              <a:ext uri="{FF2B5EF4-FFF2-40B4-BE49-F238E27FC236}">
                <a16:creationId xmlns:a16="http://schemas.microsoft.com/office/drawing/2014/main" id="{5E1830D0-116F-6BAC-066C-8042056FCECC}"/>
              </a:ext>
            </a:extLst>
          </p:cNvPr>
          <p:cNvSpPr txBox="1"/>
          <p:nvPr/>
        </p:nvSpPr>
        <p:spPr>
          <a:xfrm>
            <a:off x="1111046" y="4945625"/>
            <a:ext cx="9386865" cy="1200329"/>
          </a:xfrm>
          <a:prstGeom prst="rect">
            <a:avLst/>
          </a:prstGeom>
          <a:noFill/>
        </p:spPr>
        <p:txBody>
          <a:bodyPr wrap="none" rtlCol="0">
            <a:spAutoFit/>
          </a:bodyPr>
          <a:lstStyle/>
          <a:p>
            <a:pPr marL="285750" indent="-285750">
              <a:buFont typeface="Arial" panose="020B0604020202020204" pitchFamily="34" charset="0"/>
              <a:buChar char="•"/>
            </a:pPr>
            <a:r>
              <a:rPr lang="en-US" sz="1800" dirty="0"/>
              <a:t>This graph showcases the antenna’s gain values in dB for two phi angles – 0 and 90. </a:t>
            </a:r>
          </a:p>
          <a:p>
            <a:pPr marL="285750" indent="-285750">
              <a:buFont typeface="Arial" panose="020B0604020202020204" pitchFamily="34" charset="0"/>
              <a:buChar char="•"/>
            </a:pPr>
            <a:r>
              <a:rPr lang="en-US" sz="1800" dirty="0"/>
              <a:t>A change in the Phi angle doesn’t affect the antenna gain. </a:t>
            </a:r>
          </a:p>
          <a:p>
            <a:pPr marL="285750" indent="-285750">
              <a:buFont typeface="Arial" panose="020B0604020202020204" pitchFamily="34" charset="0"/>
              <a:buChar char="•"/>
            </a:pPr>
            <a:r>
              <a:rPr lang="en-US" sz="1800" dirty="0"/>
              <a:t>At theta =0 degrees, we get the maximum gain as the Antenna operates in the Axial Mode.</a:t>
            </a:r>
          </a:p>
          <a:p>
            <a:endParaRPr lang="en-IN" dirty="0"/>
          </a:p>
        </p:txBody>
      </p:sp>
    </p:spTree>
    <p:extLst>
      <p:ext uri="{BB962C8B-B14F-4D97-AF65-F5344CB8AC3E}">
        <p14:creationId xmlns:p14="http://schemas.microsoft.com/office/powerpoint/2010/main" val="349786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7BE0A-60A2-B978-7A76-601B6BA025F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B975FBA-5952-4424-FE3F-331B331390E9}"/>
              </a:ext>
            </a:extLst>
          </p:cNvPr>
          <p:cNvSpPr>
            <a:spLocks noGrp="1"/>
          </p:cNvSpPr>
          <p:nvPr>
            <p:ph type="title"/>
          </p:nvPr>
        </p:nvSpPr>
        <p:spPr/>
        <p:txBody>
          <a:bodyPr/>
          <a:lstStyle/>
          <a:p>
            <a:r>
              <a:rPr lang="en-IN" dirty="0"/>
              <a:t>Testing / Analysis (4/7)</a:t>
            </a:r>
            <a:endParaRPr lang="en-US" dirty="0"/>
          </a:p>
        </p:txBody>
      </p:sp>
      <p:sp>
        <p:nvSpPr>
          <p:cNvPr id="11" name="Picture Placeholder 10">
            <a:extLst>
              <a:ext uri="{FF2B5EF4-FFF2-40B4-BE49-F238E27FC236}">
                <a16:creationId xmlns:a16="http://schemas.microsoft.com/office/drawing/2014/main" id="{C2F6C0D2-4F9C-6472-A1D7-FABA3EF617AC}"/>
              </a:ext>
            </a:extLst>
          </p:cNvPr>
          <p:cNvSpPr>
            <a:spLocks noGrp="1"/>
          </p:cNvSpPr>
          <p:nvPr>
            <p:ph type="pic" sz="quarter" idx="46"/>
          </p:nvPr>
        </p:nvSpPr>
        <p:spPr/>
        <p:txBody>
          <a:bodyPr/>
          <a:lstStyle/>
          <a:p>
            <a:endParaRPr lang="en-US"/>
          </a:p>
        </p:txBody>
      </p:sp>
      <p:pic>
        <p:nvPicPr>
          <p:cNvPr id="2" name="Picture 1">
            <a:extLst>
              <a:ext uri="{FF2B5EF4-FFF2-40B4-BE49-F238E27FC236}">
                <a16:creationId xmlns:a16="http://schemas.microsoft.com/office/drawing/2014/main" id="{0EFC338B-6EB6-ACED-5129-C2174BA226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
        <p:nvSpPr>
          <p:cNvPr id="5" name="Rectangle 1">
            <a:extLst>
              <a:ext uri="{FF2B5EF4-FFF2-40B4-BE49-F238E27FC236}">
                <a16:creationId xmlns:a16="http://schemas.microsoft.com/office/drawing/2014/main" id="{0722DF3D-6D21-BBFE-E40D-845AC41CBCC9}"/>
              </a:ext>
            </a:extLst>
          </p:cNvPr>
          <p:cNvSpPr>
            <a:spLocks noGrp="1" noChangeArrowheads="1"/>
          </p:cNvSpPr>
          <p:nvPr>
            <p:ph type="body" sz="quarter" idx="11"/>
          </p:nvPr>
        </p:nvSpPr>
        <p:spPr bwMode="auto">
          <a:xfrm>
            <a:off x="4969228" y="2158732"/>
            <a:ext cx="67587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The figure displays the distribution of Specific Absorption Rates (SARs) in liver tissue subjected to electromagnetic radiation at 13.9 GHz in a malignant zone.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SAR is essential for evaluating RF-induced thermal effects since it calculates the rate of energy absorption per unit mass (W/kg).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 Directly beneath the antenna, a peak SAR of 522.391 W/kg is seen</a:t>
            </a:r>
            <a:r>
              <a:rPr lang="en-US" altLang="en-US" sz="1800" dirty="0"/>
              <a:t>. </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As depth increases, the SAR progressively drops, indicating targeted energy delivery to the </a:t>
            </a:r>
            <a:r>
              <a:rPr lang="en-US" altLang="en-US" sz="1800" dirty="0"/>
              <a:t>cell</a:t>
            </a:r>
            <a:r>
              <a:rPr kumimoji="0" lang="en-US" altLang="en-US" sz="1800" b="0" i="0" u="none" strike="noStrike" cap="none" normalizeH="0" baseline="0" dirty="0">
                <a:ln>
                  <a:noFill/>
                </a:ln>
                <a:solidFill>
                  <a:schemeClr val="tx1"/>
                </a:solidFill>
                <a:effectLst/>
              </a:rPr>
              <a:t> with the least amount of damage to nearby healthy tissues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3" name="Picture 2">
            <a:extLst>
              <a:ext uri="{FF2B5EF4-FFF2-40B4-BE49-F238E27FC236}">
                <a16:creationId xmlns:a16="http://schemas.microsoft.com/office/drawing/2014/main" id="{D74E1888-0651-31A2-64B8-5E4E7E690E57}"/>
              </a:ext>
            </a:extLst>
          </p:cNvPr>
          <p:cNvPicPr>
            <a:picLocks noChangeAspect="1"/>
          </p:cNvPicPr>
          <p:nvPr/>
        </p:nvPicPr>
        <p:blipFill>
          <a:blip r:embed="rId3"/>
          <a:stretch>
            <a:fillRect/>
          </a:stretch>
        </p:blipFill>
        <p:spPr>
          <a:xfrm>
            <a:off x="460600" y="1743234"/>
            <a:ext cx="4237005" cy="3598264"/>
          </a:xfrm>
          <a:prstGeom prst="rect">
            <a:avLst/>
          </a:prstGeom>
        </p:spPr>
      </p:pic>
      <p:sp>
        <p:nvSpPr>
          <p:cNvPr id="6" name="TextBox 5">
            <a:extLst>
              <a:ext uri="{FF2B5EF4-FFF2-40B4-BE49-F238E27FC236}">
                <a16:creationId xmlns:a16="http://schemas.microsoft.com/office/drawing/2014/main" id="{C1FF8B42-9566-F3F9-5E7C-149CD4E38C32}"/>
              </a:ext>
            </a:extLst>
          </p:cNvPr>
          <p:cNvSpPr txBox="1"/>
          <p:nvPr/>
        </p:nvSpPr>
        <p:spPr>
          <a:xfrm>
            <a:off x="460600" y="1147170"/>
            <a:ext cx="1722587" cy="400110"/>
          </a:xfrm>
          <a:prstGeom prst="rect">
            <a:avLst/>
          </a:prstGeom>
          <a:noFill/>
        </p:spPr>
        <p:txBody>
          <a:bodyPr wrap="none" rtlCol="0">
            <a:spAutoFit/>
          </a:bodyPr>
          <a:lstStyle/>
          <a:p>
            <a:r>
              <a:rPr lang="en-IN" sz="2000" dirty="0"/>
              <a:t>Without Lens:</a:t>
            </a:r>
          </a:p>
        </p:txBody>
      </p:sp>
    </p:spTree>
    <p:extLst>
      <p:ext uri="{BB962C8B-B14F-4D97-AF65-F5344CB8AC3E}">
        <p14:creationId xmlns:p14="http://schemas.microsoft.com/office/powerpoint/2010/main" val="208215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4CD9026-34AC-5B4B-89AB-BD17CCC9518D}"/>
              </a:ext>
            </a:extLst>
          </p:cNvPr>
          <p:cNvSpPr>
            <a:spLocks noGrp="1"/>
          </p:cNvSpPr>
          <p:nvPr>
            <p:ph type="title"/>
          </p:nvPr>
        </p:nvSpPr>
        <p:spPr/>
        <p:txBody>
          <a:bodyPr/>
          <a:lstStyle/>
          <a:p>
            <a:r>
              <a:rPr lang="en-IN" dirty="0"/>
              <a:t>Testing / Analysis (5/7)</a:t>
            </a:r>
            <a:endParaRPr lang="en-US" dirty="0"/>
          </a:p>
        </p:txBody>
      </p:sp>
      <p:sp>
        <p:nvSpPr>
          <p:cNvPr id="10" name="Text Placeholder 9">
            <a:extLst>
              <a:ext uri="{FF2B5EF4-FFF2-40B4-BE49-F238E27FC236}">
                <a16:creationId xmlns:a16="http://schemas.microsoft.com/office/drawing/2014/main" id="{1FAE8A6C-D1E2-1159-C667-EC8DB8AC1B24}"/>
              </a:ext>
            </a:extLst>
          </p:cNvPr>
          <p:cNvSpPr>
            <a:spLocks noGrp="1"/>
          </p:cNvSpPr>
          <p:nvPr>
            <p:ph type="body" sz="quarter" idx="11"/>
          </p:nvPr>
        </p:nvSpPr>
        <p:spPr>
          <a:xfrm>
            <a:off x="5216917" y="2146979"/>
            <a:ext cx="6421307" cy="1927715"/>
          </a:xfrm>
        </p:spPr>
        <p:txBody>
          <a:bodyPr>
            <a:noAutofit/>
          </a:bodyPr>
          <a:lstStyle/>
          <a:p>
            <a:pPr marL="285750" indent="-285750">
              <a:buFont typeface="Arial" panose="020B0604020202020204" pitchFamily="34" charset="0"/>
              <a:buChar char="•"/>
            </a:pPr>
            <a:r>
              <a:rPr lang="en-US" sz="1800" dirty="0"/>
              <a:t>This image displays the SAR value for the antenna with lens incorporated in the head part.</a:t>
            </a:r>
          </a:p>
          <a:p>
            <a:pPr marL="285750" indent="-285750">
              <a:buFont typeface="Arial" panose="020B0604020202020204" pitchFamily="34" charset="0"/>
              <a:buChar char="•"/>
            </a:pPr>
            <a:r>
              <a:rPr lang="en-US" sz="1800" dirty="0"/>
              <a:t>The observed SAR value is 484.455 W/kg for 14.34 GHz frequency.</a:t>
            </a:r>
          </a:p>
          <a:p>
            <a:pPr marL="285750" indent="-285750">
              <a:buFont typeface="Arial" panose="020B0604020202020204" pitchFamily="34" charset="0"/>
              <a:buChar char="•"/>
            </a:pPr>
            <a:r>
              <a:rPr lang="en-US" sz="1800" dirty="0"/>
              <a:t>Due to the convex lens, the radiation is highly focused as compared to the previous analysis.</a:t>
            </a:r>
          </a:p>
          <a:p>
            <a:pPr marL="285750" indent="-285750">
              <a:buFont typeface="Arial" panose="020B0604020202020204" pitchFamily="34" charset="0"/>
              <a:buChar char="•"/>
            </a:pPr>
            <a:endParaRPr lang="en-US" sz="1800" dirty="0"/>
          </a:p>
        </p:txBody>
      </p:sp>
      <p:pic>
        <p:nvPicPr>
          <p:cNvPr id="2" name="Picture 1">
            <a:extLst>
              <a:ext uri="{FF2B5EF4-FFF2-40B4-BE49-F238E27FC236}">
                <a16:creationId xmlns:a16="http://schemas.microsoft.com/office/drawing/2014/main" id="{363C2A1F-D727-FC26-7548-9420D4B437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pic>
        <p:nvPicPr>
          <p:cNvPr id="15" name="Picture Placeholder 14">
            <a:extLst>
              <a:ext uri="{FF2B5EF4-FFF2-40B4-BE49-F238E27FC236}">
                <a16:creationId xmlns:a16="http://schemas.microsoft.com/office/drawing/2014/main" id="{DC68BB18-9A42-7C34-4933-FB2677940FD4}"/>
              </a:ext>
            </a:extLst>
          </p:cNvPr>
          <p:cNvPicPr>
            <a:picLocks noGrp="1" noChangeAspect="1"/>
          </p:cNvPicPr>
          <p:nvPr>
            <p:ph type="pic" sz="quarter" idx="46"/>
          </p:nvPr>
        </p:nvPicPr>
        <p:blipFill>
          <a:blip r:embed="rId3"/>
          <a:srcRect l="1175" r="1175"/>
          <a:stretch>
            <a:fillRect/>
          </a:stretch>
        </p:blipFill>
        <p:spPr>
          <a:prstGeom prst="rect">
            <a:avLst/>
          </a:prstGeom>
        </p:spPr>
      </p:pic>
      <p:sp>
        <p:nvSpPr>
          <p:cNvPr id="16" name="TextBox 15">
            <a:extLst>
              <a:ext uri="{FF2B5EF4-FFF2-40B4-BE49-F238E27FC236}">
                <a16:creationId xmlns:a16="http://schemas.microsoft.com/office/drawing/2014/main" id="{B8A7ADC1-080E-60DE-703A-590BC082FEA8}"/>
              </a:ext>
            </a:extLst>
          </p:cNvPr>
          <p:cNvSpPr txBox="1"/>
          <p:nvPr/>
        </p:nvSpPr>
        <p:spPr>
          <a:xfrm>
            <a:off x="460600" y="1147170"/>
            <a:ext cx="1347485" cy="400110"/>
          </a:xfrm>
          <a:prstGeom prst="rect">
            <a:avLst/>
          </a:prstGeom>
          <a:noFill/>
        </p:spPr>
        <p:txBody>
          <a:bodyPr wrap="none" rtlCol="0">
            <a:spAutoFit/>
          </a:bodyPr>
          <a:lstStyle/>
          <a:p>
            <a:r>
              <a:rPr lang="en-IN" sz="2000" dirty="0"/>
              <a:t>With Lens</a:t>
            </a:r>
            <a:r>
              <a:rPr lang="en-IN" dirty="0"/>
              <a:t>:</a:t>
            </a:r>
          </a:p>
        </p:txBody>
      </p:sp>
      <p:sp>
        <p:nvSpPr>
          <p:cNvPr id="3" name="TextBox 2">
            <a:extLst>
              <a:ext uri="{FF2B5EF4-FFF2-40B4-BE49-F238E27FC236}">
                <a16:creationId xmlns:a16="http://schemas.microsoft.com/office/drawing/2014/main" id="{FA0D3EB0-9114-780C-D0CF-328EE6B8B21A}"/>
              </a:ext>
            </a:extLst>
          </p:cNvPr>
          <p:cNvSpPr txBox="1"/>
          <p:nvPr/>
        </p:nvSpPr>
        <p:spPr>
          <a:xfrm>
            <a:off x="1976284" y="5761703"/>
            <a:ext cx="1641155" cy="369332"/>
          </a:xfrm>
          <a:prstGeom prst="rect">
            <a:avLst/>
          </a:prstGeom>
          <a:noFill/>
        </p:spPr>
        <p:txBody>
          <a:bodyPr wrap="none" rtlCol="0">
            <a:spAutoFit/>
          </a:bodyPr>
          <a:lstStyle/>
          <a:p>
            <a:r>
              <a:rPr lang="en-IN" dirty="0"/>
              <a:t>3mm Distance</a:t>
            </a:r>
          </a:p>
        </p:txBody>
      </p:sp>
    </p:spTree>
    <p:extLst>
      <p:ext uri="{BB962C8B-B14F-4D97-AF65-F5344CB8AC3E}">
        <p14:creationId xmlns:p14="http://schemas.microsoft.com/office/powerpoint/2010/main" val="192125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DA50-3B00-259D-9D9E-B6E32DE081B7}"/>
              </a:ext>
            </a:extLst>
          </p:cNvPr>
          <p:cNvSpPr>
            <a:spLocks noGrp="1"/>
          </p:cNvSpPr>
          <p:nvPr>
            <p:ph type="title"/>
          </p:nvPr>
        </p:nvSpPr>
        <p:spPr/>
        <p:txBody>
          <a:bodyPr/>
          <a:lstStyle/>
          <a:p>
            <a:r>
              <a:rPr lang="en-IN" dirty="0"/>
              <a:t>Testing / Analysis (6/7)</a:t>
            </a:r>
          </a:p>
        </p:txBody>
      </p:sp>
      <p:sp>
        <p:nvSpPr>
          <p:cNvPr id="3" name="Text Placeholder 2">
            <a:extLst>
              <a:ext uri="{FF2B5EF4-FFF2-40B4-BE49-F238E27FC236}">
                <a16:creationId xmlns:a16="http://schemas.microsoft.com/office/drawing/2014/main" id="{EE010DB5-64BF-C85C-6BB7-BFDB2208A87D}"/>
              </a:ext>
            </a:extLst>
          </p:cNvPr>
          <p:cNvSpPr>
            <a:spLocks noGrp="1"/>
          </p:cNvSpPr>
          <p:nvPr>
            <p:ph type="body" sz="quarter" idx="11"/>
          </p:nvPr>
        </p:nvSpPr>
        <p:spPr>
          <a:xfrm>
            <a:off x="5216917" y="2477728"/>
            <a:ext cx="6421307" cy="2064775"/>
          </a:xfrm>
        </p:spPr>
        <p:txBody>
          <a:bodyPr>
            <a:normAutofit/>
          </a:bodyPr>
          <a:lstStyle/>
          <a:p>
            <a:pPr marL="285750" indent="-285750">
              <a:buFont typeface="Arial" panose="020B0604020202020204" pitchFamily="34" charset="0"/>
              <a:buChar char="•"/>
            </a:pPr>
            <a:r>
              <a:rPr lang="en-IN" sz="1800" dirty="0"/>
              <a:t>This image shows the SAR value for the same design, but with a cube-shaped cancer cell.</a:t>
            </a:r>
          </a:p>
          <a:p>
            <a:pPr marL="285750" indent="-285750">
              <a:buFont typeface="Arial" panose="020B0604020202020204" pitchFamily="34" charset="0"/>
              <a:buChar char="•"/>
            </a:pPr>
            <a:r>
              <a:rPr lang="en-IN" sz="1800" dirty="0"/>
              <a:t>The observed SAR value is 433.304 W/kg at the top regions of the cancer cell.</a:t>
            </a:r>
          </a:p>
          <a:p>
            <a:pPr marL="285750" indent="-285750">
              <a:buFont typeface="Arial" panose="020B0604020202020204" pitchFamily="34" charset="0"/>
              <a:buChar char="•"/>
            </a:pPr>
            <a:r>
              <a:rPr lang="en-IN" sz="1800" dirty="0"/>
              <a:t>Cube-cell was used to reflect the more practical SAR measurement setup.</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8ECFCB9E-72B2-A0C4-FF5A-4DCAABE6C980}"/>
              </a:ext>
            </a:extLst>
          </p:cNvPr>
          <p:cNvSpPr txBox="1"/>
          <p:nvPr/>
        </p:nvSpPr>
        <p:spPr>
          <a:xfrm>
            <a:off x="460600" y="1147170"/>
            <a:ext cx="4139531" cy="369332"/>
          </a:xfrm>
          <a:prstGeom prst="rect">
            <a:avLst/>
          </a:prstGeom>
          <a:noFill/>
        </p:spPr>
        <p:txBody>
          <a:bodyPr wrap="none" rtlCol="0">
            <a:spAutoFit/>
          </a:bodyPr>
          <a:lstStyle/>
          <a:p>
            <a:r>
              <a:rPr lang="en-IN" dirty="0"/>
              <a:t>Considering a cube-shaped cancer cell:</a:t>
            </a:r>
          </a:p>
        </p:txBody>
      </p:sp>
      <p:pic>
        <p:nvPicPr>
          <p:cNvPr id="7" name="Picture Placeholder 6">
            <a:extLst>
              <a:ext uri="{FF2B5EF4-FFF2-40B4-BE49-F238E27FC236}">
                <a16:creationId xmlns:a16="http://schemas.microsoft.com/office/drawing/2014/main" id="{499740C0-F533-6304-C1FB-196CF7853936}"/>
              </a:ext>
            </a:extLst>
          </p:cNvPr>
          <p:cNvPicPr>
            <a:picLocks noGrp="1" noChangeAspect="1"/>
          </p:cNvPicPr>
          <p:nvPr>
            <p:ph type="pic" sz="quarter" idx="46"/>
          </p:nvPr>
        </p:nvPicPr>
        <p:blipFill>
          <a:blip r:embed="rId2"/>
          <a:srcRect l="2112" r="2112"/>
          <a:stretch>
            <a:fillRect/>
          </a:stretch>
        </p:blipFill>
        <p:spPr>
          <a:prstGeom prst="rect">
            <a:avLst/>
          </a:prstGeom>
        </p:spPr>
      </p:pic>
    </p:spTree>
    <p:extLst>
      <p:ext uri="{BB962C8B-B14F-4D97-AF65-F5344CB8AC3E}">
        <p14:creationId xmlns:p14="http://schemas.microsoft.com/office/powerpoint/2010/main" val="397100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00F-FC85-47E2-DF51-F2C15E5EF93A}"/>
              </a:ext>
            </a:extLst>
          </p:cNvPr>
          <p:cNvSpPr>
            <a:spLocks noGrp="1"/>
          </p:cNvSpPr>
          <p:nvPr>
            <p:ph type="title"/>
          </p:nvPr>
        </p:nvSpPr>
        <p:spPr/>
        <p:txBody>
          <a:bodyPr/>
          <a:lstStyle/>
          <a:p>
            <a:r>
              <a:rPr lang="en-IN" dirty="0"/>
              <a:t>Testing / Analysis (7/7)</a:t>
            </a:r>
          </a:p>
        </p:txBody>
      </p:sp>
      <p:sp>
        <p:nvSpPr>
          <p:cNvPr id="3" name="Text Placeholder 2">
            <a:extLst>
              <a:ext uri="{FF2B5EF4-FFF2-40B4-BE49-F238E27FC236}">
                <a16:creationId xmlns:a16="http://schemas.microsoft.com/office/drawing/2014/main" id="{13078CE6-BF56-1EE8-7A05-E0B3AA463D8D}"/>
              </a:ext>
            </a:extLst>
          </p:cNvPr>
          <p:cNvSpPr>
            <a:spLocks noGrp="1"/>
          </p:cNvSpPr>
          <p:nvPr>
            <p:ph type="body" sz="quarter" idx="11"/>
          </p:nvPr>
        </p:nvSpPr>
        <p:spPr>
          <a:xfrm>
            <a:off x="499379" y="1240151"/>
            <a:ext cx="11235421" cy="5485114"/>
          </a:xfrm>
        </p:spPr>
        <p:txBody>
          <a:bodyPr/>
          <a:lstStyle/>
          <a:p>
            <a:pPr marL="0" indent="0">
              <a:buNone/>
            </a:pPr>
            <a:r>
              <a:rPr lang="en-IN" dirty="0"/>
              <a:t>SAR for various antenna spacings:</a:t>
            </a:r>
          </a:p>
          <a:p>
            <a:pPr marL="0" indent="0">
              <a:buNone/>
            </a:pPr>
            <a:r>
              <a:rPr lang="en-IN" dirty="0"/>
              <a:t>1mm:                                                                        6mm:</a:t>
            </a:r>
          </a:p>
          <a:p>
            <a:pPr marL="0" indent="0">
              <a:buNone/>
            </a:pPr>
            <a:endParaRPr lang="en-IN" dirty="0"/>
          </a:p>
        </p:txBody>
      </p:sp>
      <p:pic>
        <p:nvPicPr>
          <p:cNvPr id="5" name="Picture 4">
            <a:extLst>
              <a:ext uri="{FF2B5EF4-FFF2-40B4-BE49-F238E27FC236}">
                <a16:creationId xmlns:a16="http://schemas.microsoft.com/office/drawing/2014/main" id="{A6C2CAE4-9DEB-0CDF-D335-E4AE8343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070" y="2285255"/>
            <a:ext cx="3846410" cy="3102845"/>
          </a:xfrm>
          <a:prstGeom prst="rect">
            <a:avLst/>
          </a:prstGeom>
        </p:spPr>
      </p:pic>
      <p:pic>
        <p:nvPicPr>
          <p:cNvPr id="7" name="Picture 6">
            <a:extLst>
              <a:ext uri="{FF2B5EF4-FFF2-40B4-BE49-F238E27FC236}">
                <a16:creationId xmlns:a16="http://schemas.microsoft.com/office/drawing/2014/main" id="{BD42D993-7B6D-9FE9-52E4-90505DD9F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522" y="2285255"/>
            <a:ext cx="3509652" cy="3102845"/>
          </a:xfrm>
          <a:prstGeom prst="rect">
            <a:avLst/>
          </a:prstGeom>
        </p:spPr>
      </p:pic>
      <p:sp>
        <p:nvSpPr>
          <p:cNvPr id="8" name="TextBox 7">
            <a:extLst>
              <a:ext uri="{FF2B5EF4-FFF2-40B4-BE49-F238E27FC236}">
                <a16:creationId xmlns:a16="http://schemas.microsoft.com/office/drawing/2014/main" id="{D5840411-6C6D-790A-AD18-D20669234625}"/>
              </a:ext>
            </a:extLst>
          </p:cNvPr>
          <p:cNvSpPr txBox="1"/>
          <p:nvPr/>
        </p:nvSpPr>
        <p:spPr>
          <a:xfrm>
            <a:off x="373626" y="5838051"/>
            <a:ext cx="11474245" cy="646331"/>
          </a:xfrm>
          <a:prstGeom prst="rect">
            <a:avLst/>
          </a:prstGeom>
          <a:noFill/>
        </p:spPr>
        <p:txBody>
          <a:bodyPr wrap="square" rtlCol="0">
            <a:spAutoFit/>
          </a:bodyPr>
          <a:lstStyle/>
          <a:p>
            <a:r>
              <a:rPr lang="en-IN" dirty="0"/>
              <a:t>The SAR value for 1mm antenna spacing is 624.779 W/kg, and that of 6mm is 412.666 W/kg. It is observed that SAR decreases for increase in Antenna-Cell distance.</a:t>
            </a:r>
          </a:p>
        </p:txBody>
      </p:sp>
    </p:spTree>
    <p:extLst>
      <p:ext uri="{BB962C8B-B14F-4D97-AF65-F5344CB8AC3E}">
        <p14:creationId xmlns:p14="http://schemas.microsoft.com/office/powerpoint/2010/main" val="3813927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917EA1-35DA-A6E6-6C82-FAF1F322C58C}"/>
              </a:ext>
            </a:extLst>
          </p:cNvPr>
          <p:cNvSpPr>
            <a:spLocks noGrp="1"/>
          </p:cNvSpPr>
          <p:nvPr>
            <p:ph type="title" idx="4294967295"/>
          </p:nvPr>
        </p:nvSpPr>
        <p:spPr>
          <a:xfrm>
            <a:off x="460600" y="243840"/>
            <a:ext cx="11270800" cy="546360"/>
          </a:xfrm>
        </p:spPr>
        <p:txBody>
          <a:bodyPr>
            <a:normAutofit fontScale="90000"/>
          </a:bodyPr>
          <a:lstStyle/>
          <a:p>
            <a:r>
              <a:rPr lang="en-US" dirty="0"/>
              <a:t>POC demo</a:t>
            </a:r>
          </a:p>
        </p:txBody>
      </p:sp>
      <p:sp>
        <p:nvSpPr>
          <p:cNvPr id="10" name="Content Placeholder 9">
            <a:extLst>
              <a:ext uri="{FF2B5EF4-FFF2-40B4-BE49-F238E27FC236}">
                <a16:creationId xmlns:a16="http://schemas.microsoft.com/office/drawing/2014/main" id="{9CF12B08-EBFD-6006-76E5-173083FAE834}"/>
              </a:ext>
            </a:extLst>
          </p:cNvPr>
          <p:cNvSpPr>
            <a:spLocks noGrp="1"/>
          </p:cNvSpPr>
          <p:nvPr>
            <p:ph sz="quarter" idx="4294967295"/>
          </p:nvPr>
        </p:nvSpPr>
        <p:spPr>
          <a:xfrm>
            <a:off x="474454" y="1136650"/>
            <a:ext cx="7381073" cy="5045075"/>
          </a:xfrm>
        </p:spPr>
        <p:txBody>
          <a:bodyPr/>
          <a:lstStyle/>
          <a:p>
            <a:pPr marL="0" indent="0">
              <a:buNone/>
            </a:pPr>
            <a:r>
              <a:rPr lang="en-IN" dirty="0">
                <a:latin typeface="Arial" panose="020B0604020202020204" pitchFamily="34" charset="0"/>
                <a:cs typeface="Arial" panose="020B0604020202020204" pitchFamily="34" charset="0"/>
              </a:rPr>
              <a:t>We have created a small video showcasing our antenna design , we are attaching the drive link for your reference .</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hlinkClick r:id="rId2"/>
              </a:rPr>
              <a:t>https://drive.google.com/drive/folders/1n-oJBx1VLWhfNRPJ0JTtnr53-Kc1fYhR</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F6A6F9C-9F2B-222C-C97D-C5C7369C2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416287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4CD9026-34AC-5B4B-89AB-BD17CCC9518D}"/>
              </a:ext>
            </a:extLst>
          </p:cNvPr>
          <p:cNvSpPr>
            <a:spLocks noGrp="1"/>
          </p:cNvSpPr>
          <p:nvPr>
            <p:ph type="title"/>
          </p:nvPr>
        </p:nvSpPr>
        <p:spPr/>
        <p:txBody>
          <a:bodyPr/>
          <a:lstStyle/>
          <a:p>
            <a:r>
              <a:rPr lang="en-IN" dirty="0"/>
              <a:t>High Level plan for converting POC to MVP</a:t>
            </a:r>
            <a:endParaRPr lang="en-US" dirty="0"/>
          </a:p>
        </p:txBody>
      </p:sp>
      <p:sp>
        <p:nvSpPr>
          <p:cNvPr id="10" name="Text Placeholder 9">
            <a:extLst>
              <a:ext uri="{FF2B5EF4-FFF2-40B4-BE49-F238E27FC236}">
                <a16:creationId xmlns:a16="http://schemas.microsoft.com/office/drawing/2014/main" id="{1FAE8A6C-D1E2-1159-C667-EC8DB8AC1B24}"/>
              </a:ext>
            </a:extLst>
          </p:cNvPr>
          <p:cNvSpPr>
            <a:spLocks noGrp="1"/>
          </p:cNvSpPr>
          <p:nvPr>
            <p:ph type="body" sz="quarter" idx="11"/>
          </p:nvPr>
        </p:nvSpPr>
        <p:spPr>
          <a:xfrm>
            <a:off x="570451" y="1627464"/>
            <a:ext cx="9094659" cy="4410728"/>
          </a:xfrm>
        </p:spPr>
        <p:txBody>
          <a:bodyPr>
            <a:normAutofit/>
          </a:bodyPr>
          <a:lstStyle/>
          <a:p>
            <a:pPr marL="285750" indent="-285750">
              <a:buFont typeface="Arial" panose="020B0604020202020204" pitchFamily="34" charset="0"/>
              <a:buChar char="•"/>
            </a:pPr>
            <a:r>
              <a:rPr lang="en-IN" sz="2000" dirty="0"/>
              <a:t>The first step in converting our antenna design into a Minimum Viable Product (MVP) is to fabricate the design.</a:t>
            </a:r>
          </a:p>
          <a:p>
            <a:pPr marL="285750" indent="-285750">
              <a:buFont typeface="Arial" panose="020B0604020202020204" pitchFamily="34" charset="0"/>
              <a:buChar char="•"/>
            </a:pPr>
            <a:r>
              <a:rPr lang="en-IN" sz="2000" dirty="0"/>
              <a:t>Next, the fabricated antenna must undergo several tests like </a:t>
            </a:r>
            <a:r>
              <a:rPr lang="en-US" sz="2000" dirty="0"/>
              <a:t>functional tests, environmental tests, and mechanical tests.</a:t>
            </a:r>
          </a:p>
          <a:p>
            <a:pPr marL="285750" indent="-285750">
              <a:buFont typeface="Arial" panose="020B0604020202020204" pitchFamily="34" charset="0"/>
              <a:buChar char="•"/>
            </a:pPr>
            <a:r>
              <a:rPr lang="en-US" sz="2000" dirty="0"/>
              <a:t>It should also be tested under some fluids to check for its resistance against them.</a:t>
            </a:r>
          </a:p>
          <a:p>
            <a:endParaRPr lang="en-IN" sz="2000" dirty="0"/>
          </a:p>
        </p:txBody>
      </p:sp>
      <p:pic>
        <p:nvPicPr>
          <p:cNvPr id="2" name="Picture 1">
            <a:extLst>
              <a:ext uri="{FF2B5EF4-FFF2-40B4-BE49-F238E27FC236}">
                <a16:creationId xmlns:a16="http://schemas.microsoft.com/office/drawing/2014/main" id="{022E1B51-DB0A-0066-73E2-F9FB7440B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26485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D8751E9-71F1-B42D-8AF1-F806CDAE845C}"/>
              </a:ext>
            </a:extLst>
          </p:cNvPr>
          <p:cNvSpPr>
            <a:spLocks noGrp="1"/>
          </p:cNvSpPr>
          <p:nvPr>
            <p:ph type="title"/>
          </p:nvPr>
        </p:nvSpPr>
        <p:spPr/>
        <p:txBody>
          <a:bodyPr/>
          <a:lstStyle/>
          <a:p>
            <a:r>
              <a:rPr lang="en-IN" dirty="0"/>
              <a:t>Cost for POC vs MVP</a:t>
            </a:r>
            <a:endParaRPr lang="en-US" dirty="0"/>
          </a:p>
        </p:txBody>
      </p:sp>
      <p:sp>
        <p:nvSpPr>
          <p:cNvPr id="11" name="Text Placeholder 10">
            <a:extLst>
              <a:ext uri="{FF2B5EF4-FFF2-40B4-BE49-F238E27FC236}">
                <a16:creationId xmlns:a16="http://schemas.microsoft.com/office/drawing/2014/main" id="{36381A34-5B2E-5932-62E8-02D70FC1330F}"/>
              </a:ext>
            </a:extLst>
          </p:cNvPr>
          <p:cNvSpPr>
            <a:spLocks noGrp="1"/>
          </p:cNvSpPr>
          <p:nvPr>
            <p:ph type="body" sz="quarter" idx="12"/>
          </p:nvPr>
        </p:nvSpPr>
        <p:spPr/>
        <p:txBody>
          <a:bodyPr/>
          <a:lstStyle/>
          <a:p>
            <a:r>
              <a:rPr lang="en-IN" dirty="0"/>
              <a:t>Cost for POC</a:t>
            </a:r>
            <a:endParaRPr lang="en-US" dirty="0"/>
          </a:p>
        </p:txBody>
      </p:sp>
      <p:sp>
        <p:nvSpPr>
          <p:cNvPr id="12" name="Text Placeholder 11">
            <a:extLst>
              <a:ext uri="{FF2B5EF4-FFF2-40B4-BE49-F238E27FC236}">
                <a16:creationId xmlns:a16="http://schemas.microsoft.com/office/drawing/2014/main" id="{3550BFDA-811F-C57C-3A7C-C382178FFEE4}"/>
              </a:ext>
            </a:extLst>
          </p:cNvPr>
          <p:cNvSpPr>
            <a:spLocks noGrp="1"/>
          </p:cNvSpPr>
          <p:nvPr>
            <p:ph type="body" sz="quarter" idx="14"/>
          </p:nvPr>
        </p:nvSpPr>
        <p:spPr/>
        <p:txBody>
          <a:bodyPr/>
          <a:lstStyle/>
          <a:p>
            <a:r>
              <a:rPr lang="en-IN" dirty="0"/>
              <a:t>Cost for MVP</a:t>
            </a:r>
            <a:endParaRPr lang="en-US" dirty="0"/>
          </a:p>
        </p:txBody>
      </p:sp>
      <p:sp>
        <p:nvSpPr>
          <p:cNvPr id="13" name="Content Placeholder 12">
            <a:extLst>
              <a:ext uri="{FF2B5EF4-FFF2-40B4-BE49-F238E27FC236}">
                <a16:creationId xmlns:a16="http://schemas.microsoft.com/office/drawing/2014/main" id="{42AACAAB-5F46-6CFD-E983-F394A7BB4A47}"/>
              </a:ext>
            </a:extLst>
          </p:cNvPr>
          <p:cNvSpPr>
            <a:spLocks noGrp="1"/>
          </p:cNvSpPr>
          <p:nvPr>
            <p:ph sz="quarter" idx="16"/>
          </p:nvPr>
        </p:nvSpPr>
        <p:spPr/>
        <p:txBody>
          <a:bodyPr/>
          <a:lstStyle/>
          <a:p>
            <a:r>
              <a:rPr lang="en-US" dirty="0"/>
              <a:t>The estimated Cost for the Antenna with its Ground Plane and Substrate used will be – Rs.20,000/=</a:t>
            </a:r>
          </a:p>
          <a:p>
            <a:r>
              <a:rPr lang="en-US" dirty="0"/>
              <a:t>The estimated Cost for the Casing of the Antenna will be – Rs.10000/=</a:t>
            </a:r>
          </a:p>
        </p:txBody>
      </p:sp>
      <p:sp>
        <p:nvSpPr>
          <p:cNvPr id="14" name="Content Placeholder 13">
            <a:extLst>
              <a:ext uri="{FF2B5EF4-FFF2-40B4-BE49-F238E27FC236}">
                <a16:creationId xmlns:a16="http://schemas.microsoft.com/office/drawing/2014/main" id="{5FA7ED9E-1D0D-A154-EC68-C737DAE666D3}"/>
              </a:ext>
            </a:extLst>
          </p:cNvPr>
          <p:cNvSpPr>
            <a:spLocks noGrp="1"/>
          </p:cNvSpPr>
          <p:nvPr>
            <p:ph sz="quarter" idx="17"/>
          </p:nvPr>
        </p:nvSpPr>
        <p:spPr/>
        <p:txBody>
          <a:bodyPr/>
          <a:lstStyle/>
          <a:p>
            <a:r>
              <a:rPr lang="en-US" dirty="0"/>
              <a:t>The cost of Minimum Viable Product (MVP) is estimated to be double that of POC, nearly – Rs.40,000/=</a:t>
            </a:r>
          </a:p>
          <a:p>
            <a:r>
              <a:rPr lang="en-US" dirty="0"/>
              <a:t>Additionally, several tests to evaluate the antenna’s efficiency would cost around – Rs.25,000/=</a:t>
            </a:r>
          </a:p>
        </p:txBody>
      </p:sp>
      <p:pic>
        <p:nvPicPr>
          <p:cNvPr id="2" name="Picture 1">
            <a:extLst>
              <a:ext uri="{FF2B5EF4-FFF2-40B4-BE49-F238E27FC236}">
                <a16:creationId xmlns:a16="http://schemas.microsoft.com/office/drawing/2014/main" id="{D49CFA01-BB48-0455-CF83-49D920A5A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124050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3214DB-264C-B548-06F4-A5B0A42F55D4}"/>
              </a:ext>
            </a:extLst>
          </p:cNvPr>
          <p:cNvSpPr>
            <a:spLocks noGrp="1"/>
          </p:cNvSpPr>
          <p:nvPr>
            <p:ph type="title"/>
          </p:nvPr>
        </p:nvSpPr>
        <p:spPr/>
        <p:txBody>
          <a:bodyPr/>
          <a:lstStyle/>
          <a:p>
            <a:r>
              <a:rPr lang="en-IN" dirty="0"/>
              <a:t>Result / Conclusion</a:t>
            </a:r>
            <a:endParaRPr lang="en-US" dirty="0"/>
          </a:p>
        </p:txBody>
      </p:sp>
      <p:sp>
        <p:nvSpPr>
          <p:cNvPr id="9" name="Text Placeholder 8">
            <a:extLst>
              <a:ext uri="{FF2B5EF4-FFF2-40B4-BE49-F238E27FC236}">
                <a16:creationId xmlns:a16="http://schemas.microsoft.com/office/drawing/2014/main" id="{F60AB656-42E6-1A16-F6C8-280F0C1FBD3B}"/>
              </a:ext>
            </a:extLst>
          </p:cNvPr>
          <p:cNvSpPr>
            <a:spLocks noGrp="1"/>
          </p:cNvSpPr>
          <p:nvPr>
            <p:ph type="body" sz="quarter" idx="11"/>
          </p:nvPr>
        </p:nvSpPr>
        <p:spPr>
          <a:xfrm>
            <a:off x="464001" y="1744910"/>
            <a:ext cx="11270800" cy="4229166"/>
          </a:xfrm>
        </p:spPr>
        <p:txBody>
          <a:bodyPr>
            <a:normAutofit/>
          </a:bodyPr>
          <a:lstStyle/>
          <a:p>
            <a:r>
              <a:rPr lang="en-IN" sz="2400" dirty="0"/>
              <a:t>This is our proposed catheter design which incorporates a helical </a:t>
            </a:r>
            <a:r>
              <a:rPr lang="en-US" sz="2400" dirty="0"/>
              <a:t>antenna for precise and minimally invasive liver cancer ablation.</a:t>
            </a:r>
          </a:p>
          <a:p>
            <a:r>
              <a:rPr lang="en-US" sz="2400" dirty="0"/>
              <a:t>We successfully performed the analysis along with the liver phantom and obtained the gain and radiation pattern of the antenna.</a:t>
            </a:r>
          </a:p>
          <a:p>
            <a:endParaRPr lang="en-IN" sz="2400" dirty="0"/>
          </a:p>
          <a:p>
            <a:endParaRPr lang="en-US" sz="2400" dirty="0"/>
          </a:p>
        </p:txBody>
      </p:sp>
      <p:pic>
        <p:nvPicPr>
          <p:cNvPr id="2" name="Picture 1">
            <a:extLst>
              <a:ext uri="{FF2B5EF4-FFF2-40B4-BE49-F238E27FC236}">
                <a16:creationId xmlns:a16="http://schemas.microsoft.com/office/drawing/2014/main" id="{F6866508-980F-9511-6E4D-2A8744E30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35587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ACC1-B807-E199-91AC-AD058066C7E6}"/>
              </a:ext>
            </a:extLst>
          </p:cNvPr>
          <p:cNvSpPr>
            <a:spLocks noGrp="1"/>
          </p:cNvSpPr>
          <p:nvPr>
            <p:ph type="title"/>
          </p:nvPr>
        </p:nvSpPr>
        <p:spPr/>
        <p:txBody>
          <a:bodyPr/>
          <a:lstStyle/>
          <a:p>
            <a:r>
              <a:rPr lang="en-US" dirty="0"/>
              <a:t>Challenge Statement</a:t>
            </a:r>
          </a:p>
        </p:txBody>
      </p:sp>
      <p:sp>
        <p:nvSpPr>
          <p:cNvPr id="3" name="Text Placeholder 2">
            <a:extLst>
              <a:ext uri="{FF2B5EF4-FFF2-40B4-BE49-F238E27FC236}">
                <a16:creationId xmlns:a16="http://schemas.microsoft.com/office/drawing/2014/main" id="{AE622E93-CA75-8D67-4478-EEE1A746BB47}"/>
              </a:ext>
            </a:extLst>
          </p:cNvPr>
          <p:cNvSpPr>
            <a:spLocks noGrp="1"/>
          </p:cNvSpPr>
          <p:nvPr>
            <p:ph type="body" sz="quarter" idx="11"/>
          </p:nvPr>
        </p:nvSpPr>
        <p:spPr>
          <a:xfrm>
            <a:off x="499379" y="1778466"/>
            <a:ext cx="11235421" cy="4195609"/>
          </a:xfrm>
        </p:spPr>
        <p:txBody>
          <a:bodyPr>
            <a:normAutofit/>
          </a:bodyPr>
          <a:lstStyle/>
          <a:p>
            <a:r>
              <a:rPr lang="en-US" sz="2400" dirty="0"/>
              <a:t>To Design and develop a novel catheter system capable of delivering precise electromagnetic energy to target malignant tissues, minimizing thermal damage to surrounding healthy tissue. The system should leverage advanced virtual modeling techniques to visualize the ablation zone in real-time, enabling dynamic adjustments to the energy delivery. Additionally, the design must accommodate various cancer cell shapes and sizes, ensuring optimal energy distribution and ablation efficacy.</a:t>
            </a:r>
            <a:endParaRPr lang="en-IN" sz="2400" dirty="0"/>
          </a:p>
          <a:p>
            <a:pPr marL="0" indent="0">
              <a:buNone/>
            </a:pPr>
            <a:endParaRPr lang="en-IN" sz="2400" dirty="0"/>
          </a:p>
          <a:p>
            <a:pPr marL="0" indent="0">
              <a:buNone/>
            </a:pPr>
            <a:endParaRPr lang="en-IN" sz="2400" dirty="0"/>
          </a:p>
          <a:p>
            <a:endParaRPr lang="en-US" sz="2400" dirty="0"/>
          </a:p>
        </p:txBody>
      </p:sp>
      <p:pic>
        <p:nvPicPr>
          <p:cNvPr id="4" name="Picture 3">
            <a:extLst>
              <a:ext uri="{FF2B5EF4-FFF2-40B4-BE49-F238E27FC236}">
                <a16:creationId xmlns:a16="http://schemas.microsoft.com/office/drawing/2014/main" id="{22241F3A-4CF6-34E8-7F7F-C199B1AC2E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260831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8E4D-89C7-53A9-5720-EC8155E5402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76435A5-95AC-5035-0301-1AC73171A373}"/>
              </a:ext>
            </a:extLst>
          </p:cNvPr>
          <p:cNvSpPr>
            <a:spLocks noGrp="1"/>
          </p:cNvSpPr>
          <p:nvPr>
            <p:ph type="title"/>
          </p:nvPr>
        </p:nvSpPr>
        <p:spPr/>
        <p:txBody>
          <a:bodyPr/>
          <a:lstStyle/>
          <a:p>
            <a:r>
              <a:rPr lang="en-IN" dirty="0"/>
              <a:t>References</a:t>
            </a:r>
            <a:endParaRPr lang="en-US" dirty="0"/>
          </a:p>
        </p:txBody>
      </p:sp>
      <p:sp>
        <p:nvSpPr>
          <p:cNvPr id="9" name="Text Placeholder 8">
            <a:extLst>
              <a:ext uri="{FF2B5EF4-FFF2-40B4-BE49-F238E27FC236}">
                <a16:creationId xmlns:a16="http://schemas.microsoft.com/office/drawing/2014/main" id="{03C7E963-1736-D23A-C199-2E2C1E55BD2C}"/>
              </a:ext>
            </a:extLst>
          </p:cNvPr>
          <p:cNvSpPr>
            <a:spLocks noGrp="1"/>
          </p:cNvSpPr>
          <p:nvPr>
            <p:ph type="body" sz="quarter" idx="11"/>
          </p:nvPr>
        </p:nvSpPr>
        <p:spPr>
          <a:xfrm>
            <a:off x="499379" y="1174333"/>
            <a:ext cx="11235421" cy="4953751"/>
          </a:xfrm>
        </p:spPr>
        <p:txBody>
          <a:bodyPr>
            <a:normAutofit fontScale="70000" lnSpcReduction="20000"/>
          </a:bodyPr>
          <a:lstStyle/>
          <a:p>
            <a:pPr marL="0" indent="0">
              <a:buNone/>
            </a:pPr>
            <a:r>
              <a:rPr lang="en-IN" sz="2400" dirty="0"/>
              <a:t>Reference papers:</a:t>
            </a:r>
          </a:p>
          <a:p>
            <a:pPr>
              <a:buFont typeface="Arial" panose="020B0604020202020204" pitchFamily="34" charset="0"/>
              <a:buChar char="•"/>
            </a:pPr>
            <a:r>
              <a:rPr lang="en-IN" sz="2400" dirty="0"/>
              <a:t> </a:t>
            </a:r>
            <a:r>
              <a:rPr lang="en-US" sz="2400" dirty="0"/>
              <a:t>Enhanced Design and Analysis of a Minimally Invasive Antenna for Microwave Ablation in Hepatocellular Carcinoma– </a:t>
            </a:r>
          </a:p>
          <a:p>
            <a:pPr marL="0" indent="0">
              <a:buNone/>
            </a:pPr>
            <a:r>
              <a:rPr lang="en-US" sz="2400" dirty="0"/>
              <a:t>          </a:t>
            </a:r>
            <a:r>
              <a:rPr lang="en-US" sz="2400" dirty="0">
                <a:hlinkClick r:id="rId2"/>
              </a:rPr>
              <a:t>https://ieeexplore.ieee.org/document/10590412</a:t>
            </a:r>
            <a:r>
              <a:rPr lang="en-US" sz="2400" dirty="0"/>
              <a:t> </a:t>
            </a:r>
          </a:p>
          <a:p>
            <a:r>
              <a:rPr lang="en-US" sz="2400" dirty="0"/>
              <a:t>Minimally Invasive Microwave Ablation Antenna Designs at 915 MHz and 2.45 GHz – </a:t>
            </a:r>
          </a:p>
          <a:p>
            <a:pPr marL="0" indent="0">
              <a:buNone/>
            </a:pPr>
            <a:r>
              <a:rPr lang="en-US" sz="2400" dirty="0"/>
              <a:t>          </a:t>
            </a:r>
            <a:r>
              <a:rPr lang="en-US" sz="2400" dirty="0">
                <a:hlinkClick r:id="rId3"/>
              </a:rPr>
              <a:t>https://ieeexplore.ieee.org/document/9806765</a:t>
            </a:r>
            <a:r>
              <a:rPr lang="en-US" sz="2400" dirty="0"/>
              <a:t> </a:t>
            </a:r>
          </a:p>
          <a:p>
            <a:r>
              <a:rPr lang="en-US" sz="2400" dirty="0"/>
              <a:t> A Minimally Invasive Microwave Ablation Antenna With Highly Localized Ablation Zone –</a:t>
            </a:r>
          </a:p>
          <a:p>
            <a:pPr marL="0" indent="0">
              <a:buNone/>
            </a:pPr>
            <a:r>
              <a:rPr lang="en-US" sz="2400" dirty="0"/>
              <a:t>          </a:t>
            </a:r>
            <a:r>
              <a:rPr lang="en-US" sz="2400" dirty="0">
                <a:hlinkClick r:id="rId4"/>
              </a:rPr>
              <a:t>https://ieeexplore.ieee.org/document/9774873</a:t>
            </a:r>
            <a:r>
              <a:rPr lang="en-US" sz="2400" dirty="0"/>
              <a:t> </a:t>
            </a:r>
          </a:p>
          <a:p>
            <a:r>
              <a:rPr lang="en-US" sz="2400" dirty="0"/>
              <a:t>Microwave in the Treatment of Primary Liver Cancers –</a:t>
            </a:r>
          </a:p>
          <a:p>
            <a:pPr marL="0" indent="0">
              <a:buNone/>
            </a:pPr>
            <a:r>
              <a:rPr lang="en-US" sz="2400" dirty="0"/>
              <a:t>          </a:t>
            </a:r>
            <a:r>
              <a:rPr lang="en-US" sz="2400" dirty="0">
                <a:hlinkClick r:id="rId5"/>
              </a:rPr>
              <a:t>https://link.springer.com/referenceworkentry/10.1007/978-1-4419-0751-6_21</a:t>
            </a:r>
            <a:r>
              <a:rPr lang="en-US" sz="2400" dirty="0"/>
              <a:t> </a:t>
            </a:r>
          </a:p>
          <a:p>
            <a:r>
              <a:rPr lang="en-US" sz="2400" dirty="0"/>
              <a:t>Comparative Study of Minimally Invasive Microwave Ablation Applicators</a:t>
            </a:r>
          </a:p>
          <a:p>
            <a:pPr marL="0" indent="0">
              <a:buNone/>
            </a:pPr>
            <a:r>
              <a:rPr lang="en-US" sz="2400" dirty="0"/>
              <a:t>          </a:t>
            </a:r>
            <a:r>
              <a:rPr lang="en-US" sz="2400" dirty="0">
                <a:hlinkClick r:id="rId6"/>
              </a:rPr>
              <a:t>https://www.mdpi.com/2076-3417/15/4/2142</a:t>
            </a:r>
            <a:r>
              <a:rPr lang="en-US" sz="2400" dirty="0"/>
              <a:t> </a:t>
            </a:r>
          </a:p>
          <a:p>
            <a:pPr>
              <a:buFont typeface="Arial" panose="020B0604020202020204" pitchFamily="34" charset="0"/>
              <a:buChar char="•"/>
            </a:pPr>
            <a:r>
              <a:rPr lang="en-US" sz="2400" dirty="0"/>
              <a:t>Computer modeling of radiofrequency cardiac ablation: 30 years of bioengineering research – </a:t>
            </a:r>
          </a:p>
          <a:p>
            <a:pPr marL="0" indent="0">
              <a:buNone/>
            </a:pPr>
            <a:r>
              <a:rPr lang="en-US" sz="2400" dirty="0"/>
              <a:t>          </a:t>
            </a:r>
            <a:r>
              <a:rPr lang="en-US" sz="2400" dirty="0">
                <a:hlinkClick r:id="rId7"/>
              </a:rPr>
              <a:t>https://www.sciencedirect.com/science/article/pii/S0169260721006209</a:t>
            </a:r>
            <a:endParaRPr lang="en-US" sz="2400" dirty="0"/>
          </a:p>
          <a:p>
            <a:pPr>
              <a:buFont typeface="Arial" panose="020B0604020202020204" pitchFamily="34" charset="0"/>
              <a:buChar char="•"/>
            </a:pPr>
            <a:r>
              <a:rPr lang="en-US" sz="2400" dirty="0"/>
              <a:t>Antenna design for microwave hepatic ablation using an axisymmetric electromagnetic model – </a:t>
            </a:r>
          </a:p>
          <a:p>
            <a:pPr marL="0" indent="0">
              <a:buNone/>
            </a:pPr>
            <a:r>
              <a:rPr lang="en-IN" sz="2400" dirty="0">
                <a:hlinkClick r:id="rId8"/>
              </a:rPr>
              <a:t>https://biomedical-engineering-online.biomedcentral.com/articles/10.1186/1475-925X-5-15</a:t>
            </a:r>
            <a:r>
              <a:rPr lang="en-IN" sz="2400" dirty="0"/>
              <a:t> </a:t>
            </a:r>
          </a:p>
          <a:p>
            <a:pPr marL="0" indent="0">
              <a:buNone/>
            </a:pPr>
            <a:endParaRPr lang="en-IN" sz="2400" dirty="0"/>
          </a:p>
          <a:p>
            <a:endParaRPr lang="en-US" sz="2400" dirty="0"/>
          </a:p>
        </p:txBody>
      </p:sp>
      <p:pic>
        <p:nvPicPr>
          <p:cNvPr id="2" name="Picture 1">
            <a:extLst>
              <a:ext uri="{FF2B5EF4-FFF2-40B4-BE49-F238E27FC236}">
                <a16:creationId xmlns:a16="http://schemas.microsoft.com/office/drawing/2014/main" id="{FF31BA34-3170-9459-FACE-3423E1865E2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40908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489BA4-5ED2-C4A7-38EE-0082661BE1FD}"/>
              </a:ext>
            </a:extLst>
          </p:cNvPr>
          <p:cNvSpPr>
            <a:spLocks noGrp="1"/>
          </p:cNvSpPr>
          <p:nvPr>
            <p:ph type="title"/>
          </p:nvPr>
        </p:nvSpPr>
        <p:spPr>
          <a:xfrm>
            <a:off x="8456757" y="2772942"/>
            <a:ext cx="3340981" cy="1325563"/>
          </a:xfrm>
        </p:spPr>
        <p:txBody>
          <a:bodyPr>
            <a:normAutofit/>
          </a:bodyPr>
          <a:lstStyle/>
          <a:p>
            <a:pPr algn="r"/>
            <a:r>
              <a:rPr lang="en-US" sz="4000" dirty="0"/>
              <a:t>Thank You</a:t>
            </a:r>
          </a:p>
        </p:txBody>
      </p:sp>
      <p:grpSp>
        <p:nvGrpSpPr>
          <p:cNvPr id="2" name="Group 1">
            <a:extLst>
              <a:ext uri="{FF2B5EF4-FFF2-40B4-BE49-F238E27FC236}">
                <a16:creationId xmlns:a16="http://schemas.microsoft.com/office/drawing/2014/main" id="{6A4CCC88-E99E-D54E-432C-EC411B04EFF3}"/>
              </a:ext>
            </a:extLst>
          </p:cNvPr>
          <p:cNvGrpSpPr/>
          <p:nvPr/>
        </p:nvGrpSpPr>
        <p:grpSpPr>
          <a:xfrm rot="16200000">
            <a:off x="10293321" y="4564421"/>
            <a:ext cx="101832" cy="2898912"/>
            <a:chOff x="8661218" y="651938"/>
            <a:chExt cx="76374" cy="2174184"/>
          </a:xfrm>
        </p:grpSpPr>
        <p:cxnSp>
          <p:nvCxnSpPr>
            <p:cNvPr id="3" name="Straight Connector 2">
              <a:extLst>
                <a:ext uri="{FF2B5EF4-FFF2-40B4-BE49-F238E27FC236}">
                  <a16:creationId xmlns:a16="http://schemas.microsoft.com/office/drawing/2014/main" id="{C4E9425D-BF87-9EFE-53C6-62B8DC155914}"/>
                </a:ext>
              </a:extLst>
            </p:cNvPr>
            <p:cNvCxnSpPr>
              <a:cxnSpLocks/>
              <a:stCxn id="4" idx="4"/>
            </p:cNvCxnSpPr>
            <p:nvPr/>
          </p:nvCxnSpPr>
          <p:spPr>
            <a:xfrm rot="5400000" flipV="1">
              <a:off x="7669593" y="1758124"/>
              <a:ext cx="2059625" cy="1"/>
            </a:xfrm>
            <a:prstGeom prst="line">
              <a:avLst/>
            </a:prstGeom>
            <a:noFill/>
            <a:ln w="6350">
              <a:solidFill>
                <a:schemeClr val="bg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 name="Oval 3">
              <a:extLst>
                <a:ext uri="{FF2B5EF4-FFF2-40B4-BE49-F238E27FC236}">
                  <a16:creationId xmlns:a16="http://schemas.microsoft.com/office/drawing/2014/main" id="{FAC4FB4B-56E8-5840-1CE8-DD57F38C0096}"/>
                </a:ext>
              </a:extLst>
            </p:cNvPr>
            <p:cNvSpPr/>
            <p:nvPr/>
          </p:nvSpPr>
          <p:spPr>
            <a:xfrm>
              <a:off x="8661218" y="651938"/>
              <a:ext cx="76374" cy="76374"/>
            </a:xfrm>
            <a:prstGeom prst="ellipse">
              <a:avLst/>
            </a:prstGeom>
            <a:solidFill>
              <a:srgbClr val="F8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Oval 4">
              <a:extLst>
                <a:ext uri="{FF2B5EF4-FFF2-40B4-BE49-F238E27FC236}">
                  <a16:creationId xmlns:a16="http://schemas.microsoft.com/office/drawing/2014/main" id="{04B99CA6-BDCE-470A-81DD-A352D71DBE42}"/>
                </a:ext>
              </a:extLst>
            </p:cNvPr>
            <p:cNvSpPr/>
            <p:nvPr/>
          </p:nvSpPr>
          <p:spPr>
            <a:xfrm>
              <a:off x="8661218" y="2749748"/>
              <a:ext cx="76374" cy="76374"/>
            </a:xfrm>
            <a:prstGeom prst="ellipse">
              <a:avLst/>
            </a:prstGeom>
            <a:solidFill>
              <a:srgbClr val="F8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a:ea typeface="+mn-ea"/>
                <a:cs typeface="+mn-cs"/>
              </a:endParaRPr>
            </a:p>
          </p:txBody>
        </p:sp>
      </p:grpSp>
      <p:sp>
        <p:nvSpPr>
          <p:cNvPr id="7" name="Text Placeholder 24">
            <a:extLst>
              <a:ext uri="{FF2B5EF4-FFF2-40B4-BE49-F238E27FC236}">
                <a16:creationId xmlns:a16="http://schemas.microsoft.com/office/drawing/2014/main" id="{D8FF3ADC-BB28-2ACF-63AF-E57B5EF9AE11}"/>
              </a:ext>
            </a:extLst>
          </p:cNvPr>
          <p:cNvSpPr txBox="1">
            <a:spLocks/>
          </p:cNvSpPr>
          <p:nvPr/>
        </p:nvSpPr>
        <p:spPr>
          <a:xfrm>
            <a:off x="9585033" y="5599304"/>
            <a:ext cx="1569325" cy="315824"/>
          </a:xfrm>
          <a:prstGeom prst="rect">
            <a:avLst/>
          </a:prstGeom>
        </p:spPr>
        <p:txBody>
          <a:bodyPr anchor="ctr"/>
          <a:lstStyle>
            <a:lvl1pPr marL="0" indent="0" algn="r" defTabSz="914400" rtl="0" eaLnBrk="1" latinLnBrk="0" hangingPunct="1">
              <a:lnSpc>
                <a:spcPct val="9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rgbClr val="FFC000"/>
                </a:solidFill>
                <a:latin typeface="Calibri"/>
              </a:rPr>
              <a:t>May  2025</a:t>
            </a:r>
            <a:endParaRPr kumimoji="0" lang="en-IN" sz="1800" b="0" i="0" u="none" strike="noStrike" kern="1200" cap="none" spc="0" normalizeH="0" baseline="0" noProof="0" dirty="0">
              <a:ln>
                <a:noFill/>
              </a:ln>
              <a:solidFill>
                <a:srgbClr val="FFC000"/>
              </a:solidFill>
              <a:effectLst/>
              <a:uLnTx/>
              <a:uFillTx/>
              <a:latin typeface="Calibri"/>
              <a:ea typeface="+mn-ea"/>
              <a:cs typeface="+mn-cs"/>
            </a:endParaRPr>
          </a:p>
        </p:txBody>
      </p:sp>
      <p:pic>
        <p:nvPicPr>
          <p:cNvPr id="8" name="Picture 7" descr="A group of trophies on a table&#10;&#10;AI-generated content may be incorrect.">
            <a:extLst>
              <a:ext uri="{FF2B5EF4-FFF2-40B4-BE49-F238E27FC236}">
                <a16:creationId xmlns:a16="http://schemas.microsoft.com/office/drawing/2014/main" id="{1067B5FB-1ADC-22D2-95E5-6D14D72CC33E}"/>
              </a:ext>
            </a:extLst>
          </p:cNvPr>
          <p:cNvPicPr>
            <a:picLocks noChangeAspect="1"/>
          </p:cNvPicPr>
          <p:nvPr/>
        </p:nvPicPr>
        <p:blipFill>
          <a:blip r:embed="rId2">
            <a:extLst>
              <a:ext uri="{28A0092B-C50C-407E-A947-70E740481C1C}">
                <a14:useLocalDpi xmlns:a14="http://schemas.microsoft.com/office/drawing/2010/main" val="0"/>
              </a:ext>
            </a:extLst>
          </a:blip>
          <a:srcRect l="36531" r="29912" b="14061"/>
          <a:stretch/>
        </p:blipFill>
        <p:spPr>
          <a:xfrm>
            <a:off x="10223248" y="4489217"/>
            <a:ext cx="704537" cy="1014955"/>
          </a:xfrm>
          <a:prstGeom prst="rect">
            <a:avLst/>
          </a:prstGeom>
          <a:noFill/>
        </p:spPr>
      </p:pic>
    </p:spTree>
    <p:extLst>
      <p:ext uri="{BB962C8B-B14F-4D97-AF65-F5344CB8AC3E}">
        <p14:creationId xmlns:p14="http://schemas.microsoft.com/office/powerpoint/2010/main" val="232763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9AFC5-699D-64A0-0719-F172E59D9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05C55-8623-350C-533F-7AB4A0F632C7}"/>
              </a:ext>
            </a:extLst>
          </p:cNvPr>
          <p:cNvSpPr>
            <a:spLocks noGrp="1"/>
          </p:cNvSpPr>
          <p:nvPr>
            <p:ph type="title"/>
          </p:nvPr>
        </p:nvSpPr>
        <p:spPr/>
        <p:txBody>
          <a:bodyPr/>
          <a:lstStyle/>
          <a:p>
            <a:r>
              <a:rPr lang="en-IN" dirty="0"/>
              <a:t>Concept / Scope of solution </a:t>
            </a:r>
            <a:endParaRPr lang="en-US" dirty="0"/>
          </a:p>
        </p:txBody>
      </p:sp>
      <p:sp>
        <p:nvSpPr>
          <p:cNvPr id="3" name="Text Placeholder 2">
            <a:extLst>
              <a:ext uri="{FF2B5EF4-FFF2-40B4-BE49-F238E27FC236}">
                <a16:creationId xmlns:a16="http://schemas.microsoft.com/office/drawing/2014/main" id="{951473BD-D668-64B3-A45F-14C4BDDFC0ED}"/>
              </a:ext>
            </a:extLst>
          </p:cNvPr>
          <p:cNvSpPr>
            <a:spLocks noGrp="1"/>
          </p:cNvSpPr>
          <p:nvPr>
            <p:ph type="body" sz="quarter" idx="11"/>
          </p:nvPr>
        </p:nvSpPr>
        <p:spPr>
          <a:xfrm>
            <a:off x="499379" y="1240152"/>
            <a:ext cx="11235421" cy="4117912"/>
          </a:xfrm>
        </p:spPr>
        <p:txBody>
          <a:bodyPr>
            <a:normAutofit fontScale="92500" lnSpcReduction="20000"/>
          </a:bodyPr>
          <a:lstStyle/>
          <a:p>
            <a:pPr marL="0" indent="0">
              <a:buNone/>
            </a:pPr>
            <a:r>
              <a:rPr lang="en-US" sz="2800" dirty="0"/>
              <a:t>A novel catheter system leveraging an axial mode helical antenna for precise and minimally invasive liver cancer ablation.</a:t>
            </a:r>
          </a:p>
          <a:p>
            <a:pPr marL="0" indent="0">
              <a:buNone/>
            </a:pPr>
            <a:endParaRPr lang="en-US" sz="2800" dirty="0"/>
          </a:p>
          <a:p>
            <a:pPr>
              <a:buFont typeface="Arial" panose="020B0604020202020204" pitchFamily="34" charset="0"/>
              <a:buChar char="•"/>
            </a:pPr>
            <a:r>
              <a:rPr lang="en-US" sz="2800" dirty="0"/>
              <a:t>Axial Mode Helical Antenna:</a:t>
            </a:r>
          </a:p>
          <a:p>
            <a:pPr marL="0" indent="0">
              <a:buNone/>
            </a:pPr>
            <a:r>
              <a:rPr lang="en-US" sz="2800" dirty="0"/>
              <a:t>                 Compact design suitable for catheter applications.     </a:t>
            </a:r>
          </a:p>
          <a:p>
            <a:pPr marL="0" indent="0">
              <a:buNone/>
            </a:pPr>
            <a:r>
              <a:rPr lang="en-US" sz="2800" dirty="0"/>
              <a:t>                 Tunable frequency range for optimal tissue penetration. </a:t>
            </a:r>
          </a:p>
          <a:p>
            <a:pPr marL="0" indent="0">
              <a:buNone/>
            </a:pPr>
            <a:r>
              <a:rPr lang="en-US" sz="2800" dirty="0"/>
              <a:t>                 Circular polarization for efficient energy deposition.</a:t>
            </a:r>
          </a:p>
          <a:p>
            <a:pPr>
              <a:buFont typeface="Arial" panose="020B0604020202020204" pitchFamily="34" charset="0"/>
              <a:buChar char="•"/>
            </a:pPr>
            <a:r>
              <a:rPr lang="en-US" sz="2800" dirty="0"/>
              <a:t>Real-time Virtual Modeling:</a:t>
            </a:r>
          </a:p>
          <a:p>
            <a:pPr marL="0" indent="0">
              <a:buNone/>
            </a:pPr>
            <a:r>
              <a:rPr lang="en-US" sz="2800" dirty="0"/>
              <a:t>                  Dynamic visualization of the ablation zone.</a:t>
            </a:r>
          </a:p>
          <a:p>
            <a:pPr marL="0" indent="0">
              <a:buNone/>
            </a:pPr>
            <a:r>
              <a:rPr lang="en-US" sz="2800" dirty="0"/>
              <a:t>                  Adaptive energy delivery for optimal treatment.</a:t>
            </a:r>
          </a:p>
          <a:p>
            <a:endParaRPr lang="en-US" dirty="0"/>
          </a:p>
        </p:txBody>
      </p:sp>
      <p:pic>
        <p:nvPicPr>
          <p:cNvPr id="5" name="Picture 4">
            <a:extLst>
              <a:ext uri="{FF2B5EF4-FFF2-40B4-BE49-F238E27FC236}">
                <a16:creationId xmlns:a16="http://schemas.microsoft.com/office/drawing/2014/main" id="{82B73C1F-9563-1280-FE2D-53B03B0097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194915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F2643-D9C1-CABC-75D7-3D21F193A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CAB2C-C3FA-C909-F2FE-13898A09005B}"/>
              </a:ext>
            </a:extLst>
          </p:cNvPr>
          <p:cNvSpPr>
            <a:spLocks noGrp="1"/>
          </p:cNvSpPr>
          <p:nvPr>
            <p:ph type="title"/>
          </p:nvPr>
        </p:nvSpPr>
        <p:spPr/>
        <p:txBody>
          <a:bodyPr/>
          <a:lstStyle/>
          <a:p>
            <a:r>
              <a:rPr lang="en-IN" dirty="0"/>
              <a:t>Feedback from Previous Rounds</a:t>
            </a:r>
            <a:endParaRPr lang="en-US" dirty="0"/>
          </a:p>
        </p:txBody>
      </p:sp>
      <p:sp>
        <p:nvSpPr>
          <p:cNvPr id="3" name="Text Placeholder 2">
            <a:extLst>
              <a:ext uri="{FF2B5EF4-FFF2-40B4-BE49-F238E27FC236}">
                <a16:creationId xmlns:a16="http://schemas.microsoft.com/office/drawing/2014/main" id="{F85A49C7-5C12-9CAD-8409-B94979266675}"/>
              </a:ext>
            </a:extLst>
          </p:cNvPr>
          <p:cNvSpPr>
            <a:spLocks noGrp="1"/>
          </p:cNvSpPr>
          <p:nvPr>
            <p:ph type="body" sz="quarter" idx="11"/>
          </p:nvPr>
        </p:nvSpPr>
        <p:spPr>
          <a:xfrm>
            <a:off x="499379" y="1719743"/>
            <a:ext cx="11235421" cy="4254333"/>
          </a:xfrm>
        </p:spPr>
        <p:txBody>
          <a:bodyPr>
            <a:normAutofit/>
          </a:bodyPr>
          <a:lstStyle/>
          <a:p>
            <a:pPr marL="0" indent="0">
              <a:buNone/>
            </a:pPr>
            <a:endParaRPr lang="en-IN" sz="2400" dirty="0"/>
          </a:p>
          <a:p>
            <a:r>
              <a:rPr lang="en-IN" sz="2400" dirty="0"/>
              <a:t>The mentor suggested us to analyze the radiation pattern for our design, through which we came to know about the precise efficiency of the antenna.</a:t>
            </a:r>
          </a:p>
          <a:p>
            <a:endParaRPr lang="en-US" sz="2400" dirty="0"/>
          </a:p>
        </p:txBody>
      </p:sp>
      <p:pic>
        <p:nvPicPr>
          <p:cNvPr id="4" name="Picture 3">
            <a:extLst>
              <a:ext uri="{FF2B5EF4-FFF2-40B4-BE49-F238E27FC236}">
                <a16:creationId xmlns:a16="http://schemas.microsoft.com/office/drawing/2014/main" id="{B6F45893-6EEE-0FE0-F4AB-D5A244DB1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373045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E36A8B-F751-6883-92B6-99A7FD50AFE4}"/>
              </a:ext>
            </a:extLst>
          </p:cNvPr>
          <p:cNvSpPr>
            <a:spLocks noGrp="1"/>
          </p:cNvSpPr>
          <p:nvPr>
            <p:ph type="title"/>
          </p:nvPr>
        </p:nvSpPr>
        <p:spPr>
          <a:xfrm>
            <a:off x="464000" y="124927"/>
            <a:ext cx="11270800" cy="546360"/>
          </a:xfrm>
        </p:spPr>
        <p:txBody>
          <a:bodyPr/>
          <a:lstStyle/>
          <a:p>
            <a:r>
              <a:rPr lang="en-US" dirty="0"/>
              <a:t>SWOT Analysis</a:t>
            </a:r>
          </a:p>
        </p:txBody>
      </p:sp>
      <p:sp>
        <p:nvSpPr>
          <p:cNvPr id="8" name="Text Placeholder 7">
            <a:extLst>
              <a:ext uri="{FF2B5EF4-FFF2-40B4-BE49-F238E27FC236}">
                <a16:creationId xmlns:a16="http://schemas.microsoft.com/office/drawing/2014/main" id="{C705196E-5A28-4A34-4E53-249C5893FB7F}"/>
              </a:ext>
            </a:extLst>
          </p:cNvPr>
          <p:cNvSpPr>
            <a:spLocks noGrp="1"/>
          </p:cNvSpPr>
          <p:nvPr>
            <p:ph type="body" sz="quarter" idx="12"/>
          </p:nvPr>
        </p:nvSpPr>
        <p:spPr>
          <a:xfrm>
            <a:off x="464000" y="1048022"/>
            <a:ext cx="5330988" cy="546360"/>
          </a:xfrm>
          <a:solidFill>
            <a:srgbClr val="002060"/>
          </a:solidFill>
        </p:spPr>
        <p:txBody>
          <a:bodyPr/>
          <a:lstStyle/>
          <a:p>
            <a:r>
              <a:rPr lang="en-IN" dirty="0"/>
              <a:t>STRENGTH</a:t>
            </a:r>
          </a:p>
        </p:txBody>
      </p:sp>
      <p:sp>
        <p:nvSpPr>
          <p:cNvPr id="9" name="Text Placeholder 8">
            <a:extLst>
              <a:ext uri="{FF2B5EF4-FFF2-40B4-BE49-F238E27FC236}">
                <a16:creationId xmlns:a16="http://schemas.microsoft.com/office/drawing/2014/main" id="{AA69B0DD-0AAD-04E8-34F7-EA84727DF890}"/>
              </a:ext>
            </a:extLst>
          </p:cNvPr>
          <p:cNvSpPr>
            <a:spLocks noGrp="1"/>
          </p:cNvSpPr>
          <p:nvPr>
            <p:ph type="body" sz="quarter" idx="14"/>
          </p:nvPr>
        </p:nvSpPr>
        <p:spPr>
          <a:xfrm>
            <a:off x="6397012" y="1048022"/>
            <a:ext cx="5330988" cy="546360"/>
          </a:xfrm>
        </p:spPr>
        <p:txBody>
          <a:bodyPr/>
          <a:lstStyle/>
          <a:p>
            <a:r>
              <a:rPr lang="en-IN" dirty="0"/>
              <a:t>WEAKNESS</a:t>
            </a:r>
            <a:endParaRPr lang="en-US" dirty="0"/>
          </a:p>
        </p:txBody>
      </p:sp>
      <p:sp>
        <p:nvSpPr>
          <p:cNvPr id="2" name="Text Placeholder 9">
            <a:extLst>
              <a:ext uri="{FF2B5EF4-FFF2-40B4-BE49-F238E27FC236}">
                <a16:creationId xmlns:a16="http://schemas.microsoft.com/office/drawing/2014/main" id="{A4DEBD99-4545-4223-6FF6-98FA4E267B06}"/>
              </a:ext>
            </a:extLst>
          </p:cNvPr>
          <p:cNvSpPr txBox="1">
            <a:spLocks/>
          </p:cNvSpPr>
          <p:nvPr/>
        </p:nvSpPr>
        <p:spPr>
          <a:xfrm>
            <a:off x="6397012" y="3738148"/>
            <a:ext cx="5337788" cy="609860"/>
          </a:xfrm>
          <a:prstGeom prst="rect">
            <a:avLst/>
          </a:prstGeom>
          <a:solidFill>
            <a:srgbClr val="002060"/>
          </a:solidFill>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THREATS</a:t>
            </a:r>
            <a:endParaRPr lang="en-US" dirty="0"/>
          </a:p>
        </p:txBody>
      </p:sp>
      <p:sp>
        <p:nvSpPr>
          <p:cNvPr id="3" name="Rectangle 2">
            <a:extLst>
              <a:ext uri="{FF2B5EF4-FFF2-40B4-BE49-F238E27FC236}">
                <a16:creationId xmlns:a16="http://schemas.microsoft.com/office/drawing/2014/main" id="{12AFCBA0-0126-37E5-CC5E-318FA5E98289}"/>
              </a:ext>
            </a:extLst>
          </p:cNvPr>
          <p:cNvSpPr/>
          <p:nvPr/>
        </p:nvSpPr>
        <p:spPr>
          <a:xfrm>
            <a:off x="6397012" y="4348008"/>
            <a:ext cx="5337788" cy="2209074"/>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Competition:</a:t>
            </a:r>
            <a:r>
              <a:rPr kumimoji="0" lang="en-US" altLang="en-US" sz="1700" b="0" i="0" u="none" strike="noStrike" cap="none" normalizeH="0" baseline="0" dirty="0">
                <a:ln>
                  <a:noFill/>
                </a:ln>
                <a:solidFill>
                  <a:schemeClr val="tx1"/>
                </a:solidFill>
                <a:effectLst/>
                <a:latin typeface="Arial" panose="020B0604020202020204" pitchFamily="34" charset="0"/>
              </a:rPr>
              <a:t> Existing and emerging ablation technologies.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Regulatory Changes:</a:t>
            </a:r>
            <a:r>
              <a:rPr kumimoji="0" lang="en-US" altLang="en-US" sz="1700" b="0" i="0" u="none" strike="noStrike" cap="none" normalizeH="0" baseline="0" dirty="0">
                <a:ln>
                  <a:noFill/>
                </a:ln>
                <a:solidFill>
                  <a:schemeClr val="tx1"/>
                </a:solidFill>
                <a:effectLst/>
                <a:latin typeface="Arial" panose="020B0604020202020204" pitchFamily="34" charset="0"/>
              </a:rPr>
              <a:t> Stricter healthcare regulations.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Liability Risks:</a:t>
            </a:r>
            <a:r>
              <a:rPr kumimoji="0" lang="en-US" altLang="en-US" sz="1700" b="0" i="0" u="none" strike="noStrike" cap="none" normalizeH="0" baseline="0" dirty="0">
                <a:ln>
                  <a:noFill/>
                </a:ln>
                <a:solidFill>
                  <a:schemeClr val="tx1"/>
                </a:solidFill>
                <a:effectLst/>
                <a:latin typeface="Arial" panose="020B0604020202020204" pitchFamily="34" charset="0"/>
              </a:rPr>
              <a:t> Chance of technical issues with the device.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Reimbursement Challenges:</a:t>
            </a:r>
            <a:r>
              <a:rPr kumimoji="0" lang="en-US" altLang="en-US" sz="1700" b="0" i="0" u="none" strike="noStrike" cap="none" normalizeH="0" baseline="0" dirty="0">
                <a:ln>
                  <a:noFill/>
                </a:ln>
                <a:solidFill>
                  <a:schemeClr val="tx1"/>
                </a:solidFill>
                <a:effectLst/>
                <a:latin typeface="Arial" panose="020B0604020202020204" pitchFamily="34" charset="0"/>
              </a:rPr>
              <a:t> Unsure if the insurance will pay for everything.</a:t>
            </a:r>
          </a:p>
        </p:txBody>
      </p:sp>
      <p:sp>
        <p:nvSpPr>
          <p:cNvPr id="5" name="TextBox 4">
            <a:extLst>
              <a:ext uri="{FF2B5EF4-FFF2-40B4-BE49-F238E27FC236}">
                <a16:creationId xmlns:a16="http://schemas.microsoft.com/office/drawing/2014/main" id="{BF5B0594-4A37-5DFA-6B70-3F767EEF0C44}"/>
              </a:ext>
            </a:extLst>
          </p:cNvPr>
          <p:cNvSpPr txBox="1"/>
          <p:nvPr/>
        </p:nvSpPr>
        <p:spPr>
          <a:xfrm>
            <a:off x="463550" y="1602818"/>
            <a:ext cx="5330987" cy="2185214"/>
          </a:xfrm>
          <a:prstGeom prst="rect">
            <a:avLst/>
          </a:prstGeom>
          <a:solidFill>
            <a:schemeClr val="bg2"/>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Precise Energy Delivery:</a:t>
            </a:r>
            <a:r>
              <a:rPr kumimoji="0" lang="en-US" altLang="en-US" sz="1700" b="0" i="0" u="none" strike="noStrike" cap="none" normalizeH="0" baseline="0" dirty="0">
                <a:ln>
                  <a:noFill/>
                </a:ln>
                <a:solidFill>
                  <a:schemeClr val="tx1"/>
                </a:solidFill>
                <a:effectLst/>
                <a:latin typeface="Arial" panose="020B0604020202020204" pitchFamily="34" charset="0"/>
              </a:rPr>
              <a:t> Helical antenna for targeted ablation.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Real-time Visualization:</a:t>
            </a:r>
            <a:r>
              <a:rPr kumimoji="0" lang="en-US" altLang="en-US" sz="1700" b="0" i="0" u="none" strike="noStrike" cap="none" normalizeH="0" baseline="0" dirty="0">
                <a:ln>
                  <a:noFill/>
                </a:ln>
                <a:solidFill>
                  <a:schemeClr val="tx1"/>
                </a:solidFill>
                <a:effectLst/>
                <a:latin typeface="Arial" panose="020B0604020202020204" pitchFamily="34" charset="0"/>
              </a:rPr>
              <a:t> Virtual modeling for surgeon control.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Minimally Invasive:</a:t>
            </a:r>
            <a:r>
              <a:rPr kumimoji="0" lang="en-US" altLang="en-US" sz="1700" b="0" i="0" u="none" strike="noStrike" cap="none" normalizeH="0" baseline="0" dirty="0">
                <a:ln>
                  <a:noFill/>
                </a:ln>
                <a:solidFill>
                  <a:schemeClr val="tx1"/>
                </a:solidFill>
                <a:effectLst/>
                <a:latin typeface="Arial" panose="020B0604020202020204" pitchFamily="34" charset="0"/>
              </a:rPr>
              <a:t> Catheter-based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Multi</a:t>
            </a:r>
            <a:r>
              <a:rPr lang="en-US" altLang="en-US" sz="1700" b="1" dirty="0">
                <a:latin typeface="Arial" panose="020B0604020202020204" pitchFamily="34" charset="0"/>
              </a:rPr>
              <a:t>ple Organs Treatment:</a:t>
            </a:r>
            <a:r>
              <a:rPr kumimoji="0" lang="en-US" altLang="en-US" sz="1700" b="0" i="0" u="none" strike="noStrike" cap="none" normalizeH="0" baseline="0" dirty="0">
                <a:ln>
                  <a:noFill/>
                </a:ln>
                <a:solidFill>
                  <a:schemeClr val="tx1"/>
                </a:solidFill>
                <a:effectLst/>
                <a:latin typeface="Arial" panose="020B0604020202020204" pitchFamily="34" charset="0"/>
              </a:rPr>
              <a:t> Same antenna design with little change in parameters might be used for other organs too.</a:t>
            </a:r>
          </a:p>
        </p:txBody>
      </p:sp>
      <p:sp>
        <p:nvSpPr>
          <p:cNvPr id="6" name="TextBox 5">
            <a:extLst>
              <a:ext uri="{FF2B5EF4-FFF2-40B4-BE49-F238E27FC236}">
                <a16:creationId xmlns:a16="http://schemas.microsoft.com/office/drawing/2014/main" id="{A723BDF0-CE76-1187-B256-5427584078E3}"/>
              </a:ext>
            </a:extLst>
          </p:cNvPr>
          <p:cNvSpPr txBox="1"/>
          <p:nvPr/>
        </p:nvSpPr>
        <p:spPr>
          <a:xfrm>
            <a:off x="6403813" y="1593293"/>
            <a:ext cx="5330987" cy="2185214"/>
          </a:xfrm>
          <a:prstGeom prst="rect">
            <a:avLst/>
          </a:prstGeom>
          <a:solidFill>
            <a:schemeClr val="bg2"/>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Complex Integration:</a:t>
            </a:r>
            <a:r>
              <a:rPr kumimoji="0" lang="en-US" altLang="en-US" sz="1700" b="0" i="0" u="none" strike="noStrike" cap="none" normalizeH="0" baseline="0" dirty="0">
                <a:ln>
                  <a:noFill/>
                </a:ln>
                <a:solidFill>
                  <a:schemeClr val="tx1"/>
                </a:solidFill>
                <a:effectLst/>
                <a:latin typeface="Arial" panose="020B0604020202020204" pitchFamily="34" charset="0"/>
              </a:rPr>
              <a:t> Combining multiple advanced technologies.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High Development Costs:</a:t>
            </a:r>
            <a:r>
              <a:rPr kumimoji="0" lang="en-US" altLang="en-US" sz="1700" b="0" i="0" u="none" strike="noStrike" cap="none" normalizeH="0" baseline="0" dirty="0">
                <a:ln>
                  <a:noFill/>
                </a:ln>
                <a:solidFill>
                  <a:schemeClr val="tx1"/>
                </a:solidFill>
                <a:effectLst/>
                <a:latin typeface="Arial" panose="020B0604020202020204" pitchFamily="34" charset="0"/>
              </a:rPr>
              <a:t> Research and clinical trials.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Regulatory Hurdles:</a:t>
            </a:r>
            <a:r>
              <a:rPr kumimoji="0" lang="en-US" altLang="en-US" sz="1700" b="0" i="0" u="none" strike="noStrike" cap="none" normalizeH="0" baseline="0" dirty="0">
                <a:ln>
                  <a:noFill/>
                </a:ln>
                <a:solidFill>
                  <a:schemeClr val="tx1"/>
                </a:solidFill>
                <a:effectLst/>
                <a:latin typeface="Arial" panose="020B0604020202020204" pitchFamily="34" charset="0"/>
              </a:rPr>
              <a:t> Medical device approvals.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700" b="1" dirty="0">
                <a:latin typeface="Arial" panose="020B0604020202020204" pitchFamily="34" charset="0"/>
              </a:rPr>
              <a:t>Higher Radiation:</a:t>
            </a:r>
            <a:r>
              <a:rPr lang="en-US" altLang="en-US" sz="1700" dirty="0">
                <a:latin typeface="Arial" panose="020B0604020202020204" pitchFamily="34" charset="0"/>
              </a:rPr>
              <a:t> Prolong Use might be harmful as more exposure of electromagnetic radiations will occur.</a:t>
            </a: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CC2DCB3-ECBE-7847-19F3-590E8426D722}"/>
              </a:ext>
            </a:extLst>
          </p:cNvPr>
          <p:cNvSpPr txBox="1"/>
          <p:nvPr/>
        </p:nvSpPr>
        <p:spPr>
          <a:xfrm>
            <a:off x="457200" y="4356480"/>
            <a:ext cx="5330987" cy="2200602"/>
          </a:xfrm>
          <a:prstGeom prst="rect">
            <a:avLst/>
          </a:prstGeom>
          <a:solidFill>
            <a:schemeClr val="bg2"/>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Growing Cancer Treatment Market:</a:t>
            </a:r>
            <a:r>
              <a:rPr kumimoji="0" lang="en-US" altLang="en-US" sz="1700" b="0" i="0" u="none" strike="noStrike" cap="none" normalizeH="0" baseline="0" dirty="0">
                <a:ln>
                  <a:noFill/>
                </a:ln>
                <a:solidFill>
                  <a:schemeClr val="tx1"/>
                </a:solidFill>
                <a:effectLst/>
                <a:latin typeface="Arial" panose="020B0604020202020204" pitchFamily="34" charset="0"/>
              </a:rPr>
              <a:t> High demand for effective therapies.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Technological Advancements:</a:t>
            </a:r>
            <a:r>
              <a:rPr kumimoji="0" lang="en-US" altLang="en-US" sz="1700" b="0" i="0" u="none" strike="noStrike" cap="none" normalizeH="0" baseline="0" dirty="0">
                <a:ln>
                  <a:noFill/>
                </a:ln>
                <a:solidFill>
                  <a:schemeClr val="tx1"/>
                </a:solidFill>
                <a:effectLst/>
                <a:latin typeface="Arial" panose="020B0604020202020204" pitchFamily="34" charset="0"/>
              </a:rPr>
              <a:t> Continuous innovation in medical tech.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Partnerships:</a:t>
            </a:r>
            <a:r>
              <a:rPr kumimoji="0" lang="en-US" altLang="en-US" sz="1700" b="0" i="0" u="none" strike="noStrike" cap="none" normalizeH="0" baseline="0" dirty="0">
                <a:ln>
                  <a:noFill/>
                </a:ln>
                <a:solidFill>
                  <a:schemeClr val="tx1"/>
                </a:solidFill>
                <a:effectLst/>
                <a:latin typeface="Arial" panose="020B0604020202020204" pitchFamily="34" charset="0"/>
              </a:rPr>
              <a:t> Collaboration for development and distribution.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Expansion to Other Applications:</a:t>
            </a:r>
            <a:r>
              <a:rPr kumimoji="0" lang="en-US" altLang="en-US" sz="1700" b="0" i="0" u="none" strike="noStrike" cap="none" normalizeH="0" baseline="0" dirty="0">
                <a:ln>
                  <a:noFill/>
                </a:ln>
                <a:solidFill>
                  <a:schemeClr val="tx1"/>
                </a:solidFill>
                <a:effectLst/>
                <a:latin typeface="Arial" panose="020B0604020202020204" pitchFamily="34" charset="0"/>
              </a:rPr>
              <a:t> Adaptable technology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5" name="Text Placeholder 8">
            <a:extLst>
              <a:ext uri="{FF2B5EF4-FFF2-40B4-BE49-F238E27FC236}">
                <a16:creationId xmlns:a16="http://schemas.microsoft.com/office/drawing/2014/main" id="{6D36CBBC-4375-6F43-5CBB-6F33F7E78825}"/>
              </a:ext>
            </a:extLst>
          </p:cNvPr>
          <p:cNvSpPr txBox="1">
            <a:spLocks/>
          </p:cNvSpPr>
          <p:nvPr/>
        </p:nvSpPr>
        <p:spPr>
          <a:xfrm>
            <a:off x="457199" y="3738148"/>
            <a:ext cx="5330988" cy="546360"/>
          </a:xfrm>
          <a:prstGeom prst="rect">
            <a:avLst/>
          </a:prstGeom>
          <a:solidFill>
            <a:srgbClr val="0556CD"/>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OPPORTUNITIES</a:t>
            </a:r>
            <a:endParaRPr lang="en-US" dirty="0"/>
          </a:p>
        </p:txBody>
      </p:sp>
      <p:pic>
        <p:nvPicPr>
          <p:cNvPr id="4" name="Picture 3">
            <a:extLst>
              <a:ext uri="{FF2B5EF4-FFF2-40B4-BE49-F238E27FC236}">
                <a16:creationId xmlns:a16="http://schemas.microsoft.com/office/drawing/2014/main" id="{C0B79D45-B035-9E07-DB97-4FC6F097C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spTree>
    <p:extLst>
      <p:ext uri="{BB962C8B-B14F-4D97-AF65-F5344CB8AC3E}">
        <p14:creationId xmlns:p14="http://schemas.microsoft.com/office/powerpoint/2010/main" val="72490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0F0B4-903C-2696-2CBA-385EB8616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B6D01-0954-497F-A781-AAD524D7D330}"/>
              </a:ext>
            </a:extLst>
          </p:cNvPr>
          <p:cNvSpPr>
            <a:spLocks noGrp="1"/>
          </p:cNvSpPr>
          <p:nvPr>
            <p:ph type="title"/>
          </p:nvPr>
        </p:nvSpPr>
        <p:spPr/>
        <p:txBody>
          <a:bodyPr/>
          <a:lstStyle/>
          <a:p>
            <a:r>
              <a:rPr lang="en-US" dirty="0"/>
              <a:t>Design Flow:</a:t>
            </a:r>
          </a:p>
        </p:txBody>
      </p:sp>
      <p:pic>
        <p:nvPicPr>
          <p:cNvPr id="4" name="Picture 3">
            <a:extLst>
              <a:ext uri="{FF2B5EF4-FFF2-40B4-BE49-F238E27FC236}">
                <a16:creationId xmlns:a16="http://schemas.microsoft.com/office/drawing/2014/main" id="{466AD223-8462-6085-99A6-747FEC3EF8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pic>
        <p:nvPicPr>
          <p:cNvPr id="5" name="Picture 4">
            <a:extLst>
              <a:ext uri="{FF2B5EF4-FFF2-40B4-BE49-F238E27FC236}">
                <a16:creationId xmlns:a16="http://schemas.microsoft.com/office/drawing/2014/main" id="{FC202720-B7FF-36A9-41DA-3B389C275BEE}"/>
              </a:ext>
            </a:extLst>
          </p:cNvPr>
          <p:cNvPicPr>
            <a:picLocks noChangeAspect="1"/>
          </p:cNvPicPr>
          <p:nvPr/>
        </p:nvPicPr>
        <p:blipFill>
          <a:blip r:embed="rId3"/>
          <a:stretch>
            <a:fillRect/>
          </a:stretch>
        </p:blipFill>
        <p:spPr>
          <a:xfrm>
            <a:off x="1219055" y="1172938"/>
            <a:ext cx="9753890" cy="5308755"/>
          </a:xfrm>
          <a:prstGeom prst="rect">
            <a:avLst/>
          </a:prstGeom>
        </p:spPr>
      </p:pic>
    </p:spTree>
    <p:extLst>
      <p:ext uri="{BB962C8B-B14F-4D97-AF65-F5344CB8AC3E}">
        <p14:creationId xmlns:p14="http://schemas.microsoft.com/office/powerpoint/2010/main" val="3218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0D7D4-8F17-4AE2-6D39-8F55E7DF9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D6964-E7BB-040E-8723-300195A10483}"/>
              </a:ext>
            </a:extLst>
          </p:cNvPr>
          <p:cNvSpPr>
            <a:spLocks noGrp="1"/>
          </p:cNvSpPr>
          <p:nvPr>
            <p:ph type="title"/>
          </p:nvPr>
        </p:nvSpPr>
        <p:spPr/>
        <p:txBody>
          <a:bodyPr/>
          <a:lstStyle/>
          <a:p>
            <a:r>
              <a:rPr lang="en-IN" dirty="0"/>
              <a:t>Implementation (1/2)</a:t>
            </a:r>
            <a:endParaRPr lang="en-US" dirty="0"/>
          </a:p>
        </p:txBody>
      </p:sp>
      <p:pic>
        <p:nvPicPr>
          <p:cNvPr id="4" name="Picture 3">
            <a:extLst>
              <a:ext uri="{FF2B5EF4-FFF2-40B4-BE49-F238E27FC236}">
                <a16:creationId xmlns:a16="http://schemas.microsoft.com/office/drawing/2014/main" id="{70BF24BD-F2A2-F65E-D059-D66754809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pic>
        <p:nvPicPr>
          <p:cNvPr id="5" name="Picture 4">
            <a:extLst>
              <a:ext uri="{FF2B5EF4-FFF2-40B4-BE49-F238E27FC236}">
                <a16:creationId xmlns:a16="http://schemas.microsoft.com/office/drawing/2014/main" id="{A46C87F9-42FE-154A-0BE4-0D5FD199F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19" y="1409854"/>
            <a:ext cx="10821362" cy="4656650"/>
          </a:xfrm>
          <a:prstGeom prst="rect">
            <a:avLst/>
          </a:prstGeom>
        </p:spPr>
      </p:pic>
    </p:spTree>
    <p:extLst>
      <p:ext uri="{BB962C8B-B14F-4D97-AF65-F5344CB8AC3E}">
        <p14:creationId xmlns:p14="http://schemas.microsoft.com/office/powerpoint/2010/main" val="244446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D3B32-6D53-086D-05D3-2B0D8F8AE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AA58E-C2B1-96DB-35C7-A9DA2B854975}"/>
              </a:ext>
            </a:extLst>
          </p:cNvPr>
          <p:cNvSpPr>
            <a:spLocks noGrp="1"/>
          </p:cNvSpPr>
          <p:nvPr>
            <p:ph type="title"/>
          </p:nvPr>
        </p:nvSpPr>
        <p:spPr/>
        <p:txBody>
          <a:bodyPr/>
          <a:lstStyle/>
          <a:p>
            <a:r>
              <a:rPr lang="en-IN" dirty="0"/>
              <a:t>Implementation (2/2)</a:t>
            </a:r>
            <a:endParaRPr lang="en-US" dirty="0"/>
          </a:p>
        </p:txBody>
      </p:sp>
      <p:pic>
        <p:nvPicPr>
          <p:cNvPr id="4" name="Picture 3">
            <a:extLst>
              <a:ext uri="{FF2B5EF4-FFF2-40B4-BE49-F238E27FC236}">
                <a16:creationId xmlns:a16="http://schemas.microsoft.com/office/drawing/2014/main" id="{5A8496BC-53F2-07D1-C364-584FBE36E2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301" y="243840"/>
            <a:ext cx="1790699" cy="488373"/>
          </a:xfrm>
          <a:prstGeom prst="rect">
            <a:avLst/>
          </a:prstGeom>
        </p:spPr>
      </p:pic>
      <p:pic>
        <p:nvPicPr>
          <p:cNvPr id="5" name="Content Placeholder 5">
            <a:extLst>
              <a:ext uri="{FF2B5EF4-FFF2-40B4-BE49-F238E27FC236}">
                <a16:creationId xmlns:a16="http://schemas.microsoft.com/office/drawing/2014/main" id="{7FE9621A-B027-8F07-C97F-2F5ACF4B29C3}"/>
              </a:ext>
            </a:extLst>
          </p:cNvPr>
          <p:cNvPicPr>
            <a:picLocks noGrp="1" noChangeAspect="1"/>
          </p:cNvPicPr>
          <p:nvPr>
            <p:ph idx="1"/>
          </p:nvPr>
        </p:nvPicPr>
        <p:blipFill>
          <a:blip r:embed="rId3"/>
          <a:stretch>
            <a:fillRect/>
          </a:stretch>
        </p:blipFill>
        <p:spPr>
          <a:xfrm>
            <a:off x="2379937" y="1061486"/>
            <a:ext cx="6764062" cy="5552674"/>
          </a:xfrm>
        </p:spPr>
      </p:pic>
      <p:pic>
        <p:nvPicPr>
          <p:cNvPr id="9" name="Picture 8">
            <a:extLst>
              <a:ext uri="{FF2B5EF4-FFF2-40B4-BE49-F238E27FC236}">
                <a16:creationId xmlns:a16="http://schemas.microsoft.com/office/drawing/2014/main" id="{04380E5B-EF5C-7B44-133E-7213694245C0}"/>
              </a:ext>
            </a:extLst>
          </p:cNvPr>
          <p:cNvPicPr>
            <a:picLocks noChangeAspect="1"/>
          </p:cNvPicPr>
          <p:nvPr/>
        </p:nvPicPr>
        <p:blipFill>
          <a:blip r:embed="rId4"/>
          <a:stretch>
            <a:fillRect/>
          </a:stretch>
        </p:blipFill>
        <p:spPr>
          <a:xfrm>
            <a:off x="1331466" y="1124756"/>
            <a:ext cx="9127834" cy="5489404"/>
          </a:xfrm>
          <a:prstGeom prst="rect">
            <a:avLst/>
          </a:prstGeom>
        </p:spPr>
      </p:pic>
    </p:spTree>
    <p:extLst>
      <p:ext uri="{BB962C8B-B14F-4D97-AF65-F5344CB8AC3E}">
        <p14:creationId xmlns:p14="http://schemas.microsoft.com/office/powerpoint/2010/main" val="31184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F50B-0E63-2844-63B5-15D13123DE83}"/>
              </a:ext>
            </a:extLst>
          </p:cNvPr>
          <p:cNvSpPr>
            <a:spLocks noGrp="1"/>
          </p:cNvSpPr>
          <p:nvPr>
            <p:ph type="title"/>
          </p:nvPr>
        </p:nvSpPr>
        <p:spPr/>
        <p:txBody>
          <a:bodyPr/>
          <a:lstStyle/>
          <a:p>
            <a:r>
              <a:rPr lang="en-IN" dirty="0"/>
              <a:t>Testing / Analysis (1/7)</a:t>
            </a:r>
          </a:p>
        </p:txBody>
      </p:sp>
      <p:sp>
        <p:nvSpPr>
          <p:cNvPr id="3" name="Text Placeholder 2">
            <a:extLst>
              <a:ext uri="{FF2B5EF4-FFF2-40B4-BE49-F238E27FC236}">
                <a16:creationId xmlns:a16="http://schemas.microsoft.com/office/drawing/2014/main" id="{2B76815C-CF29-0A8E-C73D-EF6EB5C606D5}"/>
              </a:ext>
            </a:extLst>
          </p:cNvPr>
          <p:cNvSpPr>
            <a:spLocks noGrp="1"/>
          </p:cNvSpPr>
          <p:nvPr>
            <p:ph type="body" sz="quarter" idx="11"/>
          </p:nvPr>
        </p:nvSpPr>
        <p:spPr>
          <a:xfrm>
            <a:off x="499379" y="1240152"/>
            <a:ext cx="11235421" cy="5374008"/>
          </a:xfrm>
        </p:spPr>
        <p:txBody>
          <a:bodyPr/>
          <a:lstStyle/>
          <a:p>
            <a:pPr marL="0" indent="0">
              <a:buNone/>
            </a:pPr>
            <a:r>
              <a:rPr lang="en-IN" dirty="0"/>
              <a:t>Without Lens:</a:t>
            </a:r>
          </a:p>
        </p:txBody>
      </p:sp>
      <p:pic>
        <p:nvPicPr>
          <p:cNvPr id="4" name="Picture 3">
            <a:extLst>
              <a:ext uri="{FF2B5EF4-FFF2-40B4-BE49-F238E27FC236}">
                <a16:creationId xmlns:a16="http://schemas.microsoft.com/office/drawing/2014/main" id="{33684541-178D-6B3C-8451-DDE40F430323}"/>
              </a:ext>
            </a:extLst>
          </p:cNvPr>
          <p:cNvPicPr>
            <a:picLocks noChangeAspect="1"/>
          </p:cNvPicPr>
          <p:nvPr/>
        </p:nvPicPr>
        <p:blipFill>
          <a:blip r:embed="rId2"/>
          <a:stretch>
            <a:fillRect/>
          </a:stretch>
        </p:blipFill>
        <p:spPr>
          <a:xfrm>
            <a:off x="1297857" y="1987285"/>
            <a:ext cx="9428188" cy="3630563"/>
          </a:xfrm>
          <a:prstGeom prst="rect">
            <a:avLst/>
          </a:prstGeom>
        </p:spPr>
      </p:pic>
      <p:sp>
        <p:nvSpPr>
          <p:cNvPr id="5" name="TextBox 4">
            <a:extLst>
              <a:ext uri="{FF2B5EF4-FFF2-40B4-BE49-F238E27FC236}">
                <a16:creationId xmlns:a16="http://schemas.microsoft.com/office/drawing/2014/main" id="{9D2E649D-F911-6969-4AB7-C4932AA3BDFA}"/>
              </a:ext>
            </a:extLst>
          </p:cNvPr>
          <p:cNvSpPr txBox="1"/>
          <p:nvPr/>
        </p:nvSpPr>
        <p:spPr>
          <a:xfrm>
            <a:off x="2064774" y="5742038"/>
            <a:ext cx="4630993" cy="369333"/>
          </a:xfrm>
          <a:prstGeom prst="rect">
            <a:avLst/>
          </a:prstGeom>
          <a:noFill/>
        </p:spPr>
        <p:txBody>
          <a:bodyPr wrap="square" rtlCol="0">
            <a:spAutoFit/>
          </a:bodyPr>
          <a:lstStyle/>
          <a:p>
            <a:r>
              <a:rPr lang="en-IN" dirty="0"/>
              <a:t>Antenna’s operating frequency : 13.9 GHz</a:t>
            </a:r>
          </a:p>
        </p:txBody>
      </p:sp>
    </p:spTree>
    <p:extLst>
      <p:ext uri="{BB962C8B-B14F-4D97-AF65-F5344CB8AC3E}">
        <p14:creationId xmlns:p14="http://schemas.microsoft.com/office/powerpoint/2010/main" val="372800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651</TotalTime>
  <Words>1181</Words>
  <Application>Microsoft Office PowerPoint</Application>
  <PresentationFormat>Widescreen</PresentationFormat>
  <Paragraphs>124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PowerPoint Presentation</vt:lpstr>
      <vt:lpstr>Challenge Statement</vt:lpstr>
      <vt:lpstr>Concept / Scope of solution </vt:lpstr>
      <vt:lpstr>Feedback from Previous Rounds</vt:lpstr>
      <vt:lpstr>SWOT Analysis</vt:lpstr>
      <vt:lpstr>Design Flow:</vt:lpstr>
      <vt:lpstr>Implementation (1/2)</vt:lpstr>
      <vt:lpstr>Implementation (2/2)</vt:lpstr>
      <vt:lpstr>Testing / Analysis (1/7)</vt:lpstr>
      <vt:lpstr>Testing / Analysis (2/7)</vt:lpstr>
      <vt:lpstr>Testing / Analysis (3/7)</vt:lpstr>
      <vt:lpstr>Testing / Analysis (4/7)</vt:lpstr>
      <vt:lpstr>Testing / Analysis (5/7)</vt:lpstr>
      <vt:lpstr>Testing / Analysis (6/7)</vt:lpstr>
      <vt:lpstr>Testing / Analysis (7/7)</vt:lpstr>
      <vt:lpstr>POC demo</vt:lpstr>
      <vt:lpstr>High Level plan for converting POC to MVP</vt:lpstr>
      <vt:lpstr>Cost for POC vs MVP</vt:lpstr>
      <vt:lpstr>Result /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Pauline Gifty Simon Solomon Raj</dc:creator>
  <cp:lastModifiedBy>Akilan K</cp:lastModifiedBy>
  <cp:revision>48</cp:revision>
  <dcterms:created xsi:type="dcterms:W3CDTF">2025-05-02T07:02:53Z</dcterms:created>
  <dcterms:modified xsi:type="dcterms:W3CDTF">2025-05-14T05:53:38Z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993bd6-1ede-4830-9dba-3224251d6855_Enabled">
    <vt:lpwstr>true</vt:lpwstr>
  </property>
  <property fmtid="{D5CDD505-2E9C-101B-9397-08002B2CF9AE}" pid="3" name="MSIP_Label_40993bd6-1ede-4830-9dba-3224251d6855_SetDate">
    <vt:lpwstr>2025-05-06T10:00:09Z</vt:lpwstr>
  </property>
  <property fmtid="{D5CDD505-2E9C-101B-9397-08002B2CF9AE}" pid="4" name="MSIP_Label_40993bd6-1ede-4830-9dba-3224251d6855_Method">
    <vt:lpwstr>Privileged</vt:lpwstr>
  </property>
  <property fmtid="{D5CDD505-2E9C-101B-9397-08002B2CF9AE}" pid="5" name="MSIP_Label_40993bd6-1ede-4830-9dba-3224251d6855_Name">
    <vt:lpwstr>Business</vt:lpwstr>
  </property>
  <property fmtid="{D5CDD505-2E9C-101B-9397-08002B2CF9AE}" pid="6" name="MSIP_Label_40993bd6-1ede-4830-9dba-3224251d6855_SiteId">
    <vt:lpwstr>311b3378-8e8a-4b5e-a33f-e80a3d8ba60a</vt:lpwstr>
  </property>
  <property fmtid="{D5CDD505-2E9C-101B-9397-08002B2CF9AE}" pid="7" name="MSIP_Label_40993bd6-1ede-4830-9dba-3224251d6855_ActionId">
    <vt:lpwstr>485e3e6e-5e1c-4e66-b218-b3ea66ca74a9</vt:lpwstr>
  </property>
  <property fmtid="{D5CDD505-2E9C-101B-9397-08002B2CF9AE}" pid="8" name="MSIP_Label_40993bd6-1ede-4830-9dba-3224251d6855_ContentBits">
    <vt:lpwstr>0</vt:lpwstr>
  </property>
  <property fmtid="{D5CDD505-2E9C-101B-9397-08002B2CF9AE}" pid="9" name="MSIP_Label_40993bd6-1ede-4830-9dba-3224251d6855_Tag">
    <vt:lpwstr>10, 0, 1, 1</vt:lpwstr>
  </property>
</Properties>
</file>