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9" r:id="rId19"/>
    <p:sldId id="280"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5CFEE-1C24-4958-AA90-A3AF02D7A9A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C20CE-80D3-46CC-AAF0-C54F05CE4990}" type="slidenum">
              <a:rPr lang="en-US" smtClean="0"/>
              <a:t>‹#›</a:t>
            </a:fld>
            <a:endParaRPr lang="en-US"/>
          </a:p>
        </p:txBody>
      </p:sp>
    </p:spTree>
    <p:extLst>
      <p:ext uri="{BB962C8B-B14F-4D97-AF65-F5344CB8AC3E}">
        <p14:creationId xmlns:p14="http://schemas.microsoft.com/office/powerpoint/2010/main" val="246955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C20CE-80D3-46CC-AAF0-C54F05CE4990}" type="slidenum">
              <a:rPr lang="en-US" smtClean="0"/>
              <a:t>11</a:t>
            </a:fld>
            <a:endParaRPr lang="en-US"/>
          </a:p>
        </p:txBody>
      </p:sp>
    </p:spTree>
    <p:extLst>
      <p:ext uri="{BB962C8B-B14F-4D97-AF65-F5344CB8AC3E}">
        <p14:creationId xmlns:p14="http://schemas.microsoft.com/office/powerpoint/2010/main" val="403198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E5B65F-4D11-4C5C-9EDE-65ECA0D57E7A}"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7717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26008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4002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37923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E5B65F-4D11-4C5C-9EDE-65ECA0D57E7A}"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284518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E5B65F-4D11-4C5C-9EDE-65ECA0D57E7A}"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24034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E5B65F-4D11-4C5C-9EDE-65ECA0D57E7A}"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88032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5B65F-4D11-4C5C-9EDE-65ECA0D57E7A}"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47706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B65F-4D11-4C5C-9EDE-65ECA0D57E7A}"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73534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E5B65F-4D11-4C5C-9EDE-65ECA0D57E7A}"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51820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E5B65F-4D11-4C5C-9EDE-65ECA0D57E7A}"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9785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B65F-4D11-4C5C-9EDE-65ECA0D57E7A}" type="datetimeFigureOut">
              <a:rPr lang="en-US" smtClean="0"/>
              <a:t>5/25/2022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0D482-9EB0-4C1E-BEA8-3C9CFA62DB1A}" type="slidenum">
              <a:rPr lang="en-US" smtClean="0"/>
              <a:t>‹#›</a:t>
            </a:fld>
            <a:endParaRPr lang="en-US"/>
          </a:p>
        </p:txBody>
      </p:sp>
    </p:spTree>
    <p:extLst>
      <p:ext uri="{BB962C8B-B14F-4D97-AF65-F5344CB8AC3E}">
        <p14:creationId xmlns:p14="http://schemas.microsoft.com/office/powerpoint/2010/main" val="160523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jpeg"/><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jpeg"/><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jpeg"/><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jpeg"/><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jpeg"/><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jpeg"/><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jpeg"/><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colab.research.google.com/drive/1X5r80Ib1kjQOhMUcfvn13hi3wBFIIa-_" TargetMode="Externa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bin"/><Relationship Id="rId5" Type="http://schemas.openxmlformats.org/officeDocument/2006/relationships/hyperlink" Target="https://myblindbird.com/spam-email-detection-using-machine-learning-projects-beginners-python/" TargetMode="External"/><Relationship Id="rId4" Type="http://schemas.openxmlformats.org/officeDocument/2006/relationships/hyperlink" Target="https://www.sciencedirect.com/science/article/pii/S240584401835340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jpeg"/><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pPr algn="l"/>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Internal Guide:</a:t>
            </a:r>
          </a:p>
          <a:p>
            <a:pPr algn="l"/>
            <a:r>
              <a:rPr lang="en-US" sz="2400" dirty="0">
                <a:latin typeface="Times New Roman" pitchFamily="18" charset="0"/>
                <a:cs typeface="Times New Roman" pitchFamily="18" charset="0"/>
              </a:rPr>
              <a:t>Dr. Rajani Narayan</a:t>
            </a:r>
          </a:p>
          <a:p>
            <a:pPr algn="l"/>
            <a:r>
              <a:rPr lang="en-US" sz="2400" dirty="0">
                <a:latin typeface="Times New Roman" pitchFamily="18" charset="0"/>
                <a:cs typeface="Times New Roman" pitchFamily="18" charset="0"/>
              </a:rPr>
              <a:t>Associate Professor,</a:t>
            </a:r>
          </a:p>
          <a:p>
            <a:pPr algn="l"/>
            <a:r>
              <a:rPr lang="en-US" sz="2400" dirty="0">
                <a:latin typeface="Times New Roman" pitchFamily="18" charset="0"/>
                <a:cs typeface="Times New Roman" pitchFamily="18" charset="0"/>
              </a:rPr>
              <a:t>Dept. of MCA, RNSIT</a:t>
            </a:r>
          </a:p>
          <a:p>
            <a:endParaRPr lang="en-US" sz="2400" dirty="0">
              <a:latin typeface="Times New Roman" pitchFamily="18" charset="0"/>
              <a:cs typeface="Times New Roman" pitchFamily="18" charset="0"/>
            </a:endParaRPr>
          </a:p>
          <a:p>
            <a:endParaRPr lang="en-US" dirty="0"/>
          </a:p>
        </p:txBody>
      </p:sp>
      <p:sp>
        <p:nvSpPr>
          <p:cNvPr id="4" name="Title 1"/>
          <p:cNvSpPr txBox="1">
            <a:spLocks/>
          </p:cNvSpPr>
          <p:nvPr/>
        </p:nvSpPr>
        <p:spPr>
          <a:xfrm>
            <a:off x="2300870" y="1444556"/>
            <a:ext cx="7973839" cy="15664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VI Semester MCA</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Internship Work Presentation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“-----------------SPAM HAM CLASSIFIER-------------------”</a:t>
            </a:r>
            <a:endParaRPr lang="en-IN" sz="2400" b="1" dirty="0">
              <a:latin typeface="Times New Roman" pitchFamily="18" charset="0"/>
              <a:cs typeface="Times New Roman" pitchFamily="18" charset="0"/>
            </a:endParaRPr>
          </a:p>
        </p:txBody>
      </p:sp>
      <p:sp>
        <p:nvSpPr>
          <p:cNvPr id="5" name="Subtitle 2"/>
          <p:cNvSpPr txBox="1">
            <a:spLocks/>
          </p:cNvSpPr>
          <p:nvPr/>
        </p:nvSpPr>
        <p:spPr>
          <a:xfrm>
            <a:off x="2358386" y="2947976"/>
            <a:ext cx="5094903" cy="83467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itchFamily="18" charset="0"/>
                <a:cs typeface="Times New Roman" pitchFamily="18" charset="0"/>
              </a:rPr>
              <a:t>                                                </a:t>
            </a:r>
            <a:r>
              <a:rPr lang="en-US" sz="2000" b="1" dirty="0">
                <a:latin typeface="Times New Roman" pitchFamily="18" charset="0"/>
                <a:cs typeface="Times New Roman" pitchFamily="18" charset="0"/>
              </a:rPr>
              <a:t>JAYANTH L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1RN19MCA20</a:t>
            </a:r>
          </a:p>
          <a:p>
            <a:pPr marL="457200" indent="-457200" algn="l">
              <a:spcBef>
                <a:spcPts val="0"/>
              </a:spcBef>
            </a:pPr>
            <a:r>
              <a:rPr lang="en-US" sz="2000" dirty="0">
                <a:latin typeface="Times New Roman" pitchFamily="18" charset="0"/>
                <a:cs typeface="Times New Roman" pitchFamily="18" charset="0"/>
              </a:rPr>
              <a:t> </a:t>
            </a:r>
          </a:p>
          <a:p>
            <a:pPr algn="l">
              <a:spcBef>
                <a:spcPts val="0"/>
              </a:spcBef>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6" name="TextBox 5"/>
          <p:cNvSpPr txBox="1"/>
          <p:nvPr/>
        </p:nvSpPr>
        <p:spPr>
          <a:xfrm>
            <a:off x="7453290" y="3137592"/>
            <a:ext cx="3214710" cy="2431435"/>
          </a:xfrm>
          <a:prstGeom prst="rect">
            <a:avLst/>
          </a:prstGeom>
          <a:noFill/>
        </p:spPr>
        <p:txBody>
          <a:bodyPr wrap="square" rtlCol="0">
            <a:spAutoFit/>
          </a:bodyPr>
          <a:lstStyle/>
          <a:p>
            <a:endParaRPr lang="en-US" sz="2000" dirty="0">
              <a:solidFill>
                <a:prstClr val="black"/>
              </a:solidFill>
              <a:latin typeface="Times New Roman" pitchFamily="18" charset="0"/>
              <a:cs typeface="Times New Roman" pitchFamily="18" charset="0"/>
            </a:endParaRPr>
          </a:p>
          <a:p>
            <a:endParaRPr lang="en-US" sz="2000" dirty="0">
              <a:solidFill>
                <a:prstClr val="black"/>
              </a:solidFill>
              <a:latin typeface="Times New Roman" pitchFamily="18" charset="0"/>
              <a:cs typeface="Times New Roman" pitchFamily="18" charset="0"/>
            </a:endParaRPr>
          </a:p>
          <a:p>
            <a:endParaRPr lang="en-US" sz="2000" dirty="0">
              <a:solidFill>
                <a:prstClr val="black"/>
              </a:solidFill>
              <a:latin typeface="Times New Roman" pitchFamily="18" charset="0"/>
              <a:cs typeface="Times New Roman" pitchFamily="18" charset="0"/>
            </a:endParaRPr>
          </a:p>
          <a:p>
            <a:r>
              <a:rPr lang="en-US" sz="1900" dirty="0">
                <a:solidFill>
                  <a:prstClr val="black"/>
                </a:solidFill>
                <a:latin typeface="Times New Roman" pitchFamily="18" charset="0"/>
                <a:cs typeface="Times New Roman" pitchFamily="18" charset="0"/>
              </a:rPr>
              <a:t>External Guide:</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Mr. </a:t>
            </a:r>
            <a:r>
              <a:rPr lang="en-US" sz="1900" dirty="0" err="1">
                <a:latin typeface="Times New Roman" pitchFamily="18" charset="0"/>
                <a:cs typeface="Times New Roman" pitchFamily="18" charset="0"/>
              </a:rPr>
              <a:t>Azib</a:t>
            </a:r>
            <a:r>
              <a:rPr lang="en-US" sz="1900" dirty="0">
                <a:latin typeface="Times New Roman" pitchFamily="18" charset="0"/>
                <a:cs typeface="Times New Roman" pitchFamily="18" charset="0"/>
              </a:rPr>
              <a:t> Hasan</a:t>
            </a:r>
          </a:p>
          <a:p>
            <a:r>
              <a:rPr lang="en-US" sz="1900" dirty="0">
                <a:latin typeface="Times New Roman" pitchFamily="18" charset="0"/>
                <a:cs typeface="Times New Roman" pitchFamily="18" charset="0"/>
              </a:rPr>
              <a:t>Subject Matter Expert </a:t>
            </a:r>
          </a:p>
          <a:p>
            <a:r>
              <a:rPr lang="en-US" sz="1900" dirty="0">
                <a:latin typeface="Times New Roman" pitchFamily="18" charset="0"/>
                <a:cs typeface="Times New Roman" pitchFamily="18" charset="0"/>
              </a:rPr>
              <a:t>NASTECH</a:t>
            </a:r>
          </a:p>
          <a:p>
            <a:endParaRPr lang="en-US" sz="1600" dirty="0">
              <a:latin typeface="Times New Roman" pitchFamily="18" charset="0"/>
              <a:cs typeface="Times New Roman" pitchFamily="18" charset="0"/>
            </a:endParaRPr>
          </a:p>
        </p:txBody>
      </p:sp>
      <p:graphicFrame>
        <p:nvGraphicFramePr>
          <p:cNvPr id="7" name="Object 1"/>
          <p:cNvGraphicFramePr>
            <a:graphicFrameLocks noChangeAspect="1"/>
          </p:cNvGraphicFramePr>
          <p:nvPr>
            <p:extLst>
              <p:ext uri="{D42A27DB-BD31-4B8C-83A1-F6EECF244321}">
                <p14:modId xmlns:p14="http://schemas.microsoft.com/office/powerpoint/2010/main" val="2210372475"/>
              </p:ext>
            </p:extLst>
          </p:nvPr>
        </p:nvGraphicFramePr>
        <p:xfrm>
          <a:off x="5687005" y="-139735"/>
          <a:ext cx="1000132" cy="1296089"/>
        </p:xfrm>
        <a:graphic>
          <a:graphicData uri="http://schemas.openxmlformats.org/presentationml/2006/ole">
            <mc:AlternateContent xmlns:mc="http://schemas.openxmlformats.org/markup-compatibility/2006">
              <mc:Choice xmlns:v="urn:schemas-microsoft-com:vml" Requires="v">
                <p:oleObj spid="_x0000_s1189" name="Picture" r:id="rId3" imgW="1408176" imgH="2011680" progId="Word.Picture.8">
                  <p:embed/>
                </p:oleObj>
              </mc:Choice>
              <mc:Fallback>
                <p:oleObj name="Picture" r:id="rId3" imgW="1408176" imgH="2011680" progId="Word.Picture.8">
                  <p:embed/>
                  <p:pic>
                    <p:nvPicPr>
                      <p:cNvPr id="2457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7005" y="-139735"/>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 descr="G:\RNSITLOGO.jpg"/>
          <p:cNvPicPr>
            <a:picLocks noChangeAspect="1" noChangeArrowheads="1"/>
          </p:cNvPicPr>
          <p:nvPr/>
        </p:nvPicPr>
        <p:blipFill>
          <a:blip r:embed="rId5" cstate="print"/>
          <a:srcRect/>
          <a:stretch>
            <a:fillRect/>
          </a:stretch>
        </p:blipFill>
        <p:spPr bwMode="auto">
          <a:xfrm>
            <a:off x="5656682" y="4454236"/>
            <a:ext cx="1214446" cy="1299457"/>
          </a:xfrm>
          <a:prstGeom prst="rect">
            <a:avLst/>
          </a:prstGeom>
          <a:noFill/>
          <a:ln w="9525">
            <a:noFill/>
            <a:miter lim="800000"/>
            <a:headEnd/>
            <a:tailEnd/>
          </a:ln>
        </p:spPr>
      </p:pic>
      <p:sp>
        <p:nvSpPr>
          <p:cNvPr id="9" name="Date Placeholder 4">
            <a:extLst>
              <a:ext uri="{FF2B5EF4-FFF2-40B4-BE49-F238E27FC236}">
                <a16:creationId xmlns:a16="http://schemas.microsoft.com/office/drawing/2014/main" id="{4F908D9B-F5B9-45C8-85A9-F217B5605913}"/>
              </a:ext>
            </a:extLst>
          </p:cNvPr>
          <p:cNvSpPr>
            <a:spLocks noGrp="1"/>
          </p:cNvSpPr>
          <p:nvPr>
            <p:ph type="dt" sz="half" idx="10"/>
          </p:nvPr>
        </p:nvSpPr>
        <p:spPr>
          <a:xfrm>
            <a:off x="838200" y="6356350"/>
            <a:ext cx="2743200" cy="365125"/>
          </a:xfrm>
        </p:spPr>
        <p:txBody>
          <a:bodyPr/>
          <a:lstStyle/>
          <a:p>
            <a:r>
              <a:rPr lang="en-US"/>
              <a:t>Dept. of MCA, RNSIT</a:t>
            </a:r>
          </a:p>
        </p:txBody>
      </p:sp>
      <p:sp>
        <p:nvSpPr>
          <p:cNvPr id="10" name="Slide Number Placeholder 7">
            <a:extLst>
              <a:ext uri="{FF2B5EF4-FFF2-40B4-BE49-F238E27FC236}">
                <a16:creationId xmlns:a16="http://schemas.microsoft.com/office/drawing/2014/main" id="{1698A72B-3D0F-4090-9E21-312A34F2D848}"/>
              </a:ext>
            </a:extLst>
          </p:cNvPr>
          <p:cNvSpPr>
            <a:spLocks noGrp="1"/>
          </p:cNvSpPr>
          <p:nvPr>
            <p:ph type="sldNum" sz="quarter" idx="12"/>
          </p:nvPr>
        </p:nvSpPr>
        <p:spPr>
          <a:xfrm>
            <a:off x="8610600" y="6356350"/>
            <a:ext cx="2743200" cy="365125"/>
          </a:xfrm>
        </p:spPr>
        <p:txBody>
          <a:bodyPr/>
          <a:lstStyle/>
          <a:p>
            <a:fld id="{4C442D41-FF4A-46A6-A5B6-D9D1BC6ADE1D}" type="slidenum">
              <a:rPr lang="en-US" smtClean="0"/>
              <a:pPr/>
              <a:t>1</a:t>
            </a:fld>
            <a:endParaRPr lang="en-US"/>
          </a:p>
        </p:txBody>
      </p:sp>
    </p:spTree>
    <p:extLst>
      <p:ext uri="{BB962C8B-B14F-4D97-AF65-F5344CB8AC3E}">
        <p14:creationId xmlns:p14="http://schemas.microsoft.com/office/powerpoint/2010/main" val="204969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Placement Trainings</a:t>
            </a:r>
            <a:endParaRPr lang="en-US" b="1" dirty="0"/>
          </a:p>
          <a:p>
            <a:r>
              <a:rPr lang="en-US" dirty="0"/>
              <a:t>Placement training has become a norm in majority of educational institutions who offer campus placement to their students. Placement training helps students to take the last stride before the campus recruitment/ placement drives and they also understand how they can apply the learning they imbibed during their academics in real life situations in their care.</a:t>
            </a:r>
            <a:endParaRPr lang="en-US" dirty="0">
              <a:effectLst/>
            </a:endParaRPr>
          </a:p>
          <a:p>
            <a:pPr marL="0" indent="0">
              <a:buNone/>
            </a:pP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1420"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10</a:t>
            </a:fld>
            <a:endParaRPr lang="en-IN" dirty="0"/>
          </a:p>
        </p:txBody>
      </p:sp>
    </p:spTree>
    <p:extLst>
      <p:ext uri="{BB962C8B-B14F-4D97-AF65-F5344CB8AC3E}">
        <p14:creationId xmlns:p14="http://schemas.microsoft.com/office/powerpoint/2010/main" val="52808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13500" dirty="0"/>
              <a:t>3.1. Tools/technology used by company </a:t>
            </a:r>
            <a:endParaRPr lang="en-US" sz="13500" dirty="0">
              <a:effectLst/>
            </a:endParaRPr>
          </a:p>
          <a:p>
            <a:pPr lvl="0"/>
            <a:r>
              <a:rPr lang="en-US" sz="11200" dirty="0"/>
              <a:t>Exploratory Data Analytics</a:t>
            </a:r>
          </a:p>
          <a:p>
            <a:pPr lvl="0"/>
            <a:r>
              <a:rPr lang="en-US" sz="11200" dirty="0"/>
              <a:t>Titanic Dataset</a:t>
            </a:r>
          </a:p>
          <a:p>
            <a:pPr lvl="0"/>
            <a:r>
              <a:rPr lang="en-US" sz="11200" dirty="0" err="1"/>
              <a:t>Matplotlib</a:t>
            </a:r>
            <a:endParaRPr lang="en-US" sz="11200" dirty="0"/>
          </a:p>
          <a:p>
            <a:pPr lvl="0"/>
            <a:r>
              <a:rPr lang="en-US" sz="11200" dirty="0" err="1"/>
              <a:t>Numpy</a:t>
            </a:r>
            <a:endParaRPr lang="en-US" sz="11200" dirty="0"/>
          </a:p>
          <a:p>
            <a:pPr lvl="0"/>
            <a:r>
              <a:rPr lang="en-US" sz="11200" dirty="0"/>
              <a:t>Pandas</a:t>
            </a:r>
          </a:p>
          <a:p>
            <a:pPr lvl="0"/>
            <a:r>
              <a:rPr lang="en-US" sz="11200" dirty="0"/>
              <a:t>Multi Linear Regression</a:t>
            </a:r>
          </a:p>
          <a:p>
            <a:pPr lvl="0"/>
            <a:r>
              <a:rPr lang="en-US" sz="11200" dirty="0"/>
              <a:t>Logistic Regression</a:t>
            </a:r>
          </a:p>
          <a:p>
            <a:pPr lvl="0"/>
            <a:r>
              <a:rPr lang="en-US" sz="11200" dirty="0"/>
              <a:t>Clustering</a:t>
            </a:r>
          </a:p>
          <a:p>
            <a:pPr lvl="0"/>
            <a:r>
              <a:rPr lang="en-US" sz="11200" dirty="0"/>
              <a:t>KNN Classification</a:t>
            </a:r>
            <a:endParaRPr lang="en-US"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TOOLS AND TECHNOLOGY</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2412" name="Picture" r:id="rId4" imgW="1408176" imgH="2011680" progId="Word.Picture.8">
                  <p:embed/>
                </p:oleObj>
              </mc:Choice>
              <mc:Fallback>
                <p:oleObj name="Picture" r:id="rId4" imgW="1408176" imgH="2011680" progId="Word.Picture.8">
                  <p:embed/>
                  <p:pic>
                    <p:nvPicPr>
                      <p:cNvPr id="6"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6"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dirty="0" err="1"/>
              <a:t>Dept.of</a:t>
            </a:r>
            <a:r>
              <a:rPr lang="en-US" dirty="0"/>
              <a:t> MCA, RNSIT</a:t>
            </a:r>
            <a:endParaRPr lang="en-IN" dirty="0"/>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11</a:t>
            </a:fld>
            <a:endParaRPr lang="en-IN" dirty="0"/>
          </a:p>
        </p:txBody>
      </p:sp>
    </p:spTree>
    <p:extLst>
      <p:ext uri="{BB962C8B-B14F-4D97-AF65-F5344CB8AC3E}">
        <p14:creationId xmlns:p14="http://schemas.microsoft.com/office/powerpoint/2010/main" val="317118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4800" dirty="0"/>
              <a:t>3.2. Tools learned in training</a:t>
            </a:r>
          </a:p>
          <a:p>
            <a:pPr marL="0" indent="0">
              <a:buNone/>
            </a:pPr>
            <a:endParaRPr lang="en-US" dirty="0"/>
          </a:p>
          <a:p>
            <a:pPr lvl="0"/>
            <a:r>
              <a:rPr lang="en-US" dirty="0" err="1"/>
              <a:t>Matplotlib</a:t>
            </a:r>
            <a:endParaRPr lang="en-US" dirty="0"/>
          </a:p>
          <a:p>
            <a:pPr lvl="0"/>
            <a:r>
              <a:rPr lang="en-US" dirty="0" err="1"/>
              <a:t>Numpy</a:t>
            </a:r>
            <a:endParaRPr lang="en-US" dirty="0"/>
          </a:p>
          <a:p>
            <a:pPr lvl="0"/>
            <a:r>
              <a:rPr lang="en-US" dirty="0"/>
              <a:t>Pandas</a:t>
            </a:r>
          </a:p>
          <a:p>
            <a:pPr lvl="0"/>
            <a:r>
              <a:rPr lang="en-US" dirty="0"/>
              <a:t>Multi Linear Regression</a:t>
            </a:r>
          </a:p>
          <a:p>
            <a:pPr lvl="0"/>
            <a:r>
              <a:rPr lang="en-US" dirty="0"/>
              <a:t>Logistic Regression</a:t>
            </a:r>
          </a:p>
          <a:p>
            <a:pPr lvl="0"/>
            <a:r>
              <a:rPr lang="en-US" dirty="0"/>
              <a:t>Clustering</a:t>
            </a:r>
          </a:p>
          <a:p>
            <a:pPr lvl="0"/>
            <a:r>
              <a:rPr lang="en-US" dirty="0"/>
              <a:t>KNN Classification</a:t>
            </a:r>
          </a:p>
          <a:p>
            <a:endParaRPr lang="en-US" dirty="0"/>
          </a:p>
          <a:p>
            <a:pPr marL="0" indent="0">
              <a:buNone/>
            </a:pPr>
            <a:endParaRPr lang="en-US" dirty="0"/>
          </a:p>
        </p:txBody>
      </p:sp>
      <p:sp>
        <p:nvSpPr>
          <p:cNvPr id="12"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3"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4"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TOOLS AND TECHNOLOGY</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15"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3436"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6"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7"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8"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9"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12</a:t>
            </a:fld>
            <a:endParaRPr lang="en-IN" dirty="0"/>
          </a:p>
        </p:txBody>
      </p:sp>
    </p:spTree>
    <p:extLst>
      <p:ext uri="{BB962C8B-B14F-4D97-AF65-F5344CB8AC3E}">
        <p14:creationId xmlns:p14="http://schemas.microsoft.com/office/powerpoint/2010/main" val="115496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5200" dirty="0"/>
              <a:t>4.1. Task assigned</a:t>
            </a:r>
          </a:p>
          <a:p>
            <a:r>
              <a:rPr lang="en-US" dirty="0">
                <a:effectLst/>
                <a:ea typeface="Calibri" panose="020F0502020204030204" pitchFamily="34" charset="0"/>
                <a:cs typeface="Times New Roman" panose="02020603050405020304" pitchFamily="18" charset="0"/>
              </a:rPr>
              <a:t>We learnt about Python basics, Exploratory Data Analytics, Matplotlib, </a:t>
            </a:r>
            <a:r>
              <a:rPr lang="en-US" dirty="0" err="1">
                <a:effectLst/>
                <a:ea typeface="Calibri" panose="020F0502020204030204" pitchFamily="34" charset="0"/>
                <a:cs typeface="Times New Roman" panose="02020603050405020304" pitchFamily="18" charset="0"/>
              </a:rPr>
              <a:t>Numpy</a:t>
            </a:r>
            <a:r>
              <a:rPr lang="en-US" dirty="0">
                <a:effectLst/>
                <a:ea typeface="Calibri" panose="020F0502020204030204" pitchFamily="34" charset="0"/>
                <a:cs typeface="Times New Roman" panose="02020603050405020304" pitchFamily="18" charset="0"/>
              </a:rPr>
              <a:t>, Pandas, Computer Vision, Multi Linear Regression, Sentiment Analysis.</a:t>
            </a:r>
            <a:endParaRPr lang="en-IN" dirty="0">
              <a:effectLst/>
              <a:ea typeface="Calibri" panose="020F0502020204030204" pitchFamily="34" charset="0"/>
              <a:cs typeface="Times New Roman" panose="02020603050405020304" pitchFamily="18" charset="0"/>
            </a:endParaRPr>
          </a:p>
          <a:p>
            <a:r>
              <a:rPr lang="en-US" dirty="0"/>
              <a:t>Based on the topics which have been covered in Internship by using those technologies develop a simple project and demonstrate it and also prepare a project report on it.</a:t>
            </a:r>
          </a:p>
          <a:p>
            <a:pPr marL="0" indent="0">
              <a:buNone/>
            </a:pPr>
            <a:r>
              <a:rPr lang="en-US" sz="4400" dirty="0"/>
              <a:t>4.2. Application developed using modern tools </a:t>
            </a:r>
          </a:p>
          <a:p>
            <a:r>
              <a:rPr lang="en-US" dirty="0" err="1"/>
              <a:t>Spamdrain</a:t>
            </a:r>
            <a:r>
              <a:rPr lang="en-US" dirty="0"/>
              <a:t>- email spam filter</a:t>
            </a:r>
            <a:endParaRPr lang="en-US" sz="4400" dirty="0">
              <a:effectLst/>
            </a:endParaRPr>
          </a:p>
          <a:p>
            <a:r>
              <a:rPr lang="en-US" dirty="0" err="1"/>
              <a:t>SpamHound</a:t>
            </a:r>
            <a:r>
              <a:rPr lang="en-US" dirty="0"/>
              <a:t> SMS Spam Filter</a:t>
            </a:r>
            <a:endParaRPr lang="en-US" sz="4400" dirty="0">
              <a:effectLst/>
            </a:endParaRPr>
          </a:p>
          <a:p>
            <a:pPr marL="0" indent="0">
              <a:buNone/>
            </a:pPr>
            <a:endParaRPr lang="en-US" sz="4400"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4460"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13</a:t>
            </a:fld>
            <a:endParaRPr lang="en-IN" dirty="0"/>
          </a:p>
        </p:txBody>
      </p:sp>
    </p:spTree>
    <p:extLst>
      <p:ext uri="{BB962C8B-B14F-4D97-AF65-F5344CB8AC3E}">
        <p14:creationId xmlns:p14="http://schemas.microsoft.com/office/powerpoint/2010/main" val="394518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626969" cy="4351338"/>
          </a:xfrm>
        </p:spPr>
        <p:txBody>
          <a:bodyPr>
            <a:normAutofit fontScale="25000" lnSpcReduction="20000"/>
          </a:bodyPr>
          <a:lstStyle/>
          <a:p>
            <a:pPr marL="0" indent="0">
              <a:buNone/>
            </a:pPr>
            <a:r>
              <a:rPr lang="en-US" sz="17600" dirty="0"/>
              <a:t>4.3. Professional learning (Discipline, attitude, planning, groupwork, self-assessment, etc)</a:t>
            </a:r>
          </a:p>
          <a:p>
            <a:pPr marL="0" indent="0">
              <a:buNone/>
            </a:pPr>
            <a:endParaRPr lang="en-US" sz="17600" dirty="0">
              <a:effectLst/>
            </a:endParaRPr>
          </a:p>
          <a:p>
            <a:pPr lvl="0"/>
            <a:r>
              <a:rPr lang="en-US" sz="11200" dirty="0"/>
              <a:t>Professional dialogue with colleagues, other professionals, parents, and learners.</a:t>
            </a:r>
          </a:p>
          <a:p>
            <a:pPr lvl="0"/>
            <a:r>
              <a:rPr lang="en-US" sz="11200" dirty="0"/>
              <a:t>Focused professional reading and research.</a:t>
            </a:r>
          </a:p>
          <a:p>
            <a:pPr lvl="0"/>
            <a:r>
              <a:rPr lang="en-US" sz="11200" dirty="0"/>
              <a:t>Leading or engaging in practitioner enquiry/action research.</a:t>
            </a:r>
          </a:p>
          <a:p>
            <a:pPr lvl="0"/>
            <a:r>
              <a:rPr lang="en-US" sz="11200" dirty="0"/>
              <a:t>Experiential, action or enquiry-based learning.</a:t>
            </a:r>
          </a:p>
          <a:p>
            <a:pPr marL="0" lvl="0" indent="0">
              <a:buNone/>
            </a:pPr>
            <a:endParaRPr lang="en-US" sz="11200"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5485"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14</a:t>
            </a:fld>
            <a:endParaRPr lang="en-IN" dirty="0"/>
          </a:p>
        </p:txBody>
      </p:sp>
    </p:spTree>
    <p:extLst>
      <p:ext uri="{BB962C8B-B14F-4D97-AF65-F5344CB8AC3E}">
        <p14:creationId xmlns:p14="http://schemas.microsoft.com/office/powerpoint/2010/main" val="79175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lvl="0"/>
            <a:r>
              <a:rPr lang="en-US" sz="7000" b="1" dirty="0"/>
              <a:t>Discipline</a:t>
            </a:r>
            <a:r>
              <a:rPr lang="en-US" sz="7000" dirty="0"/>
              <a:t> involves time management, self-control and dedication. </a:t>
            </a:r>
          </a:p>
          <a:p>
            <a:pPr lvl="0"/>
            <a:r>
              <a:rPr lang="en-US" sz="7000" dirty="0"/>
              <a:t>An </a:t>
            </a:r>
            <a:r>
              <a:rPr lang="en-US" sz="7000" b="1" dirty="0"/>
              <a:t>attitude</a:t>
            </a:r>
            <a:r>
              <a:rPr lang="en-US" sz="7000" dirty="0"/>
              <a:t> is a negative or positive evaluation of an object which influence human's </a:t>
            </a:r>
            <a:r>
              <a:rPr lang="en-US" sz="7000" dirty="0" err="1"/>
              <a:t>behaviour</a:t>
            </a:r>
            <a:r>
              <a:rPr lang="en-US" sz="7000" dirty="0"/>
              <a:t> towards that object. </a:t>
            </a:r>
          </a:p>
          <a:p>
            <a:pPr lvl="0"/>
            <a:r>
              <a:rPr lang="en-US" sz="7000" b="1" dirty="0"/>
              <a:t>Planning</a:t>
            </a:r>
            <a:r>
              <a:rPr lang="en-US" sz="7000" dirty="0"/>
              <a:t> is the process of thinking regarding the activities required to achieve a desired goal. </a:t>
            </a:r>
            <a:endParaRPr lang="en-US" sz="7000" b="1" dirty="0"/>
          </a:p>
          <a:p>
            <a:pPr lvl="0"/>
            <a:r>
              <a:rPr lang="en-US" sz="7000" b="1" dirty="0"/>
              <a:t>Group work</a:t>
            </a:r>
            <a:r>
              <a:rPr lang="en-US" sz="7000" dirty="0"/>
              <a:t> refers to a collaborative learning environment where students work through problems and assessments together</a:t>
            </a:r>
          </a:p>
          <a:p>
            <a:pPr lvl="0"/>
            <a:r>
              <a:rPr lang="en-US" sz="7000" b="1" dirty="0"/>
              <a:t>Self-assessment</a:t>
            </a:r>
            <a:r>
              <a:rPr lang="en-US" sz="7000" dirty="0"/>
              <a:t> is the process of looking at oneself in order to assess aspects that are important to one's identity.</a:t>
            </a:r>
          </a:p>
          <a:p>
            <a:pPr marL="0" indent="0">
              <a:buNone/>
            </a:pPr>
            <a:endParaRPr lang="en-US" sz="3600"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6509"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15</a:t>
            </a:fld>
            <a:endParaRPr lang="en-IN" dirty="0"/>
          </a:p>
        </p:txBody>
      </p:sp>
    </p:spTree>
    <p:extLst>
      <p:ext uri="{BB962C8B-B14F-4D97-AF65-F5344CB8AC3E}">
        <p14:creationId xmlns:p14="http://schemas.microsoft.com/office/powerpoint/2010/main" val="1053303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1037"/>
            <a:ext cx="10596717" cy="1189038"/>
          </a:xfrm>
        </p:spPr>
        <p:txBody>
          <a:bodyPr/>
          <a:lstStyle/>
          <a:p>
            <a:endParaRPr lang="en-US" b="1"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6" name="Title 1"/>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7533"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16</a:t>
            </a:fld>
            <a:endParaRPr lang="en-IN" dirty="0"/>
          </a:p>
        </p:txBody>
      </p:sp>
      <p:pic>
        <p:nvPicPr>
          <p:cNvPr id="14" name="Content Placeholder 13">
            <a:extLst>
              <a:ext uri="{FF2B5EF4-FFF2-40B4-BE49-F238E27FC236}">
                <a16:creationId xmlns:a16="http://schemas.microsoft.com/office/drawing/2014/main" id="{C7F9714B-FD6A-47ED-B5AE-085732982186}"/>
              </a:ext>
            </a:extLst>
          </p:cNvPr>
          <p:cNvPicPr>
            <a:picLocks noGrp="1" noChangeAspect="1"/>
          </p:cNvPicPr>
          <p:nvPr>
            <p:ph idx="1"/>
          </p:nvPr>
        </p:nvPicPr>
        <p:blipFill>
          <a:blip r:embed="rId6"/>
          <a:stretch>
            <a:fillRect/>
          </a:stretch>
        </p:blipFill>
        <p:spPr>
          <a:xfrm>
            <a:off x="2520443" y="1825625"/>
            <a:ext cx="7151113" cy="4351338"/>
          </a:xfrm>
          <a:prstGeom prst="rect">
            <a:avLst/>
          </a:prstGeom>
        </p:spPr>
      </p:pic>
    </p:spTree>
    <p:extLst>
      <p:ext uri="{BB962C8B-B14F-4D97-AF65-F5344CB8AC3E}">
        <p14:creationId xmlns:p14="http://schemas.microsoft.com/office/powerpoint/2010/main" val="117169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EE290D-A0B7-4765-BCBC-AA5D24D7001F}"/>
              </a:ext>
            </a:extLst>
          </p:cNvPr>
          <p:cNvSpPr txBox="1">
            <a:spLocks/>
          </p:cNvSpPr>
          <p:nvPr/>
        </p:nvSpPr>
        <p:spPr>
          <a:xfrm>
            <a:off x="838199" y="681037"/>
            <a:ext cx="10596717" cy="1189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5" name="Content Placeholder 2">
            <a:extLst>
              <a:ext uri="{FF2B5EF4-FFF2-40B4-BE49-F238E27FC236}">
                <a16:creationId xmlns:a16="http://schemas.microsoft.com/office/drawing/2014/main" id="{EDE6FC06-046D-4DD7-8FEA-F8F050BC480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2DEB1E21-6A17-401B-B438-2A90BC74A42B}"/>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sp>
        <p:nvSpPr>
          <p:cNvPr id="8" name="Date Placeholder 3">
            <a:extLst>
              <a:ext uri="{FF2B5EF4-FFF2-40B4-BE49-F238E27FC236}">
                <a16:creationId xmlns:a16="http://schemas.microsoft.com/office/drawing/2014/main" id="{72B2EFFF-11D9-4676-A587-E6828DB37388}"/>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a:extLst>
              <a:ext uri="{FF2B5EF4-FFF2-40B4-BE49-F238E27FC236}">
                <a16:creationId xmlns:a16="http://schemas.microsoft.com/office/drawing/2014/main" id="{6547AC5A-1700-4608-BAD1-6A366636C11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a:extLst>
              <a:ext uri="{FF2B5EF4-FFF2-40B4-BE49-F238E27FC236}">
                <a16:creationId xmlns:a16="http://schemas.microsoft.com/office/drawing/2014/main" id="{ABDD287B-99B3-4F91-9881-F352801352DD}"/>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17</a:t>
            </a:fld>
            <a:endParaRPr lang="en-IN" dirty="0"/>
          </a:p>
        </p:txBody>
      </p:sp>
      <p:graphicFrame>
        <p:nvGraphicFramePr>
          <p:cNvPr id="12" name="Object 1">
            <a:extLst>
              <a:ext uri="{FF2B5EF4-FFF2-40B4-BE49-F238E27FC236}">
                <a16:creationId xmlns:a16="http://schemas.microsoft.com/office/drawing/2014/main" id="{73FBBEAD-1573-4473-BF3A-AA4BF033A39F}"/>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2578"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3" name="Picture 1" descr="G:\RNSITLOGO.jpg">
            <a:extLst>
              <a:ext uri="{FF2B5EF4-FFF2-40B4-BE49-F238E27FC236}">
                <a16:creationId xmlns:a16="http://schemas.microsoft.com/office/drawing/2014/main" id="{1A92B9C0-4180-4069-A5AC-8A391A9B07AD}"/>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pic>
        <p:nvPicPr>
          <p:cNvPr id="15" name="Content Placeholder 14">
            <a:extLst>
              <a:ext uri="{FF2B5EF4-FFF2-40B4-BE49-F238E27FC236}">
                <a16:creationId xmlns:a16="http://schemas.microsoft.com/office/drawing/2014/main" id="{8BD4138D-9F97-4844-AC76-9CD3914E8072}"/>
              </a:ext>
            </a:extLst>
          </p:cNvPr>
          <p:cNvPicPr>
            <a:picLocks noGrp="1" noChangeAspect="1"/>
          </p:cNvPicPr>
          <p:nvPr>
            <p:ph idx="1"/>
          </p:nvPr>
        </p:nvPicPr>
        <p:blipFill>
          <a:blip r:embed="rId6"/>
          <a:stretch>
            <a:fillRect/>
          </a:stretch>
        </p:blipFill>
        <p:spPr>
          <a:xfrm>
            <a:off x="2616428" y="1825625"/>
            <a:ext cx="6959143" cy="4351338"/>
          </a:xfrm>
          <a:prstGeom prst="rect">
            <a:avLst/>
          </a:prstGeom>
        </p:spPr>
      </p:pic>
    </p:spTree>
    <p:extLst>
      <p:ext uri="{BB962C8B-B14F-4D97-AF65-F5344CB8AC3E}">
        <p14:creationId xmlns:p14="http://schemas.microsoft.com/office/powerpoint/2010/main" val="214034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AC1B08-F8D6-48F6-9A52-38C010E7EB79}"/>
              </a:ext>
            </a:extLst>
          </p:cNvPr>
          <p:cNvSpPr txBox="1">
            <a:spLocks/>
          </p:cNvSpPr>
          <p:nvPr/>
        </p:nvSpPr>
        <p:spPr>
          <a:xfrm>
            <a:off x="838199" y="681037"/>
            <a:ext cx="10596717" cy="1189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5" name="Content Placeholder 2">
            <a:extLst>
              <a:ext uri="{FF2B5EF4-FFF2-40B4-BE49-F238E27FC236}">
                <a16:creationId xmlns:a16="http://schemas.microsoft.com/office/drawing/2014/main" id="{E37E505C-B004-487D-B642-CFE8E4340FB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B95ADCEE-3969-4B02-A47B-A45507F5AB2A}"/>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pic>
        <p:nvPicPr>
          <p:cNvPr id="9" name="Content Placeholder 8">
            <a:extLst>
              <a:ext uri="{FF2B5EF4-FFF2-40B4-BE49-F238E27FC236}">
                <a16:creationId xmlns:a16="http://schemas.microsoft.com/office/drawing/2014/main" id="{4EAF8107-327B-45BF-B779-4E361EDAAD80}"/>
              </a:ext>
            </a:extLst>
          </p:cNvPr>
          <p:cNvPicPr>
            <a:picLocks noGrp="1" noChangeAspect="1"/>
          </p:cNvPicPr>
          <p:nvPr>
            <p:ph idx="1"/>
          </p:nvPr>
        </p:nvPicPr>
        <p:blipFill>
          <a:blip r:embed="rId3"/>
          <a:stretch>
            <a:fillRect/>
          </a:stretch>
        </p:blipFill>
        <p:spPr>
          <a:xfrm>
            <a:off x="2627904" y="1825625"/>
            <a:ext cx="6936192" cy="4351338"/>
          </a:xfrm>
          <a:prstGeom prst="rect">
            <a:avLst/>
          </a:prstGeom>
        </p:spPr>
      </p:pic>
      <p:graphicFrame>
        <p:nvGraphicFramePr>
          <p:cNvPr id="10" name="Object 1">
            <a:extLst>
              <a:ext uri="{FF2B5EF4-FFF2-40B4-BE49-F238E27FC236}">
                <a16:creationId xmlns:a16="http://schemas.microsoft.com/office/drawing/2014/main" id="{2FF1C8A5-0772-4EE2-8AAB-AEF2D20B0C5A}"/>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3602" name="Picture" r:id="rId4" imgW="1408176" imgH="2011680" progId="Word.Picture.8">
                  <p:embed/>
                </p:oleObj>
              </mc:Choice>
              <mc:Fallback>
                <p:oleObj name="Picture" r:id="rId4" imgW="1408176" imgH="2011680" progId="Word.Picture.8">
                  <p:embed/>
                  <p:pic>
                    <p:nvPicPr>
                      <p:cNvPr id="12" name="Object 1">
                        <a:extLst>
                          <a:ext uri="{FF2B5EF4-FFF2-40B4-BE49-F238E27FC236}">
                            <a16:creationId xmlns:a16="http://schemas.microsoft.com/office/drawing/2014/main" id="{73FBBEAD-1573-4473-BF3A-AA4BF033A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1" name="Picture 1" descr="G:\RNSITLOGO.jpg">
            <a:extLst>
              <a:ext uri="{FF2B5EF4-FFF2-40B4-BE49-F238E27FC236}">
                <a16:creationId xmlns:a16="http://schemas.microsoft.com/office/drawing/2014/main" id="{F9973CBD-B470-49F7-AC8F-A78040E6254A}"/>
              </a:ext>
            </a:extLst>
          </p:cNvPr>
          <p:cNvPicPr>
            <a:picLocks noChangeAspect="1" noChangeArrowheads="1"/>
          </p:cNvPicPr>
          <p:nvPr/>
        </p:nvPicPr>
        <p:blipFill>
          <a:blip r:embed="rId6" cstate="print"/>
          <a:srcRect/>
          <a:stretch>
            <a:fillRect/>
          </a:stretch>
        </p:blipFill>
        <p:spPr bwMode="auto">
          <a:xfrm>
            <a:off x="10897718" y="68624"/>
            <a:ext cx="912161" cy="976012"/>
          </a:xfrm>
          <a:prstGeom prst="rect">
            <a:avLst/>
          </a:prstGeom>
          <a:noFill/>
          <a:ln w="9525">
            <a:noFill/>
            <a:miter lim="800000"/>
            <a:headEnd/>
            <a:tailEnd/>
          </a:ln>
        </p:spPr>
      </p:pic>
      <p:sp>
        <p:nvSpPr>
          <p:cNvPr id="13" name="Date Placeholder 3">
            <a:extLst>
              <a:ext uri="{FF2B5EF4-FFF2-40B4-BE49-F238E27FC236}">
                <a16:creationId xmlns:a16="http://schemas.microsoft.com/office/drawing/2014/main" id="{042BEFB4-4126-45DB-948D-CA654DEEFA2A}"/>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4" name="Footer Placeholder 4">
            <a:extLst>
              <a:ext uri="{FF2B5EF4-FFF2-40B4-BE49-F238E27FC236}">
                <a16:creationId xmlns:a16="http://schemas.microsoft.com/office/drawing/2014/main" id="{06A4B21E-9E8B-4F25-A7B8-42E1E446D686}"/>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5" name="Slide Number Placeholder 5">
            <a:extLst>
              <a:ext uri="{FF2B5EF4-FFF2-40B4-BE49-F238E27FC236}">
                <a16:creationId xmlns:a16="http://schemas.microsoft.com/office/drawing/2014/main" id="{B0CC4097-C74E-489D-9CE0-2FBE3765340C}"/>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18</a:t>
            </a:fld>
            <a:endParaRPr lang="en-IN" dirty="0"/>
          </a:p>
        </p:txBody>
      </p:sp>
    </p:spTree>
    <p:extLst>
      <p:ext uri="{BB962C8B-B14F-4D97-AF65-F5344CB8AC3E}">
        <p14:creationId xmlns:p14="http://schemas.microsoft.com/office/powerpoint/2010/main" val="212331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ACCCB3-8D52-4FFE-B6F6-B8FD38B9330D}"/>
              </a:ext>
            </a:extLst>
          </p:cNvPr>
          <p:cNvSpPr txBox="1">
            <a:spLocks/>
          </p:cNvSpPr>
          <p:nvPr/>
        </p:nvSpPr>
        <p:spPr>
          <a:xfrm>
            <a:off x="838199" y="894063"/>
            <a:ext cx="10596717" cy="976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6" name="Content Placeholder 2">
            <a:extLst>
              <a:ext uri="{FF2B5EF4-FFF2-40B4-BE49-F238E27FC236}">
                <a16:creationId xmlns:a16="http://schemas.microsoft.com/office/drawing/2014/main" id="{9DC9E6D2-3D87-4C25-B84D-2D2709DCEA2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8" name="Title 1">
            <a:extLst>
              <a:ext uri="{FF2B5EF4-FFF2-40B4-BE49-F238E27FC236}">
                <a16:creationId xmlns:a16="http://schemas.microsoft.com/office/drawing/2014/main" id="{020E86D3-12E0-4FE9-8F72-27034A128A9C}"/>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pic>
        <p:nvPicPr>
          <p:cNvPr id="10" name="Content Placeholder 9">
            <a:extLst>
              <a:ext uri="{FF2B5EF4-FFF2-40B4-BE49-F238E27FC236}">
                <a16:creationId xmlns:a16="http://schemas.microsoft.com/office/drawing/2014/main" id="{E13A4C50-A237-4806-BCF3-47A99BFEB465}"/>
              </a:ext>
            </a:extLst>
          </p:cNvPr>
          <p:cNvPicPr>
            <a:picLocks noGrp="1" noChangeAspect="1"/>
          </p:cNvPicPr>
          <p:nvPr>
            <p:ph idx="1"/>
          </p:nvPr>
        </p:nvPicPr>
        <p:blipFill>
          <a:blip r:embed="rId3"/>
          <a:stretch>
            <a:fillRect/>
          </a:stretch>
        </p:blipFill>
        <p:spPr>
          <a:xfrm>
            <a:off x="2615429" y="1825625"/>
            <a:ext cx="6961142" cy="4351338"/>
          </a:xfrm>
          <a:prstGeom prst="rect">
            <a:avLst/>
          </a:prstGeom>
        </p:spPr>
      </p:pic>
      <p:pic>
        <p:nvPicPr>
          <p:cNvPr id="12" name="Picture 1" descr="G:\RNSITLOGO.jpg">
            <a:extLst>
              <a:ext uri="{FF2B5EF4-FFF2-40B4-BE49-F238E27FC236}">
                <a16:creationId xmlns:a16="http://schemas.microsoft.com/office/drawing/2014/main" id="{7794C169-8E11-407C-B80F-D716F9F36C92}"/>
              </a:ext>
            </a:extLst>
          </p:cNvPr>
          <p:cNvPicPr>
            <a:picLocks noChangeAspect="1" noChangeArrowheads="1"/>
          </p:cNvPicPr>
          <p:nvPr/>
        </p:nvPicPr>
        <p:blipFill>
          <a:blip r:embed="rId4" cstate="print"/>
          <a:srcRect/>
          <a:stretch>
            <a:fillRect/>
          </a:stretch>
        </p:blipFill>
        <p:spPr bwMode="auto">
          <a:xfrm>
            <a:off x="10897718" y="68624"/>
            <a:ext cx="912161" cy="976012"/>
          </a:xfrm>
          <a:prstGeom prst="rect">
            <a:avLst/>
          </a:prstGeom>
          <a:noFill/>
          <a:ln w="9525">
            <a:noFill/>
            <a:miter lim="800000"/>
            <a:headEnd/>
            <a:tailEnd/>
          </a:ln>
        </p:spPr>
      </p:pic>
      <p:graphicFrame>
        <p:nvGraphicFramePr>
          <p:cNvPr id="13" name="Object 1">
            <a:extLst>
              <a:ext uri="{FF2B5EF4-FFF2-40B4-BE49-F238E27FC236}">
                <a16:creationId xmlns:a16="http://schemas.microsoft.com/office/drawing/2014/main" id="{B6154E8E-025D-4EFA-AE92-AECDD6ACF159}"/>
              </a:ext>
            </a:extLst>
          </p:cNvPr>
          <p:cNvGraphicFramePr>
            <a:graphicFrameLocks noChangeAspect="1"/>
          </p:cNvGraphicFramePr>
          <p:nvPr>
            <p:extLst>
              <p:ext uri="{D42A27DB-BD31-4B8C-83A1-F6EECF244321}">
                <p14:modId xmlns:p14="http://schemas.microsoft.com/office/powerpoint/2010/main" val="3031712896"/>
              </p:ext>
            </p:extLst>
          </p:nvPr>
        </p:nvGraphicFramePr>
        <p:xfrm>
          <a:off x="463236" y="130834"/>
          <a:ext cx="764108" cy="990221"/>
        </p:xfrm>
        <a:graphic>
          <a:graphicData uri="http://schemas.openxmlformats.org/presentationml/2006/ole">
            <mc:AlternateContent xmlns:mc="http://schemas.openxmlformats.org/markup-compatibility/2006">
              <mc:Choice xmlns:v="urn:schemas-microsoft-com:vml" Requires="v">
                <p:oleObj spid="_x0000_s24626" name="Picture" r:id="rId5" imgW="1408176" imgH="2011680" progId="Word.Picture.8">
                  <p:embed/>
                </p:oleObj>
              </mc:Choice>
              <mc:Fallback>
                <p:oleObj name="Picture" r:id="rId5" imgW="1408176" imgH="2011680" progId="Word.Picture.8">
                  <p:embed/>
                  <p:pic>
                    <p:nvPicPr>
                      <p:cNvPr id="11" name="Object 1">
                        <a:extLst>
                          <a:ext uri="{FF2B5EF4-FFF2-40B4-BE49-F238E27FC236}">
                            <a16:creationId xmlns:a16="http://schemas.microsoft.com/office/drawing/2014/main" id="{8BDD89B7-47A5-442D-BD7A-980A4BDB43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6" y="130834"/>
                        <a:ext cx="764108" cy="990221"/>
                      </a:xfrm>
                      <a:prstGeom prst="rect">
                        <a:avLst/>
                      </a:prstGeom>
                      <a:noFill/>
                    </p:spPr>
                  </p:pic>
                </p:oleObj>
              </mc:Fallback>
            </mc:AlternateContent>
          </a:graphicData>
        </a:graphic>
      </p:graphicFrame>
      <p:sp>
        <p:nvSpPr>
          <p:cNvPr id="14" name="Date Placeholder 3">
            <a:extLst>
              <a:ext uri="{FF2B5EF4-FFF2-40B4-BE49-F238E27FC236}">
                <a16:creationId xmlns:a16="http://schemas.microsoft.com/office/drawing/2014/main" id="{41AE2B40-70D0-43F4-9D95-E0FC89BF98A2}"/>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5" name="Footer Placeholder 4">
            <a:extLst>
              <a:ext uri="{FF2B5EF4-FFF2-40B4-BE49-F238E27FC236}">
                <a16:creationId xmlns:a16="http://schemas.microsoft.com/office/drawing/2014/main" id="{6E755D39-5FE4-4D12-9BE6-52E36A1450EB}"/>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6" name="Slide Number Placeholder 5">
            <a:extLst>
              <a:ext uri="{FF2B5EF4-FFF2-40B4-BE49-F238E27FC236}">
                <a16:creationId xmlns:a16="http://schemas.microsoft.com/office/drawing/2014/main" id="{13E840E0-41BA-4405-89BE-E938538C68B5}"/>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19</a:t>
            </a:fld>
            <a:endParaRPr lang="en-IN" dirty="0"/>
          </a:p>
        </p:txBody>
      </p:sp>
    </p:spTree>
    <p:extLst>
      <p:ext uri="{BB962C8B-B14F-4D97-AF65-F5344CB8AC3E}">
        <p14:creationId xmlns:p14="http://schemas.microsoft.com/office/powerpoint/2010/main" val="194608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0"/>
            <a:ext cx="8229600" cy="765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CONTENTS</a:t>
            </a:r>
            <a:endParaRPr lang="en-US" sz="3200" b="1" dirty="0">
              <a:solidFill>
                <a:srgbClr val="C00000"/>
              </a:solidFill>
              <a:latin typeface="Times New Roman" pitchFamily="18" charset="0"/>
              <a:cs typeface="Times New Roman" pitchFamily="18" charset="0"/>
            </a:endParaRPr>
          </a:p>
        </p:txBody>
      </p:sp>
      <p:sp>
        <p:nvSpPr>
          <p:cNvPr id="5"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6"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7"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2</a:t>
            </a:fld>
            <a:endParaRPr lang="en-IN" dirty="0"/>
          </a:p>
        </p:txBody>
      </p:sp>
      <p:graphicFrame>
        <p:nvGraphicFramePr>
          <p:cNvPr id="8" name="Object 1">
            <a:extLst>
              <a:ext uri="{FF2B5EF4-FFF2-40B4-BE49-F238E27FC236}">
                <a16:creationId xmlns:a16="http://schemas.microsoft.com/office/drawing/2014/main" id="{856B6817-5373-44ED-A0AA-6246FFE58DFB}"/>
              </a:ext>
            </a:extLst>
          </p:cNvPr>
          <p:cNvGraphicFramePr>
            <a:graphicFrameLocks noChangeAspect="1"/>
          </p:cNvGraphicFramePr>
          <p:nvPr>
            <p:extLst>
              <p:ext uri="{D42A27DB-BD31-4B8C-83A1-F6EECF244321}">
                <p14:modId xmlns:p14="http://schemas.microsoft.com/office/powerpoint/2010/main" val="945886736"/>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210"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9"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1111022" y="17478"/>
            <a:ext cx="912161" cy="976012"/>
          </a:xfrm>
          <a:prstGeom prst="rect">
            <a:avLst/>
          </a:prstGeom>
          <a:noFill/>
          <a:ln w="9525">
            <a:noFill/>
            <a:miter lim="800000"/>
            <a:headEnd/>
            <a:tailEnd/>
          </a:ln>
        </p:spPr>
      </p:pic>
      <p:graphicFrame>
        <p:nvGraphicFramePr>
          <p:cNvPr id="10" name="Table 9">
            <a:extLst>
              <a:ext uri="{FF2B5EF4-FFF2-40B4-BE49-F238E27FC236}">
                <a16:creationId xmlns:a16="http://schemas.microsoft.com/office/drawing/2014/main" id="{D645C694-7628-4C49-AC79-49F02C6EA5C5}"/>
              </a:ext>
            </a:extLst>
          </p:cNvPr>
          <p:cNvGraphicFramePr>
            <a:graphicFrameLocks noGrp="1"/>
          </p:cNvGraphicFramePr>
          <p:nvPr>
            <p:extLst>
              <p:ext uri="{D42A27DB-BD31-4B8C-83A1-F6EECF244321}">
                <p14:modId xmlns:p14="http://schemas.microsoft.com/office/powerpoint/2010/main" val="3084636858"/>
              </p:ext>
            </p:extLst>
          </p:nvPr>
        </p:nvGraphicFramePr>
        <p:xfrm>
          <a:off x="838866" y="1623209"/>
          <a:ext cx="5138885" cy="4382759"/>
        </p:xfrm>
        <a:graphic>
          <a:graphicData uri="http://schemas.openxmlformats.org/drawingml/2006/table">
            <a:tbl>
              <a:tblPr firstRow="1" firstCol="1" bandRow="1">
                <a:tableStyleId>{5940675A-B579-460E-94D1-54222C63F5DA}</a:tableStyleId>
              </a:tblPr>
              <a:tblGrid>
                <a:gridCol w="454566">
                  <a:extLst>
                    <a:ext uri="{9D8B030D-6E8A-4147-A177-3AD203B41FA5}">
                      <a16:colId xmlns:a16="http://schemas.microsoft.com/office/drawing/2014/main" val="3016305037"/>
                    </a:ext>
                  </a:extLst>
                </a:gridCol>
                <a:gridCol w="4684319">
                  <a:extLst>
                    <a:ext uri="{9D8B030D-6E8A-4147-A177-3AD203B41FA5}">
                      <a16:colId xmlns:a16="http://schemas.microsoft.com/office/drawing/2014/main" val="3140485961"/>
                    </a:ext>
                  </a:extLst>
                </a:gridCol>
              </a:tblGrid>
              <a:tr h="517381">
                <a:tc>
                  <a:txBody>
                    <a:bodyPr/>
                    <a:lstStyle/>
                    <a:p>
                      <a:pPr marL="457200" marR="0" lvl="0" indent="-282575" algn="ctr">
                        <a:spcBef>
                          <a:spcPts val="200"/>
                        </a:spcBef>
                        <a:spcAft>
                          <a:spcPts val="200"/>
                        </a:spcAft>
                        <a:buSzPct val="90000"/>
                        <a:buFont typeface="+mj-lt"/>
                        <a:buAutoNum type="arabicPeriod"/>
                        <a:tabLst>
                          <a:tab pos="227013"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600"/>
                        </a:spcBef>
                        <a:spcAft>
                          <a:spcPts val="600"/>
                        </a:spcAft>
                      </a:pPr>
                      <a:r>
                        <a:rPr lang="en-US" sz="2000" dirty="0">
                          <a:effectLst/>
                          <a:latin typeface="Times New Roman" panose="02020603050405020304" pitchFamily="18" charset="0"/>
                          <a:cs typeface="Times New Roman" panose="02020603050405020304" pitchFamily="18" charset="0"/>
                        </a:rPr>
                        <a:t>INTRODUCTION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1316057160"/>
                  </a:ext>
                </a:extLst>
              </a:tr>
              <a:tr h="353827">
                <a:tc rowSpan="3">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1.1.  Aim</a:t>
                      </a:r>
                    </a:p>
                  </a:txBody>
                  <a:tcPr marL="58626" marR="58626" marT="0" marB="0" anchor="ctr"/>
                </a:tc>
                <a:extLst>
                  <a:ext uri="{0D108BD9-81ED-4DB2-BD59-A6C34878D82A}">
                    <a16:rowId xmlns:a16="http://schemas.microsoft.com/office/drawing/2014/main" val="672412269"/>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1.2.  Project description</a:t>
                      </a:r>
                    </a:p>
                  </a:txBody>
                  <a:tcPr marL="58626" marR="58626" marT="0" marB="0" anchor="ctr"/>
                </a:tc>
                <a:extLst>
                  <a:ext uri="{0D108BD9-81ED-4DB2-BD59-A6C34878D82A}">
                    <a16:rowId xmlns:a16="http://schemas.microsoft.com/office/drawing/2014/main" val="2329362524"/>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1.3.  Scope</a:t>
                      </a:r>
                    </a:p>
                  </a:txBody>
                  <a:tcPr marL="58626" marR="58626" marT="0" marB="0" anchor="ctr"/>
                </a:tc>
                <a:extLst>
                  <a:ext uri="{0D108BD9-81ED-4DB2-BD59-A6C34878D82A}">
                    <a16:rowId xmlns:a16="http://schemas.microsoft.com/office/drawing/2014/main" val="450651456"/>
                  </a:ext>
                </a:extLst>
              </a:tr>
              <a:tr h="517381">
                <a:tc>
                  <a:txBody>
                    <a:bodyPr/>
                    <a:lstStyle/>
                    <a:p>
                      <a:pPr marL="457200" marR="0" lvl="0" indent="-288925" algn="ctr">
                        <a:spcBef>
                          <a:spcPts val="200"/>
                        </a:spcBef>
                        <a:spcAft>
                          <a:spcPts val="200"/>
                        </a:spcAft>
                        <a:buSzPct val="90000"/>
                        <a:buFont typeface="+mj-lt"/>
                        <a:buAutoNum type="arabicPeriod" startAt="2"/>
                        <a:tabLst>
                          <a:tab pos="304800"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200"/>
                        </a:spcBef>
                        <a:spcAft>
                          <a:spcPts val="200"/>
                        </a:spcAft>
                      </a:pPr>
                      <a:r>
                        <a:rPr lang="en-US" sz="2000" dirty="0">
                          <a:effectLst/>
                          <a:latin typeface="Times New Roman" panose="02020603050405020304" pitchFamily="18" charset="0"/>
                          <a:cs typeface="Times New Roman" panose="02020603050405020304" pitchFamily="18" charset="0"/>
                        </a:rPr>
                        <a:t>COMPANY PROFILE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1011333978"/>
                  </a:ext>
                </a:extLst>
              </a:tr>
              <a:tr h="353827">
                <a:tc rowSpan="3">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2.1.  Organization structure</a:t>
                      </a:r>
                    </a:p>
                  </a:txBody>
                  <a:tcPr marL="58626" marR="58626" marT="0" marB="0" anchor="ctr"/>
                </a:tc>
                <a:extLst>
                  <a:ext uri="{0D108BD9-81ED-4DB2-BD59-A6C34878D82A}">
                    <a16:rowId xmlns:a16="http://schemas.microsoft.com/office/drawing/2014/main" val="1574380868"/>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2.2.  Different departments and functions</a:t>
                      </a:r>
                    </a:p>
                  </a:txBody>
                  <a:tcPr marL="58626" marR="58626" marT="0" marB="0" anchor="ctr"/>
                </a:tc>
                <a:extLst>
                  <a:ext uri="{0D108BD9-81ED-4DB2-BD59-A6C34878D82A}">
                    <a16:rowId xmlns:a16="http://schemas.microsoft.com/office/drawing/2014/main" val="3208365598"/>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2.3.  Job process / Services / Facilities</a:t>
                      </a:r>
                    </a:p>
                  </a:txBody>
                  <a:tcPr marL="58626" marR="58626" marT="0" marB="0" anchor="ctr"/>
                </a:tc>
                <a:extLst>
                  <a:ext uri="{0D108BD9-81ED-4DB2-BD59-A6C34878D82A}">
                    <a16:rowId xmlns:a16="http://schemas.microsoft.com/office/drawing/2014/main" val="3008394245"/>
                  </a:ext>
                </a:extLst>
              </a:tr>
              <a:tr h="517381">
                <a:tc>
                  <a:txBody>
                    <a:bodyPr/>
                    <a:lstStyle/>
                    <a:p>
                      <a:pPr marL="457200" marR="0" lvl="0" indent="-287338" algn="ctr">
                        <a:spcBef>
                          <a:spcPts val="200"/>
                        </a:spcBef>
                        <a:spcAft>
                          <a:spcPts val="200"/>
                        </a:spcAft>
                        <a:buSzPct val="90000"/>
                        <a:buFont typeface="+mj-lt"/>
                        <a:buAutoNum type="arabicPeriod" startAt="3"/>
                        <a:tabLst>
                          <a:tab pos="304800"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200"/>
                        </a:spcBef>
                        <a:spcAft>
                          <a:spcPts val="200"/>
                        </a:spcAft>
                      </a:pPr>
                      <a:r>
                        <a:rPr lang="en-US" sz="2000">
                          <a:effectLst/>
                          <a:latin typeface="Times New Roman" panose="02020603050405020304" pitchFamily="18" charset="0"/>
                          <a:cs typeface="Times New Roman" panose="02020603050405020304" pitchFamily="18" charset="0"/>
                        </a:rPr>
                        <a:t>TOOLS AND TECHNOLOGY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645632039"/>
                  </a:ext>
                </a:extLst>
              </a:tr>
              <a:tr h="353827">
                <a:tc rowSpan="2">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3.1.  Tools/technology used by company</a:t>
                      </a:r>
                    </a:p>
                  </a:txBody>
                  <a:tcPr marL="58626" marR="58626" marT="0" marB="0" anchor="ctr"/>
                </a:tc>
                <a:extLst>
                  <a:ext uri="{0D108BD9-81ED-4DB2-BD59-A6C34878D82A}">
                    <a16:rowId xmlns:a16="http://schemas.microsoft.com/office/drawing/2014/main" val="1724552927"/>
                  </a:ext>
                </a:extLst>
              </a:tr>
              <a:tr h="353827">
                <a:tc vMerge="1">
                  <a:txBody>
                    <a:bodyPr/>
                    <a:lstStyle/>
                    <a:p>
                      <a:endParaRPr lang="en-US"/>
                    </a:p>
                  </a:txBody>
                  <a:tcP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3.2.  Tools learned in training</a:t>
                      </a:r>
                    </a:p>
                  </a:txBody>
                  <a:tcPr marL="58626" marR="58626" marT="0" marB="0" anchor="ctr"/>
                </a:tc>
                <a:extLst>
                  <a:ext uri="{0D108BD9-81ED-4DB2-BD59-A6C34878D82A}">
                    <a16:rowId xmlns:a16="http://schemas.microsoft.com/office/drawing/2014/main" val="1106724114"/>
                  </a:ext>
                </a:extLst>
              </a:tr>
            </a:tbl>
          </a:graphicData>
        </a:graphic>
      </p:graphicFrame>
      <p:graphicFrame>
        <p:nvGraphicFramePr>
          <p:cNvPr id="11" name="Table 10">
            <a:extLst>
              <a:ext uri="{FF2B5EF4-FFF2-40B4-BE49-F238E27FC236}">
                <a16:creationId xmlns:a16="http://schemas.microsoft.com/office/drawing/2014/main" id="{BB9ED203-4026-49E6-A7C0-913A9B800D0F}"/>
              </a:ext>
            </a:extLst>
          </p:cNvPr>
          <p:cNvGraphicFramePr>
            <a:graphicFrameLocks noGrp="1"/>
          </p:cNvGraphicFramePr>
          <p:nvPr>
            <p:extLst>
              <p:ext uri="{D42A27DB-BD31-4B8C-83A1-F6EECF244321}">
                <p14:modId xmlns:p14="http://schemas.microsoft.com/office/powerpoint/2010/main" val="2792000230"/>
              </p:ext>
            </p:extLst>
          </p:nvPr>
        </p:nvGraphicFramePr>
        <p:xfrm>
          <a:off x="6313356" y="1631848"/>
          <a:ext cx="5488784" cy="3702860"/>
        </p:xfrm>
        <a:graphic>
          <a:graphicData uri="http://schemas.openxmlformats.org/drawingml/2006/table">
            <a:tbl>
              <a:tblPr firstRow="1" firstCol="1" bandRow="1">
                <a:tableStyleId>{5940675A-B579-460E-94D1-54222C63F5DA}</a:tableStyleId>
              </a:tblPr>
              <a:tblGrid>
                <a:gridCol w="544644">
                  <a:extLst>
                    <a:ext uri="{9D8B030D-6E8A-4147-A177-3AD203B41FA5}">
                      <a16:colId xmlns:a16="http://schemas.microsoft.com/office/drawing/2014/main" val="3016305037"/>
                    </a:ext>
                  </a:extLst>
                </a:gridCol>
                <a:gridCol w="4944140">
                  <a:extLst>
                    <a:ext uri="{9D8B030D-6E8A-4147-A177-3AD203B41FA5}">
                      <a16:colId xmlns:a16="http://schemas.microsoft.com/office/drawing/2014/main" val="3140485961"/>
                    </a:ext>
                  </a:extLst>
                </a:gridCol>
              </a:tblGrid>
              <a:tr h="477867">
                <a:tc>
                  <a:txBody>
                    <a:bodyPr/>
                    <a:lstStyle/>
                    <a:p>
                      <a:pPr marL="457200" marR="0" lvl="0" indent="-274638" algn="ctr">
                        <a:spcBef>
                          <a:spcPts val="200"/>
                        </a:spcBef>
                        <a:spcAft>
                          <a:spcPts val="200"/>
                        </a:spcAft>
                        <a:buSzPct val="90000"/>
                        <a:buFont typeface="+mj-lt"/>
                        <a:buAutoNum type="arabicPeriod" startAt="4"/>
                        <a:tabLst>
                          <a:tab pos="30480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58626" marR="58626" marT="0" marB="0" anchor="ctr"/>
                </a:tc>
                <a:tc>
                  <a:txBody>
                    <a:bodyPr/>
                    <a:lstStyle/>
                    <a:p>
                      <a:pPr marL="0" marR="0">
                        <a:spcBef>
                          <a:spcPts val="600"/>
                        </a:spcBef>
                        <a:spcAft>
                          <a:spcPts val="600"/>
                        </a:spcAf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INTERNSHIP WORK</a:t>
                      </a:r>
                    </a:p>
                  </a:txBody>
                  <a:tcPr marL="58626" marR="58626" marT="0" marB="0" anchor="ctr"/>
                </a:tc>
                <a:extLst>
                  <a:ext uri="{0D108BD9-81ED-4DB2-BD59-A6C34878D82A}">
                    <a16:rowId xmlns:a16="http://schemas.microsoft.com/office/drawing/2014/main" val="175896960"/>
                  </a:ext>
                </a:extLst>
              </a:tr>
              <a:tr h="354745">
                <a:tc rowSpan="3">
                  <a:txBody>
                    <a:bodyPr/>
                    <a:lstStyle/>
                    <a:p>
                      <a:pPr marL="0" marR="0" algn="ctr">
                        <a:spcBef>
                          <a:spcPts val="720"/>
                        </a:spcBef>
                        <a:spcAft>
                          <a:spcPts val="720"/>
                        </a:spcAft>
                      </a:pPr>
                      <a:r>
                        <a:rPr lang="en-US" sz="140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cs typeface="Times New Roman" panose="02020603050405020304" pitchFamily="18" charset="0"/>
                      </a:endParaRPr>
                    </a:p>
                  </a:txBody>
                  <a:tcPr marL="58626" marR="58626" marT="0" marB="0" anchor="ct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4.1.  Task assigned</a:t>
                      </a:r>
                    </a:p>
                  </a:txBody>
                  <a:tcPr marL="58626" marR="58626" marT="0" marB="0" anchor="ctr"/>
                </a:tc>
                <a:extLst>
                  <a:ext uri="{0D108BD9-81ED-4DB2-BD59-A6C34878D82A}">
                    <a16:rowId xmlns:a16="http://schemas.microsoft.com/office/drawing/2014/main" val="4289142598"/>
                  </a:ext>
                </a:extLst>
              </a:tr>
              <a:tr h="410848">
                <a:tc vMerge="1">
                  <a:txBody>
                    <a:bodyPr/>
                    <a:lstStyle/>
                    <a:p>
                      <a:endParaRPr lang="en-US"/>
                    </a:p>
                  </a:txBody>
                  <a:tcP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4.2.  Application developed using modern tools</a:t>
                      </a:r>
                    </a:p>
                  </a:txBody>
                  <a:tcPr marL="58626" marR="58626" marT="0" marB="0" anchor="ctr"/>
                </a:tc>
                <a:extLst>
                  <a:ext uri="{0D108BD9-81ED-4DB2-BD59-A6C34878D82A}">
                    <a16:rowId xmlns:a16="http://schemas.microsoft.com/office/drawing/2014/main" val="750198780"/>
                  </a:ext>
                </a:extLst>
              </a:tr>
              <a:tr h="680974">
                <a:tc vMerge="1">
                  <a:txBody>
                    <a:bodyPr/>
                    <a:lstStyle/>
                    <a:p>
                      <a:endParaRPr lang="en-US"/>
                    </a:p>
                  </a:txBody>
                  <a:tcP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4.3.  Professional learning (Discipline, attitude, planning, groupwork, self-assessment, etc)</a:t>
                      </a:r>
                    </a:p>
                  </a:txBody>
                  <a:tcPr marL="58626" marR="58626" marT="0" marB="0" anchor="ctr"/>
                </a:tc>
                <a:extLst>
                  <a:ext uri="{0D108BD9-81ED-4DB2-BD59-A6C34878D82A}">
                    <a16:rowId xmlns:a16="http://schemas.microsoft.com/office/drawing/2014/main" val="2251979975"/>
                  </a:ext>
                </a:extLst>
              </a:tr>
              <a:tr h="412644">
                <a:tc>
                  <a:txBody>
                    <a:bodyPr/>
                    <a:lstStyle/>
                    <a:p>
                      <a:pPr marL="571500" marR="0" lvl="0" indent="-407988" algn="ctr">
                        <a:spcBef>
                          <a:spcPts val="200"/>
                        </a:spcBef>
                        <a:spcAft>
                          <a:spcPts val="200"/>
                        </a:spcAft>
                        <a:buSzPct val="90000"/>
                        <a:buFont typeface="+mj-lt"/>
                        <a:buAutoNum type="arabicPeriod" startAt="5"/>
                        <a:tabLst>
                          <a:tab pos="30480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anchor="ctr"/>
                </a:tc>
                <a:tc>
                  <a:txBody>
                    <a:bodyPr/>
                    <a:lstStyle/>
                    <a:p>
                      <a:pPr marL="0" marR="0">
                        <a:spcBef>
                          <a:spcPts val="200"/>
                        </a:spcBef>
                        <a:spcAft>
                          <a:spcPts val="200"/>
                        </a:spcAf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IMPLEMENTATION</a:t>
                      </a:r>
                    </a:p>
                  </a:txBody>
                  <a:tcPr marL="58626" marR="58626" marT="0" marB="0" anchor="ctr"/>
                </a:tc>
                <a:extLst>
                  <a:ext uri="{0D108BD9-81ED-4DB2-BD59-A6C34878D82A}">
                    <a16:rowId xmlns:a16="http://schemas.microsoft.com/office/drawing/2014/main" val="1642533014"/>
                  </a:ext>
                </a:extLst>
              </a:tr>
              <a:tr h="433263">
                <a:tc>
                  <a:txBody>
                    <a:bodyPr/>
                    <a:lstStyle/>
                    <a:p>
                      <a:pPr marL="0" marR="0" algn="ctr">
                        <a:spcBef>
                          <a:spcPts val="720"/>
                        </a:spcBef>
                        <a:spcAft>
                          <a:spcPts val="720"/>
                        </a:spcAft>
                      </a:pPr>
                      <a:r>
                        <a:rPr lang="en-US" sz="140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cs typeface="Times New Roman" panose="02020603050405020304" pitchFamily="18" charset="0"/>
                      </a:endParaRPr>
                    </a:p>
                  </a:txBody>
                  <a:tcPr marL="58626" marR="58626" marT="0" marB="0" anchor="ct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5.1. Screen shots</a:t>
                      </a:r>
                    </a:p>
                  </a:txBody>
                  <a:tcPr marL="58626" marR="58626" marT="0" marB="0" anchor="ctr"/>
                </a:tc>
                <a:extLst>
                  <a:ext uri="{0D108BD9-81ED-4DB2-BD59-A6C34878D82A}">
                    <a16:rowId xmlns:a16="http://schemas.microsoft.com/office/drawing/2014/main" val="615260484"/>
                  </a:ext>
                </a:extLst>
              </a:tr>
              <a:tr h="395953">
                <a:tc>
                  <a:txBody>
                    <a:bodyPr/>
                    <a:lstStyle/>
                    <a:p>
                      <a:pPr marL="152400" marR="0" lvl="0" indent="0" algn="ctr" defTabSz="914400" rtl="0" eaLnBrk="1" latinLnBrk="0" hangingPunct="1">
                        <a:spcBef>
                          <a:spcPts val="200"/>
                        </a:spcBef>
                        <a:spcAft>
                          <a:spcPts val="200"/>
                        </a:spcAft>
                        <a:buSzPct val="90000"/>
                        <a:buFont typeface="+mj-lt"/>
                        <a:buNone/>
                        <a:tabLst>
                          <a:tab pos="233363"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6. </a:t>
                      </a:r>
                    </a:p>
                  </a:txBody>
                  <a:tcPr marL="58626" marR="58626" marT="0" marB="0" anchor="ctr"/>
                </a:tc>
                <a:tc>
                  <a:txBody>
                    <a:bodyPr/>
                    <a:lstStyle/>
                    <a:p>
                      <a:pPr marL="0" marR="0" lvl="0" indent="0" algn="l" defTabSz="914400" rtl="0" eaLnBrk="1" latinLnBrk="0" hangingPunct="1">
                        <a:spcBef>
                          <a:spcPts val="200"/>
                        </a:spcBef>
                        <a:spcAft>
                          <a:spcPts val="200"/>
                        </a:spcAft>
                        <a:buSzPts val="1400"/>
                        <a:buFont typeface="+mj-lt"/>
                        <a:buNone/>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CONCLUSION AND FUTURE WORK</a:t>
                      </a:r>
                    </a:p>
                  </a:txBody>
                  <a:tcPr marL="58626" marR="58626" marT="0" marB="0" anchor="ctr"/>
                </a:tc>
                <a:extLst>
                  <a:ext uri="{0D108BD9-81ED-4DB2-BD59-A6C34878D82A}">
                    <a16:rowId xmlns:a16="http://schemas.microsoft.com/office/drawing/2014/main" val="2325949712"/>
                  </a:ext>
                </a:extLst>
              </a:tr>
              <a:tr h="536566">
                <a:tc gridSpan="2">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REFERENCES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tc hMerge="1">
                  <a:txBody>
                    <a:bodyPr/>
                    <a:lstStyle/>
                    <a:p>
                      <a:endParaRPr lang="en-US"/>
                    </a:p>
                  </a:txBody>
                  <a:tcPr/>
                </a:tc>
                <a:extLst>
                  <a:ext uri="{0D108BD9-81ED-4DB2-BD59-A6C34878D82A}">
                    <a16:rowId xmlns:a16="http://schemas.microsoft.com/office/drawing/2014/main" val="133871536"/>
                  </a:ext>
                </a:extLst>
              </a:tr>
            </a:tbl>
          </a:graphicData>
        </a:graphic>
      </p:graphicFrame>
    </p:spTree>
    <p:extLst>
      <p:ext uri="{BB962C8B-B14F-4D97-AF65-F5344CB8AC3E}">
        <p14:creationId xmlns:p14="http://schemas.microsoft.com/office/powerpoint/2010/main" val="150502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CA2E2-FAA9-46A3-96AF-0FD68EB5093C}"/>
              </a:ext>
            </a:extLst>
          </p:cNvPr>
          <p:cNvSpPr>
            <a:spLocks noGrp="1"/>
          </p:cNvSpPr>
          <p:nvPr>
            <p:ph idx="1"/>
          </p:nvPr>
        </p:nvSpPr>
        <p:spPr>
          <a:xfrm>
            <a:off x="838200" y="1825624"/>
            <a:ext cx="10515600" cy="4486275"/>
          </a:xfrm>
        </p:spPr>
        <p:txBody>
          <a:bodyPr>
            <a:normAutofit fontScale="25000" lnSpcReduction="20000"/>
          </a:bodyPr>
          <a:lstStyle/>
          <a:p>
            <a:pPr>
              <a:lnSpc>
                <a:spcPct val="115000"/>
              </a:lnSpc>
              <a:spcBef>
                <a:spcPts val="200"/>
              </a:spcBef>
              <a:spcAft>
                <a:spcPts val="200"/>
              </a:spcAft>
            </a:pPr>
            <a:r>
              <a:rPr lang="en-US" sz="11200" dirty="0">
                <a:solidFill>
                  <a:srgbClr val="2E2E2E"/>
                </a:solidFill>
                <a:effectLst/>
                <a:ea typeface="Calibri" panose="020F0502020204030204" pitchFamily="34" charset="0"/>
                <a:cs typeface="Times New Roman" panose="02020603050405020304" pitchFamily="18" charset="0"/>
              </a:rPr>
              <a:t>In this study, we reviewed </a:t>
            </a:r>
            <a:r>
              <a:rPr lang="en-US" sz="11200" dirty="0">
                <a:solidFill>
                  <a:srgbClr val="2E2E2E"/>
                </a:solidFill>
                <a:ea typeface="Calibri" panose="020F0502020204030204" pitchFamily="34" charset="0"/>
                <a:cs typeface="Times New Roman" panose="02020603050405020304" pitchFamily="18" charset="0"/>
              </a:rPr>
              <a:t>machine learning approaches</a:t>
            </a:r>
            <a:r>
              <a:rPr lang="en-US" sz="11200" dirty="0">
                <a:solidFill>
                  <a:srgbClr val="2E2E2E"/>
                </a:solidFill>
                <a:effectLst/>
                <a:ea typeface="Calibri" panose="020F0502020204030204" pitchFamily="34" charset="0"/>
                <a:cs typeface="Times New Roman" panose="02020603050405020304" pitchFamily="18" charset="0"/>
              </a:rPr>
              <a:t> and their application to the field of spam filtering. A review of the state of the art algorithms been applied for </a:t>
            </a:r>
            <a:r>
              <a:rPr lang="en-US" sz="11200" dirty="0">
                <a:solidFill>
                  <a:srgbClr val="2E2E2E"/>
                </a:solidFill>
                <a:ea typeface="Calibri" panose="020F0502020204030204" pitchFamily="34" charset="0"/>
                <a:cs typeface="Times New Roman" panose="02020603050405020304" pitchFamily="18" charset="0"/>
              </a:rPr>
              <a:t>classification</a:t>
            </a:r>
            <a:r>
              <a:rPr lang="en-US" sz="11200" dirty="0">
                <a:solidFill>
                  <a:srgbClr val="2E2E2E"/>
                </a:solidFill>
                <a:effectLst/>
                <a:ea typeface="Calibri" panose="020F0502020204030204" pitchFamily="34" charset="0"/>
                <a:cs typeface="Times New Roman" panose="02020603050405020304" pitchFamily="18" charset="0"/>
              </a:rPr>
              <a:t> of messages as either spam or ham is provided. The attempts made by different researchers to solving the problem of spam through the use of machine learning classifiers was discussed. The evolution of spam messages over the years to evade filters was examined. The basic architecture of email spam filter and the processes involved in filtering spam emails were looked into. The paper surveyed some of the publicly available datasets and performance metrics that can be used to measure the effectiveness of any spam filter. </a:t>
            </a:r>
            <a:endParaRPr lang="en-IN" sz="11200" dirty="0">
              <a:effectLst/>
              <a:ea typeface="Calibri" panose="020F0502020204030204" pitchFamily="34" charset="0"/>
              <a:cs typeface="Times New Roman" panose="02020603050405020304" pitchFamily="18" charset="0"/>
            </a:endParaRPr>
          </a:p>
          <a:p>
            <a:pPr marL="0" indent="0">
              <a:lnSpc>
                <a:spcPct val="115000"/>
              </a:lnSpc>
              <a:spcBef>
                <a:spcPts val="200"/>
              </a:spcBef>
              <a:spcAft>
                <a:spcPts val="200"/>
              </a:spcAft>
              <a:buNone/>
            </a:pPr>
            <a:endParaRPr lang="en-IN" sz="11200" dirty="0">
              <a:effectLst/>
              <a:ea typeface="Calibri" panose="020F0502020204030204" pitchFamily="34" charset="0"/>
              <a:cs typeface="Times New Roman" panose="02020603050405020304" pitchFamily="18" charset="0"/>
            </a:endParaRPr>
          </a:p>
          <a:p>
            <a:endParaRPr lang="en-IN" dirty="0"/>
          </a:p>
        </p:txBody>
      </p:sp>
      <p:sp>
        <p:nvSpPr>
          <p:cNvPr id="48" name="Content Placeholder 2">
            <a:extLst>
              <a:ext uri="{FF2B5EF4-FFF2-40B4-BE49-F238E27FC236}">
                <a16:creationId xmlns:a16="http://schemas.microsoft.com/office/drawing/2014/main" id="{154FF548-C647-4BCF-88E9-56AD4BCB8F2A}"/>
              </a:ext>
            </a:extLst>
          </p:cNvPr>
          <p:cNvSpPr txBox="1">
            <a:spLocks/>
          </p:cNvSpPr>
          <p:nvPr/>
        </p:nvSpPr>
        <p:spPr>
          <a:xfrm>
            <a:off x="838199" y="1825625"/>
            <a:ext cx="106269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1200" dirty="0"/>
          </a:p>
        </p:txBody>
      </p:sp>
      <p:sp>
        <p:nvSpPr>
          <p:cNvPr id="49" name="Content Placeholder 2">
            <a:extLst>
              <a:ext uri="{FF2B5EF4-FFF2-40B4-BE49-F238E27FC236}">
                <a16:creationId xmlns:a16="http://schemas.microsoft.com/office/drawing/2014/main" id="{C3856F82-07DB-4E51-A152-878D576FD46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1" name="Title 1">
            <a:extLst>
              <a:ext uri="{FF2B5EF4-FFF2-40B4-BE49-F238E27FC236}">
                <a16:creationId xmlns:a16="http://schemas.microsoft.com/office/drawing/2014/main" id="{79E46893-669C-4E41-8C5D-B73736DEE9D6}"/>
              </a:ext>
            </a:extLst>
          </p:cNvPr>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CONCLUSION AND FUTUREWORK</a:t>
            </a:r>
            <a:endParaRPr lang="en-US" sz="3200" dirty="0"/>
          </a:p>
          <a:p>
            <a:r>
              <a:rPr lang="en-US" b="1" dirty="0">
                <a:latin typeface="+mn-lt"/>
                <a:cs typeface="Times New Roman" pitchFamily="18" charset="0"/>
              </a:rPr>
              <a:t>6. Conclusion</a:t>
            </a:r>
            <a:br>
              <a:rPr lang="en-US" b="1" dirty="0">
                <a:solidFill>
                  <a:srgbClr val="C00000"/>
                </a:solidFill>
                <a:latin typeface="Times New Roman" pitchFamily="18" charset="0"/>
                <a:cs typeface="Times New Roman" pitchFamily="18" charset="0"/>
              </a:rPr>
            </a:br>
            <a:endParaRPr lang="en-US" dirty="0"/>
          </a:p>
        </p:txBody>
      </p:sp>
      <p:sp>
        <p:nvSpPr>
          <p:cNvPr id="52" name="Date Placeholder 3">
            <a:extLst>
              <a:ext uri="{FF2B5EF4-FFF2-40B4-BE49-F238E27FC236}">
                <a16:creationId xmlns:a16="http://schemas.microsoft.com/office/drawing/2014/main" id="{46D29FA7-1F5A-403C-B2D5-CA4878CC3F7B}"/>
              </a:ext>
            </a:extLst>
          </p:cNvPr>
          <p:cNvSpPr>
            <a:spLocks noGrp="1"/>
          </p:cNvSpPr>
          <p:nvPr>
            <p:ph type="dt" sz="half" idx="10"/>
          </p:nvPr>
        </p:nvSpPr>
        <p:spPr>
          <a:xfrm>
            <a:off x="838200" y="6356350"/>
            <a:ext cx="2743200" cy="365125"/>
          </a:xfrm>
        </p:spPr>
        <p:txBody>
          <a:bodyPr/>
          <a:lstStyle/>
          <a:p>
            <a:r>
              <a:rPr lang="en-US" dirty="0"/>
              <a:t>Dept. of MCA, RNSIT</a:t>
            </a:r>
            <a:endParaRPr lang="en-IN" dirty="0"/>
          </a:p>
        </p:txBody>
      </p:sp>
      <p:sp>
        <p:nvSpPr>
          <p:cNvPr id="53" name="Footer Placeholder 4">
            <a:extLst>
              <a:ext uri="{FF2B5EF4-FFF2-40B4-BE49-F238E27FC236}">
                <a16:creationId xmlns:a16="http://schemas.microsoft.com/office/drawing/2014/main" id="{828827E1-00AA-40E1-BDB3-89684AB097E1}"/>
              </a:ext>
            </a:extLst>
          </p:cNvPr>
          <p:cNvSpPr>
            <a:spLocks noGrp="1"/>
          </p:cNvSpPr>
          <p:nvPr>
            <p:ph type="ftr" sz="quarter" idx="11"/>
          </p:nvPr>
        </p:nvSpPr>
        <p:spPr>
          <a:xfrm>
            <a:off x="4038600" y="6356350"/>
            <a:ext cx="4114800" cy="365125"/>
          </a:xfrm>
        </p:spPr>
        <p:txBody>
          <a:bodyPr/>
          <a:lstStyle/>
          <a:p>
            <a:r>
              <a:rPr lang="en-IN" dirty="0"/>
              <a:t>2021 - 22</a:t>
            </a:r>
          </a:p>
        </p:txBody>
      </p:sp>
      <p:sp>
        <p:nvSpPr>
          <p:cNvPr id="54" name="Slide Number Placeholder 5">
            <a:extLst>
              <a:ext uri="{FF2B5EF4-FFF2-40B4-BE49-F238E27FC236}">
                <a16:creationId xmlns:a16="http://schemas.microsoft.com/office/drawing/2014/main" id="{458C4594-FE95-4176-B069-DEFC621AF7AE}"/>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20</a:t>
            </a:fld>
            <a:endParaRPr lang="en-IN" dirty="0"/>
          </a:p>
        </p:txBody>
      </p:sp>
      <p:graphicFrame>
        <p:nvGraphicFramePr>
          <p:cNvPr id="55" name="Object 1">
            <a:extLst>
              <a:ext uri="{FF2B5EF4-FFF2-40B4-BE49-F238E27FC236}">
                <a16:creationId xmlns:a16="http://schemas.microsoft.com/office/drawing/2014/main" id="{CCBF0567-1AA4-4B63-B772-A435368A26BC}"/>
              </a:ext>
            </a:extLst>
          </p:cNvPr>
          <p:cNvGraphicFramePr>
            <a:graphicFrameLocks noChangeAspect="1"/>
          </p:cNvGraphicFramePr>
          <p:nvPr>
            <p:extLst>
              <p:ext uri="{D42A27DB-BD31-4B8C-83A1-F6EECF244321}">
                <p14:modId xmlns:p14="http://schemas.microsoft.com/office/powerpoint/2010/main" val="3681059011"/>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9529" name="Picture" r:id="rId3" imgW="1408176" imgH="2011680" progId="Word.Picture.8">
                  <p:embed/>
                </p:oleObj>
              </mc:Choice>
              <mc:Fallback>
                <p:oleObj name="Picture" r:id="rId3"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56" name="Picture 1" descr="G:\RNSITLOGO.jpg">
            <a:extLst>
              <a:ext uri="{FF2B5EF4-FFF2-40B4-BE49-F238E27FC236}">
                <a16:creationId xmlns:a16="http://schemas.microsoft.com/office/drawing/2014/main" id="{8EF7D6F2-8FA4-49F5-9F88-50D66BF0E73C}"/>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293077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615C-D724-4A2F-A5D4-066A6DF16C41}"/>
              </a:ext>
            </a:extLst>
          </p:cNvPr>
          <p:cNvSpPr>
            <a:spLocks noGrp="1"/>
          </p:cNvSpPr>
          <p:nvPr>
            <p:ph idx="1"/>
          </p:nvPr>
        </p:nvSpPr>
        <p:spPr>
          <a:xfrm>
            <a:off x="838200" y="1355346"/>
            <a:ext cx="10754032" cy="5137529"/>
          </a:xfrm>
        </p:spPr>
        <p:txBody>
          <a:bodyPr>
            <a:normAutofit fontScale="25000" lnSpcReduction="20000"/>
          </a:bodyPr>
          <a:lstStyle/>
          <a:p>
            <a:pPr marL="0" indent="0">
              <a:lnSpc>
                <a:spcPct val="115000"/>
              </a:lnSpc>
              <a:spcBef>
                <a:spcPts val="200"/>
              </a:spcBef>
              <a:spcAft>
                <a:spcPts val="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200"/>
              </a:spcBef>
              <a:spcAft>
                <a:spcPts val="200"/>
              </a:spcAft>
            </a:pPr>
            <a:r>
              <a:rPr lang="en-US" sz="11200" dirty="0">
                <a:effectLst/>
                <a:ea typeface="Calibri" panose="020F0502020204030204" pitchFamily="34" charset="0"/>
                <a:cs typeface="Times New Roman" panose="02020603050405020304" pitchFamily="18" charset="0"/>
              </a:rPr>
              <a:t>Given a set of words, we used feature selection to obtain words which allow us to distinguish between spam and ham emails. We also compared the accuracy of various classifiers in predicting the class attribute. We see that k-NN method gives the highest classification accuracy no matter how many attributes are used and which method is used. We also see that on average the accuracy improves as the number of attributes increase. It is possible that the accuracy may increase more than 94.5 % if we further increase the number of attributes.</a:t>
            </a:r>
            <a:endParaRPr lang="en-IN" sz="11200" dirty="0">
              <a:effectLst/>
              <a:ea typeface="Calibri" panose="020F0502020204030204" pitchFamily="34" charset="0"/>
              <a:cs typeface="Times New Roman" panose="02020603050405020304" pitchFamily="18" charset="0"/>
            </a:endParaRPr>
          </a:p>
          <a:p>
            <a:pPr>
              <a:lnSpc>
                <a:spcPct val="115000"/>
              </a:lnSpc>
              <a:spcBef>
                <a:spcPts val="200"/>
              </a:spcBef>
              <a:spcAft>
                <a:spcPts val="200"/>
              </a:spcAft>
            </a:pPr>
            <a:r>
              <a:rPr lang="en-US" sz="11200" dirty="0">
                <a:solidFill>
                  <a:srgbClr val="202124"/>
                </a:solidFill>
                <a:effectLst/>
                <a:ea typeface="Calibri" panose="020F0502020204030204" pitchFamily="34" charset="0"/>
                <a:cs typeface="Times New Roman" panose="02020603050405020304" pitchFamily="18" charset="0"/>
              </a:rPr>
              <a:t>By using spam classifier easily we can easily detect the spam messages which are present in the spam folder and also it is very much helpful so that misleading of data or personal details would not be done easily.</a:t>
            </a:r>
            <a:endParaRPr lang="en-IN" sz="11200" dirty="0">
              <a:effectLst/>
              <a:ea typeface="Calibri" panose="020F0502020204030204" pitchFamily="34" charset="0"/>
              <a:cs typeface="Times New Roman" panose="02020603050405020304" pitchFamily="18" charset="0"/>
            </a:endParaRPr>
          </a:p>
          <a:p>
            <a:pPr marL="0" indent="0">
              <a:lnSpc>
                <a:spcPct val="115000"/>
              </a:lnSpc>
              <a:spcBef>
                <a:spcPts val="200"/>
              </a:spcBef>
              <a:spcAft>
                <a:spcPts val="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44DC0B-B9B3-43AF-AA3F-A88AF0F2BC4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ED438C27-DCDD-4993-89DC-07CB939890D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83340816-7225-465C-964E-65FB252630E3}"/>
              </a:ext>
            </a:extLst>
          </p:cNvPr>
          <p:cNvSpPr txBox="1">
            <a:spLocks/>
          </p:cNvSpPr>
          <p:nvPr/>
        </p:nvSpPr>
        <p:spPr>
          <a:xfrm>
            <a:off x="1872762" y="365126"/>
            <a:ext cx="9481037" cy="11445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CONCLUSION AND FUTUREWORK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8" name="Object 1">
            <a:extLst>
              <a:ext uri="{FF2B5EF4-FFF2-40B4-BE49-F238E27FC236}">
                <a16:creationId xmlns:a16="http://schemas.microsoft.com/office/drawing/2014/main" id="{1D3E5073-DB50-4ED5-9478-12812944ABEE}"/>
              </a:ext>
            </a:extLst>
          </p:cNvPr>
          <p:cNvGraphicFramePr>
            <a:graphicFrameLocks noChangeAspect="1"/>
          </p:cNvGraphicFramePr>
          <p:nvPr>
            <p:extLst>
              <p:ext uri="{D42A27DB-BD31-4B8C-83A1-F6EECF244321}">
                <p14:modId xmlns:p14="http://schemas.microsoft.com/office/powerpoint/2010/main" val="2562966848"/>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0552" name="Picture" r:id="rId3" imgW="1408176" imgH="2011680" progId="Word.Picture.8">
                  <p:embed/>
                </p:oleObj>
              </mc:Choice>
              <mc:Fallback>
                <p:oleObj name="Picture" r:id="rId3"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9" name="Picture 1" descr="G:\RNSITLOGO.jpg">
            <a:extLst>
              <a:ext uri="{FF2B5EF4-FFF2-40B4-BE49-F238E27FC236}">
                <a16:creationId xmlns:a16="http://schemas.microsoft.com/office/drawing/2014/main" id="{FD4A58B5-2D59-477D-BF26-12992460B536}"/>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0" name="Date Placeholder 3">
            <a:extLst>
              <a:ext uri="{FF2B5EF4-FFF2-40B4-BE49-F238E27FC236}">
                <a16:creationId xmlns:a16="http://schemas.microsoft.com/office/drawing/2014/main" id="{B3E210C9-F5A5-4D11-B36E-FDFA74C20995}"/>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1" name="Footer Placeholder 4">
            <a:extLst>
              <a:ext uri="{FF2B5EF4-FFF2-40B4-BE49-F238E27FC236}">
                <a16:creationId xmlns:a16="http://schemas.microsoft.com/office/drawing/2014/main" id="{1DB32BAF-9697-48F1-B96A-543388F9C01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2" name="Slide Number Placeholder 5">
            <a:extLst>
              <a:ext uri="{FF2B5EF4-FFF2-40B4-BE49-F238E27FC236}">
                <a16:creationId xmlns:a16="http://schemas.microsoft.com/office/drawing/2014/main" id="{48CFEAF7-C0DC-4DC1-BC03-74A7DE5A2451}"/>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21</a:t>
            </a:fld>
            <a:endParaRPr lang="en-IN" dirty="0"/>
          </a:p>
        </p:txBody>
      </p:sp>
    </p:spTree>
    <p:extLst>
      <p:ext uri="{BB962C8B-B14F-4D97-AF65-F5344CB8AC3E}">
        <p14:creationId xmlns:p14="http://schemas.microsoft.com/office/powerpoint/2010/main" val="1410435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6BD7E-607A-4EAA-BFED-E43D580EDAC1}"/>
              </a:ext>
            </a:extLst>
          </p:cNvPr>
          <p:cNvSpPr>
            <a:spLocks noGrp="1"/>
          </p:cNvSpPr>
          <p:nvPr>
            <p:ph idx="1"/>
          </p:nvPr>
        </p:nvSpPr>
        <p:spPr/>
        <p:txBody>
          <a:bodyPr/>
          <a:lstStyle/>
          <a:p>
            <a:pPr marL="342900" lvl="0" indent="-342900">
              <a:lnSpc>
                <a:spcPct val="115000"/>
              </a:lnSpc>
              <a:spcBef>
                <a:spcPts val="200"/>
              </a:spcBef>
              <a:spcAft>
                <a:spcPts val="200"/>
              </a:spcAft>
              <a:buSzPts val="1000"/>
              <a:buFont typeface="Symbol" panose="05050102010706020507" pitchFamily="18" charset="2"/>
              <a:buChar char=""/>
              <a:tabLst>
                <a:tab pos="457200" algn="l"/>
              </a:tabLst>
            </a:pPr>
            <a:r>
              <a:rPr lang="en-US" sz="2800" b="1" u="sng" dirty="0">
                <a:solidFill>
                  <a:srgbClr val="0000FF"/>
                </a:solidFill>
                <a:effectLst/>
                <a:ea typeface="Calibri" panose="020F0502020204030204" pitchFamily="34" charset="0"/>
                <a:cs typeface="Times New Roman" panose="02020603050405020304" pitchFamily="18" charset="0"/>
                <a:hlinkClick r:id="rId3"/>
              </a:rPr>
              <a:t>https://colab.research.google.com/drive/1X5r80Ib1kjQOhMUcfvn13hi3wBFIIa-_</a:t>
            </a:r>
            <a:endParaRPr lang="en-IN" sz="2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b="1" u="sng" dirty="0">
                <a:solidFill>
                  <a:srgbClr val="000000"/>
                </a:solidFill>
                <a:effectLst/>
                <a:ea typeface="Calibri" panose="020F0502020204030204" pitchFamily="34" charset="0"/>
                <a:cs typeface="Times New Roman" panose="02020603050405020304" pitchFamily="18" charset="0"/>
                <a:hlinkClick r:id="rId4"/>
              </a:rPr>
              <a:t>https://www.sciencedirect.com/science/article/pii/S2405844018353404</a:t>
            </a:r>
            <a:endParaRPr lang="en-IN" sz="2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b="1" u="sng" dirty="0">
                <a:solidFill>
                  <a:srgbClr val="000000"/>
                </a:solidFill>
                <a:effectLst/>
                <a:ea typeface="Calibri" panose="020F0502020204030204" pitchFamily="34" charset="0"/>
                <a:cs typeface="Times New Roman" panose="02020603050405020304" pitchFamily="18" charset="0"/>
                <a:hlinkClick r:id="rId5"/>
              </a:rPr>
              <a:t>https://myblindbird.com/spam-email-detection-using-machine-learning-projects-beginners-python</a:t>
            </a:r>
            <a:endParaRPr lang="en-IN" dirty="0"/>
          </a:p>
        </p:txBody>
      </p:sp>
      <p:sp>
        <p:nvSpPr>
          <p:cNvPr id="4" name="Content Placeholder 2">
            <a:extLst>
              <a:ext uri="{FF2B5EF4-FFF2-40B4-BE49-F238E27FC236}">
                <a16:creationId xmlns:a16="http://schemas.microsoft.com/office/drawing/2014/main" id="{DA1F217D-6184-4CC5-949A-25A9298977E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8CC943C5-F153-463D-B00E-91FADD798B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76A39761-DD0C-4BCD-A9F8-5BEEE77EE4BA}"/>
              </a:ext>
            </a:extLst>
          </p:cNvPr>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REFERENCES</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sp>
        <p:nvSpPr>
          <p:cNvPr id="8" name="Date Placeholder 3">
            <a:extLst>
              <a:ext uri="{FF2B5EF4-FFF2-40B4-BE49-F238E27FC236}">
                <a16:creationId xmlns:a16="http://schemas.microsoft.com/office/drawing/2014/main" id="{9EF97527-E7E6-42A5-9E07-9BA08BA1A45D}"/>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a:extLst>
              <a:ext uri="{FF2B5EF4-FFF2-40B4-BE49-F238E27FC236}">
                <a16:creationId xmlns:a16="http://schemas.microsoft.com/office/drawing/2014/main" id="{3706FED1-D1EC-4B1B-B42E-52F61BCC1A7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a:extLst>
              <a:ext uri="{FF2B5EF4-FFF2-40B4-BE49-F238E27FC236}">
                <a16:creationId xmlns:a16="http://schemas.microsoft.com/office/drawing/2014/main" id="{874C69D3-A8C6-4A60-B0B4-78767668561B}"/>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22</a:t>
            </a:fld>
            <a:endParaRPr lang="en-IN" dirty="0"/>
          </a:p>
        </p:txBody>
      </p:sp>
      <p:graphicFrame>
        <p:nvGraphicFramePr>
          <p:cNvPr id="11" name="Object 1">
            <a:extLst>
              <a:ext uri="{FF2B5EF4-FFF2-40B4-BE49-F238E27FC236}">
                <a16:creationId xmlns:a16="http://schemas.microsoft.com/office/drawing/2014/main" id="{50F2FEF4-ECD5-4E53-AB5F-2042C6ACF229}"/>
              </a:ext>
            </a:extLst>
          </p:cNvPr>
          <p:cNvGraphicFramePr>
            <a:graphicFrameLocks noChangeAspect="1"/>
          </p:cNvGraphicFramePr>
          <p:nvPr>
            <p:extLst>
              <p:ext uri="{D42A27DB-BD31-4B8C-83A1-F6EECF244321}">
                <p14:modId xmlns:p14="http://schemas.microsoft.com/office/powerpoint/2010/main" val="1680832938"/>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1575" name="Picture" r:id="rId6" imgW="1408176" imgH="2011680" progId="Word.Picture.8">
                  <p:embed/>
                </p:oleObj>
              </mc:Choice>
              <mc:Fallback>
                <p:oleObj name="Picture" r:id="rId6"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2" name="Picture 1" descr="G:\RNSITLOGO.jpg">
            <a:extLst>
              <a:ext uri="{FF2B5EF4-FFF2-40B4-BE49-F238E27FC236}">
                <a16:creationId xmlns:a16="http://schemas.microsoft.com/office/drawing/2014/main" id="{40B84553-EE09-4A92-BCE7-E2250DDD6A9C}"/>
              </a:ext>
            </a:extLst>
          </p:cNvPr>
          <p:cNvPicPr>
            <a:picLocks noChangeAspect="1" noChangeArrowheads="1"/>
          </p:cNvPicPr>
          <p:nvPr/>
        </p:nvPicPr>
        <p:blipFill>
          <a:blip r:embed="rId8"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46319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A9165-0F40-4627-9DD8-8FC919DB9837}"/>
              </a:ext>
            </a:extLst>
          </p:cNvPr>
          <p:cNvSpPr>
            <a:spLocks noGrp="1"/>
          </p:cNvSpPr>
          <p:nvPr>
            <p:ph idx="1"/>
          </p:nvPr>
        </p:nvSpPr>
        <p:spPr/>
        <p:txBody>
          <a:bodyPr>
            <a:normAutofit/>
          </a:bodyPr>
          <a:lstStyle/>
          <a:p>
            <a:pPr marL="0" indent="0" algn="ctr">
              <a:buNone/>
            </a:pPr>
            <a:endParaRPr lang="en-IN" sz="54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54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IN" sz="5400" dirty="0">
                <a:solidFill>
                  <a:schemeClr val="accent1">
                    <a:lumMod val="75000"/>
                  </a:schemeClr>
                </a:solidFill>
                <a:latin typeface="Times New Roman" panose="02020603050405020304" pitchFamily="18" charset="0"/>
                <a:cs typeface="Times New Roman" panose="02020603050405020304" pitchFamily="18" charset="0"/>
              </a:rPr>
              <a:t>Suggestions  ….!</a:t>
            </a:r>
          </a:p>
        </p:txBody>
      </p:sp>
      <p:sp>
        <p:nvSpPr>
          <p:cNvPr id="4" name="Date Placeholder 3">
            <a:extLst>
              <a:ext uri="{FF2B5EF4-FFF2-40B4-BE49-F238E27FC236}">
                <a16:creationId xmlns:a16="http://schemas.microsoft.com/office/drawing/2014/main" id="{70BD1487-1BFF-4A45-9F9C-3F2AEAF1883A}"/>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5" name="Footer Placeholder 4">
            <a:extLst>
              <a:ext uri="{FF2B5EF4-FFF2-40B4-BE49-F238E27FC236}">
                <a16:creationId xmlns:a16="http://schemas.microsoft.com/office/drawing/2014/main" id="{34F6C990-68EE-4687-AE9D-B64CE9B3F4BD}"/>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6" name="Slide Number Placeholder 5">
            <a:extLst>
              <a:ext uri="{FF2B5EF4-FFF2-40B4-BE49-F238E27FC236}">
                <a16:creationId xmlns:a16="http://schemas.microsoft.com/office/drawing/2014/main" id="{52349C03-FCC3-4562-B40B-1200E28BC3DD}"/>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23</a:t>
            </a:fld>
            <a:endParaRPr lang="en-IN" dirty="0"/>
          </a:p>
        </p:txBody>
      </p:sp>
    </p:spTree>
    <p:extLst>
      <p:ext uri="{BB962C8B-B14F-4D97-AF65-F5344CB8AC3E}">
        <p14:creationId xmlns:p14="http://schemas.microsoft.com/office/powerpoint/2010/main" val="3479611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830FE-419A-4B9D-A5AF-173F36E948C2}"/>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lgn="ctr">
              <a:buNone/>
            </a:pPr>
            <a:r>
              <a:rPr lang="en-IN" sz="5400" dirty="0">
                <a:solidFill>
                  <a:schemeClr val="accent1">
                    <a:lumMod val="75000"/>
                  </a:schemeClr>
                </a:solidFill>
                <a:latin typeface="Times New Roman" panose="02020603050405020304" pitchFamily="18" charset="0"/>
                <a:cs typeface="Times New Roman" panose="02020603050405020304" pitchFamily="18" charset="0"/>
              </a:rPr>
              <a:t>Thank You  !!!</a:t>
            </a:r>
          </a:p>
        </p:txBody>
      </p:sp>
      <p:sp>
        <p:nvSpPr>
          <p:cNvPr id="4" name="Date Placeholder 3">
            <a:extLst>
              <a:ext uri="{FF2B5EF4-FFF2-40B4-BE49-F238E27FC236}">
                <a16:creationId xmlns:a16="http://schemas.microsoft.com/office/drawing/2014/main" id="{C2032FD2-A809-430E-A248-09CCA9174C7E}"/>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5" name="Footer Placeholder 4">
            <a:extLst>
              <a:ext uri="{FF2B5EF4-FFF2-40B4-BE49-F238E27FC236}">
                <a16:creationId xmlns:a16="http://schemas.microsoft.com/office/drawing/2014/main" id="{97E6E7E5-1A1D-4263-8E05-7428E3C8F15B}"/>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6" name="Slide Number Placeholder 5">
            <a:extLst>
              <a:ext uri="{FF2B5EF4-FFF2-40B4-BE49-F238E27FC236}">
                <a16:creationId xmlns:a16="http://schemas.microsoft.com/office/drawing/2014/main" id="{E37BD9DA-D1C6-4E08-BC86-EC1986100B89}"/>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24</a:t>
            </a:fld>
            <a:endParaRPr lang="en-IN" dirty="0"/>
          </a:p>
        </p:txBody>
      </p:sp>
    </p:spTree>
    <p:extLst>
      <p:ext uri="{BB962C8B-B14F-4D97-AF65-F5344CB8AC3E}">
        <p14:creationId xmlns:p14="http://schemas.microsoft.com/office/powerpoint/2010/main" val="232506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2" y="993490"/>
            <a:ext cx="10515600" cy="880697"/>
          </a:xfrm>
        </p:spPr>
        <p:txBody>
          <a:bodyPr/>
          <a:lstStyle/>
          <a:p>
            <a:r>
              <a:rPr lang="en-US" b="1" dirty="0"/>
              <a:t>1.1 Aim</a:t>
            </a:r>
          </a:p>
        </p:txBody>
      </p:sp>
      <p:sp>
        <p:nvSpPr>
          <p:cNvPr id="3" name="Content Placeholder 2"/>
          <p:cNvSpPr>
            <a:spLocks noGrp="1"/>
          </p:cNvSpPr>
          <p:nvPr>
            <p:ph idx="1"/>
          </p:nvPr>
        </p:nvSpPr>
        <p:spPr/>
        <p:txBody>
          <a:bodyPr>
            <a:normAutofit lnSpcReduction="10000"/>
          </a:bodyPr>
          <a:lstStyle/>
          <a:p>
            <a:r>
              <a:rPr lang="en-US" dirty="0"/>
              <a:t>The goal of this project is to construct an email spam filter using machine</a:t>
            </a:r>
            <a:r>
              <a:rPr lang="en-US" b="1" dirty="0"/>
              <a:t> </a:t>
            </a:r>
            <a:r>
              <a:rPr lang="en-US" dirty="0"/>
              <a:t>learning techniques.</a:t>
            </a:r>
          </a:p>
          <a:p>
            <a:pPr marL="0" indent="0">
              <a:buNone/>
            </a:pPr>
            <a:r>
              <a:rPr lang="en-US" sz="4400" dirty="0"/>
              <a:t>1.2 Project Description</a:t>
            </a:r>
          </a:p>
          <a:p>
            <a:pPr marL="0" indent="0">
              <a:buNone/>
            </a:pPr>
            <a:r>
              <a:rPr lang="en-US" dirty="0"/>
              <a:t>The objective is to implement a Naïve Bayesian anti-spam filter to segregate spam from ham and measure its efficiency using various cost effective measures. </a:t>
            </a:r>
          </a:p>
          <a:p>
            <a:pPr marL="0" indent="0">
              <a:buNone/>
            </a:pPr>
            <a:r>
              <a:rPr lang="en-US" dirty="0"/>
              <a:t>A supervised learning approach is used to enable the filter to differentiate between spam and ham. The filter is trained on 70% off spam &amp; ham corpus that requires Feature Extraction and calculation of spam probability of the extracted feature, fi, using a naïve Bayes.</a:t>
            </a:r>
          </a:p>
          <a:p>
            <a:pPr marL="0" indent="0">
              <a:buNone/>
            </a:pPr>
            <a:endParaRPr lang="en-US" dirty="0"/>
          </a:p>
          <a:p>
            <a:pPr marL="0" indent="0">
              <a:buNone/>
            </a:pPr>
            <a:endParaRPr lang="en-US" b="1" dirty="0"/>
          </a:p>
        </p:txBody>
      </p:sp>
      <p:sp>
        <p:nvSpPr>
          <p:cNvPr id="4" name="Title 1"/>
          <p:cNvSpPr txBox="1">
            <a:spLocks/>
          </p:cNvSpPr>
          <p:nvPr/>
        </p:nvSpPr>
        <p:spPr>
          <a:xfrm>
            <a:off x="2172227" y="89692"/>
            <a:ext cx="8229600" cy="765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latin typeface="Times New Roman" pitchFamily="18" charset="0"/>
                <a:cs typeface="Times New Roman" pitchFamily="18" charset="0"/>
              </a:rPr>
              <a:t>                       INTRODUCTION</a:t>
            </a:r>
          </a:p>
        </p:txBody>
      </p:sp>
      <p:sp>
        <p:nvSpPr>
          <p:cNvPr id="5"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6"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7"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3</a:t>
            </a:fld>
            <a:endParaRPr lang="en-IN" dirty="0"/>
          </a:p>
        </p:txBody>
      </p:sp>
      <p:cxnSp>
        <p:nvCxnSpPr>
          <p:cNvPr id="8" name="Straight Connector 7">
            <a:extLst>
              <a:ext uri="{FF2B5EF4-FFF2-40B4-BE49-F238E27FC236}">
                <a16:creationId xmlns:a16="http://schemas.microsoft.com/office/drawing/2014/main" id="{EFE872FD-E275-4FF4-B5BB-904850AC9D57}"/>
              </a:ext>
            </a:extLst>
          </p:cNvPr>
          <p:cNvCxnSpPr/>
          <p:nvPr/>
        </p:nvCxnSpPr>
        <p:spPr>
          <a:xfrm>
            <a:off x="0" y="1073726"/>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3235"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0"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1111022" y="17478"/>
            <a:ext cx="912161" cy="976012"/>
          </a:xfrm>
          <a:prstGeom prst="rect">
            <a:avLst/>
          </a:prstGeom>
          <a:noFill/>
          <a:ln w="9525">
            <a:noFill/>
            <a:miter lim="800000"/>
            <a:headEnd/>
            <a:tailEnd/>
          </a:ln>
        </p:spPr>
      </p:pic>
    </p:spTree>
    <p:extLst>
      <p:ext uri="{BB962C8B-B14F-4D97-AF65-F5344CB8AC3E}">
        <p14:creationId xmlns:p14="http://schemas.microsoft.com/office/powerpoint/2010/main" val="315981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762" y="365125"/>
            <a:ext cx="9481037" cy="1325563"/>
          </a:xfrm>
        </p:spPr>
        <p:txBody>
          <a:bodyPr/>
          <a:lstStyle/>
          <a:p>
            <a:pPr algn="ctr"/>
            <a:r>
              <a:rPr lang="en-US" sz="3200" b="1" dirty="0">
                <a:solidFill>
                  <a:srgbClr val="C00000"/>
                </a:solidFill>
                <a:latin typeface="Times New Roman" pitchFamily="18" charset="0"/>
                <a:cs typeface="Times New Roman" pitchFamily="18" charset="0"/>
              </a:rPr>
              <a:t>INTRODUCTION</a:t>
            </a:r>
            <a:br>
              <a:rPr lang="en-US" b="1" dirty="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25000" lnSpcReduction="20000"/>
          </a:bodyPr>
          <a:lstStyle/>
          <a:p>
            <a:pPr marL="457200" lvl="1" indent="0">
              <a:buNone/>
            </a:pPr>
            <a:r>
              <a:rPr lang="en-US" sz="17600" dirty="0"/>
              <a:t>1.3 Scope</a:t>
            </a:r>
          </a:p>
          <a:p>
            <a:pPr marL="0" indent="0">
              <a:buNone/>
            </a:pPr>
            <a:r>
              <a:rPr lang="en-US" sz="11200" b="1" dirty="0"/>
              <a:t>Description of the feature extracted </a:t>
            </a:r>
          </a:p>
          <a:p>
            <a:r>
              <a:rPr lang="en-US" sz="11200" dirty="0"/>
              <a:t> Feature extraction module extract the spam text and the ham text, then produce feature dictionary and feature vectors as input of the selected algorithm, the function of feature extraction is to train and test the classifier. </a:t>
            </a:r>
          </a:p>
          <a:p>
            <a:r>
              <a:rPr lang="en-US" sz="11200" dirty="0"/>
              <a:t>For the train part, this module account frequency of words in the email text, we take words which the time of appearance is more than three times as the feature word of this class. And denote every email in training as a feature vector.  </a:t>
            </a:r>
          </a:p>
          <a:p>
            <a:pPr marL="0" indent="0">
              <a:buNone/>
            </a:pPr>
            <a:r>
              <a:rPr lang="en-US" sz="11200" dirty="0"/>
              <a:t> </a:t>
            </a:r>
            <a:endParaRPr lang="en-US" dirty="0"/>
          </a:p>
        </p:txBody>
      </p:sp>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4</a:t>
            </a:fld>
            <a:endParaRPr lang="en-IN" dirty="0"/>
          </a:p>
        </p:txBody>
      </p:sp>
      <p:graphicFrame>
        <p:nvGraphicFramePr>
          <p:cNvPr id="11"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4259"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2"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362534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b="1" dirty="0"/>
              <a:t> </a:t>
            </a:r>
            <a:r>
              <a:rPr lang="en-US" sz="4400" b="1" dirty="0"/>
              <a:t>Spam classification </a:t>
            </a:r>
          </a:p>
          <a:p>
            <a:r>
              <a:rPr lang="en-US" dirty="0"/>
              <a:t>Through the steps above, we take standard classification email documents as training document, pretreatment of email, extract useful information, save into text documents according to fix format, split the whole document to words, extract the feature vector of spam document and translate into the form of vector of fix format. We look for the optimal classification using the selected algorithm which is constructed using the feature vector of spam documents.  </a:t>
            </a:r>
          </a:p>
          <a:p>
            <a:pPr marL="0" indent="0">
              <a:buNone/>
            </a:pPr>
            <a:r>
              <a:rPr lang="en-US" b="1" dirty="0"/>
              <a:t> </a:t>
            </a:r>
            <a:endParaRPr lang="en-US" dirty="0"/>
          </a:p>
          <a:p>
            <a:endParaRPr lang="en-US" dirty="0"/>
          </a:p>
        </p:txBody>
      </p:sp>
      <p:sp>
        <p:nvSpPr>
          <p:cNvPr id="4"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INTRODUCTION</a:t>
            </a:r>
            <a:br>
              <a:rPr lang="en-US" b="1">
                <a:solidFill>
                  <a:srgbClr val="C00000"/>
                </a:solidFill>
                <a:latin typeface="Times New Roman" pitchFamily="18" charset="0"/>
                <a:cs typeface="Times New Roman" pitchFamily="18" charset="0"/>
              </a:rPr>
            </a:br>
            <a:endParaRPr lang="en-US" dirty="0"/>
          </a:p>
        </p:txBody>
      </p:sp>
      <p:graphicFrame>
        <p:nvGraphicFramePr>
          <p:cNvPr id="5"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6300" name="Picture" r:id="rId3" imgW="1408176" imgH="2011680" progId="Word.Picture.8">
                  <p:embed/>
                </p:oleObj>
              </mc:Choice>
              <mc:Fallback>
                <p:oleObj name="Picture" r:id="rId3" imgW="1408176" imgH="2011680" progId="Word.Picture.8">
                  <p:embed/>
                  <p:pic>
                    <p:nvPicPr>
                      <p:cNvPr id="11"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6"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7"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8"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9"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5</a:t>
            </a:fld>
            <a:endParaRPr lang="en-IN" dirty="0"/>
          </a:p>
        </p:txBody>
      </p:sp>
    </p:spTree>
    <p:extLst>
      <p:ext uri="{BB962C8B-B14F-4D97-AF65-F5344CB8AC3E}">
        <p14:creationId xmlns:p14="http://schemas.microsoft.com/office/powerpoint/2010/main" val="24844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41136"/>
            <a:ext cx="10679723" cy="5015213"/>
          </a:xfrm>
        </p:spPr>
        <p:txBody>
          <a:bodyPr>
            <a:normAutofit fontScale="25000" lnSpcReduction="20000"/>
          </a:bodyPr>
          <a:lstStyle/>
          <a:p>
            <a:pPr marL="0" indent="0">
              <a:buNone/>
            </a:pPr>
            <a:r>
              <a:rPr lang="en-US" sz="17600" dirty="0"/>
              <a:t>2.1 Organization structure</a:t>
            </a:r>
            <a:r>
              <a:rPr lang="en-US" dirty="0"/>
              <a:t> </a:t>
            </a:r>
            <a:endParaRPr lang="en-US" dirty="0">
              <a:effectLst/>
            </a:endParaRPr>
          </a:p>
          <a:p>
            <a:r>
              <a:rPr lang="en-US" sz="8600" dirty="0"/>
              <a:t>NASTECH is formed with the purpose of bridging the gap between Academia and Industry.  </a:t>
            </a:r>
            <a:endParaRPr lang="en-US" sz="8600" dirty="0">
              <a:effectLst/>
            </a:endParaRPr>
          </a:p>
          <a:p>
            <a:r>
              <a:rPr lang="en-US" sz="8600" dirty="0"/>
              <a:t>NASTECH is one of the leading Global Certification and Training service providers for technical and management programs for educational institutions. We collaborate with educational institutes to understand their requirements and form a strategy in consultation with all stakeholders to fulfill those by skilling, reskilling and upskilling the students and faculties on new age skills and technologies. </a:t>
            </a:r>
            <a:endParaRPr lang="en-US" sz="8600" dirty="0">
              <a:effectLst/>
            </a:endParaRPr>
          </a:p>
          <a:p>
            <a:r>
              <a:rPr lang="en-US" sz="8600" dirty="0"/>
              <a:t>We offer industry and project oriented training programs which not only expose students to hands-on training experience but also make them practical oriented towards the industry-readiness expected in today's time.</a:t>
            </a:r>
          </a:p>
          <a:p>
            <a:r>
              <a:rPr lang="en-US" sz="8600" dirty="0"/>
              <a:t>We take pride that all our programs are mapped to a certain Global Certification Exams i.e. after the students are done with their training, they will prove themselves on a global level via a global certification exam.</a:t>
            </a:r>
          </a:p>
          <a:p>
            <a:r>
              <a:rPr lang="en-US" sz="8600" dirty="0"/>
              <a:t>We lead from the front in terms of costing of our overall global certification and training programs. </a:t>
            </a:r>
          </a:p>
          <a:p>
            <a:r>
              <a:rPr lang="en-US" sz="8600" dirty="0"/>
              <a:t>Highly Qualified Educators</a:t>
            </a:r>
          </a:p>
          <a:p>
            <a:pPr marL="0" indent="0">
              <a:buNone/>
            </a:pPr>
            <a:endParaRPr lang="en-US" sz="8600" dirty="0">
              <a:effectLst/>
            </a:endParaRPr>
          </a:p>
          <a:p>
            <a:endParaRPr lang="en-US" dirty="0"/>
          </a:p>
        </p:txBody>
      </p:sp>
      <p:sp>
        <p:nvSpPr>
          <p:cNvPr id="1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br>
              <a:rPr lang="en-US" b="1" dirty="0">
                <a:solidFill>
                  <a:srgbClr val="C00000"/>
                </a:solidFill>
                <a:latin typeface="Times New Roman" pitchFamily="18" charset="0"/>
                <a:cs typeface="Times New Roman" pitchFamily="18" charset="0"/>
              </a:rPr>
            </a:br>
            <a:endParaRPr lang="en-US" dirty="0"/>
          </a:p>
        </p:txBody>
      </p:sp>
      <p:graphicFrame>
        <p:nvGraphicFramePr>
          <p:cNvPr id="1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7324"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8" name="Date Placeholder 3"/>
          <p:cNvSpPr>
            <a:spLocks noGrp="1"/>
          </p:cNvSpPr>
          <p:nvPr>
            <p:ph type="dt" sz="half" idx="10"/>
          </p:nvPr>
        </p:nvSpPr>
        <p:spPr>
          <a:xfrm>
            <a:off x="838200" y="6356350"/>
            <a:ext cx="2743200" cy="365125"/>
          </a:xfrm>
        </p:spPr>
        <p:txBody>
          <a:bodyPr/>
          <a:lstStyle/>
          <a:p>
            <a:r>
              <a:rPr lang="en-US" dirty="0"/>
              <a:t>Dept. of MCA, RNSIT</a:t>
            </a:r>
            <a:endParaRPr lang="en-IN" dirty="0"/>
          </a:p>
        </p:txBody>
      </p:sp>
      <p:sp>
        <p:nvSpPr>
          <p:cNvPr id="1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2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6</a:t>
            </a:fld>
            <a:endParaRPr lang="en-IN" dirty="0"/>
          </a:p>
        </p:txBody>
      </p:sp>
    </p:spTree>
    <p:extLst>
      <p:ext uri="{BB962C8B-B14F-4D97-AF65-F5344CB8AC3E}">
        <p14:creationId xmlns:p14="http://schemas.microsoft.com/office/powerpoint/2010/main" val="32336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5346"/>
            <a:ext cx="10515600" cy="4814290"/>
          </a:xfrm>
        </p:spPr>
        <p:txBody>
          <a:bodyPr>
            <a:normAutofit fontScale="47500" lnSpcReduction="20000"/>
          </a:bodyPr>
          <a:lstStyle/>
          <a:p>
            <a:pPr marL="0" indent="0">
              <a:buNone/>
            </a:pPr>
            <a:r>
              <a:rPr lang="en-US" sz="9300" dirty="0"/>
              <a:t>2.2. Different departments and functions </a:t>
            </a:r>
          </a:p>
          <a:p>
            <a:r>
              <a:rPr lang="en-US" sz="4500" dirty="0"/>
              <a:t>Different Courses</a:t>
            </a:r>
          </a:p>
          <a:p>
            <a:r>
              <a:rPr lang="en-US" sz="4500" dirty="0"/>
              <a:t>Data Science using python</a:t>
            </a:r>
          </a:p>
          <a:p>
            <a:r>
              <a:rPr lang="en-US" sz="4500" dirty="0"/>
              <a:t>Our Data Science programs starts from basic and takes students to the level where they develop relevant programming abilities. Demonstrate statistical analysis of data and assess data based models.</a:t>
            </a:r>
            <a:br>
              <a:rPr lang="en-US" sz="4500" dirty="0"/>
            </a:br>
            <a:r>
              <a:rPr lang="en-US" sz="4500" dirty="0"/>
              <a:t>Mapped to Global Certification Exam from Microsoft.</a:t>
            </a:r>
          </a:p>
          <a:p>
            <a:r>
              <a:rPr lang="en-US" sz="4500" dirty="0"/>
              <a:t>Machine Learning using Python</a:t>
            </a:r>
            <a:endParaRPr lang="en-US" sz="4500" b="1" dirty="0"/>
          </a:p>
          <a:p>
            <a:r>
              <a:rPr lang="en-US" sz="4500" dirty="0"/>
              <a:t>Machine learning is touted as one of most in- demand concept in todays' world. After undergoing our course students will good understand of machine learning concepts with hands-on experience on different datasets thereby knowing challenges in machine learning, data, model selection, model complexity, etc.</a:t>
            </a:r>
            <a:br>
              <a:rPr lang="en-US" sz="4500" dirty="0"/>
            </a:br>
            <a:r>
              <a:rPr lang="en-US" sz="4500" dirty="0"/>
              <a:t>Mapped to Global Certification Exam from Microsoft. </a:t>
            </a:r>
          </a:p>
          <a:p>
            <a:r>
              <a:rPr lang="en-US" sz="4500" dirty="0"/>
              <a:t>Ethical Hacking</a:t>
            </a:r>
            <a:endParaRPr lang="en-US" sz="4500" b="1" dirty="0"/>
          </a:p>
          <a:p>
            <a:pPr marL="0" indent="0">
              <a:buNone/>
            </a:pP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8348"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7</a:t>
            </a:fld>
            <a:endParaRPr lang="en-IN" dirty="0"/>
          </a:p>
        </p:txBody>
      </p:sp>
    </p:spTree>
    <p:extLst>
      <p:ext uri="{BB962C8B-B14F-4D97-AF65-F5344CB8AC3E}">
        <p14:creationId xmlns:p14="http://schemas.microsoft.com/office/powerpoint/2010/main" val="72923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Apart from the courses mentioned above we execute different technical programs as per the interest of students and requirement of colleges. </a:t>
            </a:r>
            <a:endParaRPr lang="en-US" b="1" dirty="0"/>
          </a:p>
          <a:p>
            <a:r>
              <a:rPr lang="en-US" dirty="0"/>
              <a:t>Course Names:   </a:t>
            </a:r>
          </a:p>
          <a:p>
            <a:r>
              <a:rPr lang="en-US" dirty="0"/>
              <a:t>- IOT with AWS Cloud (Online)</a:t>
            </a:r>
          </a:p>
          <a:p>
            <a:r>
              <a:rPr lang="en-US" dirty="0"/>
              <a:t>- Cloud Computing using Azure </a:t>
            </a:r>
          </a:p>
          <a:p>
            <a:r>
              <a:rPr lang="en-US" dirty="0"/>
              <a:t>- Cloud Security </a:t>
            </a:r>
          </a:p>
          <a:p>
            <a:r>
              <a:rPr lang="en-US" dirty="0"/>
              <a:t>- Python Programming with advance concepts</a:t>
            </a:r>
          </a:p>
          <a:p>
            <a:r>
              <a:rPr lang="en-US" dirty="0"/>
              <a:t>- Business Analytics</a:t>
            </a:r>
          </a:p>
          <a:p>
            <a:r>
              <a:rPr lang="en-US" dirty="0"/>
              <a:t>- Power BI (Business Intelligence)</a:t>
            </a:r>
          </a:p>
          <a:p>
            <a:r>
              <a:rPr lang="en-US" dirty="0"/>
              <a:t>- Advance Excel</a:t>
            </a:r>
          </a:p>
          <a:p>
            <a:r>
              <a:rPr lang="en-US" dirty="0"/>
              <a:t>- Digital Marketing and many more.</a:t>
            </a:r>
          </a:p>
          <a:p>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br>
              <a:rPr lang="en-US" b="1" dirty="0">
                <a:solidFill>
                  <a:srgbClr val="C00000"/>
                </a:solidFill>
                <a:latin typeface="Times New Roman" pitchFamily="18" charset="0"/>
                <a:cs typeface="Times New Roman" pitchFamily="18" charset="0"/>
              </a:rPr>
            </a:b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9372"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8</a:t>
            </a:fld>
            <a:endParaRPr lang="en-IN" dirty="0"/>
          </a:p>
        </p:txBody>
      </p:sp>
    </p:spTree>
    <p:extLst>
      <p:ext uri="{BB962C8B-B14F-4D97-AF65-F5344CB8AC3E}">
        <p14:creationId xmlns:p14="http://schemas.microsoft.com/office/powerpoint/2010/main" val="333450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7850"/>
            <a:ext cx="10515600" cy="4351338"/>
          </a:xfrm>
        </p:spPr>
        <p:txBody>
          <a:bodyPr/>
          <a:lstStyle/>
          <a:p>
            <a:pPr marL="0" indent="0">
              <a:buNone/>
            </a:pPr>
            <a:r>
              <a:rPr lang="en-US" sz="4400" dirty="0"/>
              <a:t>2.3. Job process / Services / Facilities</a:t>
            </a:r>
          </a:p>
          <a:p>
            <a:r>
              <a:rPr lang="en-US" dirty="0"/>
              <a:t>Industry Oriented trainings mapped to Global Certification Exams</a:t>
            </a:r>
            <a:endParaRPr lang="en-US" b="1" dirty="0"/>
          </a:p>
          <a:p>
            <a:r>
              <a:rPr lang="en-US" dirty="0"/>
              <a:t>NASTECH has taken pledge to skill maximum students pan India on the new age skills to make them industry ready. We are scaling this through our Global Certification Programs which are mapped to different departments of universities/colleges. Depending on the interest and capabilities, participants can choose the program and get trained with best of the trainers and peers.</a:t>
            </a:r>
            <a:endParaRPr lang="en-US" dirty="0">
              <a:effectLst/>
            </a:endParaRPr>
          </a:p>
          <a:p>
            <a:pPr marL="0" indent="0">
              <a:buNone/>
            </a:pP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0396"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9</a:t>
            </a:fld>
            <a:endParaRPr lang="en-IN" dirty="0"/>
          </a:p>
        </p:txBody>
      </p:sp>
    </p:spTree>
    <p:extLst>
      <p:ext uri="{BB962C8B-B14F-4D97-AF65-F5344CB8AC3E}">
        <p14:creationId xmlns:p14="http://schemas.microsoft.com/office/powerpoint/2010/main" val="425909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1780</Words>
  <Application>Microsoft Office PowerPoint</Application>
  <PresentationFormat>Widescreen</PresentationFormat>
  <Paragraphs>252</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Office Theme</vt:lpstr>
      <vt:lpstr>Picture</vt:lpstr>
      <vt:lpstr>PowerPoint Presentation</vt:lpstr>
      <vt:lpstr>PowerPoint Presentation</vt:lpstr>
      <vt:lpstr>1.1 Aim</vt:lpstr>
      <vt:lpstr>INTRODUCTION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Jayanth L</cp:lastModifiedBy>
  <cp:revision>55</cp:revision>
  <dcterms:created xsi:type="dcterms:W3CDTF">2022-04-21T11:00:54Z</dcterms:created>
  <dcterms:modified xsi:type="dcterms:W3CDTF">2022-05-25T04:27:56Z</dcterms:modified>
</cp:coreProperties>
</file>