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5" r:id="rId7"/>
    <p:sldId id="259" r:id="rId8"/>
    <p:sldId id="266" r:id="rId9"/>
    <p:sldId id="260" r:id="rId10"/>
    <p:sldId id="261" r:id="rId11"/>
    <p:sldId id="262" r:id="rId12"/>
    <p:sldId id="263" r:id="rId13"/>
    <p:sldId id="264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9AA0A6"/>
          </p15:clr>
        </p15:guide>
        <p15:guide id="2" pos="5864" userDrawn="1">
          <p15:clr>
            <a:srgbClr val="9AA0A6"/>
          </p15:clr>
        </p15:guide>
        <p15:guide id="3" orient="horz" pos="15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60"/>
        <p:guide pos="5864"/>
        <p:guide orient="horz" pos="15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3a8d4be09_2_1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Change </a:t>
            </a:r>
            <a:endParaRPr lang="en-US"/>
          </a:p>
        </p:txBody>
      </p:sp>
      <p:sp>
        <p:nvSpPr>
          <p:cNvPr id="79" name="Google Shape;79;gf3a8d4be09_2_18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f3a8d4be09_2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93" name="Google Shape;93;gf3a8d4be09_2_9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" name="Google Shape;104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EDA is used for </a:t>
            </a:r>
            <a:r>
              <a:rPr lang="en-US" sz="1200" b="1"/>
              <a:t>seeing what the data can tell us before the modeling task</a:t>
            </a:r>
            <a:r>
              <a:rPr lang="en-US" sz="1200"/>
              <a:t>.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/>
              <a:t>Change</a:t>
            </a:r>
            <a:endParaRPr lang="en-US" sz="1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0" name="Google Shape;110;p25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Keep observations </a:t>
            </a:r>
            <a:endParaRPr lang="en-US"/>
          </a:p>
        </p:txBody>
      </p:sp>
      <p:sp>
        <p:nvSpPr>
          <p:cNvPr id="126" name="Google Shape;126;p30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/>
              <a:t>Add graphical </a:t>
            </a:r>
            <a:endParaRPr lang="en-US"/>
          </a:p>
        </p:txBody>
      </p:sp>
      <p:sp>
        <p:nvSpPr>
          <p:cNvPr id="134" name="Google Shape;134;p32:notes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2" name="Google Shape;142;p6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9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39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9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9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f3a8d4be09_2_86"/>
          <p:cNvSpPr/>
          <p:nvPr/>
        </p:nvSpPr>
        <p:spPr>
          <a:xfrm>
            <a:off x="0" y="3"/>
            <a:ext cx="12192000" cy="819300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" name="Google Shape;23;gf3a8d4be09_2_86"/>
          <p:cNvSpPr txBox="1"/>
          <p:nvPr>
            <p:ph type="title"/>
          </p:nvPr>
        </p:nvSpPr>
        <p:spPr>
          <a:xfrm>
            <a:off x="228600" y="187044"/>
            <a:ext cx="10515600" cy="517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gf3a8d4be09_2_86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25" name="Google Shape;25;gf3a8d4be09_2_86"/>
          <p:cNvCxnSpPr/>
          <p:nvPr/>
        </p:nvCxnSpPr>
        <p:spPr>
          <a:xfrm>
            <a:off x="0" y="6457951"/>
            <a:ext cx="96084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6_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1"/>
          <p:cNvSpPr/>
          <p:nvPr/>
        </p:nvSpPr>
        <p:spPr>
          <a:xfrm>
            <a:off x="0" y="13"/>
            <a:ext cx="12192000" cy="819151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/>
              <a:buNone/>
            </a:pPr>
            <a:endParaRPr sz="19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8" name="Google Shape;28;p61"/>
          <p:cNvSpPr txBox="1"/>
          <p:nvPr>
            <p:ph type="title"/>
          </p:nvPr>
        </p:nvSpPr>
        <p:spPr>
          <a:xfrm>
            <a:off x="228600" y="184714"/>
            <a:ext cx="10515600" cy="52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  <a:defRPr sz="3100">
                <a:solidFill>
                  <a:schemeClr val="dk1"/>
                </a:solidFill>
                <a:latin typeface="Georgia" panose="02040502050405020303"/>
                <a:ea typeface="Georgia" panose="02040502050405020303"/>
                <a:cs typeface="Georgia" panose="02040502050405020303"/>
                <a:sym typeface="Georgia" panose="020405020504050203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61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cxnSp>
        <p:nvCxnSpPr>
          <p:cNvPr id="30" name="Google Shape;30;p61"/>
          <p:cNvCxnSpPr/>
          <p:nvPr/>
        </p:nvCxnSpPr>
        <p:spPr>
          <a:xfrm>
            <a:off x="13" y="6457951"/>
            <a:ext cx="9608457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831851" y="170975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type="body" idx="1"/>
          </p:nvPr>
        </p:nvSpPr>
        <p:spPr>
          <a:xfrm>
            <a:off x="831851" y="4589465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0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3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type="body" idx="1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44"/>
          <p:cNvSpPr txBox="1"/>
          <p:nvPr>
            <p:ph type="body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46" name="Google Shape;46;p44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/>
          <p:nvPr>
            <p:ph type="pic" idx="2"/>
          </p:nvPr>
        </p:nvSpPr>
        <p:spPr>
          <a:xfrm>
            <a:off x="5183188" y="98743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45"/>
          <p:cNvSpPr txBox="1"/>
          <p:nvPr>
            <p:ph type="body" idx="1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100"/>
            </a:lvl9pPr>
          </a:lstStyle>
          <a:p/>
        </p:txBody>
      </p:sp>
      <p:sp>
        <p:nvSpPr>
          <p:cNvPr id="53" name="Google Shape;53;p45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5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5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type="body" idx="1"/>
          </p:nvPr>
        </p:nvSpPr>
        <p:spPr>
          <a:xfrm rot="5400000">
            <a:off x="3920333" y="-1256507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6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6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 txBox="1"/>
          <p:nvPr>
            <p:ph type="title"/>
          </p:nvPr>
        </p:nvSpPr>
        <p:spPr>
          <a:xfrm rot="5400000">
            <a:off x="7133442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7"/>
          <p:cNvSpPr txBox="1"/>
          <p:nvPr>
            <p:ph type="body" idx="1"/>
          </p:nvPr>
        </p:nvSpPr>
        <p:spPr>
          <a:xfrm rot="5400000">
            <a:off x="1799442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35"/>
          <p:cNvSpPr txBox="1"/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35"/>
          <p:cNvSpPr txBox="1"/>
          <p:nvPr>
            <p:ph type="dt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35"/>
          <p:cNvSpPr txBox="1"/>
          <p:nvPr>
            <p:ph type="ft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9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35"/>
          <p:cNvSpPr txBox="1"/>
          <p:nvPr>
            <p:ph type="sldNum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5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.xml"/><Relationship Id="rId2" Type="http://schemas.openxmlformats.org/officeDocument/2006/relationships/tags" Target="../tags/tag1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 txBox="1"/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>
                <a:ln w="15875"/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>
                        <a:alpha val="100000"/>
                      </a:schemeClr>
                    </a:gs>
                  </a:gsLst>
                  <a:lin ang="2700000" scaled="0"/>
                </a:gradFill>
                <a:effectLst/>
              </a:rPr>
              <a:t>HOSPITAL ANALYTICS</a:t>
            </a:r>
            <a:endParaRPr lang="en-GB">
              <a:ln w="15875"/>
              <a:gradFill>
                <a:gsLst>
                  <a:gs pos="0">
                    <a:schemeClr val="accent1">
                      <a:hueMod val="80000"/>
                    </a:schemeClr>
                  </a:gs>
                  <a:gs pos="100000">
                    <a:schemeClr val="accent1">
                      <a:alpha val="100000"/>
                    </a:schemeClr>
                  </a:gs>
                </a:gsLst>
                <a:lin ang="2700000" scaled="0"/>
              </a:gradFill>
              <a:effectLst/>
            </a:endParaRPr>
          </a:p>
        </p:txBody>
      </p:sp>
      <p:sp>
        <p:nvSpPr>
          <p:cNvPr id="73" name="Google Shape;73;p1"/>
          <p:cNvSpPr txBox="1"/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t" anchorCtr="0">
            <a:normAutofit fontScale="25000"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r>
              <a:rPr lang="en-GB" altLang="en-US" sz="72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:-</a:t>
            </a:r>
            <a:endParaRPr lang="en-US" altLang="en-US" sz="7200" b="1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2286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GB" altLang="en-US" sz="7195"/>
              <a:t>                                </a:t>
            </a:r>
            <a:r>
              <a:rPr lang="en-GB" altLang="en-US" sz="7195">
                <a:latin typeface="+mj-lt"/>
                <a:cs typeface="+mj-lt"/>
              </a:rPr>
              <a:t> </a:t>
            </a:r>
            <a:r>
              <a:rPr lang="en-US" altLang="en-US" sz="7195">
                <a:latin typeface="+mj-lt"/>
                <a:cs typeface="+mj-lt"/>
              </a:rPr>
              <a:t>Hospital analytics is the systematic use of historical healthcare data to gain actionable </a:t>
            </a:r>
            <a:endParaRPr lang="en-US" altLang="en-US" sz="7195">
              <a:latin typeface="+mj-lt"/>
              <a:cs typeface="+mj-lt"/>
            </a:endParaRPr>
          </a:p>
          <a:p>
            <a:pPr marL="457200" lvl="0" indent="-2286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195">
                <a:latin typeface="+mj-lt"/>
                <a:cs typeface="+mj-lt"/>
              </a:rPr>
              <a:t>insights that improve the quality, efficiency, and cost-effectiveness of hospital operations. By collecting </a:t>
            </a:r>
            <a:endParaRPr lang="en-US" altLang="en-US" sz="7195">
              <a:latin typeface="+mj-lt"/>
              <a:cs typeface="+mj-lt"/>
            </a:endParaRPr>
          </a:p>
          <a:p>
            <a:pPr marL="457200" lvl="0" indent="-2286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195">
                <a:latin typeface="+mj-lt"/>
                <a:cs typeface="+mj-lt"/>
              </a:rPr>
              <a:t>and analyzing past records—such as patient admissions, readmission rates, length of stay, physician </a:t>
            </a:r>
            <a:endParaRPr lang="en-US" altLang="en-US" sz="7195">
              <a:latin typeface="+mj-lt"/>
              <a:cs typeface="+mj-lt"/>
            </a:endParaRPr>
          </a:p>
          <a:p>
            <a:pPr marL="457200" lvl="0" indent="-2286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195">
                <a:latin typeface="+mj-lt"/>
                <a:cs typeface="+mj-lt"/>
              </a:rPr>
              <a:t>workloads, supply chain data, and financial transactions—hospitals can uncover patterns and trends that</a:t>
            </a:r>
            <a:endParaRPr lang="en-US" altLang="en-US" sz="7195">
              <a:latin typeface="+mj-lt"/>
              <a:cs typeface="+mj-lt"/>
            </a:endParaRPr>
          </a:p>
          <a:p>
            <a:pPr marL="457200" lvl="0" indent="-228600" algn="l" rtl="0">
              <a:lnSpc>
                <a:spcPct val="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195">
                <a:latin typeface="+mj-lt"/>
                <a:cs typeface="+mj-lt"/>
              </a:rPr>
              <a:t> inform better decision-making.</a:t>
            </a:r>
            <a:endParaRPr lang="en-US" altLang="en-US" sz="7195">
              <a:latin typeface="+mj-lt"/>
              <a:cs typeface="+mj-lt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200" b="1">
                <a:latin typeface="+mj-lt"/>
                <a:cs typeface="+mj-lt"/>
              </a:rPr>
              <a:t>Enhance Patient Care:</a:t>
            </a:r>
            <a:r>
              <a:rPr lang="en-US" altLang="en-US" sz="7200">
                <a:latin typeface="+mj-lt"/>
                <a:cs typeface="+mj-lt"/>
              </a:rPr>
              <a:t> Identify high-risk patients, forecast demand for specific services, and reduce preventable readmissions through evidence-based interventions.</a:t>
            </a:r>
            <a:endParaRPr lang="en-US" altLang="en-US" sz="7200">
              <a:latin typeface="+mj-lt"/>
              <a:cs typeface="+mj-lt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200" b="1">
                <a:latin typeface="+mj-lt"/>
                <a:cs typeface="+mj-lt"/>
              </a:rPr>
              <a:t>Optimize Resources:</a:t>
            </a:r>
            <a:r>
              <a:rPr lang="en-US" altLang="en-US" sz="7200">
                <a:latin typeface="+mj-lt"/>
                <a:cs typeface="+mj-lt"/>
              </a:rPr>
              <a:t> Plan staffing levels, manage bed occupancy, and allocate medical equipment more accurately by understanding historical usage patterns.</a:t>
            </a:r>
            <a:endParaRPr lang="en-US" altLang="en-US" sz="7200">
              <a:latin typeface="+mj-lt"/>
              <a:cs typeface="+mj-lt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200">
                <a:latin typeface="+mj-lt"/>
                <a:cs typeface="+mj-lt"/>
              </a:rPr>
              <a:t>I</a:t>
            </a:r>
            <a:r>
              <a:rPr lang="en-US" altLang="en-US" sz="7200" b="1">
                <a:latin typeface="+mj-lt"/>
                <a:cs typeface="+mj-lt"/>
              </a:rPr>
              <a:t>mprove Financial Performance:</a:t>
            </a:r>
            <a:r>
              <a:rPr lang="en-US" altLang="en-US" sz="7200">
                <a:latin typeface="+mj-lt"/>
                <a:cs typeface="+mj-lt"/>
              </a:rPr>
              <a:t> Monitor revenue cycles, track cost drivers, and find opportunities to reduce operational waste.</a:t>
            </a:r>
            <a:endParaRPr lang="en-US" altLang="en-US" sz="7200">
              <a:latin typeface="+mj-lt"/>
              <a:cs typeface="+mj-lt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200" b="1">
                <a:latin typeface="+mj-lt"/>
                <a:cs typeface="+mj-lt"/>
              </a:rPr>
              <a:t>Support Strategic Planning:</a:t>
            </a:r>
            <a:r>
              <a:rPr lang="en-US" altLang="en-US" sz="7200">
                <a:latin typeface="+mj-lt"/>
                <a:cs typeface="+mj-lt"/>
              </a:rPr>
              <a:t> Use long-term trends to guide expansion decisions, technology investments, and community health initiatives.</a:t>
            </a:r>
            <a:endParaRPr lang="en-US" altLang="en-US" sz="7200">
              <a:latin typeface="+mj-lt"/>
              <a:cs typeface="+mj-lt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altLang="en-US" sz="7200">
                <a:latin typeface="+mj-lt"/>
                <a:cs typeface="+mj-lt"/>
              </a:rPr>
              <a:t>In essence, hospital analytics transforms raw historical data into meaningful intelligence. By learning from the past, healthcare organizations can anticipate future needs, strengthen patient outcomes, and create a more sustainable and responsive healthcare environment.</a:t>
            </a:r>
            <a:endParaRPr lang="en-US" altLang="en-US" sz="7200">
              <a:latin typeface="+mj-lt"/>
              <a:cs typeface="+mj-lt"/>
            </a:endParaRPr>
          </a:p>
        </p:txBody>
      </p:sp>
      <p:sp>
        <p:nvSpPr>
          <p:cNvPr id="74" name="Google Shape;74;p1"/>
          <p:cNvSpPr txBox="1"/>
          <p:nvPr/>
        </p:nvSpPr>
        <p:spPr>
          <a:xfrm>
            <a:off x="242944" y="860611"/>
            <a:ext cx="3537600" cy="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5" name="Google Shape;75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086508" y="11637873"/>
            <a:ext cx="158226" cy="163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" descr="360DigiTMG Reviews - 52 Reviews of 360digitmg.com | Sitejabber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96020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 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32"/>
          <p:cNvSpPr txBox="1"/>
          <p:nvPr/>
        </p:nvSpPr>
        <p:spPr>
          <a:xfrm>
            <a:off x="666750" y="13525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32"/>
          <p:cNvSpPr txBox="1"/>
          <p:nvPr/>
        </p:nvSpPr>
        <p:spPr>
          <a:xfrm>
            <a:off x="287655" y="1245235"/>
            <a:ext cx="11033760" cy="4707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alt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Visualization transforms raw numbers into a story. For your hospital datasets, it reveals operational bottlenecks, patient demographics, supply chain efficiency, and financial flows. This enables management to take evidence-based decisions.</a:t>
            </a:r>
            <a:endParaRPr lang="en-US" altLang="en-US"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9" name="Google Shape;139;p3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4" name="Google Shape;144;p60"/>
          <p:cNvCxnSpPr/>
          <p:nvPr/>
        </p:nvCxnSpPr>
        <p:spPr>
          <a:xfrm>
            <a:off x="0" y="6464596"/>
            <a:ext cx="9597656" cy="0"/>
          </a:xfrm>
          <a:prstGeom prst="straightConnector1">
            <a:avLst/>
          </a:prstGeom>
          <a:noFill/>
          <a:ln w="9525" cap="flat" cmpd="sng">
            <a:solidFill>
              <a:srgbClr val="3B7F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45" name="Google Shape;145;p60" descr="Attitudes 2 Animal Cognition Survey – The Anthrozoologist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0415" y="272435"/>
            <a:ext cx="5971172" cy="597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60" descr="360DigiTMG Reviews - 52 Reviews of 360digitmg.com | Sitejabber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723552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3a8d4be09_2_180"/>
          <p:cNvSpPr txBox="1"/>
          <p:nvPr>
            <p:ph type="title"/>
          </p:nvPr>
        </p:nvSpPr>
        <p:spPr>
          <a:xfrm>
            <a:off x="163275" y="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Contents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82" name="Google Shape;82;gf3a8d4be09_2_180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83" name="Google Shape;83;gf3a8d4be09_2_180"/>
          <p:cNvSpPr txBox="1"/>
          <p:nvPr/>
        </p:nvSpPr>
        <p:spPr>
          <a:xfrm>
            <a:off x="383125" y="1149375"/>
            <a:ext cx="11034000" cy="28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Objective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 Constraints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Architecture - Data F</a:t>
            </a: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low Diagram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Collection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marR="0" lvl="0" indent="-431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Visualization</a:t>
            </a:r>
            <a:endParaRPr sz="3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84" name="Google Shape;84;gf3a8d4be09_2_180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228600" y="177814"/>
            <a:ext cx="10515600" cy="53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Business</a:t>
            </a:r>
            <a:r>
              <a:rPr lang="en-US" sz="2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228600" y="1021715"/>
            <a:ext cx="11801475" cy="509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800"/>
              <a:t>When hospitals try to leverage historical data for analytics, they often face several key business challenges:</a:t>
            </a:r>
            <a:endParaRPr lang="en-US" altLang="en-US" sz="1800"/>
          </a:p>
          <a:p>
            <a:endParaRPr lang="en-US" altLang="en-US" sz="1800"/>
          </a:p>
          <a:p>
            <a:pPr marL="228600" indent="-228600">
              <a:buFont typeface="+mj-lt"/>
              <a:buAutoNum type="arabicPeriod"/>
            </a:pPr>
            <a:r>
              <a:rPr lang="en-US" altLang="en-US" sz="1800"/>
              <a:t>Data Quality and Integration Issues</a:t>
            </a:r>
            <a:endParaRPr lang="en-US" altLang="en-US" sz="180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en-US" sz="1800"/>
              <a:t>Patient and operational data are often stored in multiple, disconnected systems (EHRs, billing, lab, pharmacy).</a:t>
            </a:r>
            <a:endParaRPr lang="en-US" altLang="en-US" sz="180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altLang="en-US" sz="1800"/>
              <a:t>Inconsistent data formats, missing values, and duplicate records reduce the reliability of insights.</a:t>
            </a:r>
            <a:endParaRPr lang="en-US" altLang="en-US" sz="1800"/>
          </a:p>
          <a:p>
            <a:pPr marL="628650" lvl="1" indent="-171450" algn="l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0" indent="0">
              <a:buNone/>
            </a:pPr>
            <a:r>
              <a:rPr lang="en-GB" altLang="en-US" sz="1800"/>
              <a:t>2.   </a:t>
            </a:r>
            <a:r>
              <a:rPr lang="en-US" altLang="en-US" sz="1800"/>
              <a:t>Limited Real-Time Visibility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/>
              <a:t>Historical data is useful, but delayed updates can prevent timely action during patient surges, emergencies, or sudden outbreaks.</a:t>
            </a:r>
            <a:endParaRPr lang="en-US" altLang="en-US" sz="1800"/>
          </a:p>
          <a:p>
            <a:endParaRPr lang="en-US" altLang="en-US" sz="1800"/>
          </a:p>
          <a:p>
            <a:r>
              <a:rPr lang="en-GB" altLang="en-US" sz="1800"/>
              <a:t>3.  </a:t>
            </a:r>
            <a:r>
              <a:rPr lang="en-US" altLang="en-US" sz="1800"/>
              <a:t>Regulatory and Privacy Concerns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/>
              <a:t>Hospitals must comply with strict data privacy regulations (such as HIPAA or local equivalents).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/>
              <a:t>Balancing data accessibility for analysis with patient confidentiality is complex and resource-intensive.</a:t>
            </a:r>
            <a:endParaRPr lang="en-US" altLang="en-US" sz="1800"/>
          </a:p>
          <a:p>
            <a:endParaRPr lang="en-US" altLang="en-US" sz="1800"/>
          </a:p>
          <a:p>
            <a:r>
              <a:rPr lang="en-GB" altLang="en-US" sz="1800"/>
              <a:t>4.  </a:t>
            </a:r>
            <a:r>
              <a:rPr lang="en-US" altLang="en-US" sz="1800"/>
              <a:t>Lack of Skilled Analytics Workforce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/>
              <a:t>Many hospitals struggle to recruit or train staff who can interpret advanced analytics or build predictive models.</a:t>
            </a:r>
            <a:endParaRPr lang="en-US" altLang="en-US" sz="1800"/>
          </a:p>
          <a:p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227965" y="1301115"/>
            <a:ext cx="11549380" cy="4933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02590" y="398780"/>
            <a:ext cx="11374755" cy="58350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1800">
                <a:sym typeface="+mn-ea"/>
              </a:rPr>
              <a:t>5.  </a:t>
            </a:r>
            <a:r>
              <a:rPr lang="en-US" altLang="en-US" sz="1800">
                <a:sym typeface="+mn-ea"/>
              </a:rPr>
              <a:t>Resistance to Change and Cultural Barriers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Clinicians and administrators may be skeptical of data-driven recommendations.</a:t>
            </a:r>
            <a:endParaRPr lang="en-US" altLang="en-US" sz="1800"/>
          </a:p>
          <a:p>
            <a:pPr marL="628650" lvl="2" indent="-171450"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Integrating analytics into daily decision-making requires organizational buy-in and training.</a:t>
            </a:r>
            <a:endParaRPr lang="en-US" altLang="en-US" sz="1800"/>
          </a:p>
          <a:p>
            <a:endParaRPr lang="en-US" altLang="en-US" sz="1800"/>
          </a:p>
          <a:p>
            <a:r>
              <a:rPr lang="en-GB" altLang="en-US" sz="1800">
                <a:sym typeface="+mn-ea"/>
              </a:rPr>
              <a:t>6.  </a:t>
            </a:r>
            <a:r>
              <a:rPr lang="en-US" altLang="en-US" sz="1800">
                <a:sym typeface="+mn-ea"/>
              </a:rPr>
              <a:t>High Implementation and Maintenance Costs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Building a secure analytics infrastructure—covering hardware, software, and cloud services—demands significant investment.</a:t>
            </a: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altLang="en-US" sz="1800"/>
          </a:p>
          <a:p>
            <a:r>
              <a:rPr lang="en-GB" altLang="en-US" sz="1800">
                <a:sym typeface="+mn-ea"/>
              </a:rPr>
              <a:t>7.  </a:t>
            </a:r>
            <a:r>
              <a:rPr lang="en-US" altLang="en-US" sz="1800">
                <a:sym typeface="+mn-ea"/>
              </a:rPr>
              <a:t>Difficulty in Linking Analytics to Business Outcomes</a:t>
            </a:r>
            <a:endParaRPr lang="en-US" altLang="en-US" sz="1800"/>
          </a:p>
          <a:p>
            <a:endParaRPr lang="en-US" altLang="en-US" sz="18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Even when insights are generated, converting them into measurable improvements in patient care or financial performance can be challenging.</a:t>
            </a:r>
            <a:endParaRPr lang="en-US" altLang="en-US" sz="1800"/>
          </a:p>
          <a:p>
            <a:endParaRPr lang="en-US" sz="1800"/>
          </a:p>
        </p:txBody>
      </p:sp>
      <p:pic>
        <p:nvPicPr>
          <p:cNvPr id="90" name="Google Shape;90;p6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3110" y="5945834"/>
            <a:ext cx="2277039" cy="808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-42545" y="6350000"/>
            <a:ext cx="9683750" cy="2794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3a8d4be09_2_92"/>
          <p:cNvSpPr txBox="1"/>
          <p:nvPr>
            <p:ph type="title"/>
          </p:nvPr>
        </p:nvSpPr>
        <p:spPr>
          <a:xfrm>
            <a:off x="228600" y="191607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 and Scope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96" name="Google Shape;96;gf3a8d4be09_2_92"/>
          <p:cNvSpPr txBox="1"/>
          <p:nvPr>
            <p:ph type="sldNum" idx="12"/>
          </p:nvPr>
        </p:nvSpPr>
        <p:spPr>
          <a:xfrm>
            <a:off x="11639549" y="6350003"/>
            <a:ext cx="390600" cy="2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7" name="Google Shape;97;gf3a8d4be09_2_92"/>
          <p:cNvSpPr txBox="1"/>
          <p:nvPr/>
        </p:nvSpPr>
        <p:spPr>
          <a:xfrm>
            <a:off x="4099475" y="1187700"/>
            <a:ext cx="2164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8" name="Google Shape;98;gf3a8d4be09_2_92"/>
          <p:cNvSpPr txBox="1"/>
          <p:nvPr/>
        </p:nvSpPr>
        <p:spPr>
          <a:xfrm>
            <a:off x="6053425" y="2493975"/>
            <a:ext cx="3409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sz="24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9" name="Google Shape;99;gf3a8d4be09_2_92"/>
          <p:cNvSpPr txBox="1"/>
          <p:nvPr/>
        </p:nvSpPr>
        <p:spPr>
          <a:xfrm>
            <a:off x="5938500" y="3792975"/>
            <a:ext cx="327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00" name="Google Shape;100;gf3a8d4be09_2_92"/>
          <p:cNvSpPr txBox="1"/>
          <p:nvPr/>
        </p:nvSpPr>
        <p:spPr>
          <a:xfrm>
            <a:off x="-1091900" y="2720225"/>
            <a:ext cx="3888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 panose="020B0604020202020204"/>
              <a:buNone/>
            </a:pPr>
            <a:endParaRPr sz="3000" b="1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01" name="Google Shape;101;gf3a8d4be09_2_92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228600" y="954405"/>
            <a:ext cx="11875770" cy="539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Project Overview</a:t>
            </a:r>
            <a:endParaRPr lang="en-US" altLang="en-US" b="1"/>
          </a:p>
          <a:p>
            <a:r>
              <a:rPr lang="en-US" altLang="en-US"/>
              <a:t>This project focuses on leveraging historical hospital data to build a comprehensive analytics framework that supports clinical, operational, and financial decision-making. By systematically collecting, cleaning, and analyzing past records—such as patient demographics, admissions, readmissions, treatment outcomes, physician workloads, supply-chain metrics, and cost data—the initiative aims to identify patterns and trends that can drive evidence-based improvements. The ultimate goal is to enhance patient care, optimize resource allocation, and strengthen the hospital’s financial and operational performance.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Project Scope</a:t>
            </a:r>
            <a:endParaRPr lang="en-US" altLang="en-US" b="1"/>
          </a:p>
          <a:p>
            <a:endParaRPr lang="en-US" altLang="en-US"/>
          </a:p>
          <a:p>
            <a:r>
              <a:rPr lang="en-US" altLang="en-US" b="1"/>
              <a:t>In Scope: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Data Collection &amp; Preparation: Gather historical data from electronic health records (EHRs), billing systems, pharmacy, and supply-chain databases; perform data cleansing and standardization.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Descriptive &amp; Diagnostic Analytics: Create dashboards and reports to visualize key performance indicators (KPIs) such as readmission rates, bed occupancy, supply usage, and revenue trends.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Predictive Insights: Develop models to forecast patient volumes, resource requirements, and potential risk of readmissions.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Operational Efficiency Analysis: Identify bottlenecks in patient flow, staffing, and inventory management.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Financial Analysis: Track cost drivers and revenue streams to support budgeting and cost-reduction strategies.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228600" y="186159"/>
            <a:ext cx="10515600" cy="518795"/>
          </a:xfrm>
        </p:spPr>
        <p:txBody>
          <a:bodyPr/>
          <a:p>
            <a:r>
              <a:rPr lang="en-US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 and Scope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227965" y="1195070"/>
            <a:ext cx="11622405" cy="4953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>
                <a:sym typeface="+mn-ea"/>
              </a:rPr>
              <a:t>Out of Scope: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Real-time patient monitoring or live clinical decision support.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Development of patient-facing applications or mobile health tools.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Changes to existing hospital information systems beyond analytics integration.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232410" y="177790"/>
            <a:ext cx="105156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Dictionary </a:t>
            </a:r>
            <a:endParaRPr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07" name="Google Shape;107;p1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692640" y="6141085"/>
            <a:ext cx="2277110" cy="716915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232410" y="961390"/>
            <a:ext cx="11736705" cy="53149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graphicFrame>
        <p:nvGraphicFramePr>
          <p:cNvPr id="11" name="Table 10"/>
          <p:cNvGraphicFramePr/>
          <p:nvPr>
            <p:custDataLst>
              <p:tags r:id="rId2"/>
            </p:custDataLst>
          </p:nvPr>
        </p:nvGraphicFramePr>
        <p:xfrm>
          <a:off x="633730" y="961390"/>
          <a:ext cx="11335385" cy="538670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9280"/>
                <a:gridCol w="2629535"/>
                <a:gridCol w="4838700"/>
                <a:gridCol w="2007870"/>
              </a:tblGrid>
              <a:tr h="167640">
                <a:tc>
                  <a:txBody>
                    <a:bodyPr/>
                    <a:p>
                      <a:r>
                        <a:rPr lang="en-US" altLang="zh-CN" sz="1100"/>
                        <a:t>Field Name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Data Type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Description / Definition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lang="en-US" altLang="zh-CN" sz="1100"/>
                        <a:t>Example</a:t>
                      </a:r>
                      <a:endParaRPr lang="en-US" altLang="zh-CN" sz="1100"/>
                    </a:p>
                  </a:txBody>
                  <a:tcPr marL="0" marR="0" marT="0" marB="0" anchor="ctr" anchorCtr="0"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Patient_ID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 / Varchar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Unique identifier assigned to each patient.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P123456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Admission_Date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Date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Date when the patient was admitted to the hospital.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2025-03-14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Discharge_Date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Date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Date when the patient was discharged.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2025-03-20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Length_of_Stay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Integer (days)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Number of days between admission and discharge.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6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Department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Hospital department where the patient was treated.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Cardiology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Physician_ID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Unique identifier of the attending physician.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DR045</a:t>
                      </a:r>
                      <a:endParaRPr lang="en-GB" sz="1000"/>
                    </a:p>
                  </a:txBody>
                  <a:tcPr/>
                </a:tc>
              </a:tr>
              <a:tr h="3727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Diagnosis_Code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Standardized code for the primary diagnosis (e.g., ICD-10).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I10</a:t>
                      </a:r>
                      <a:endParaRPr lang="en-GB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Procedure_Code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Code representing primary procedure or surgery performed.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45.23</a:t>
                      </a:r>
                      <a:endParaRPr lang="en-GB" sz="1000"/>
                    </a:p>
                  </a:txBody>
                  <a:tcPr/>
                </a:tc>
              </a:tr>
              <a:tr h="3956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Readmission_Flag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Boolean / Integer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Indicates if the patient was readmitted within a specified period (e.g., 30 days).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1 = Yes</a:t>
                      </a:r>
                      <a:endParaRPr lang="en-GB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Readmission_Date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Date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Date of readmission, if applicable.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2025-04-05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Total_Charges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Decimal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Total billing amount for the hospital stay.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₹75,000</a:t>
                      </a:r>
                      <a:endParaRPr lang="en-GB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Payment_Method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Mode of payment (Insurance, Cash, Government Scheme).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Insurance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Supply_Cost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Decimal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Total cost of medical supplies used during stay.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₹12,500</a:t>
                      </a:r>
                      <a:endParaRPr lang="en-GB" sz="1000"/>
                    </a:p>
                  </a:txBody>
                  <a:tcPr/>
                </a:tc>
              </a:tr>
              <a:tr h="243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Medication_Cost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Decimal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Total cost of prescribed medications.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₹3,200</a:t>
                      </a:r>
                      <a:endParaRPr lang="en-GB" sz="1000"/>
                    </a:p>
                  </a:txBody>
                  <a:tcPr/>
                </a:tc>
              </a:tr>
              <a:tr h="3714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Bed_Occupancy_Status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Status of bed usage during patient stay (e.g., ICU, General Ward).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ICU</a:t>
                      </a:r>
                      <a:endParaRPr lang="en-GB" sz="1000"/>
                    </a:p>
                  </a:txBody>
                  <a:tcPr/>
                </a:tc>
              </a:tr>
              <a:tr h="3962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Vendor_ID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String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Identifier for the vendor supplying critical medical equipment or consumables.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VND104</a:t>
                      </a:r>
                      <a:endParaRPr lang="en-GB" sz="1000"/>
                    </a:p>
                  </a:txBody>
                  <a:tcPr/>
                </a:tc>
              </a:tr>
              <a:tr h="3721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Inventory_Quantity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Integer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Number of supply units in stock during the patient’s stay.</a:t>
                      </a:r>
                      <a:endParaRPr lang="en-GB" sz="10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GB" sz="1000"/>
                        <a:t>250</a:t>
                      </a:r>
                      <a:endParaRPr lang="en-GB" sz="10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>
            <p:ph type="title"/>
          </p:nvPr>
        </p:nvSpPr>
        <p:spPr>
          <a:xfrm>
            <a:off x="248194" y="147682"/>
            <a:ext cx="9247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Exploratory Data Analysis [EDA]</a:t>
            </a:r>
            <a:endParaRPr sz="32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13" name="Google Shape;113;p25"/>
          <p:cNvSpPr txBox="1"/>
          <p:nvPr>
            <p:ph type="sldNum" idx="12"/>
          </p:nvPr>
        </p:nvSpPr>
        <p:spPr>
          <a:xfrm>
            <a:off x="11639552" y="6350000"/>
            <a:ext cx="390525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4" name="Google Shape;114;p25"/>
          <p:cNvSpPr txBox="1"/>
          <p:nvPr/>
        </p:nvSpPr>
        <p:spPr>
          <a:xfrm>
            <a:off x="609600" y="1181100"/>
            <a:ext cx="1943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" name="Google Shape;115;p25"/>
          <p:cNvSpPr txBox="1"/>
          <p:nvPr/>
        </p:nvSpPr>
        <p:spPr>
          <a:xfrm>
            <a:off x="3238500" y="2076450"/>
            <a:ext cx="89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25"/>
          <p:cNvSpPr txBox="1"/>
          <p:nvPr/>
        </p:nvSpPr>
        <p:spPr>
          <a:xfrm>
            <a:off x="4686300" y="4057650"/>
            <a:ext cx="754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7" name="Google Shape;117;p25"/>
          <p:cNvSpPr txBox="1"/>
          <p:nvPr/>
        </p:nvSpPr>
        <p:spPr>
          <a:xfrm>
            <a:off x="191575" y="4750800"/>
            <a:ext cx="11034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8" name="Google Shape;118;p25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243205" y="939800"/>
            <a:ext cx="11784965" cy="541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200"/>
              <a:t>EDA is the process of exploring and summarizing the dataset to understand patterns, spot anomalies, and get ready for modeling. For your datasets, the EDA would typically include:</a:t>
            </a:r>
            <a:endParaRPr lang="en-US" altLang="en-US" sz="1200"/>
          </a:p>
          <a:p>
            <a:endParaRPr lang="en-US" altLang="en-US" sz="1200"/>
          </a:p>
          <a:p>
            <a:pPr marL="228600" indent="-228600">
              <a:buAutoNum type="arabicPeriod"/>
            </a:pPr>
            <a:r>
              <a:rPr lang="en-US" altLang="en-US" sz="1200" b="1"/>
              <a:t>Data Structure &amp; Overview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Loaded all Excel sheets and examined row/column counts.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Reviewed column names, data types (numeric, categorical, datetime, text).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Checked for unique IDs (Hospital_ID, Patient_ID, SKU_ID, Vendor_ID, etc.) to confirm primary keys.</a:t>
            </a:r>
            <a:endParaRPr lang="en-US" altLang="en-US" sz="1200"/>
          </a:p>
          <a:p>
            <a:endParaRPr lang="en-US" altLang="en-US" sz="1200"/>
          </a:p>
          <a:p>
            <a:pPr marL="0" indent="0">
              <a:buNone/>
            </a:pPr>
            <a:r>
              <a:rPr lang="en-GB" altLang="en-US" sz="1200" b="1"/>
              <a:t>2.  </a:t>
            </a:r>
            <a:r>
              <a:rPr lang="en-US" altLang="en-US" sz="1200" b="1"/>
              <a:t>Missing Value Analysis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Identified missing or null values across columns.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Found issues like incomplete DOB, missing vendor names, blank admission dates.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Strategy: impute (e.g., median for numerical, mode for categorical) or drop if too many missing.</a:t>
            </a:r>
            <a:endParaRPr lang="en-US" altLang="en-US" sz="1200"/>
          </a:p>
          <a:p>
            <a:endParaRPr lang="en-US" altLang="en-US" sz="1200"/>
          </a:p>
          <a:p>
            <a:r>
              <a:rPr lang="en-GB" altLang="en-US" sz="1200" b="1"/>
              <a:t>3.  </a:t>
            </a:r>
            <a:r>
              <a:rPr lang="en-US" altLang="en-US" sz="1200" b="1"/>
              <a:t>Duplicate Detection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Checked for duplicate patient IDs, repeated hospital records, redundant transaction logs.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Duplicates were either merged or removed.</a:t>
            </a:r>
            <a:endParaRPr lang="en-US" altLang="en-US" sz="1200"/>
          </a:p>
          <a:p>
            <a:endParaRPr lang="en-US" altLang="en-US" sz="1200"/>
          </a:p>
          <a:p>
            <a:r>
              <a:rPr lang="en-GB" altLang="en-US" sz="1200" b="1"/>
              <a:t>4.  </a:t>
            </a:r>
            <a:r>
              <a:rPr lang="en-US" altLang="en-US" sz="1200" b="1"/>
              <a:t>Descriptive Statistics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Calculated mean, median, standard deviation for numerical fields (e.g., patient age, transaction amounts, inventory levels).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Examined frequency distributions for categorical data (departments, admission type, payment type).</a:t>
            </a:r>
            <a:endParaRPr lang="en-US" altLang="en-US" sz="1200"/>
          </a:p>
          <a:p>
            <a:endParaRPr lang="en-US" altLang="en-US" sz="1200"/>
          </a:p>
          <a:p>
            <a:r>
              <a:rPr lang="en-GB" altLang="en-US" sz="1200" b="1"/>
              <a:t>5.  </a:t>
            </a:r>
            <a:r>
              <a:rPr lang="en-US" altLang="en-US" sz="1200" b="1"/>
              <a:t>Outlier Analysis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Detected unusual values, e.g., negative stock in inventory, transaction amounts &gt; realistic limits, patient ages &gt;120.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Outliers flagged for review or correction.</a:t>
            </a:r>
            <a:endParaRPr lang="en-US" altLang="en-US" sz="1200"/>
          </a:p>
          <a:p>
            <a:endParaRPr lang="en-US" altLang="en-US" sz="1200"/>
          </a:p>
          <a:p>
            <a:r>
              <a:rPr lang="en-GB" altLang="en-US" sz="1200" b="1"/>
              <a:t>6.  </a:t>
            </a:r>
            <a:r>
              <a:rPr lang="en-US" altLang="en-US" sz="1200" b="1"/>
              <a:t>Relationship Checks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Correlations between numerical variables (e.g., bed occupancy vs. admissions).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Cross-tabulations for categorical variables (insurance vs. admission type).</a:t>
            </a:r>
            <a:endParaRPr lang="en-US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/>
              <a:t>Time-series trend analysis for transactions, admissions, supply deliveries.</a:t>
            </a:r>
            <a:endParaRPr lang="en-US" altLang="en-US"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/>
          <p:nvPr>
            <p:ph type="title"/>
          </p:nvPr>
        </p:nvSpPr>
        <p:spPr>
          <a:xfrm>
            <a:off x="228600" y="177790"/>
            <a:ext cx="10515600" cy="535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Georgia" panose="02040502050405020303"/>
              <a:buNone/>
            </a:pPr>
            <a:r>
              <a:rPr lang="en-US"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Preprocessing</a:t>
            </a:r>
            <a:endParaRPr lang="en-US" sz="32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29" name="Google Shape;129;p30"/>
          <p:cNvSpPr txBox="1"/>
          <p:nvPr/>
        </p:nvSpPr>
        <p:spPr>
          <a:xfrm>
            <a:off x="876300" y="1428750"/>
            <a:ext cx="1097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0" name="Google Shape;130;p30" descr="360DigiTMG Reviews - 52 Reviews of 360digitmg.com | Sitejabber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751545" y="5952931"/>
            <a:ext cx="2277039" cy="808338"/>
          </a:xfrm>
          <a:prstGeom prst="rect">
            <a:avLst/>
          </a:prstGeom>
          <a:noFill/>
          <a:ln>
            <a:noFill/>
          </a:ln>
        </p:spPr>
      </p:pic>
      <p:sp>
        <p:nvSpPr>
          <p:cNvPr id="1" name="Text Box 0"/>
          <p:cNvSpPr txBox="1"/>
          <p:nvPr/>
        </p:nvSpPr>
        <p:spPr>
          <a:xfrm>
            <a:off x="295910" y="993140"/>
            <a:ext cx="11553190" cy="5356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300"/>
              <a:t>Preprocessing prepares the dataset for deeper analytics, visualization, or modeling.</a:t>
            </a:r>
            <a:endParaRPr lang="en-US" altLang="en-US" sz="1300"/>
          </a:p>
          <a:p>
            <a:endParaRPr lang="en-US" altLang="en-US" sz="1300"/>
          </a:p>
          <a:p>
            <a:pPr marL="342900" indent="-342900">
              <a:buAutoNum type="arabicPeriod"/>
            </a:pPr>
            <a:r>
              <a:rPr lang="en-US" altLang="en-US" sz="1300" b="1"/>
              <a:t>Data Cleaning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Removed or corrected invalid values (wrong date formats like 02-01-2024 fixed to 2024-01-02).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Standardized categorical entries (e.g., “Self-pay”, “Self Pay”, “SELF_PAY” → unified as Self-Pay).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Normalized hospital/department/physician names for consistency.</a:t>
            </a:r>
            <a:endParaRPr lang="en-US" altLang="en-US" sz="1300"/>
          </a:p>
          <a:p>
            <a:pPr marL="457200" lvl="1" indent="0">
              <a:buFont typeface="Arial" panose="020B0604020202020204" pitchFamily="34" charset="0"/>
              <a:buNone/>
            </a:pPr>
            <a:endParaRPr lang="en-US" altLang="en-US" sz="1300" b="1"/>
          </a:p>
          <a:p>
            <a:pPr marL="0" indent="0">
              <a:buNone/>
            </a:pPr>
            <a:r>
              <a:rPr lang="en-GB" altLang="en-US" sz="1300" b="1"/>
              <a:t>2.   </a:t>
            </a:r>
            <a:r>
              <a:rPr lang="en-US" altLang="en-US" sz="1300" b="1"/>
              <a:t>Feature Engineering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Created derived columns such as: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Patient Age = Current Date – DOB.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Days Late = Actual Delivery – Scheduled Delivery.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Bed Occupancy % = (Occupied Beds / Total Beds) × 100.</a:t>
            </a:r>
            <a:endParaRPr lang="en-US" altLang="en-US" sz="1300"/>
          </a:p>
          <a:p>
            <a:endParaRPr lang="en-US" altLang="en-US" sz="1300"/>
          </a:p>
          <a:p>
            <a:r>
              <a:rPr lang="en-GB" altLang="en-US" sz="1300" b="1"/>
              <a:t>3.   </a:t>
            </a:r>
            <a:r>
              <a:rPr lang="en-US" altLang="en-US" sz="1300" b="1"/>
              <a:t>Handling Missing Data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For patient DOB → imputed with median year of birth.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For inventory reorder levels → replaced missing with SKU category average.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For transaction amounts → flagged missing as anomalies.</a:t>
            </a:r>
            <a:endParaRPr lang="en-US" altLang="en-US" sz="1300"/>
          </a:p>
          <a:p>
            <a:endParaRPr lang="en-US" altLang="en-US" sz="1300"/>
          </a:p>
          <a:p>
            <a:r>
              <a:rPr lang="en-GB" altLang="en-US" sz="1300" b="1"/>
              <a:t>4.   </a:t>
            </a:r>
            <a:r>
              <a:rPr lang="en-US" altLang="en-US" sz="1300" b="1"/>
              <a:t>Data Transformation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Converted text-based dates to proper datetime.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Normalized numerical values for later modeling (e.g., log-transform for highly skewed costs).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Encoded categorical variables into numerical codes (for ML models if used later).</a:t>
            </a:r>
            <a:endParaRPr lang="en-US" altLang="en-US" sz="1300"/>
          </a:p>
          <a:p>
            <a:endParaRPr lang="en-US" altLang="en-US" sz="1300"/>
          </a:p>
          <a:p>
            <a:r>
              <a:rPr lang="en-GB" altLang="en-US" sz="1300" b="1"/>
              <a:t>5.   </a:t>
            </a:r>
            <a:r>
              <a:rPr lang="en-US" altLang="en-US" sz="1300" b="1"/>
              <a:t>Validation &amp; Integrity Checks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Ensured foreign key relationships hold (e.g., Patient_ID in Patients exists in Transactions).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Cross-checked totals (sum of departmental admissions = total hospital admissions).</a:t>
            </a:r>
            <a:endParaRPr lang="en-US" altLang="en-US" sz="13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300"/>
              <a:t>Verified inventory balances against supply transactions.</a:t>
            </a:r>
            <a:endParaRPr lang="en-US" altLang="en-US" sz="13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92*424"/>
  <p:tag name="TABLE_ENDDRAG_RECT" val="49*75*892*424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9147</Words>
  <Application>WPS Presentation</Application>
  <PresentationFormat/>
  <Paragraphs>316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Georgia</vt:lpstr>
      <vt:lpstr>Times New Roman</vt:lpstr>
      <vt:lpstr>Microsoft YaHei</vt:lpstr>
      <vt:lpstr>Arial Unicode MS</vt:lpstr>
      <vt:lpstr>Algerian</vt:lpstr>
      <vt:lpstr>Office Theme</vt:lpstr>
      <vt:lpstr>PowerPoint 演示文稿</vt:lpstr>
      <vt:lpstr>Contents</vt:lpstr>
      <vt:lpstr>Business Problem</vt:lpstr>
      <vt:lpstr>PowerPoint 演示文稿</vt:lpstr>
      <vt:lpstr>Project Overview and Scope</vt:lpstr>
      <vt:lpstr>PowerPoint 演示文稿</vt:lpstr>
      <vt:lpstr>Data Dictionary </vt:lpstr>
      <vt:lpstr>Exploratory Data Analysis [EDA]</vt:lpstr>
      <vt:lpstr>Data Preprocessing</vt:lpstr>
      <vt:lpstr>Data Visualization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ANALYTICS</dc:title>
  <dc:creator>VIKAS BARTHWAL</dc:creator>
  <cp:lastModifiedBy>Jayanth Naidu</cp:lastModifiedBy>
  <cp:revision>1</cp:revision>
  <dcterms:created xsi:type="dcterms:W3CDTF">2025-09-26T01:16:12Z</dcterms:created>
  <dcterms:modified xsi:type="dcterms:W3CDTF">2025-09-26T01:16:12Z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F601993D67F744F7A0689475C57D930C_13</vt:lpwstr>
  </property>
  <property fmtid="{D5CDD505-2E9C-101B-9397-08002B2CF9AE}" pid="3" name="KSOProductBuildVer">
    <vt:lpwstr>1033-12.2.0.22549</vt:lpwstr>
  </property>
</Properties>
</file>