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9" r:id="rId2"/>
  </p:sldMasterIdLst>
  <p:notesMasterIdLst>
    <p:notesMasterId r:id="rId7"/>
  </p:notesMasterIdLst>
  <p:sldIdLst>
    <p:sldId id="256" r:id="rId3"/>
    <p:sldId id="259" r:id="rId4"/>
    <p:sldId id="258" r:id="rId5"/>
    <p:sldId id="257" r:id="rId6"/>
  </p:sldIdLst>
  <p:sldSz cx="43891200" cy="32918400"/>
  <p:notesSz cx="20104100" cy="150812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6286" userDrawn="1">
          <p15:clr>
            <a:srgbClr val="A4A3A4"/>
          </p15:clr>
        </p15:guide>
        <p15:guide id="2" pos="47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53D"/>
    <a:srgbClr val="FFFFFF"/>
    <a:srgbClr val="DDF0BC"/>
    <a:srgbClr val="A4D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00B2F-59BF-9798-304B-BEBACCED6654}" v="25" dt="2023-02-08T05:40:29.107"/>
    <p1510:client id="{075D3543-1454-11CE-4B07-9B21158F7F31}" v="184" dt="2023-02-08T06:14:02.946"/>
    <p1510:client id="{30958237-303E-5792-B619-2B732C292AFC}" v="27" dt="2023-02-08T05:53:41.500"/>
    <p1510:client id="{39679716-4434-4AA0-BA77-23E6B32E29EA}" v="916" dt="2023-02-08T06:12:42.608"/>
    <p1510:client id="{822CC1CC-4CE3-26E3-FAF6-A5D12CA0CF34}" v="77" dt="2023-02-08T05:47:59.684"/>
    <p1510:client id="{949DD76F-F0B9-C637-B049-BDF3C8F64428}" v="26" dt="2023-02-09T04:54:30.167"/>
    <p1510:client id="{B2547BD4-1647-4499-A6B3-930D5A9F8CD9}" v="709" dt="2023-02-09T01:48:36.622"/>
    <p1510:client id="{B73A4F0D-2D94-8A10-E80A-69B1D3274B1D}" v="277" dt="2023-02-08T05:33:20.053"/>
    <p1510:client id="{C648D2A2-35DD-773F-C63B-63CDF151DD57}" v="185" dt="2023-02-08T02:22:16.767"/>
    <p1510:client id="{FFDF527F-BADF-20FB-AB80-20DADC672844}" v="90" dt="2023-02-08T05:38:22.73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6286"/>
        <p:guide pos="4716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755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755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335D9-FBAC-4DA9-8869-A811B2E36C3D}" type="datetimeFigureOut"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885950"/>
            <a:ext cx="6784975" cy="508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7258050"/>
            <a:ext cx="16084550" cy="59388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4325600"/>
            <a:ext cx="8712200" cy="755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4325600"/>
            <a:ext cx="8712200" cy="755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EFDC2-9CA9-4854-9D35-FEBD65F197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15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995581" rtl="0" eaLnBrk="1" latinLnBrk="0" hangingPunct="1">
      <a:defRPr sz="2619" kern="1200">
        <a:solidFill>
          <a:schemeClr val="tx1"/>
        </a:solidFill>
        <a:latin typeface="+mn-lt"/>
        <a:ea typeface="+mn-ea"/>
        <a:cs typeface="+mn-cs"/>
      </a:defRPr>
    </a:lvl1pPr>
    <a:lvl2pPr marL="997790" algn="l" defTabSz="1995581" rtl="0" eaLnBrk="1" latinLnBrk="0" hangingPunct="1">
      <a:defRPr sz="2619" kern="1200">
        <a:solidFill>
          <a:schemeClr val="tx1"/>
        </a:solidFill>
        <a:latin typeface="+mn-lt"/>
        <a:ea typeface="+mn-ea"/>
        <a:cs typeface="+mn-cs"/>
      </a:defRPr>
    </a:lvl2pPr>
    <a:lvl3pPr marL="1995581" algn="l" defTabSz="1995581" rtl="0" eaLnBrk="1" latinLnBrk="0" hangingPunct="1">
      <a:defRPr sz="2619" kern="1200">
        <a:solidFill>
          <a:schemeClr val="tx1"/>
        </a:solidFill>
        <a:latin typeface="+mn-lt"/>
        <a:ea typeface="+mn-ea"/>
        <a:cs typeface="+mn-cs"/>
      </a:defRPr>
    </a:lvl3pPr>
    <a:lvl4pPr marL="2993371" algn="l" defTabSz="1995581" rtl="0" eaLnBrk="1" latinLnBrk="0" hangingPunct="1">
      <a:defRPr sz="2619" kern="1200">
        <a:solidFill>
          <a:schemeClr val="tx1"/>
        </a:solidFill>
        <a:latin typeface="+mn-lt"/>
        <a:ea typeface="+mn-ea"/>
        <a:cs typeface="+mn-cs"/>
      </a:defRPr>
    </a:lvl4pPr>
    <a:lvl5pPr marL="3991162" algn="l" defTabSz="1995581" rtl="0" eaLnBrk="1" latinLnBrk="0" hangingPunct="1">
      <a:defRPr sz="2619" kern="1200">
        <a:solidFill>
          <a:schemeClr val="tx1"/>
        </a:solidFill>
        <a:latin typeface="+mn-lt"/>
        <a:ea typeface="+mn-ea"/>
        <a:cs typeface="+mn-cs"/>
      </a:defRPr>
    </a:lvl5pPr>
    <a:lvl6pPr marL="4988952" algn="l" defTabSz="1995581" rtl="0" eaLnBrk="1" latinLnBrk="0" hangingPunct="1">
      <a:defRPr sz="2619" kern="1200">
        <a:solidFill>
          <a:schemeClr val="tx1"/>
        </a:solidFill>
        <a:latin typeface="+mn-lt"/>
        <a:ea typeface="+mn-ea"/>
        <a:cs typeface="+mn-cs"/>
      </a:defRPr>
    </a:lvl6pPr>
    <a:lvl7pPr marL="5986743" algn="l" defTabSz="1995581" rtl="0" eaLnBrk="1" latinLnBrk="0" hangingPunct="1">
      <a:defRPr sz="2619" kern="1200">
        <a:solidFill>
          <a:schemeClr val="tx1"/>
        </a:solidFill>
        <a:latin typeface="+mn-lt"/>
        <a:ea typeface="+mn-ea"/>
        <a:cs typeface="+mn-cs"/>
      </a:defRPr>
    </a:lvl7pPr>
    <a:lvl8pPr marL="6984533" algn="l" defTabSz="1995581" rtl="0" eaLnBrk="1" latinLnBrk="0" hangingPunct="1">
      <a:defRPr sz="2619" kern="1200">
        <a:solidFill>
          <a:schemeClr val="tx1"/>
        </a:solidFill>
        <a:latin typeface="+mn-lt"/>
        <a:ea typeface="+mn-ea"/>
        <a:cs typeface="+mn-cs"/>
      </a:defRPr>
    </a:lvl8pPr>
    <a:lvl9pPr marL="7982324" algn="l" defTabSz="1995581" rtl="0" eaLnBrk="1" latinLnBrk="0" hangingPunct="1">
      <a:defRPr sz="261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EFDC2-9CA9-4854-9D35-FEBD65F197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09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EFDC2-9CA9-4854-9D35-FEBD65F197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1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1d6ca752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1d6ca7526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9e56f86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9e56f86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91839" y="10204704"/>
            <a:ext cx="37307522" cy="11084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3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583680" y="18434305"/>
            <a:ext cx="307238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496160" y="3555840"/>
            <a:ext cx="13478400" cy="48366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800"/>
              <a:buNone/>
              <a:defRPr sz="12795"/>
            </a:lvl1pPr>
            <a:lvl2pPr lvl="1">
              <a:spcBef>
                <a:spcPts val="0"/>
              </a:spcBef>
              <a:spcAft>
                <a:spcPts val="0"/>
              </a:spcAft>
              <a:buSzPts val="12800"/>
              <a:buNone/>
              <a:defRPr sz="12795"/>
            </a:lvl2pPr>
            <a:lvl3pPr lvl="2">
              <a:spcBef>
                <a:spcPts val="0"/>
              </a:spcBef>
              <a:spcAft>
                <a:spcPts val="0"/>
              </a:spcAft>
              <a:buSzPts val="12800"/>
              <a:buNone/>
              <a:defRPr sz="12795"/>
            </a:lvl3pPr>
            <a:lvl4pPr lvl="3">
              <a:spcBef>
                <a:spcPts val="0"/>
              </a:spcBef>
              <a:spcAft>
                <a:spcPts val="0"/>
              </a:spcAft>
              <a:buSzPts val="12800"/>
              <a:buNone/>
              <a:defRPr sz="12795"/>
            </a:lvl4pPr>
            <a:lvl5pPr lvl="4">
              <a:spcBef>
                <a:spcPts val="0"/>
              </a:spcBef>
              <a:spcAft>
                <a:spcPts val="0"/>
              </a:spcAft>
              <a:buSzPts val="12800"/>
              <a:buNone/>
              <a:defRPr sz="12795"/>
            </a:lvl5pPr>
            <a:lvl6pPr lvl="5">
              <a:spcBef>
                <a:spcPts val="0"/>
              </a:spcBef>
              <a:spcAft>
                <a:spcPts val="0"/>
              </a:spcAft>
              <a:buSzPts val="12800"/>
              <a:buNone/>
              <a:defRPr sz="12795"/>
            </a:lvl6pPr>
            <a:lvl7pPr lvl="6">
              <a:spcBef>
                <a:spcPts val="0"/>
              </a:spcBef>
              <a:spcAft>
                <a:spcPts val="0"/>
              </a:spcAft>
              <a:buSzPts val="12800"/>
              <a:buNone/>
              <a:defRPr sz="12795"/>
            </a:lvl7pPr>
            <a:lvl8pPr lvl="7">
              <a:spcBef>
                <a:spcPts val="0"/>
              </a:spcBef>
              <a:spcAft>
                <a:spcPts val="0"/>
              </a:spcAft>
              <a:buSzPts val="12800"/>
              <a:buNone/>
              <a:defRPr sz="12795"/>
            </a:lvl8pPr>
            <a:lvl9pPr lvl="8">
              <a:spcBef>
                <a:spcPts val="0"/>
              </a:spcBef>
              <a:spcAft>
                <a:spcPts val="0"/>
              </a:spcAft>
              <a:buSzPts val="12800"/>
              <a:buNone/>
              <a:defRPr sz="12795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496160" y="8893445"/>
            <a:ext cx="13478400" cy="20348099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marL="457053" lvl="0" indent="-634795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397"/>
            </a:lvl1pPr>
            <a:lvl2pPr marL="914104" lvl="1" indent="-634795">
              <a:spcBef>
                <a:spcPts val="8497"/>
              </a:spcBef>
              <a:spcAft>
                <a:spcPts val="0"/>
              </a:spcAft>
              <a:buSzPts val="6400"/>
              <a:buChar char="○"/>
              <a:defRPr sz="6397"/>
            </a:lvl2pPr>
            <a:lvl3pPr marL="1371157" lvl="2" indent="-634795">
              <a:spcBef>
                <a:spcPts val="8497"/>
              </a:spcBef>
              <a:spcAft>
                <a:spcPts val="0"/>
              </a:spcAft>
              <a:buSzPts val="6400"/>
              <a:buChar char="■"/>
              <a:defRPr sz="6397"/>
            </a:lvl3pPr>
            <a:lvl4pPr marL="1828208" lvl="3" indent="-634795">
              <a:spcBef>
                <a:spcPts val="8497"/>
              </a:spcBef>
              <a:spcAft>
                <a:spcPts val="0"/>
              </a:spcAft>
              <a:buSzPts val="6400"/>
              <a:buChar char="●"/>
              <a:defRPr sz="6397"/>
            </a:lvl4pPr>
            <a:lvl5pPr marL="2285261" lvl="4" indent="-634795">
              <a:spcBef>
                <a:spcPts val="8497"/>
              </a:spcBef>
              <a:spcAft>
                <a:spcPts val="0"/>
              </a:spcAft>
              <a:buSzPts val="6400"/>
              <a:buChar char="○"/>
              <a:defRPr sz="6397"/>
            </a:lvl5pPr>
            <a:lvl6pPr marL="2742314" lvl="5" indent="-634795">
              <a:spcBef>
                <a:spcPts val="8497"/>
              </a:spcBef>
              <a:spcAft>
                <a:spcPts val="0"/>
              </a:spcAft>
              <a:buSzPts val="6400"/>
              <a:buChar char="■"/>
              <a:defRPr sz="6397"/>
            </a:lvl6pPr>
            <a:lvl7pPr marL="3199365" lvl="6" indent="-634795">
              <a:spcBef>
                <a:spcPts val="8497"/>
              </a:spcBef>
              <a:spcAft>
                <a:spcPts val="0"/>
              </a:spcAft>
              <a:buSzPts val="6400"/>
              <a:buChar char="●"/>
              <a:defRPr sz="6397"/>
            </a:lvl7pPr>
            <a:lvl8pPr marL="3656418" lvl="7" indent="-634795">
              <a:spcBef>
                <a:spcPts val="8497"/>
              </a:spcBef>
              <a:spcAft>
                <a:spcPts val="0"/>
              </a:spcAft>
              <a:buSzPts val="6400"/>
              <a:buChar char="○"/>
              <a:defRPr sz="6397"/>
            </a:lvl8pPr>
            <a:lvl9pPr marL="4113468" lvl="8" indent="-634795">
              <a:spcBef>
                <a:spcPts val="8497"/>
              </a:spcBef>
              <a:spcAft>
                <a:spcPts val="8497"/>
              </a:spcAft>
              <a:buSzPts val="6400"/>
              <a:buChar char="■"/>
              <a:defRPr sz="6397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40667798" y="29844587"/>
            <a:ext cx="2633699" cy="2519101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rtl="0"/>
            <a:fld id="{00000000-1234-1234-1234-123412341234}" type="slidenum">
              <a:rPr lang="en" smtClean="0"/>
              <a:pPr rtl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353203" y="2880963"/>
            <a:ext cx="30565499" cy="26181001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600"/>
              <a:buNone/>
              <a:defRPr sz="25592"/>
            </a:lvl1pPr>
            <a:lvl2pPr lvl="1">
              <a:spcBef>
                <a:spcPts val="0"/>
              </a:spcBef>
              <a:spcAft>
                <a:spcPts val="0"/>
              </a:spcAft>
              <a:buSzPts val="25600"/>
              <a:buNone/>
              <a:defRPr sz="25592"/>
            </a:lvl2pPr>
            <a:lvl3pPr lvl="2">
              <a:spcBef>
                <a:spcPts val="0"/>
              </a:spcBef>
              <a:spcAft>
                <a:spcPts val="0"/>
              </a:spcAft>
              <a:buSzPts val="25600"/>
              <a:buNone/>
              <a:defRPr sz="25592"/>
            </a:lvl3pPr>
            <a:lvl4pPr lvl="3">
              <a:spcBef>
                <a:spcPts val="0"/>
              </a:spcBef>
              <a:spcAft>
                <a:spcPts val="0"/>
              </a:spcAft>
              <a:buSzPts val="25600"/>
              <a:buNone/>
              <a:defRPr sz="25592"/>
            </a:lvl4pPr>
            <a:lvl5pPr lvl="4">
              <a:spcBef>
                <a:spcPts val="0"/>
              </a:spcBef>
              <a:spcAft>
                <a:spcPts val="0"/>
              </a:spcAft>
              <a:buSzPts val="25600"/>
              <a:buNone/>
              <a:defRPr sz="25592"/>
            </a:lvl5pPr>
            <a:lvl6pPr lvl="5">
              <a:spcBef>
                <a:spcPts val="0"/>
              </a:spcBef>
              <a:spcAft>
                <a:spcPts val="0"/>
              </a:spcAft>
              <a:buSzPts val="25600"/>
              <a:buNone/>
              <a:defRPr sz="25592"/>
            </a:lvl6pPr>
            <a:lvl7pPr lvl="6">
              <a:spcBef>
                <a:spcPts val="0"/>
              </a:spcBef>
              <a:spcAft>
                <a:spcPts val="0"/>
              </a:spcAft>
              <a:buSzPts val="25600"/>
              <a:buNone/>
              <a:defRPr sz="25592"/>
            </a:lvl7pPr>
            <a:lvl8pPr lvl="7">
              <a:spcBef>
                <a:spcPts val="0"/>
              </a:spcBef>
              <a:spcAft>
                <a:spcPts val="0"/>
              </a:spcAft>
              <a:buSzPts val="25600"/>
              <a:buNone/>
              <a:defRPr sz="25592"/>
            </a:lvl8pPr>
            <a:lvl9pPr lvl="8">
              <a:spcBef>
                <a:spcPts val="0"/>
              </a:spcBef>
              <a:spcAft>
                <a:spcPts val="0"/>
              </a:spcAft>
              <a:buSzPts val="25600"/>
              <a:buNone/>
              <a:defRPr sz="25592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40667798" y="29844587"/>
            <a:ext cx="2633699" cy="2519101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rtl="0"/>
            <a:fld id="{00000000-1234-1234-1234-123412341234}" type="slidenum">
              <a:rPr lang="en" smtClean="0"/>
              <a:pPr rtl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1945600" y="-801"/>
            <a:ext cx="219456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87497" tIns="487497" rIns="487497" bIns="4874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274399" y="7892321"/>
            <a:ext cx="19416900" cy="94866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392"/>
            </a:lvl1pPr>
            <a:lvl2pPr lvl="1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392"/>
            </a:lvl2pPr>
            <a:lvl3pPr lvl="2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392"/>
            </a:lvl3pPr>
            <a:lvl4pPr lvl="3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392"/>
            </a:lvl4pPr>
            <a:lvl5pPr lvl="4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392"/>
            </a:lvl5pPr>
            <a:lvl6pPr lvl="5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392"/>
            </a:lvl6pPr>
            <a:lvl7pPr lvl="6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392"/>
            </a:lvl7pPr>
            <a:lvl8pPr lvl="7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392"/>
            </a:lvl8pPr>
            <a:lvl9pPr lvl="8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392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274399" y="17939684"/>
            <a:ext cx="19416900" cy="7904701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19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19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19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19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19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19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19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19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197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23709602" y="4634079"/>
            <a:ext cx="18417600" cy="23648701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marL="457053" lvl="0" indent="-837930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marL="914104" lvl="1" indent="-704621">
              <a:spcBef>
                <a:spcPts val="8497"/>
              </a:spcBef>
              <a:spcAft>
                <a:spcPts val="0"/>
              </a:spcAft>
              <a:buSzPts val="7500"/>
              <a:buChar char="○"/>
              <a:defRPr/>
            </a:lvl2pPr>
            <a:lvl3pPr marL="1371157" lvl="2" indent="-704621">
              <a:spcBef>
                <a:spcPts val="8497"/>
              </a:spcBef>
              <a:spcAft>
                <a:spcPts val="0"/>
              </a:spcAft>
              <a:buSzPts val="7500"/>
              <a:buChar char="■"/>
              <a:defRPr/>
            </a:lvl3pPr>
            <a:lvl4pPr marL="1828208" lvl="3" indent="-704621">
              <a:spcBef>
                <a:spcPts val="8497"/>
              </a:spcBef>
              <a:spcAft>
                <a:spcPts val="0"/>
              </a:spcAft>
              <a:buSzPts val="7500"/>
              <a:buChar char="●"/>
              <a:defRPr/>
            </a:lvl4pPr>
            <a:lvl5pPr marL="2285261" lvl="4" indent="-704621">
              <a:spcBef>
                <a:spcPts val="8497"/>
              </a:spcBef>
              <a:spcAft>
                <a:spcPts val="0"/>
              </a:spcAft>
              <a:buSzPts val="7500"/>
              <a:buChar char="○"/>
              <a:defRPr/>
            </a:lvl5pPr>
            <a:lvl6pPr marL="2742314" lvl="5" indent="-704621">
              <a:spcBef>
                <a:spcPts val="8497"/>
              </a:spcBef>
              <a:spcAft>
                <a:spcPts val="0"/>
              </a:spcAft>
              <a:buSzPts val="7500"/>
              <a:buChar char="■"/>
              <a:defRPr/>
            </a:lvl6pPr>
            <a:lvl7pPr marL="3199365" lvl="6" indent="-704621">
              <a:spcBef>
                <a:spcPts val="8497"/>
              </a:spcBef>
              <a:spcAft>
                <a:spcPts val="0"/>
              </a:spcAft>
              <a:buSzPts val="7500"/>
              <a:buChar char="●"/>
              <a:defRPr/>
            </a:lvl7pPr>
            <a:lvl8pPr marL="3656418" lvl="7" indent="-704621">
              <a:spcBef>
                <a:spcPts val="8497"/>
              </a:spcBef>
              <a:spcAft>
                <a:spcPts val="0"/>
              </a:spcAft>
              <a:buSzPts val="7500"/>
              <a:buChar char="○"/>
              <a:defRPr/>
            </a:lvl8pPr>
            <a:lvl9pPr marL="4113468" lvl="8" indent="-704621">
              <a:spcBef>
                <a:spcPts val="8497"/>
              </a:spcBef>
              <a:spcAft>
                <a:spcPts val="8497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40667798" y="29844587"/>
            <a:ext cx="2633699" cy="2519101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rtl="0"/>
            <a:fld id="{00000000-1234-1234-1234-123412341234}" type="slidenum">
              <a:rPr lang="en" smtClean="0"/>
              <a:pPr rtl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496160" y="27075681"/>
            <a:ext cx="28794300" cy="3872699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marL="457053" lvl="0" indent="-22852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40667798" y="29844587"/>
            <a:ext cx="2633699" cy="2519101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rtl="0"/>
            <a:fld id="{00000000-1234-1234-1234-123412341234}" type="slidenum">
              <a:rPr lang="en" smtClean="0"/>
              <a:pPr rtl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496161" y="7079201"/>
            <a:ext cx="40899000" cy="125664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3979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3979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3979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3979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3979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3979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3979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3979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3979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496161" y="20174243"/>
            <a:ext cx="40899000" cy="83250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marL="457053" lvl="0" indent="-837930" algn="ctr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marL="914104" lvl="1" indent="-704621" algn="ctr">
              <a:spcBef>
                <a:spcPts val="8497"/>
              </a:spcBef>
              <a:spcAft>
                <a:spcPts val="0"/>
              </a:spcAft>
              <a:buSzPts val="7500"/>
              <a:buChar char="○"/>
              <a:defRPr/>
            </a:lvl2pPr>
            <a:lvl3pPr marL="1371157" lvl="2" indent="-704621" algn="ctr">
              <a:spcBef>
                <a:spcPts val="8497"/>
              </a:spcBef>
              <a:spcAft>
                <a:spcPts val="0"/>
              </a:spcAft>
              <a:buSzPts val="7500"/>
              <a:buChar char="■"/>
              <a:defRPr/>
            </a:lvl3pPr>
            <a:lvl4pPr marL="1828208" lvl="3" indent="-704621" algn="ctr">
              <a:spcBef>
                <a:spcPts val="8497"/>
              </a:spcBef>
              <a:spcAft>
                <a:spcPts val="0"/>
              </a:spcAft>
              <a:buSzPts val="7500"/>
              <a:buChar char="●"/>
              <a:defRPr/>
            </a:lvl4pPr>
            <a:lvl5pPr marL="2285261" lvl="4" indent="-704621" algn="ctr">
              <a:spcBef>
                <a:spcPts val="8497"/>
              </a:spcBef>
              <a:spcAft>
                <a:spcPts val="0"/>
              </a:spcAft>
              <a:buSzPts val="7500"/>
              <a:buChar char="○"/>
              <a:defRPr/>
            </a:lvl5pPr>
            <a:lvl6pPr marL="2742314" lvl="5" indent="-704621" algn="ctr">
              <a:spcBef>
                <a:spcPts val="8497"/>
              </a:spcBef>
              <a:spcAft>
                <a:spcPts val="0"/>
              </a:spcAft>
              <a:buSzPts val="7500"/>
              <a:buChar char="■"/>
              <a:defRPr/>
            </a:lvl6pPr>
            <a:lvl7pPr marL="3199365" lvl="6" indent="-704621" algn="ctr">
              <a:spcBef>
                <a:spcPts val="8497"/>
              </a:spcBef>
              <a:spcAft>
                <a:spcPts val="0"/>
              </a:spcAft>
              <a:buSzPts val="7500"/>
              <a:buChar char="●"/>
              <a:defRPr/>
            </a:lvl7pPr>
            <a:lvl8pPr marL="3656418" lvl="7" indent="-704621" algn="ctr">
              <a:spcBef>
                <a:spcPts val="8497"/>
              </a:spcBef>
              <a:spcAft>
                <a:spcPts val="0"/>
              </a:spcAft>
              <a:buSzPts val="7500"/>
              <a:buChar char="○"/>
              <a:defRPr/>
            </a:lvl8pPr>
            <a:lvl9pPr marL="4113468" lvl="8" indent="-704621" algn="ctr">
              <a:spcBef>
                <a:spcPts val="8497"/>
              </a:spcBef>
              <a:spcAft>
                <a:spcPts val="8497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40667798" y="29844587"/>
            <a:ext cx="2633699" cy="2519101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rtl="0"/>
            <a:fld id="{00000000-1234-1234-1234-123412341234}" type="slidenum">
              <a:rPr lang="en" smtClean="0"/>
              <a:pPr rtl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40667798" y="29844587"/>
            <a:ext cx="2633699" cy="2519101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rtl="0"/>
            <a:fld id="{00000000-1234-1234-1234-123412341234}" type="slidenum">
              <a:rPr lang="en" smtClean="0"/>
              <a:pPr rtl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48466" y="1826791"/>
            <a:ext cx="33622656" cy="1108445"/>
          </a:xfrm>
        </p:spPr>
        <p:txBody>
          <a:bodyPr lIns="0" tIns="0" rIns="0" bIns="0"/>
          <a:lstStyle>
            <a:lvl1pPr>
              <a:defRPr sz="7203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48466" y="1826791"/>
            <a:ext cx="33622656" cy="1108445"/>
          </a:xfrm>
        </p:spPr>
        <p:txBody>
          <a:bodyPr lIns="0" tIns="0" rIns="0" bIns="0"/>
          <a:lstStyle>
            <a:lvl1pPr>
              <a:defRPr sz="7203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194560" y="7571234"/>
            <a:ext cx="1909267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2603967" y="7571234"/>
            <a:ext cx="1909267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48466" y="1826791"/>
            <a:ext cx="33622656" cy="1108445"/>
          </a:xfrm>
        </p:spPr>
        <p:txBody>
          <a:bodyPr lIns="0" tIns="0" rIns="0" bIns="0"/>
          <a:lstStyle>
            <a:lvl1pPr>
              <a:defRPr sz="7203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96161" y="13765441"/>
            <a:ext cx="40899000" cy="5387401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195"/>
            </a:lvl1pPr>
            <a:lvl2pPr lvl="1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195"/>
            </a:lvl2pPr>
            <a:lvl3pPr lvl="2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195"/>
            </a:lvl3pPr>
            <a:lvl4pPr lvl="3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195"/>
            </a:lvl4pPr>
            <a:lvl5pPr lvl="4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195"/>
            </a:lvl5pPr>
            <a:lvl6pPr lvl="5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195"/>
            </a:lvl6pPr>
            <a:lvl7pPr lvl="6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195"/>
            </a:lvl7pPr>
            <a:lvl8pPr lvl="7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195"/>
            </a:lvl8pPr>
            <a:lvl9pPr lvl="8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195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40667798" y="29844587"/>
            <a:ext cx="2633699" cy="2519101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rtl="0"/>
            <a:fld id="{00000000-1234-1234-1234-123412341234}" type="slidenum">
              <a:rPr lang="en" smtClean="0"/>
              <a:pPr rtl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496161" y="2848160"/>
            <a:ext cx="40899000" cy="36654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496161" y="7375842"/>
            <a:ext cx="40899000" cy="21864901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marL="457053" lvl="0" indent="-837930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marL="914104" lvl="1" indent="-704621">
              <a:spcBef>
                <a:spcPts val="8497"/>
              </a:spcBef>
              <a:spcAft>
                <a:spcPts val="0"/>
              </a:spcAft>
              <a:buSzPts val="7500"/>
              <a:buChar char="○"/>
              <a:defRPr/>
            </a:lvl2pPr>
            <a:lvl3pPr marL="1371157" lvl="2" indent="-704621">
              <a:spcBef>
                <a:spcPts val="8497"/>
              </a:spcBef>
              <a:spcAft>
                <a:spcPts val="0"/>
              </a:spcAft>
              <a:buSzPts val="7500"/>
              <a:buChar char="■"/>
              <a:defRPr/>
            </a:lvl3pPr>
            <a:lvl4pPr marL="1828208" lvl="3" indent="-704621">
              <a:spcBef>
                <a:spcPts val="8497"/>
              </a:spcBef>
              <a:spcAft>
                <a:spcPts val="0"/>
              </a:spcAft>
              <a:buSzPts val="7500"/>
              <a:buChar char="●"/>
              <a:defRPr/>
            </a:lvl4pPr>
            <a:lvl5pPr marL="2285261" lvl="4" indent="-704621">
              <a:spcBef>
                <a:spcPts val="8497"/>
              </a:spcBef>
              <a:spcAft>
                <a:spcPts val="0"/>
              </a:spcAft>
              <a:buSzPts val="7500"/>
              <a:buChar char="○"/>
              <a:defRPr/>
            </a:lvl5pPr>
            <a:lvl6pPr marL="2742314" lvl="5" indent="-704621">
              <a:spcBef>
                <a:spcPts val="8497"/>
              </a:spcBef>
              <a:spcAft>
                <a:spcPts val="0"/>
              </a:spcAft>
              <a:buSzPts val="7500"/>
              <a:buChar char="■"/>
              <a:defRPr/>
            </a:lvl6pPr>
            <a:lvl7pPr marL="3199365" lvl="6" indent="-704621">
              <a:spcBef>
                <a:spcPts val="8497"/>
              </a:spcBef>
              <a:spcAft>
                <a:spcPts val="0"/>
              </a:spcAft>
              <a:buSzPts val="7500"/>
              <a:buChar char="●"/>
              <a:defRPr/>
            </a:lvl7pPr>
            <a:lvl8pPr marL="3656418" lvl="7" indent="-704621">
              <a:spcBef>
                <a:spcPts val="8497"/>
              </a:spcBef>
              <a:spcAft>
                <a:spcPts val="0"/>
              </a:spcAft>
              <a:buSzPts val="7500"/>
              <a:buChar char="○"/>
              <a:defRPr/>
            </a:lvl8pPr>
            <a:lvl9pPr marL="4113468" lvl="8" indent="-704621">
              <a:spcBef>
                <a:spcPts val="8497"/>
              </a:spcBef>
              <a:spcAft>
                <a:spcPts val="8497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0667798" y="29844587"/>
            <a:ext cx="2633699" cy="2519101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rtl="0"/>
            <a:fld id="{00000000-1234-1234-1234-123412341234}" type="slidenum">
              <a:rPr lang="en" smtClean="0"/>
              <a:pPr rtl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496161" y="2848160"/>
            <a:ext cx="40899000" cy="36654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496160" y="7375842"/>
            <a:ext cx="19199401" cy="21864901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marL="457053" lvl="0" indent="-704621"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498"/>
            </a:lvl1pPr>
            <a:lvl2pPr marL="914104" lvl="1" indent="-634795">
              <a:spcBef>
                <a:spcPts val="8497"/>
              </a:spcBef>
              <a:spcAft>
                <a:spcPts val="0"/>
              </a:spcAft>
              <a:buSzPts val="6400"/>
              <a:buChar char="○"/>
              <a:defRPr sz="6397"/>
            </a:lvl2pPr>
            <a:lvl3pPr marL="1371157" lvl="2" indent="-634795">
              <a:spcBef>
                <a:spcPts val="8497"/>
              </a:spcBef>
              <a:spcAft>
                <a:spcPts val="0"/>
              </a:spcAft>
              <a:buSzPts val="6400"/>
              <a:buChar char="■"/>
              <a:defRPr sz="6397"/>
            </a:lvl3pPr>
            <a:lvl4pPr marL="1828208" lvl="3" indent="-634795">
              <a:spcBef>
                <a:spcPts val="8497"/>
              </a:spcBef>
              <a:spcAft>
                <a:spcPts val="0"/>
              </a:spcAft>
              <a:buSzPts val="6400"/>
              <a:buChar char="●"/>
              <a:defRPr sz="6397"/>
            </a:lvl4pPr>
            <a:lvl5pPr marL="2285261" lvl="4" indent="-634795">
              <a:spcBef>
                <a:spcPts val="8497"/>
              </a:spcBef>
              <a:spcAft>
                <a:spcPts val="0"/>
              </a:spcAft>
              <a:buSzPts val="6400"/>
              <a:buChar char="○"/>
              <a:defRPr sz="6397"/>
            </a:lvl5pPr>
            <a:lvl6pPr marL="2742314" lvl="5" indent="-634795">
              <a:spcBef>
                <a:spcPts val="8497"/>
              </a:spcBef>
              <a:spcAft>
                <a:spcPts val="0"/>
              </a:spcAft>
              <a:buSzPts val="6400"/>
              <a:buChar char="■"/>
              <a:defRPr sz="6397"/>
            </a:lvl6pPr>
            <a:lvl7pPr marL="3199365" lvl="6" indent="-634795">
              <a:spcBef>
                <a:spcPts val="8497"/>
              </a:spcBef>
              <a:spcAft>
                <a:spcPts val="0"/>
              </a:spcAft>
              <a:buSzPts val="6400"/>
              <a:buChar char="●"/>
              <a:defRPr sz="6397"/>
            </a:lvl7pPr>
            <a:lvl8pPr marL="3656418" lvl="7" indent="-634795">
              <a:spcBef>
                <a:spcPts val="8497"/>
              </a:spcBef>
              <a:spcAft>
                <a:spcPts val="0"/>
              </a:spcAft>
              <a:buSzPts val="6400"/>
              <a:buChar char="○"/>
              <a:defRPr sz="6397"/>
            </a:lvl8pPr>
            <a:lvl9pPr marL="4113468" lvl="8" indent="-634795">
              <a:spcBef>
                <a:spcPts val="8497"/>
              </a:spcBef>
              <a:spcAft>
                <a:spcPts val="8497"/>
              </a:spcAft>
              <a:buSzPts val="6400"/>
              <a:buChar char="■"/>
              <a:defRPr sz="6397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23195519" y="7375842"/>
            <a:ext cx="19199401" cy="21864901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marL="457053" lvl="0" indent="-704621"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498"/>
            </a:lvl1pPr>
            <a:lvl2pPr marL="914104" lvl="1" indent="-634795">
              <a:spcBef>
                <a:spcPts val="8497"/>
              </a:spcBef>
              <a:spcAft>
                <a:spcPts val="0"/>
              </a:spcAft>
              <a:buSzPts val="6400"/>
              <a:buChar char="○"/>
              <a:defRPr sz="6397"/>
            </a:lvl2pPr>
            <a:lvl3pPr marL="1371157" lvl="2" indent="-634795">
              <a:spcBef>
                <a:spcPts val="8497"/>
              </a:spcBef>
              <a:spcAft>
                <a:spcPts val="0"/>
              </a:spcAft>
              <a:buSzPts val="6400"/>
              <a:buChar char="■"/>
              <a:defRPr sz="6397"/>
            </a:lvl3pPr>
            <a:lvl4pPr marL="1828208" lvl="3" indent="-634795">
              <a:spcBef>
                <a:spcPts val="8497"/>
              </a:spcBef>
              <a:spcAft>
                <a:spcPts val="0"/>
              </a:spcAft>
              <a:buSzPts val="6400"/>
              <a:buChar char="●"/>
              <a:defRPr sz="6397"/>
            </a:lvl4pPr>
            <a:lvl5pPr marL="2285261" lvl="4" indent="-634795">
              <a:spcBef>
                <a:spcPts val="8497"/>
              </a:spcBef>
              <a:spcAft>
                <a:spcPts val="0"/>
              </a:spcAft>
              <a:buSzPts val="6400"/>
              <a:buChar char="○"/>
              <a:defRPr sz="6397"/>
            </a:lvl5pPr>
            <a:lvl6pPr marL="2742314" lvl="5" indent="-634795">
              <a:spcBef>
                <a:spcPts val="8497"/>
              </a:spcBef>
              <a:spcAft>
                <a:spcPts val="0"/>
              </a:spcAft>
              <a:buSzPts val="6400"/>
              <a:buChar char="■"/>
              <a:defRPr sz="6397"/>
            </a:lvl6pPr>
            <a:lvl7pPr marL="3199365" lvl="6" indent="-634795">
              <a:spcBef>
                <a:spcPts val="8497"/>
              </a:spcBef>
              <a:spcAft>
                <a:spcPts val="0"/>
              </a:spcAft>
              <a:buSzPts val="6400"/>
              <a:buChar char="●"/>
              <a:defRPr sz="6397"/>
            </a:lvl7pPr>
            <a:lvl8pPr marL="3656418" lvl="7" indent="-634795">
              <a:spcBef>
                <a:spcPts val="8497"/>
              </a:spcBef>
              <a:spcAft>
                <a:spcPts val="0"/>
              </a:spcAft>
              <a:buSzPts val="6400"/>
              <a:buChar char="○"/>
              <a:defRPr sz="6397"/>
            </a:lvl8pPr>
            <a:lvl9pPr marL="4113468" lvl="8" indent="-634795">
              <a:spcBef>
                <a:spcPts val="8497"/>
              </a:spcBef>
              <a:spcAft>
                <a:spcPts val="8497"/>
              </a:spcAft>
              <a:buSzPts val="6400"/>
              <a:buChar char="■"/>
              <a:defRPr sz="6397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40667798" y="29844587"/>
            <a:ext cx="2633699" cy="2519101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rtl="0"/>
            <a:fld id="{00000000-1234-1234-1234-123412341234}" type="slidenum">
              <a:rPr lang="en" smtClean="0"/>
              <a:pPr rtl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496161" y="2848160"/>
            <a:ext cx="40899000" cy="36654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40667798" y="29844587"/>
            <a:ext cx="2633699" cy="2519101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rtl="0"/>
            <a:fld id="{00000000-1234-1234-1234-123412341234}" type="slidenum">
              <a:rPr lang="en" smtClean="0"/>
              <a:pPr rtl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48466" y="1826791"/>
            <a:ext cx="33622656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94560" y="7571234"/>
            <a:ext cx="39502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923008" y="30614114"/>
            <a:ext cx="140451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194561" y="30614114"/>
            <a:ext cx="1009497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1601667" y="30614114"/>
            <a:ext cx="1009497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997930">
        <a:defRPr>
          <a:latin typeface="+mn-lt"/>
          <a:ea typeface="+mn-ea"/>
          <a:cs typeface="+mn-cs"/>
        </a:defRPr>
      </a:lvl2pPr>
      <a:lvl3pPr marL="1995861">
        <a:defRPr>
          <a:latin typeface="+mn-lt"/>
          <a:ea typeface="+mn-ea"/>
          <a:cs typeface="+mn-cs"/>
        </a:defRPr>
      </a:lvl3pPr>
      <a:lvl4pPr marL="2993791">
        <a:defRPr>
          <a:latin typeface="+mn-lt"/>
          <a:ea typeface="+mn-ea"/>
          <a:cs typeface="+mn-cs"/>
        </a:defRPr>
      </a:lvl4pPr>
      <a:lvl5pPr marL="3991722">
        <a:defRPr>
          <a:latin typeface="+mn-lt"/>
          <a:ea typeface="+mn-ea"/>
          <a:cs typeface="+mn-cs"/>
        </a:defRPr>
      </a:lvl5pPr>
      <a:lvl6pPr marL="4989652">
        <a:defRPr>
          <a:latin typeface="+mn-lt"/>
          <a:ea typeface="+mn-ea"/>
          <a:cs typeface="+mn-cs"/>
        </a:defRPr>
      </a:lvl6pPr>
      <a:lvl7pPr marL="5987583">
        <a:defRPr>
          <a:latin typeface="+mn-lt"/>
          <a:ea typeface="+mn-ea"/>
          <a:cs typeface="+mn-cs"/>
        </a:defRPr>
      </a:lvl7pPr>
      <a:lvl8pPr marL="6985513">
        <a:defRPr>
          <a:latin typeface="+mn-lt"/>
          <a:ea typeface="+mn-ea"/>
          <a:cs typeface="+mn-cs"/>
        </a:defRPr>
      </a:lvl8pPr>
      <a:lvl9pPr marL="798344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997930">
        <a:defRPr>
          <a:latin typeface="+mn-lt"/>
          <a:ea typeface="+mn-ea"/>
          <a:cs typeface="+mn-cs"/>
        </a:defRPr>
      </a:lvl2pPr>
      <a:lvl3pPr marL="1995861">
        <a:defRPr>
          <a:latin typeface="+mn-lt"/>
          <a:ea typeface="+mn-ea"/>
          <a:cs typeface="+mn-cs"/>
        </a:defRPr>
      </a:lvl3pPr>
      <a:lvl4pPr marL="2993791">
        <a:defRPr>
          <a:latin typeface="+mn-lt"/>
          <a:ea typeface="+mn-ea"/>
          <a:cs typeface="+mn-cs"/>
        </a:defRPr>
      </a:lvl4pPr>
      <a:lvl5pPr marL="3991722">
        <a:defRPr>
          <a:latin typeface="+mn-lt"/>
          <a:ea typeface="+mn-ea"/>
          <a:cs typeface="+mn-cs"/>
        </a:defRPr>
      </a:lvl5pPr>
      <a:lvl6pPr marL="4989652">
        <a:defRPr>
          <a:latin typeface="+mn-lt"/>
          <a:ea typeface="+mn-ea"/>
          <a:cs typeface="+mn-cs"/>
        </a:defRPr>
      </a:lvl6pPr>
      <a:lvl7pPr marL="5987583">
        <a:defRPr>
          <a:latin typeface="+mn-lt"/>
          <a:ea typeface="+mn-ea"/>
          <a:cs typeface="+mn-cs"/>
        </a:defRPr>
      </a:lvl7pPr>
      <a:lvl8pPr marL="6985513">
        <a:defRPr>
          <a:latin typeface="+mn-lt"/>
          <a:ea typeface="+mn-ea"/>
          <a:cs typeface="+mn-cs"/>
        </a:defRPr>
      </a:lvl8pPr>
      <a:lvl9pPr marL="7983444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96161" y="2848160"/>
            <a:ext cx="408990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96161" y="7375842"/>
            <a:ext cx="40899000" cy="2186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t" anchorCtr="0">
            <a:noAutofit/>
          </a:bodyPr>
          <a:lstStyle>
            <a:lvl1pPr marL="457200" lvl="0" indent="-838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Char char="●"/>
              <a:defRPr sz="9600">
                <a:solidFill>
                  <a:schemeClr val="dk2"/>
                </a:solidFill>
              </a:defRPr>
            </a:lvl1pPr>
            <a:lvl2pPr marL="914400" lvl="1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2pPr>
            <a:lvl3pPr marL="1371600" lvl="2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3pPr>
            <a:lvl4pPr marL="1828800" lvl="3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●"/>
              <a:defRPr sz="7500">
                <a:solidFill>
                  <a:schemeClr val="dk2"/>
                </a:solidFill>
              </a:defRPr>
            </a:lvl4pPr>
            <a:lvl5pPr marL="2286000" lvl="4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5pPr>
            <a:lvl6pPr marL="2743200" lvl="5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6pPr>
            <a:lvl7pPr marL="3200400" lvl="6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●"/>
              <a:defRPr sz="7500">
                <a:solidFill>
                  <a:schemeClr val="dk2"/>
                </a:solidFill>
              </a:defRPr>
            </a:lvl7pPr>
            <a:lvl8pPr marL="3657600" lvl="7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8pPr>
            <a:lvl9pPr marL="4114800" lvl="8" indent="-704850">
              <a:lnSpc>
                <a:spcPct val="115000"/>
              </a:lnSpc>
              <a:spcBef>
                <a:spcPts val="8500"/>
              </a:spcBef>
              <a:spcAft>
                <a:spcPts val="850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0667798" y="29844587"/>
            <a:ext cx="2633699" cy="2519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 algn="r">
              <a:buNone/>
              <a:defRPr sz="5297">
                <a:solidFill>
                  <a:schemeClr val="dk2"/>
                </a:solidFill>
              </a:defRPr>
            </a:lvl1pPr>
            <a:lvl2pPr lvl="1" algn="r">
              <a:buNone/>
              <a:defRPr sz="5297">
                <a:solidFill>
                  <a:schemeClr val="dk2"/>
                </a:solidFill>
              </a:defRPr>
            </a:lvl2pPr>
            <a:lvl3pPr lvl="2" algn="r">
              <a:buNone/>
              <a:defRPr sz="5297">
                <a:solidFill>
                  <a:schemeClr val="dk2"/>
                </a:solidFill>
              </a:defRPr>
            </a:lvl3pPr>
            <a:lvl4pPr lvl="3" algn="r">
              <a:buNone/>
              <a:defRPr sz="5297">
                <a:solidFill>
                  <a:schemeClr val="dk2"/>
                </a:solidFill>
              </a:defRPr>
            </a:lvl4pPr>
            <a:lvl5pPr lvl="4" algn="r">
              <a:buNone/>
              <a:defRPr sz="5297">
                <a:solidFill>
                  <a:schemeClr val="dk2"/>
                </a:solidFill>
              </a:defRPr>
            </a:lvl5pPr>
            <a:lvl6pPr lvl="5" algn="r">
              <a:buNone/>
              <a:defRPr sz="5297">
                <a:solidFill>
                  <a:schemeClr val="dk2"/>
                </a:solidFill>
              </a:defRPr>
            </a:lvl6pPr>
            <a:lvl7pPr lvl="6" algn="r">
              <a:buNone/>
              <a:defRPr sz="5297">
                <a:solidFill>
                  <a:schemeClr val="dk2"/>
                </a:solidFill>
              </a:defRPr>
            </a:lvl7pPr>
            <a:lvl8pPr lvl="7" algn="r">
              <a:buNone/>
              <a:defRPr sz="5297">
                <a:solidFill>
                  <a:schemeClr val="dk2"/>
                </a:solidFill>
              </a:defRPr>
            </a:lvl8pPr>
            <a:lvl9pPr lvl="8" algn="r">
              <a:buNone/>
              <a:defRPr sz="5297">
                <a:solidFill>
                  <a:schemeClr val="dk2"/>
                </a:solidFill>
              </a:defRPr>
            </a:lvl9pPr>
          </a:lstStyle>
          <a:p>
            <a:pPr rtl="0"/>
            <a:fld id="{00000000-1234-1234-1234-123412341234}" type="slidenum">
              <a:rPr lang="en" smtClean="0"/>
              <a:pPr rtl="0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13" Type="http://schemas.openxmlformats.org/officeDocument/2006/relationships/image" Target="../media/image8.jpg"/><Relationship Id="rId3" Type="http://schemas.openxmlformats.org/officeDocument/2006/relationships/image" Target="../media/image1.jpg"/><Relationship Id="rId7" Type="http://schemas.openxmlformats.org/officeDocument/2006/relationships/image" Target="../media/image2.jp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implemaps.com/data/us-zips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redistrictingdatahub.org/data/about-our-data/election-results-and-precinct-boundaries/" TargetMode="External"/><Relationship Id="rId15" Type="http://schemas.openxmlformats.org/officeDocument/2006/relationships/image" Target="../media/image10.jpg"/><Relationship Id="rId10" Type="http://schemas.openxmlformats.org/officeDocument/2006/relationships/image" Target="../media/image5.png"/><Relationship Id="rId4" Type="http://schemas.openxmlformats.org/officeDocument/2006/relationships/hyperlink" Target="https://districtr.org/" TargetMode="External"/><Relationship Id="rId9" Type="http://schemas.openxmlformats.org/officeDocument/2006/relationships/image" Target="../media/image4.jpg"/><Relationship Id="rId1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hyperlink" Target="https://districtr.org/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8.jpg"/><Relationship Id="rId12" Type="http://schemas.openxmlformats.org/officeDocument/2006/relationships/image" Target="../media/image16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4.jpg"/><Relationship Id="rId5" Type="http://schemas.openxmlformats.org/officeDocument/2006/relationships/image" Target="../media/image15.png"/><Relationship Id="rId15" Type="http://schemas.openxmlformats.org/officeDocument/2006/relationships/hyperlink" Target="https://simplemaps.com/data/us-zips" TargetMode="External"/><Relationship Id="rId10" Type="http://schemas.openxmlformats.org/officeDocument/2006/relationships/image" Target="../media/image11.jpeg"/><Relationship Id="rId4" Type="http://schemas.openxmlformats.org/officeDocument/2006/relationships/image" Target="../media/image14.png"/><Relationship Id="rId9" Type="http://schemas.openxmlformats.org/officeDocument/2006/relationships/image" Target="../media/image10.jpg"/><Relationship Id="rId14" Type="http://schemas.openxmlformats.org/officeDocument/2006/relationships/hyperlink" Target="https://redistrictingdatahub.org/data/about-our-data/election-results-and-precinct-boundarie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371570" y="13808250"/>
            <a:ext cx="4188128" cy="3075199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2026" y="1826787"/>
            <a:ext cx="33615577" cy="1153184"/>
          </a:xfrm>
          <a:prstGeom prst="rect">
            <a:avLst/>
          </a:prstGeom>
        </p:spPr>
        <p:txBody>
          <a:bodyPr vert="horz" wrap="square" lIns="0" tIns="27721" rIns="0" bIns="0" rtlCol="0">
            <a:spAutoFit/>
          </a:bodyPr>
          <a:lstStyle/>
          <a:p>
            <a:pPr marL="27720">
              <a:spcBef>
                <a:spcPts val="218"/>
              </a:spcBef>
            </a:pPr>
            <a:r>
              <a:t>Using</a:t>
            </a:r>
            <a:r>
              <a:rPr spc="-249"/>
              <a:t> </a:t>
            </a:r>
            <a:r>
              <a:t>Mathematical</a:t>
            </a:r>
            <a:r>
              <a:rPr spc="-44"/>
              <a:t> </a:t>
            </a:r>
            <a:r>
              <a:t>Modeling</a:t>
            </a:r>
            <a:r>
              <a:rPr spc="-306"/>
              <a:t> </a:t>
            </a:r>
            <a:r>
              <a:t>to</a:t>
            </a:r>
            <a:r>
              <a:rPr spc="-120"/>
              <a:t> </a:t>
            </a:r>
            <a:r>
              <a:t>create</a:t>
            </a:r>
            <a:r>
              <a:rPr spc="-87"/>
              <a:t> </a:t>
            </a:r>
            <a:r>
              <a:t>Non-Gerrymandered</a:t>
            </a:r>
            <a:r>
              <a:rPr spc="-44"/>
              <a:t> </a:t>
            </a:r>
            <a:r>
              <a:t>Congressional</a:t>
            </a:r>
            <a:r>
              <a:rPr spc="-249"/>
              <a:t> </a:t>
            </a:r>
            <a:r>
              <a:rPr spc="-22"/>
              <a:t>Voting</a:t>
            </a:r>
            <a:r>
              <a:rPr spc="-295"/>
              <a:t> </a:t>
            </a:r>
            <a:r>
              <a:rPr spc="-44"/>
              <a:t>Maps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38196" y="2951071"/>
            <a:ext cx="29424198" cy="694404"/>
          </a:xfrm>
          <a:prstGeom prst="rect">
            <a:avLst/>
          </a:prstGeom>
        </p:spPr>
        <p:txBody>
          <a:bodyPr vert="horz" wrap="square" lIns="0" tIns="26335" rIns="0" bIns="0" rtlCol="0" anchor="t">
            <a:spAutoFit/>
          </a:bodyPr>
          <a:lstStyle/>
          <a:p>
            <a:pPr marL="18018" algn="ctr">
              <a:lnSpc>
                <a:spcPts val="5086"/>
              </a:lnSpc>
            </a:pPr>
            <a:r>
              <a:rPr lang="en-US" sz="5238" b="1" spc="-98">
                <a:latin typeface="Calibri"/>
                <a:cs typeface="Calibri"/>
              </a:rPr>
              <a:t>FWRSEF Scienteer Project #220351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5479" y="4994878"/>
            <a:ext cx="13123007" cy="790769"/>
          </a:xfrm>
          <a:prstGeom prst="rect">
            <a:avLst/>
          </a:prstGeom>
          <a:solidFill>
            <a:srgbClr val="00853D"/>
          </a:solidFill>
          <a:ln w="5817">
            <a:solidFill>
              <a:srgbClr val="2E528F"/>
            </a:solidFill>
          </a:ln>
        </p:spPr>
        <p:txBody>
          <a:bodyPr vert="horz" wrap="square" lIns="0" tIns="51283" rIns="0" bIns="0" rtlCol="0">
            <a:spAutoFit/>
          </a:bodyPr>
          <a:lstStyle/>
          <a:p>
            <a:pPr algn="ctr">
              <a:spcBef>
                <a:spcPts val="404"/>
              </a:spcBef>
            </a:pPr>
            <a:r>
              <a:rPr sz="4802" spc="-22">
                <a:solidFill>
                  <a:srgbClr val="FFFFFF"/>
                </a:solidFill>
                <a:latin typeface="Calibri"/>
                <a:cs typeface="Calibri"/>
              </a:rPr>
              <a:t>BACKGROUND</a:t>
            </a:r>
            <a:endParaRPr sz="4802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3312" y="6071504"/>
            <a:ext cx="13175676" cy="3757623"/>
          </a:xfrm>
          <a:prstGeom prst="rect">
            <a:avLst/>
          </a:prstGeom>
        </p:spPr>
        <p:txBody>
          <a:bodyPr vert="horz" wrap="square" lIns="0" tIns="33265" rIns="0" bIns="0" rtlCol="0" anchor="t">
            <a:spAutoFit/>
          </a:bodyPr>
          <a:lstStyle/>
          <a:p>
            <a:pPr marL="27720" marR="11088" algn="just">
              <a:lnSpc>
                <a:spcPct val="98800"/>
              </a:lnSpc>
              <a:spcBef>
                <a:spcPts val="262"/>
              </a:spcBef>
            </a:pPr>
            <a:r>
              <a:rPr lang="en-US" sz="3492">
                <a:latin typeface="Calibri"/>
                <a:cs typeface="Calibri"/>
              </a:rPr>
              <a:t>Gerrymandering</a:t>
            </a:r>
            <a:r>
              <a:rPr lang="en-US" sz="3492" spc="491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is</a:t>
            </a:r>
            <a:r>
              <a:rPr lang="en-US" sz="3492" spc="437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one</a:t>
            </a:r>
            <a:r>
              <a:rPr lang="en-US" sz="3492" spc="458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of</a:t>
            </a:r>
            <a:r>
              <a:rPr lang="en-US" sz="3492" spc="426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the</a:t>
            </a:r>
            <a:r>
              <a:rPr lang="en-US" sz="3492" spc="404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biggest</a:t>
            </a:r>
            <a:r>
              <a:rPr lang="en-US" sz="3492" spc="415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problems</a:t>
            </a:r>
            <a:r>
              <a:rPr lang="en-US" sz="3492" spc="513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in</a:t>
            </a:r>
            <a:r>
              <a:rPr lang="en-US" sz="3492" spc="500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American</a:t>
            </a:r>
            <a:r>
              <a:rPr lang="en-US" sz="3492" spc="445">
                <a:latin typeface="Calibri"/>
                <a:cs typeface="Calibri"/>
              </a:rPr>
              <a:t> </a:t>
            </a:r>
            <a:r>
              <a:rPr lang="en-US" sz="3492" spc="-22">
                <a:latin typeface="Calibri"/>
                <a:cs typeface="Calibri"/>
              </a:rPr>
              <a:t>democracy. </a:t>
            </a:r>
            <a:r>
              <a:rPr lang="en-US" sz="3492">
                <a:latin typeface="Calibri"/>
                <a:cs typeface="Calibri"/>
              </a:rPr>
              <a:t>Political</a:t>
            </a:r>
            <a:r>
              <a:rPr lang="en-US" sz="3492" spc="753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parties</a:t>
            </a:r>
            <a:r>
              <a:rPr lang="en-US" sz="3492" spc="731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have</a:t>
            </a:r>
            <a:r>
              <a:rPr lang="en-US" sz="3492" spc="698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used</a:t>
            </a:r>
            <a:r>
              <a:rPr lang="en-US" sz="3492" spc="797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redistricting</a:t>
            </a:r>
            <a:r>
              <a:rPr lang="en-US" sz="3492" spc="709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as</a:t>
            </a:r>
            <a:r>
              <a:rPr lang="en-US" sz="3492" spc="720">
                <a:latin typeface="Calibri"/>
                <a:cs typeface="Calibri"/>
              </a:rPr>
              <a:t> </a:t>
            </a:r>
            <a:r>
              <a:rPr lang="en-US" sz="3492" spc="-109">
                <a:latin typeface="Calibri"/>
                <a:cs typeface="Calibri"/>
              </a:rPr>
              <a:t>a </a:t>
            </a:r>
            <a:r>
              <a:rPr lang="en-US" sz="3492">
                <a:latin typeface="Calibri"/>
                <a:cs typeface="Calibri"/>
              </a:rPr>
              <a:t>method</a:t>
            </a:r>
            <a:r>
              <a:rPr lang="en-US" sz="3492" spc="-55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of</a:t>
            </a:r>
            <a:r>
              <a:rPr lang="en-US" sz="3492" spc="-55">
                <a:latin typeface="Calibri"/>
                <a:cs typeface="Calibri"/>
              </a:rPr>
              <a:t> </a:t>
            </a:r>
            <a:r>
              <a:rPr lang="en-US" sz="3492" spc="-44">
                <a:latin typeface="Calibri"/>
                <a:cs typeface="Calibri"/>
              </a:rPr>
              <a:t>maintaining</a:t>
            </a:r>
            <a:r>
              <a:rPr lang="en-US" sz="3492" spc="-76">
                <a:latin typeface="Calibri"/>
                <a:cs typeface="Calibri"/>
              </a:rPr>
              <a:t> </a:t>
            </a:r>
            <a:r>
              <a:rPr lang="en-US" sz="3492" spc="-22">
                <a:latin typeface="Calibri"/>
                <a:cs typeface="Calibri"/>
              </a:rPr>
              <a:t>political</a:t>
            </a:r>
            <a:r>
              <a:rPr lang="en-US" sz="3492" spc="-76">
                <a:latin typeface="Calibri"/>
                <a:cs typeface="Calibri"/>
              </a:rPr>
              <a:t> </a:t>
            </a:r>
            <a:r>
              <a:rPr lang="en-US" sz="3492" spc="-44">
                <a:latin typeface="Calibri"/>
                <a:cs typeface="Calibri"/>
              </a:rPr>
              <a:t>control.</a:t>
            </a:r>
            <a:r>
              <a:rPr lang="en-US" sz="3492" spc="-98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Often,</a:t>
            </a:r>
            <a:r>
              <a:rPr lang="en-US" sz="3492" spc="-87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they</a:t>
            </a:r>
            <a:r>
              <a:rPr lang="en-US" sz="3492" spc="-98">
                <a:latin typeface="Calibri"/>
                <a:cs typeface="Calibri"/>
              </a:rPr>
              <a:t> </a:t>
            </a:r>
            <a:r>
              <a:rPr lang="en-US" sz="3492" spc="-44">
                <a:latin typeface="Calibri"/>
                <a:cs typeface="Calibri"/>
              </a:rPr>
              <a:t>create</a:t>
            </a:r>
            <a:r>
              <a:rPr lang="en-US" sz="3492" spc="-109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safe</a:t>
            </a:r>
            <a:r>
              <a:rPr lang="en-US" sz="3492" spc="-87">
                <a:latin typeface="Calibri"/>
                <a:cs typeface="Calibri"/>
              </a:rPr>
              <a:t> </a:t>
            </a:r>
            <a:r>
              <a:rPr lang="en-US" sz="3492" spc="-22">
                <a:latin typeface="Calibri"/>
                <a:cs typeface="Calibri"/>
              </a:rPr>
              <a:t>districts</a:t>
            </a:r>
            <a:r>
              <a:rPr lang="en-US" sz="3492" spc="-33">
                <a:latin typeface="Calibri"/>
                <a:cs typeface="Calibri"/>
              </a:rPr>
              <a:t> </a:t>
            </a:r>
            <a:r>
              <a:rPr lang="en-US" sz="3492" spc="-55">
                <a:latin typeface="Calibri"/>
                <a:cs typeface="Calibri"/>
              </a:rPr>
              <a:t>and </a:t>
            </a:r>
            <a:r>
              <a:rPr lang="en-US" sz="3492">
                <a:latin typeface="Calibri"/>
                <a:cs typeface="Calibri"/>
              </a:rPr>
              <a:t>expand</a:t>
            </a:r>
            <a:r>
              <a:rPr lang="en-US" sz="3492" spc="775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their</a:t>
            </a:r>
            <a:r>
              <a:rPr lang="en-US" sz="3492" spc="840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reach</a:t>
            </a:r>
            <a:r>
              <a:rPr lang="en-US" sz="3492" spc="775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far</a:t>
            </a:r>
            <a:r>
              <a:rPr lang="en-US" sz="3492" spc="764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beyond</a:t>
            </a:r>
            <a:r>
              <a:rPr lang="en-US" sz="3492" spc="851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the</a:t>
            </a:r>
            <a:r>
              <a:rPr lang="en-US" sz="3492" spc="797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will</a:t>
            </a:r>
            <a:r>
              <a:rPr lang="en-US" sz="3492" spc="786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of</a:t>
            </a:r>
            <a:r>
              <a:rPr lang="en-US" sz="3492" spc="764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the</a:t>
            </a:r>
            <a:r>
              <a:rPr lang="en-US" sz="3492" spc="797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voters.</a:t>
            </a:r>
            <a:r>
              <a:rPr lang="en-US" sz="3492" spc="786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A</a:t>
            </a:r>
            <a:r>
              <a:rPr lang="en-US" sz="3492" spc="808">
                <a:latin typeface="Calibri"/>
                <a:cs typeface="Calibri"/>
              </a:rPr>
              <a:t> </a:t>
            </a:r>
            <a:r>
              <a:rPr lang="en-US" sz="3492" spc="-22">
                <a:latin typeface="Calibri"/>
                <a:cs typeface="Calibri"/>
              </a:rPr>
              <a:t>mathematical </a:t>
            </a:r>
            <a:r>
              <a:rPr lang="en-US" sz="3492">
                <a:latin typeface="Calibri"/>
                <a:cs typeface="Calibri"/>
              </a:rPr>
              <a:t>solution</a:t>
            </a:r>
            <a:r>
              <a:rPr lang="en-US" sz="3492" spc="186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to</a:t>
            </a:r>
            <a:r>
              <a:rPr lang="en-US" sz="3492" spc="164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political</a:t>
            </a:r>
            <a:r>
              <a:rPr lang="en-US" sz="3492" spc="142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gerrymandering</a:t>
            </a:r>
            <a:r>
              <a:rPr lang="en-US" sz="3492" spc="175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could</a:t>
            </a:r>
            <a:r>
              <a:rPr lang="en-US" sz="3492" spc="120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help</a:t>
            </a:r>
            <a:r>
              <a:rPr lang="en-US" sz="3492" spc="175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create</a:t>
            </a:r>
            <a:r>
              <a:rPr lang="en-US" sz="3492" spc="76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a</a:t>
            </a:r>
            <a:r>
              <a:rPr lang="en-US" sz="3492" spc="186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more</a:t>
            </a:r>
            <a:r>
              <a:rPr lang="en-US" sz="3492" spc="131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vibrant</a:t>
            </a:r>
            <a:r>
              <a:rPr lang="en-US" sz="3492" spc="98">
                <a:latin typeface="Calibri"/>
                <a:cs typeface="Calibri"/>
              </a:rPr>
              <a:t> </a:t>
            </a:r>
            <a:r>
              <a:rPr lang="en-US" sz="3492" spc="-55">
                <a:latin typeface="Calibri"/>
                <a:cs typeface="Calibri"/>
              </a:rPr>
              <a:t>and </a:t>
            </a:r>
            <a:r>
              <a:rPr lang="en-US" sz="3492">
                <a:latin typeface="Calibri"/>
                <a:cs typeface="Calibri"/>
              </a:rPr>
              <a:t>fair</a:t>
            </a:r>
            <a:r>
              <a:rPr lang="en-US" sz="3492" spc="306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democracy.</a:t>
            </a:r>
            <a:r>
              <a:rPr lang="en-US" sz="3492" spc="262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Without</a:t>
            </a:r>
            <a:r>
              <a:rPr lang="en-US" sz="3492" spc="284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any</a:t>
            </a:r>
            <a:r>
              <a:rPr lang="en-US" sz="3492" spc="273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settled</a:t>
            </a:r>
            <a:r>
              <a:rPr lang="en-US" sz="3492" spc="295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solution</a:t>
            </a:r>
            <a:r>
              <a:rPr lang="en-US" sz="3492" spc="316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to</a:t>
            </a:r>
            <a:r>
              <a:rPr lang="en-US" sz="3492" spc="306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political</a:t>
            </a:r>
            <a:r>
              <a:rPr lang="en-US" sz="3492" spc="273">
                <a:latin typeface="Calibri"/>
                <a:cs typeface="Calibri"/>
              </a:rPr>
              <a:t> </a:t>
            </a:r>
            <a:r>
              <a:rPr lang="en-US" sz="3492" spc="-22">
                <a:latin typeface="Calibri"/>
                <a:cs typeface="Calibri"/>
              </a:rPr>
              <a:t>gerrymandering, </a:t>
            </a:r>
            <a:r>
              <a:rPr lang="en-US" sz="3492">
                <a:latin typeface="Calibri"/>
                <a:cs typeface="Calibri"/>
              </a:rPr>
              <a:t>our</a:t>
            </a:r>
            <a:r>
              <a:rPr lang="en-US" sz="3492" spc="-76">
                <a:latin typeface="Calibri"/>
                <a:cs typeface="Calibri"/>
              </a:rPr>
              <a:t> </a:t>
            </a:r>
            <a:r>
              <a:rPr lang="en-US" sz="3492" spc="-22">
                <a:latin typeface="Calibri"/>
                <a:cs typeface="Calibri"/>
              </a:rPr>
              <a:t>democracy</a:t>
            </a:r>
            <a:r>
              <a:rPr lang="en-US" sz="3492" spc="-273">
                <a:latin typeface="Calibri"/>
                <a:cs typeface="Calibri"/>
              </a:rPr>
              <a:t> </a:t>
            </a:r>
            <a:r>
              <a:rPr lang="en-US" sz="3492" spc="-22">
                <a:latin typeface="Calibri"/>
                <a:cs typeface="Calibri"/>
              </a:rPr>
              <a:t>continues</a:t>
            </a:r>
            <a:r>
              <a:rPr lang="en-US" sz="3492" spc="-131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to</a:t>
            </a:r>
            <a:r>
              <a:rPr lang="en-US" sz="3492" spc="-76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be</a:t>
            </a:r>
            <a:r>
              <a:rPr lang="en-US" sz="3492" spc="-44">
                <a:latin typeface="Calibri"/>
                <a:cs typeface="Calibri"/>
              </a:rPr>
              <a:t> </a:t>
            </a:r>
            <a:r>
              <a:rPr lang="en-US" sz="3492" spc="-22">
                <a:latin typeface="Calibri"/>
                <a:cs typeface="Calibri"/>
              </a:rPr>
              <a:t>unrepresentative.</a:t>
            </a:r>
            <a:endParaRPr lang="en-US" sz="3492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1169" y="14344406"/>
            <a:ext cx="13171518" cy="3222818"/>
          </a:xfrm>
          <a:prstGeom prst="rect">
            <a:avLst/>
          </a:prstGeom>
        </p:spPr>
        <p:txBody>
          <a:bodyPr vert="horz" wrap="square" lIns="0" tIns="30493" rIns="0" bIns="0" rtlCol="0" anchor="t">
            <a:spAutoFit/>
          </a:bodyPr>
          <a:lstStyle/>
          <a:p>
            <a:pPr marL="27720" marR="11088" algn="just">
              <a:lnSpc>
                <a:spcPct val="99300"/>
              </a:lnSpc>
              <a:spcBef>
                <a:spcPts val="240"/>
              </a:spcBef>
            </a:pPr>
            <a:r>
              <a:rPr lang="en-US" sz="3492">
                <a:latin typeface="Calibri"/>
                <a:cs typeface="Calibri"/>
              </a:rPr>
              <a:t>We used undirected graph representations of precincts for the Ideal Partition</a:t>
            </a:r>
            <a:r>
              <a:rPr lang="en-US" sz="3492" spc="1015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and</a:t>
            </a:r>
            <a:r>
              <a:rPr lang="en-US" sz="3492" spc="1070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LRPG</a:t>
            </a:r>
            <a:r>
              <a:rPr lang="en-US" sz="3492" spc="1015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models,</a:t>
            </a:r>
            <a:r>
              <a:rPr lang="en-US" sz="3492" spc="1037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as</a:t>
            </a:r>
            <a:r>
              <a:rPr lang="en-US" sz="3492" spc="1070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the</a:t>
            </a:r>
            <a:r>
              <a:rPr lang="en-US" sz="3492" spc="1037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geographic</a:t>
            </a:r>
            <a:r>
              <a:rPr lang="en-US" sz="3492" spc="1056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shape</a:t>
            </a:r>
            <a:r>
              <a:rPr lang="en-US" sz="3492" spc="1026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of</a:t>
            </a:r>
            <a:r>
              <a:rPr lang="en-US" sz="3492" spc="1070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the</a:t>
            </a:r>
            <a:r>
              <a:rPr lang="en-US" sz="3492" spc="1026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state</a:t>
            </a:r>
            <a:r>
              <a:rPr lang="en-US" sz="3492" spc="1015">
                <a:latin typeface="Calibri"/>
                <a:cs typeface="Calibri"/>
              </a:rPr>
              <a:t> </a:t>
            </a:r>
            <a:r>
              <a:rPr lang="en-US" sz="3492" spc="-55">
                <a:latin typeface="Calibri"/>
                <a:cs typeface="Calibri"/>
              </a:rPr>
              <a:t>is </a:t>
            </a:r>
            <a:r>
              <a:rPr lang="en-US" sz="3492">
                <a:latin typeface="Calibri"/>
                <a:cs typeface="Calibri"/>
              </a:rPr>
              <a:t>irrelevant</a:t>
            </a:r>
            <a:r>
              <a:rPr lang="en-US" sz="3492" spc="316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to</a:t>
            </a:r>
            <a:r>
              <a:rPr lang="en-US" sz="3492" spc="338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their</a:t>
            </a:r>
            <a:r>
              <a:rPr lang="en-US" sz="3492" spc="327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performance.</a:t>
            </a:r>
            <a:r>
              <a:rPr lang="en-US" sz="3492" spc="306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Only the</a:t>
            </a:r>
            <a:r>
              <a:rPr lang="en-US" sz="3492" spc="306">
                <a:latin typeface="Calibri"/>
                <a:cs typeface="Calibri"/>
              </a:rPr>
              <a:t> </a:t>
            </a:r>
            <a:r>
              <a:rPr lang="en-US" sz="3492" spc="-22">
                <a:latin typeface="Calibri"/>
                <a:cs typeface="Calibri"/>
              </a:rPr>
              <a:t>precinct </a:t>
            </a:r>
            <a:r>
              <a:rPr lang="en-US" sz="3492">
                <a:latin typeface="Calibri"/>
                <a:cs typeface="Calibri"/>
              </a:rPr>
              <a:t>data</a:t>
            </a:r>
            <a:r>
              <a:rPr lang="en-US" sz="3492" spc="819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and</a:t>
            </a:r>
            <a:r>
              <a:rPr lang="en-US" sz="3492" spc="819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the</a:t>
            </a:r>
            <a:r>
              <a:rPr lang="en-US" sz="3492" spc="764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adjacency is maintained.</a:t>
            </a:r>
            <a:r>
              <a:rPr lang="en-US" sz="3492" spc="764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We</a:t>
            </a:r>
            <a:r>
              <a:rPr lang="en-US" sz="3492" spc="764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define</a:t>
            </a:r>
            <a:r>
              <a:rPr lang="en-US" sz="3492" spc="775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adjacency as 2</a:t>
            </a:r>
            <a:r>
              <a:rPr lang="en-US" sz="3492" spc="688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precincts</a:t>
            </a:r>
            <a:r>
              <a:rPr lang="en-US" sz="3492" spc="797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must</a:t>
            </a:r>
            <a:r>
              <a:rPr lang="en-US" sz="3492" spc="742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share</a:t>
            </a:r>
            <a:r>
              <a:rPr lang="en-US" sz="3492" spc="666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a</a:t>
            </a:r>
            <a:r>
              <a:rPr lang="en-US" sz="3492" spc="775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finite</a:t>
            </a:r>
            <a:r>
              <a:rPr lang="en-US" sz="3492" spc="720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edge</a:t>
            </a:r>
            <a:r>
              <a:rPr lang="en-US" sz="3492" spc="742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to</a:t>
            </a:r>
            <a:r>
              <a:rPr lang="en-US" sz="3492" spc="764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be</a:t>
            </a:r>
            <a:r>
              <a:rPr lang="en-US" sz="3492" spc="644">
                <a:latin typeface="Calibri"/>
                <a:cs typeface="Calibri"/>
              </a:rPr>
              <a:t> </a:t>
            </a:r>
            <a:r>
              <a:rPr lang="en-US" sz="3492" spc="-22">
                <a:latin typeface="Calibri"/>
                <a:cs typeface="Calibri"/>
              </a:rPr>
              <a:t>considered neighbors.</a:t>
            </a:r>
            <a:r>
              <a:rPr lang="en-US" sz="3492" spc="-196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In</a:t>
            </a:r>
            <a:r>
              <a:rPr lang="en-US" sz="3492" spc="-11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other</a:t>
            </a:r>
            <a:r>
              <a:rPr lang="en-US" sz="3492" spc="-87">
                <a:latin typeface="Calibri"/>
                <a:cs typeface="Calibri"/>
              </a:rPr>
              <a:t> </a:t>
            </a:r>
            <a:r>
              <a:rPr lang="en-US" sz="3492" spc="-22">
                <a:latin typeface="Calibri"/>
                <a:cs typeface="Calibri"/>
              </a:rPr>
              <a:t>words,</a:t>
            </a:r>
            <a:r>
              <a:rPr lang="en-US" sz="3492" spc="-175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point</a:t>
            </a:r>
            <a:r>
              <a:rPr lang="en-US" sz="3492" spc="-87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or</a:t>
            </a:r>
            <a:r>
              <a:rPr lang="en-US" sz="3492" spc="-87">
                <a:latin typeface="Calibri"/>
                <a:cs typeface="Calibri"/>
              </a:rPr>
              <a:t> </a:t>
            </a:r>
            <a:r>
              <a:rPr lang="en-US" sz="3492" spc="-22">
                <a:latin typeface="Calibri"/>
                <a:cs typeface="Calibri"/>
              </a:rPr>
              <a:t>corner</a:t>
            </a:r>
            <a:r>
              <a:rPr lang="en-US" sz="3492" spc="-142">
                <a:latin typeface="Calibri"/>
                <a:cs typeface="Calibri"/>
              </a:rPr>
              <a:t> </a:t>
            </a:r>
            <a:r>
              <a:rPr lang="en-US" sz="3492" spc="-22">
                <a:latin typeface="Calibri"/>
                <a:cs typeface="Calibri"/>
              </a:rPr>
              <a:t>adjacency</a:t>
            </a:r>
            <a:r>
              <a:rPr lang="en-US" sz="3492" spc="-249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is not</a:t>
            </a:r>
            <a:r>
              <a:rPr lang="en-US" sz="3492" spc="-22">
                <a:latin typeface="Calibri"/>
                <a:cs typeface="Calibri"/>
              </a:rPr>
              <a:t> 'rook'</a:t>
            </a:r>
            <a:r>
              <a:rPr lang="en-US" sz="3492" spc="-76">
                <a:latin typeface="Calibri"/>
                <a:cs typeface="Calibri"/>
              </a:rPr>
              <a:t> </a:t>
            </a:r>
            <a:r>
              <a:rPr lang="en-US" sz="3492" spc="-22">
                <a:latin typeface="Calibri"/>
                <a:cs typeface="Calibri"/>
              </a:rPr>
              <a:t>adjacent.</a:t>
            </a:r>
            <a:endParaRPr lang="en-US" sz="3492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50849" y="25040121"/>
            <a:ext cx="13496473" cy="7523534"/>
          </a:xfrm>
          <a:prstGeom prst="rect">
            <a:avLst/>
          </a:prstGeom>
        </p:spPr>
        <p:txBody>
          <a:bodyPr vert="horz" wrap="square" lIns="0" tIns="31877" rIns="0" bIns="0" rtlCol="0" anchor="t">
            <a:spAutoFit/>
          </a:bodyPr>
          <a:lstStyle/>
          <a:p>
            <a:pPr marL="774782" marR="1983387" indent="-748448">
              <a:lnSpc>
                <a:spcPct val="100699"/>
              </a:lnSpc>
              <a:spcBef>
                <a:spcPts val="249"/>
              </a:spcBef>
              <a:buAutoNum type="arabicPeriod"/>
              <a:tabLst>
                <a:tab pos="543318" algn="l"/>
              </a:tabLst>
            </a:pPr>
            <a:r>
              <a:rPr sz="3165">
                <a:latin typeface="Calibri"/>
                <a:cs typeface="Calibri"/>
              </a:rPr>
              <a:t>Gerrymandering</a:t>
            </a:r>
            <a:r>
              <a:rPr sz="3165" spc="-65">
                <a:latin typeface="Calibri"/>
                <a:cs typeface="Calibri"/>
              </a:rPr>
              <a:t> </a:t>
            </a:r>
            <a:r>
              <a:rPr sz="3165">
                <a:latin typeface="Calibri"/>
                <a:cs typeface="Calibri"/>
              </a:rPr>
              <a:t>on</a:t>
            </a:r>
            <a:r>
              <a:rPr sz="3165" spc="87">
                <a:latin typeface="Calibri"/>
                <a:cs typeface="Calibri"/>
              </a:rPr>
              <a:t> </a:t>
            </a:r>
            <a:r>
              <a:rPr sz="3165">
                <a:latin typeface="Calibri"/>
                <a:cs typeface="Calibri"/>
              </a:rPr>
              <a:t>graphs:</a:t>
            </a:r>
            <a:r>
              <a:rPr sz="3165" spc="-87">
                <a:latin typeface="Calibri"/>
                <a:cs typeface="Calibri"/>
              </a:rPr>
              <a:t> </a:t>
            </a:r>
            <a:r>
              <a:rPr sz="3165">
                <a:latin typeface="Calibri"/>
                <a:cs typeface="Calibri"/>
              </a:rPr>
              <a:t>Computational</a:t>
            </a:r>
            <a:r>
              <a:rPr sz="3165" spc="-109">
                <a:latin typeface="Calibri"/>
                <a:cs typeface="Calibri"/>
              </a:rPr>
              <a:t> </a:t>
            </a:r>
            <a:r>
              <a:rPr sz="3165">
                <a:latin typeface="Calibri"/>
                <a:cs typeface="Calibri"/>
              </a:rPr>
              <a:t>complexity</a:t>
            </a:r>
            <a:r>
              <a:rPr sz="3165" spc="22">
                <a:latin typeface="Calibri"/>
                <a:cs typeface="Calibri"/>
              </a:rPr>
              <a:t> </a:t>
            </a:r>
            <a:r>
              <a:rPr sz="3165" spc="-55">
                <a:latin typeface="Calibri"/>
                <a:cs typeface="Calibri"/>
              </a:rPr>
              <a:t>and </a:t>
            </a:r>
            <a:r>
              <a:rPr lang="en-US" sz="3165" spc="-22">
                <a:latin typeface="Calibri"/>
                <a:cs typeface="Calibri"/>
              </a:rPr>
              <a:t>parameterized </a:t>
            </a:r>
            <a:r>
              <a:rPr lang="en-US" sz="3165">
                <a:latin typeface="Calibri"/>
                <a:cs typeface="Calibri"/>
              </a:rPr>
              <a:t>Algorithms</a:t>
            </a:r>
            <a:r>
              <a:rPr sz="3165">
                <a:latin typeface="Calibri"/>
                <a:cs typeface="Calibri"/>
              </a:rPr>
              <a:t>.</a:t>
            </a:r>
            <a:r>
              <a:rPr sz="3165" spc="-33">
                <a:latin typeface="Calibri"/>
                <a:cs typeface="Calibri"/>
              </a:rPr>
              <a:t> </a:t>
            </a:r>
            <a:r>
              <a:rPr sz="3165">
                <a:latin typeface="Calibri"/>
                <a:cs typeface="Calibri"/>
              </a:rPr>
              <a:t>In</a:t>
            </a:r>
            <a:r>
              <a:rPr sz="3165" spc="65">
                <a:latin typeface="Calibri"/>
                <a:cs typeface="Calibri"/>
              </a:rPr>
              <a:t> </a:t>
            </a:r>
            <a:r>
              <a:rPr sz="3165">
                <a:latin typeface="Calibri"/>
                <a:cs typeface="Calibri"/>
              </a:rPr>
              <a:t>International</a:t>
            </a:r>
            <a:r>
              <a:rPr sz="3165" spc="-207">
                <a:latin typeface="Calibri"/>
                <a:cs typeface="Calibri"/>
              </a:rPr>
              <a:t> </a:t>
            </a:r>
            <a:r>
              <a:rPr sz="3165">
                <a:latin typeface="Calibri"/>
                <a:cs typeface="Calibri"/>
              </a:rPr>
              <a:t>Symposium</a:t>
            </a:r>
            <a:r>
              <a:rPr sz="3165" spc="11">
                <a:latin typeface="Calibri"/>
                <a:cs typeface="Calibri"/>
              </a:rPr>
              <a:t> </a:t>
            </a:r>
            <a:r>
              <a:rPr sz="3165">
                <a:latin typeface="Calibri"/>
                <a:cs typeface="Calibri"/>
              </a:rPr>
              <a:t>on</a:t>
            </a:r>
            <a:r>
              <a:rPr sz="3165" spc="-22">
                <a:latin typeface="Calibri"/>
                <a:cs typeface="Calibri"/>
              </a:rPr>
              <a:t> </a:t>
            </a:r>
            <a:r>
              <a:rPr sz="3165">
                <a:latin typeface="Calibri"/>
                <a:cs typeface="Calibri"/>
              </a:rPr>
              <a:t>Algorithmic</a:t>
            </a:r>
            <a:r>
              <a:rPr sz="3165" spc="-44">
                <a:latin typeface="Calibri"/>
                <a:cs typeface="Calibri"/>
              </a:rPr>
              <a:t> </a:t>
            </a:r>
            <a:r>
              <a:rPr sz="3165">
                <a:latin typeface="Calibri"/>
                <a:cs typeface="Calibri"/>
              </a:rPr>
              <a:t>Game</a:t>
            </a:r>
            <a:r>
              <a:rPr sz="3165" spc="98">
                <a:latin typeface="Calibri"/>
                <a:cs typeface="Calibri"/>
              </a:rPr>
              <a:t> </a:t>
            </a:r>
            <a:r>
              <a:rPr sz="3165" spc="-22">
                <a:latin typeface="Calibri"/>
                <a:cs typeface="Calibri"/>
              </a:rPr>
              <a:t>Theory </a:t>
            </a:r>
            <a:r>
              <a:rPr sz="3165">
                <a:latin typeface="Calibri"/>
                <a:cs typeface="Calibri"/>
              </a:rPr>
              <a:t>(pp.</a:t>
            </a:r>
            <a:r>
              <a:rPr sz="3165" spc="-22">
                <a:latin typeface="Calibri"/>
                <a:cs typeface="Calibri"/>
              </a:rPr>
              <a:t> </a:t>
            </a:r>
            <a:r>
              <a:rPr sz="3165">
                <a:latin typeface="Calibri"/>
                <a:cs typeface="Calibri"/>
              </a:rPr>
              <a:t>140-155).</a:t>
            </a:r>
            <a:r>
              <a:rPr sz="3165" spc="-33">
                <a:latin typeface="Calibri"/>
                <a:cs typeface="Calibri"/>
              </a:rPr>
              <a:t> </a:t>
            </a:r>
            <a:r>
              <a:rPr sz="3165" spc="-22">
                <a:latin typeface="Calibri"/>
                <a:cs typeface="Calibri"/>
              </a:rPr>
              <a:t>Springer,</a:t>
            </a:r>
            <a:r>
              <a:rPr sz="3165" spc="-11">
                <a:latin typeface="Calibri"/>
                <a:cs typeface="Calibri"/>
              </a:rPr>
              <a:t> </a:t>
            </a:r>
            <a:r>
              <a:rPr sz="3165" spc="-44">
                <a:latin typeface="Calibri"/>
                <a:cs typeface="Calibri"/>
              </a:rPr>
              <a:t>Cham.</a:t>
            </a:r>
            <a:r>
              <a:rPr lang="en-US" sz="3165" spc="-44">
                <a:latin typeface="Calibri"/>
                <a:cs typeface="Calibri"/>
              </a:rPr>
              <a:t> </a:t>
            </a:r>
            <a:r>
              <a:rPr sz="3165">
                <a:latin typeface="Calibri"/>
                <a:cs typeface="Calibri"/>
              </a:rPr>
              <a:t>Gupta,</a:t>
            </a:r>
            <a:r>
              <a:rPr sz="3165" spc="-65">
                <a:latin typeface="Calibri"/>
                <a:cs typeface="Calibri"/>
              </a:rPr>
              <a:t> </a:t>
            </a:r>
            <a:r>
              <a:rPr sz="3165">
                <a:latin typeface="Calibri"/>
                <a:cs typeface="Calibri"/>
              </a:rPr>
              <a:t>S.,</a:t>
            </a:r>
            <a:r>
              <a:rPr sz="3165" spc="11">
                <a:latin typeface="Calibri"/>
                <a:cs typeface="Calibri"/>
              </a:rPr>
              <a:t> </a:t>
            </a:r>
            <a:r>
              <a:rPr sz="3165">
                <a:latin typeface="Calibri"/>
                <a:cs typeface="Calibri"/>
              </a:rPr>
              <a:t>Jain,</a:t>
            </a:r>
            <a:r>
              <a:rPr sz="3165" spc="-55">
                <a:latin typeface="Calibri"/>
                <a:cs typeface="Calibri"/>
              </a:rPr>
              <a:t> </a:t>
            </a:r>
            <a:r>
              <a:rPr sz="3165" spc="-98">
                <a:latin typeface="Calibri"/>
                <a:cs typeface="Calibri"/>
              </a:rPr>
              <a:t>P.,</a:t>
            </a:r>
            <a:r>
              <a:rPr sz="3165" spc="55">
                <a:latin typeface="Calibri"/>
                <a:cs typeface="Calibri"/>
              </a:rPr>
              <a:t> </a:t>
            </a:r>
            <a:r>
              <a:rPr sz="3165" err="1">
                <a:latin typeface="Calibri"/>
                <a:cs typeface="Calibri"/>
              </a:rPr>
              <a:t>Panolan</a:t>
            </a:r>
            <a:r>
              <a:rPr sz="3165">
                <a:latin typeface="Calibri"/>
                <a:cs typeface="Calibri"/>
              </a:rPr>
              <a:t>,</a:t>
            </a:r>
            <a:r>
              <a:rPr sz="3165" spc="-142">
                <a:latin typeface="Calibri"/>
                <a:cs typeface="Calibri"/>
              </a:rPr>
              <a:t> </a:t>
            </a:r>
            <a:r>
              <a:rPr sz="3165" spc="-98">
                <a:latin typeface="Calibri"/>
                <a:cs typeface="Calibri"/>
              </a:rPr>
              <a:t>F.,</a:t>
            </a:r>
            <a:r>
              <a:rPr sz="3165" spc="-55">
                <a:latin typeface="Calibri"/>
                <a:cs typeface="Calibri"/>
              </a:rPr>
              <a:t> </a:t>
            </a:r>
            <a:r>
              <a:rPr sz="3165" spc="-44">
                <a:latin typeface="Calibri"/>
                <a:cs typeface="Calibri"/>
              </a:rPr>
              <a:t>Roy,</a:t>
            </a:r>
            <a:r>
              <a:rPr sz="3165" spc="98">
                <a:latin typeface="Calibri"/>
                <a:cs typeface="Calibri"/>
              </a:rPr>
              <a:t> </a:t>
            </a:r>
            <a:r>
              <a:rPr sz="3165">
                <a:latin typeface="Calibri"/>
                <a:cs typeface="Calibri"/>
              </a:rPr>
              <a:t>S.,</a:t>
            </a:r>
            <a:r>
              <a:rPr sz="3165" spc="-65">
                <a:latin typeface="Calibri"/>
                <a:cs typeface="Calibri"/>
              </a:rPr>
              <a:t> </a:t>
            </a:r>
            <a:r>
              <a:rPr sz="3165">
                <a:latin typeface="Calibri"/>
                <a:cs typeface="Calibri"/>
              </a:rPr>
              <a:t>&amp;</a:t>
            </a:r>
            <a:r>
              <a:rPr sz="3165" spc="44">
                <a:latin typeface="Calibri"/>
                <a:cs typeface="Calibri"/>
              </a:rPr>
              <a:t> </a:t>
            </a:r>
            <a:r>
              <a:rPr sz="3165">
                <a:latin typeface="Calibri"/>
                <a:cs typeface="Calibri"/>
              </a:rPr>
              <a:t>Saurabh,</a:t>
            </a:r>
            <a:r>
              <a:rPr sz="3165" spc="-131">
                <a:latin typeface="Calibri"/>
                <a:cs typeface="Calibri"/>
              </a:rPr>
              <a:t> </a:t>
            </a:r>
            <a:r>
              <a:rPr sz="3165">
                <a:latin typeface="Calibri"/>
                <a:cs typeface="Calibri"/>
              </a:rPr>
              <a:t>S. (2021,</a:t>
            </a:r>
            <a:r>
              <a:rPr sz="3165" spc="-65">
                <a:latin typeface="Calibri"/>
                <a:cs typeface="Calibri"/>
              </a:rPr>
              <a:t> </a:t>
            </a:r>
            <a:r>
              <a:rPr sz="3165" spc="-22">
                <a:latin typeface="Calibri"/>
                <a:cs typeface="Calibri"/>
              </a:rPr>
              <a:t>September).</a:t>
            </a:r>
            <a:endParaRPr lang="en-US" sz="3165">
              <a:latin typeface="Calibri"/>
              <a:cs typeface="Calibri"/>
            </a:endParaRPr>
          </a:p>
          <a:p>
            <a:pPr marL="774782" marR="1983387" indent="-748448">
              <a:lnSpc>
                <a:spcPct val="100699"/>
              </a:lnSpc>
              <a:spcBef>
                <a:spcPts val="247"/>
              </a:spcBef>
              <a:buAutoNum type="arabicPeriod"/>
              <a:tabLst>
                <a:tab pos="543318" algn="l"/>
              </a:tabLst>
            </a:pPr>
            <a:r>
              <a:rPr sz="3165">
                <a:latin typeface="Calibri"/>
                <a:cs typeface="Calibri"/>
              </a:rPr>
              <a:t>MGGG</a:t>
            </a:r>
            <a:r>
              <a:rPr sz="3165" spc="-22">
                <a:latin typeface="Calibri"/>
                <a:cs typeface="Calibri"/>
              </a:rPr>
              <a:t> </a:t>
            </a:r>
            <a:r>
              <a:rPr sz="3165">
                <a:latin typeface="Calibri"/>
                <a:cs typeface="Calibri"/>
              </a:rPr>
              <a:t>Redistricting</a:t>
            </a:r>
            <a:r>
              <a:rPr sz="3165" spc="-22">
                <a:latin typeface="Calibri"/>
                <a:cs typeface="Calibri"/>
              </a:rPr>
              <a:t> </a:t>
            </a:r>
            <a:r>
              <a:rPr sz="3165">
                <a:latin typeface="Calibri"/>
                <a:cs typeface="Calibri"/>
              </a:rPr>
              <a:t>Lab.</a:t>
            </a:r>
            <a:r>
              <a:rPr sz="3165" spc="-76">
                <a:latin typeface="Calibri"/>
                <a:cs typeface="Calibri"/>
              </a:rPr>
              <a:t> </a:t>
            </a:r>
            <a:r>
              <a:rPr sz="3165">
                <a:latin typeface="Calibri"/>
                <a:cs typeface="Calibri"/>
              </a:rPr>
              <a:t>(n.d.).</a:t>
            </a:r>
            <a:r>
              <a:rPr sz="3165" spc="-44">
                <a:latin typeface="Calibri"/>
                <a:cs typeface="Calibri"/>
              </a:rPr>
              <a:t> </a:t>
            </a:r>
            <a:r>
              <a:rPr sz="3165" i="1" err="1">
                <a:latin typeface="Calibri"/>
                <a:cs typeface="Calibri"/>
              </a:rPr>
              <a:t>Districtr</a:t>
            </a:r>
            <a:r>
              <a:rPr sz="3165">
                <a:latin typeface="Calibri"/>
                <a:cs typeface="Calibri"/>
              </a:rPr>
              <a:t>.</a:t>
            </a:r>
            <a:r>
              <a:rPr sz="3165" spc="11">
                <a:latin typeface="Calibri"/>
                <a:cs typeface="Calibri"/>
              </a:rPr>
              <a:t> </a:t>
            </a:r>
            <a:r>
              <a:rPr sz="3165" spc="-22" err="1">
                <a:latin typeface="Calibri"/>
                <a:cs typeface="Calibri"/>
              </a:rPr>
              <a:t>Districtr</a:t>
            </a:r>
            <a:r>
              <a:rPr sz="3165" spc="-22">
                <a:latin typeface="Calibri"/>
                <a:cs typeface="Calibri"/>
              </a:rPr>
              <a:t>.</a:t>
            </a:r>
            <a:r>
              <a:rPr sz="3165" spc="-11">
                <a:latin typeface="Calibri"/>
                <a:cs typeface="Calibri"/>
              </a:rPr>
              <a:t> </a:t>
            </a:r>
            <a:r>
              <a:rPr sz="3165" spc="-22">
                <a:latin typeface="Calibri"/>
                <a:cs typeface="Calibri"/>
                <a:hlinkClick r:id="rId4"/>
              </a:rPr>
              <a:t>https://districtr.org/</a:t>
            </a:r>
            <a:endParaRPr sz="3165">
              <a:latin typeface="Calibri"/>
              <a:cs typeface="Calibri"/>
            </a:endParaRPr>
          </a:p>
          <a:p>
            <a:pPr marL="774782" marR="1983387" indent="-748448">
              <a:lnSpc>
                <a:spcPct val="100699"/>
              </a:lnSpc>
              <a:spcBef>
                <a:spcPts val="247"/>
              </a:spcBef>
              <a:buAutoNum type="arabicPeriod"/>
              <a:tabLst>
                <a:tab pos="543318" algn="l"/>
              </a:tabLst>
            </a:pPr>
            <a:r>
              <a:rPr sz="3165">
                <a:latin typeface="Calibri"/>
                <a:cs typeface="Calibri"/>
              </a:rPr>
              <a:t>Redistricting</a:t>
            </a:r>
            <a:r>
              <a:rPr sz="3165" spc="-55">
                <a:latin typeface="Calibri"/>
                <a:cs typeface="Calibri"/>
              </a:rPr>
              <a:t> </a:t>
            </a:r>
            <a:r>
              <a:rPr sz="3165">
                <a:latin typeface="Calibri"/>
                <a:cs typeface="Calibri"/>
              </a:rPr>
              <a:t>Data Hub.</a:t>
            </a:r>
            <a:r>
              <a:rPr sz="3165" spc="-98">
                <a:latin typeface="Calibri"/>
                <a:cs typeface="Calibri"/>
              </a:rPr>
              <a:t> </a:t>
            </a:r>
            <a:r>
              <a:rPr sz="3165">
                <a:latin typeface="Calibri"/>
                <a:cs typeface="Calibri"/>
              </a:rPr>
              <a:t>(2021,</a:t>
            </a:r>
            <a:r>
              <a:rPr sz="3165" spc="-87">
                <a:latin typeface="Calibri"/>
                <a:cs typeface="Calibri"/>
              </a:rPr>
              <a:t> </a:t>
            </a:r>
            <a:r>
              <a:rPr sz="3165">
                <a:latin typeface="Calibri"/>
                <a:cs typeface="Calibri"/>
              </a:rPr>
              <a:t>December</a:t>
            </a:r>
            <a:r>
              <a:rPr sz="3165" spc="44">
                <a:latin typeface="Calibri"/>
                <a:cs typeface="Calibri"/>
              </a:rPr>
              <a:t> </a:t>
            </a:r>
            <a:r>
              <a:rPr sz="3165">
                <a:latin typeface="Calibri"/>
                <a:cs typeface="Calibri"/>
              </a:rPr>
              <a:t>1).</a:t>
            </a:r>
            <a:r>
              <a:rPr sz="3165" spc="55">
                <a:latin typeface="Calibri"/>
                <a:cs typeface="Calibri"/>
              </a:rPr>
              <a:t> </a:t>
            </a:r>
            <a:r>
              <a:rPr sz="3165" i="1">
                <a:latin typeface="Calibri"/>
                <a:cs typeface="Calibri"/>
              </a:rPr>
              <a:t>Election</a:t>
            </a:r>
            <a:r>
              <a:rPr sz="3165" i="1" spc="-44">
                <a:latin typeface="Calibri"/>
                <a:cs typeface="Calibri"/>
              </a:rPr>
              <a:t> </a:t>
            </a:r>
            <a:r>
              <a:rPr sz="3165" i="1">
                <a:latin typeface="Calibri"/>
                <a:cs typeface="Calibri"/>
              </a:rPr>
              <a:t>Results</a:t>
            </a:r>
            <a:r>
              <a:rPr sz="3165" i="1" spc="-11">
                <a:latin typeface="Calibri"/>
                <a:cs typeface="Calibri"/>
              </a:rPr>
              <a:t> </a:t>
            </a:r>
            <a:r>
              <a:rPr sz="3165" i="1" spc="-55">
                <a:latin typeface="Calibri"/>
                <a:cs typeface="Calibri"/>
              </a:rPr>
              <a:t>and </a:t>
            </a:r>
            <a:r>
              <a:rPr sz="3165" i="1">
                <a:latin typeface="Calibri"/>
                <a:cs typeface="Calibri"/>
              </a:rPr>
              <a:t>Precinct</a:t>
            </a:r>
            <a:r>
              <a:rPr sz="3165" i="1" spc="382">
                <a:latin typeface="Calibri"/>
                <a:cs typeface="Calibri"/>
              </a:rPr>
              <a:t> </a:t>
            </a:r>
            <a:r>
              <a:rPr sz="3165" i="1">
                <a:latin typeface="Calibri"/>
                <a:cs typeface="Calibri"/>
              </a:rPr>
              <a:t>Boundaries</a:t>
            </a:r>
            <a:r>
              <a:rPr sz="3165">
                <a:latin typeface="Calibri"/>
                <a:cs typeface="Calibri"/>
              </a:rPr>
              <a:t>.</a:t>
            </a:r>
            <a:r>
              <a:rPr lang="en-US" sz="3165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sz="3165" u="sng" spc="-22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https://redistrictingdatahub.org/data/</a:t>
            </a:r>
            <a:r>
              <a:rPr lang="en-US" sz="3165" u="sng" spc="-22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about-</a:t>
            </a:r>
            <a:r>
              <a:rPr lang="en-US" sz="3165" u="sng" spc="-44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our-</a:t>
            </a:r>
            <a:r>
              <a:rPr lang="en-US" sz="3165" u="sng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data</a:t>
            </a:r>
            <a:r>
              <a:rPr sz="3165" u="sng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/election-</a:t>
            </a:r>
            <a:r>
              <a:rPr sz="3165" u="sng" spc="-22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results-</a:t>
            </a:r>
            <a:r>
              <a:rPr sz="3165" u="sng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and-</a:t>
            </a:r>
            <a:r>
              <a:rPr sz="3165" u="sng" spc="-22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precinct-boundaries/</a:t>
            </a:r>
            <a:endParaRPr lang="en-US" sz="3165">
              <a:latin typeface="Calibri"/>
              <a:cs typeface="Calibri"/>
            </a:endParaRPr>
          </a:p>
          <a:p>
            <a:pPr marL="774782" marR="1983387" indent="-748448">
              <a:lnSpc>
                <a:spcPct val="100699"/>
              </a:lnSpc>
              <a:spcBef>
                <a:spcPts val="244"/>
              </a:spcBef>
              <a:buAutoNum type="arabicPeriod"/>
              <a:tabLst>
                <a:tab pos="543318" algn="l"/>
              </a:tabLst>
            </a:pPr>
            <a:r>
              <a:rPr sz="3165">
                <a:latin typeface="Calibri"/>
                <a:cs typeface="Calibri"/>
              </a:rPr>
              <a:t>Science</a:t>
            </a:r>
            <a:r>
              <a:rPr sz="3165" spc="44">
                <a:latin typeface="Calibri"/>
                <a:cs typeface="Calibri"/>
              </a:rPr>
              <a:t> </a:t>
            </a:r>
            <a:r>
              <a:rPr sz="3165" spc="-22">
                <a:latin typeface="Calibri"/>
                <a:cs typeface="Calibri"/>
              </a:rPr>
              <a:t>Quarterly,</a:t>
            </a:r>
            <a:r>
              <a:rPr sz="3165">
                <a:latin typeface="Calibri"/>
                <a:cs typeface="Calibri"/>
              </a:rPr>
              <a:t> 76(1), 105-</a:t>
            </a:r>
            <a:r>
              <a:rPr sz="3165" spc="-44">
                <a:latin typeface="Calibri"/>
                <a:cs typeface="Calibri"/>
              </a:rPr>
              <a:t>110.</a:t>
            </a:r>
            <a:endParaRPr lang="en-US" sz="3165">
              <a:latin typeface="Calibri"/>
              <a:cs typeface="Calibri"/>
            </a:endParaRPr>
          </a:p>
          <a:p>
            <a:pPr marL="774782" marR="1983387" indent="-748448">
              <a:lnSpc>
                <a:spcPct val="100699"/>
              </a:lnSpc>
              <a:spcBef>
                <a:spcPts val="244"/>
              </a:spcBef>
              <a:buAutoNum type="arabicPeriod"/>
              <a:tabLst>
                <a:tab pos="543318" algn="l"/>
              </a:tabLst>
            </a:pPr>
            <a:r>
              <a:rPr sz="3165">
                <a:latin typeface="Calibri"/>
                <a:cs typeface="Calibri"/>
              </a:rPr>
              <a:t>US</a:t>
            </a:r>
            <a:r>
              <a:rPr sz="3165" spc="11">
                <a:latin typeface="Calibri"/>
                <a:cs typeface="Calibri"/>
              </a:rPr>
              <a:t> </a:t>
            </a:r>
            <a:r>
              <a:rPr sz="3165">
                <a:latin typeface="Calibri"/>
                <a:cs typeface="Calibri"/>
              </a:rPr>
              <a:t>Census</a:t>
            </a:r>
            <a:r>
              <a:rPr sz="3165" spc="-55">
                <a:latin typeface="Calibri"/>
                <a:cs typeface="Calibri"/>
              </a:rPr>
              <a:t> </a:t>
            </a:r>
            <a:r>
              <a:rPr sz="3165">
                <a:latin typeface="Calibri"/>
                <a:cs typeface="Calibri"/>
              </a:rPr>
              <a:t>Bureau</a:t>
            </a:r>
            <a:r>
              <a:rPr sz="3165" spc="-55">
                <a:latin typeface="Calibri"/>
                <a:cs typeface="Calibri"/>
              </a:rPr>
              <a:t> </a:t>
            </a:r>
            <a:r>
              <a:rPr sz="3165">
                <a:latin typeface="Calibri"/>
                <a:cs typeface="Calibri"/>
              </a:rPr>
              <a:t>(2022,</a:t>
            </a:r>
            <a:r>
              <a:rPr sz="3165" spc="-55">
                <a:latin typeface="Calibri"/>
                <a:cs typeface="Calibri"/>
              </a:rPr>
              <a:t> </a:t>
            </a:r>
            <a:r>
              <a:rPr sz="3165">
                <a:latin typeface="Calibri"/>
                <a:cs typeface="Calibri"/>
              </a:rPr>
              <a:t>September</a:t>
            </a:r>
            <a:r>
              <a:rPr sz="3165" spc="11">
                <a:latin typeface="Calibri"/>
                <a:cs typeface="Calibri"/>
              </a:rPr>
              <a:t> </a:t>
            </a:r>
            <a:r>
              <a:rPr sz="3165">
                <a:latin typeface="Calibri"/>
                <a:cs typeface="Calibri"/>
              </a:rPr>
              <a:t>27).</a:t>
            </a:r>
            <a:r>
              <a:rPr sz="3165" spc="98">
                <a:latin typeface="Calibri"/>
                <a:cs typeface="Calibri"/>
              </a:rPr>
              <a:t> </a:t>
            </a:r>
            <a:r>
              <a:rPr sz="3165" i="1">
                <a:latin typeface="Calibri"/>
                <a:cs typeface="Calibri"/>
              </a:rPr>
              <a:t>US</a:t>
            </a:r>
            <a:r>
              <a:rPr sz="3165" i="1" spc="-33">
                <a:latin typeface="Calibri"/>
                <a:cs typeface="Calibri"/>
              </a:rPr>
              <a:t> </a:t>
            </a:r>
            <a:r>
              <a:rPr sz="3165" i="1">
                <a:latin typeface="Calibri"/>
                <a:cs typeface="Calibri"/>
              </a:rPr>
              <a:t>Zip</a:t>
            </a:r>
            <a:r>
              <a:rPr sz="3165" i="1" spc="65">
                <a:latin typeface="Calibri"/>
                <a:cs typeface="Calibri"/>
              </a:rPr>
              <a:t> </a:t>
            </a:r>
            <a:r>
              <a:rPr sz="3165" i="1" spc="-22">
                <a:latin typeface="Calibri"/>
                <a:cs typeface="Calibri"/>
              </a:rPr>
              <a:t>Codes </a:t>
            </a:r>
            <a:r>
              <a:rPr sz="3165" i="1">
                <a:latin typeface="Calibri"/>
                <a:cs typeface="Calibri"/>
              </a:rPr>
              <a:t>Database.</a:t>
            </a:r>
            <a:r>
              <a:rPr sz="3165" i="1" spc="578">
                <a:latin typeface="Calibri"/>
                <a:cs typeface="Calibri"/>
              </a:rPr>
              <a:t> </a:t>
            </a:r>
            <a:r>
              <a:rPr sz="3165" u="sng" spc="-22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https://simplemaps.com/data/</a:t>
            </a:r>
            <a:r>
              <a:rPr lang="en-US" sz="3165" u="sng" spc="-22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us-</a:t>
            </a:r>
            <a:r>
              <a:rPr lang="en-US" sz="3165" u="sng" spc="-44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zips</a:t>
            </a:r>
            <a:endParaRPr lang="en-US" sz="3165">
              <a:solidFill>
                <a:srgbClr val="000000"/>
              </a:solidFill>
              <a:latin typeface="Calibri"/>
              <a:cs typeface="Calibri"/>
            </a:endParaRPr>
          </a:p>
          <a:p>
            <a:pPr marL="774782" marR="1983387" indent="-748448">
              <a:lnSpc>
                <a:spcPct val="100699"/>
              </a:lnSpc>
              <a:spcBef>
                <a:spcPts val="244"/>
              </a:spcBef>
              <a:buAutoNum type="arabicPeriod"/>
              <a:tabLst>
                <a:tab pos="543318" algn="l"/>
              </a:tabLst>
            </a:pPr>
            <a:r>
              <a:rPr lang="en-US" sz="3165" i="1">
                <a:solidFill>
                  <a:srgbClr val="000000"/>
                </a:solidFill>
                <a:latin typeface="Calibri"/>
                <a:cs typeface="Calibri"/>
              </a:rPr>
              <a:t>Civil</a:t>
            </a:r>
            <a:r>
              <a:rPr sz="3165" i="1" spc="-11">
                <a:latin typeface="Calibri"/>
                <a:cs typeface="Calibri"/>
              </a:rPr>
              <a:t> </a:t>
            </a:r>
            <a:r>
              <a:rPr sz="3165" i="1">
                <a:latin typeface="Calibri"/>
                <a:cs typeface="Calibri"/>
              </a:rPr>
              <a:t>Rights</a:t>
            </a:r>
            <a:r>
              <a:rPr sz="3165" i="1" spc="65">
                <a:latin typeface="Calibri"/>
                <a:cs typeface="Calibri"/>
              </a:rPr>
              <a:t> </a:t>
            </a:r>
            <a:r>
              <a:rPr sz="3165" i="1">
                <a:latin typeface="Calibri"/>
                <a:cs typeface="Calibri"/>
              </a:rPr>
              <a:t>in</a:t>
            </a:r>
            <a:r>
              <a:rPr sz="3165" i="1" spc="-22">
                <a:latin typeface="Calibri"/>
                <a:cs typeface="Calibri"/>
              </a:rPr>
              <a:t> </a:t>
            </a:r>
            <a:r>
              <a:rPr sz="3165" i="1">
                <a:latin typeface="Calibri"/>
                <a:cs typeface="Calibri"/>
              </a:rPr>
              <a:t>America:</a:t>
            </a:r>
            <a:r>
              <a:rPr sz="3165" i="1" spc="-153">
                <a:latin typeface="Calibri"/>
                <a:cs typeface="Calibri"/>
              </a:rPr>
              <a:t> </a:t>
            </a:r>
            <a:r>
              <a:rPr sz="3165" i="1">
                <a:latin typeface="Calibri"/>
                <a:cs typeface="Calibri"/>
              </a:rPr>
              <a:t>Racial</a:t>
            </a:r>
            <a:r>
              <a:rPr sz="3165" i="1" spc="55">
                <a:latin typeface="Calibri"/>
                <a:cs typeface="Calibri"/>
              </a:rPr>
              <a:t> </a:t>
            </a:r>
            <a:r>
              <a:rPr sz="3165" i="1">
                <a:latin typeface="Calibri"/>
                <a:cs typeface="Calibri"/>
              </a:rPr>
              <a:t>Voting</a:t>
            </a:r>
            <a:r>
              <a:rPr sz="3165" i="1" spc="44">
                <a:latin typeface="Calibri"/>
                <a:cs typeface="Calibri"/>
              </a:rPr>
              <a:t> </a:t>
            </a:r>
            <a:r>
              <a:rPr sz="3165" i="1">
                <a:latin typeface="Calibri"/>
                <a:cs typeface="Calibri"/>
              </a:rPr>
              <a:t>Rights.</a:t>
            </a:r>
            <a:r>
              <a:rPr sz="3165" i="1" spc="11">
                <a:latin typeface="Calibri"/>
                <a:cs typeface="Calibri"/>
              </a:rPr>
              <a:t> </a:t>
            </a:r>
            <a:r>
              <a:rPr sz="3165">
                <a:latin typeface="Calibri"/>
                <a:cs typeface="Calibri"/>
              </a:rPr>
              <a:t>U.S.</a:t>
            </a:r>
            <a:r>
              <a:rPr sz="3165" spc="-87">
                <a:latin typeface="Calibri"/>
                <a:cs typeface="Calibri"/>
              </a:rPr>
              <a:t> </a:t>
            </a:r>
            <a:r>
              <a:rPr sz="3165">
                <a:latin typeface="Calibri"/>
                <a:cs typeface="Calibri"/>
              </a:rPr>
              <a:t>National</a:t>
            </a:r>
            <a:r>
              <a:rPr sz="3165" spc="-164">
                <a:latin typeface="Calibri"/>
                <a:cs typeface="Calibri"/>
              </a:rPr>
              <a:t> </a:t>
            </a:r>
            <a:r>
              <a:rPr sz="3165">
                <a:latin typeface="Calibri"/>
                <a:cs typeface="Calibri"/>
              </a:rPr>
              <a:t>Park </a:t>
            </a:r>
            <a:r>
              <a:rPr sz="3165" spc="-22">
                <a:latin typeface="Calibri"/>
                <a:cs typeface="Calibri"/>
              </a:rPr>
              <a:t>Service,</a:t>
            </a:r>
            <a:r>
              <a:rPr lang="en-US" sz="3165" spc="-22">
                <a:latin typeface="Calibri"/>
                <a:cs typeface="Calibri"/>
              </a:rPr>
              <a:t> </a:t>
            </a:r>
            <a:r>
              <a:rPr sz="3165">
                <a:latin typeface="Calibri"/>
                <a:cs typeface="Calibri"/>
              </a:rPr>
              <a:t>U.S.</a:t>
            </a:r>
            <a:r>
              <a:rPr sz="3165" spc="22">
                <a:latin typeface="Calibri"/>
                <a:cs typeface="Calibri"/>
              </a:rPr>
              <a:t> </a:t>
            </a:r>
            <a:r>
              <a:rPr sz="3165">
                <a:latin typeface="Calibri"/>
                <a:cs typeface="Calibri"/>
              </a:rPr>
              <a:t>Department of</a:t>
            </a:r>
            <a:r>
              <a:rPr sz="3165" spc="11">
                <a:latin typeface="Calibri"/>
                <a:cs typeface="Calibri"/>
              </a:rPr>
              <a:t> </a:t>
            </a:r>
            <a:r>
              <a:rPr sz="3165">
                <a:latin typeface="Calibri"/>
                <a:cs typeface="Calibri"/>
              </a:rPr>
              <a:t>the</a:t>
            </a:r>
            <a:r>
              <a:rPr sz="3165" spc="65">
                <a:latin typeface="Calibri"/>
                <a:cs typeface="Calibri"/>
              </a:rPr>
              <a:t> </a:t>
            </a:r>
            <a:r>
              <a:rPr sz="3165" spc="-44">
                <a:latin typeface="Calibri"/>
                <a:cs typeface="Calibri"/>
              </a:rPr>
              <a:t>Interior,</a:t>
            </a:r>
            <a:r>
              <a:rPr sz="3165" spc="-109">
                <a:latin typeface="Calibri"/>
                <a:cs typeface="Calibri"/>
              </a:rPr>
              <a:t> </a:t>
            </a:r>
            <a:r>
              <a:rPr sz="3165">
                <a:latin typeface="Calibri"/>
                <a:cs typeface="Calibri"/>
              </a:rPr>
              <a:t>2009.</a:t>
            </a:r>
            <a:r>
              <a:rPr sz="3165" spc="-44">
                <a:latin typeface="Calibri"/>
                <a:cs typeface="Calibri"/>
              </a:rPr>
              <a:t> </a:t>
            </a:r>
            <a:r>
              <a:rPr sz="3165">
                <a:latin typeface="Calibri"/>
                <a:cs typeface="Calibri"/>
              </a:rPr>
              <a:t>Accessed</a:t>
            </a:r>
            <a:r>
              <a:rPr sz="3165" spc="55">
                <a:latin typeface="Calibri"/>
                <a:cs typeface="Calibri"/>
              </a:rPr>
              <a:t> </a:t>
            </a:r>
            <a:r>
              <a:rPr sz="3165">
                <a:latin typeface="Calibri"/>
                <a:cs typeface="Calibri"/>
              </a:rPr>
              <a:t>23</a:t>
            </a:r>
            <a:r>
              <a:rPr sz="3165" spc="33">
                <a:latin typeface="Calibri"/>
                <a:cs typeface="Calibri"/>
              </a:rPr>
              <a:t> </a:t>
            </a:r>
            <a:r>
              <a:rPr sz="3165">
                <a:latin typeface="Calibri"/>
                <a:cs typeface="Calibri"/>
              </a:rPr>
              <a:t>January</a:t>
            </a:r>
            <a:r>
              <a:rPr sz="3165" spc="-87">
                <a:latin typeface="Calibri"/>
                <a:cs typeface="Calibri"/>
              </a:rPr>
              <a:t> </a:t>
            </a:r>
            <a:r>
              <a:rPr sz="3165" spc="-44">
                <a:latin typeface="Calibri"/>
                <a:cs typeface="Calibri"/>
              </a:rPr>
              <a:t>2023</a:t>
            </a:r>
            <a:endParaRPr sz="3165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368544" y="23988658"/>
            <a:ext cx="11560942" cy="754380"/>
          </a:xfrm>
          <a:prstGeom prst="rect">
            <a:avLst/>
          </a:prstGeom>
          <a:solidFill>
            <a:srgbClr val="00853D"/>
          </a:solidFill>
          <a:ln w="5817">
            <a:solidFill>
              <a:srgbClr val="2E528F"/>
            </a:solidFill>
          </a:ln>
        </p:spPr>
        <p:txBody>
          <a:bodyPr vert="horz" wrap="square" lIns="0" tIns="15246" rIns="0" bIns="0" rtlCol="0">
            <a:spAutoFit/>
          </a:bodyPr>
          <a:lstStyle/>
          <a:p>
            <a:pPr algn="ctr">
              <a:spcBef>
                <a:spcPts val="120"/>
              </a:spcBef>
            </a:pPr>
            <a:r>
              <a:rPr sz="4802" spc="-22">
                <a:solidFill>
                  <a:srgbClr val="FFFFFF"/>
                </a:solidFill>
                <a:latin typeface="Calibri"/>
                <a:cs typeface="Calibri"/>
              </a:rPr>
              <a:t>REFERENCES</a:t>
            </a:r>
            <a:endParaRPr sz="4802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73310" y="5032968"/>
            <a:ext cx="11351650" cy="720390"/>
          </a:xfrm>
          <a:prstGeom prst="rect">
            <a:avLst/>
          </a:prstGeom>
          <a:solidFill>
            <a:srgbClr val="00853D"/>
          </a:solidFill>
          <a:ln w="5817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5751"/>
              </a:lnSpc>
            </a:pPr>
            <a:r>
              <a:rPr sz="4802" spc="-22">
                <a:solidFill>
                  <a:srgbClr val="FFFFFF"/>
                </a:solidFill>
                <a:latin typeface="Calibri"/>
                <a:cs typeface="Calibri"/>
              </a:rPr>
              <a:t>DISCUSSION</a:t>
            </a:r>
            <a:endParaRPr sz="4802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208277" y="13733508"/>
            <a:ext cx="11628858" cy="730969"/>
          </a:xfrm>
          <a:prstGeom prst="rect">
            <a:avLst/>
          </a:prstGeom>
          <a:solidFill>
            <a:srgbClr val="00853D"/>
          </a:solidFill>
          <a:ln w="5817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6" algn="ctr">
              <a:lnSpc>
                <a:spcPts val="5719"/>
              </a:lnSpc>
            </a:pPr>
            <a:r>
              <a:rPr sz="4802">
                <a:solidFill>
                  <a:srgbClr val="FFFFFF"/>
                </a:solidFill>
                <a:latin typeface="Calibri"/>
                <a:cs typeface="Calibri"/>
              </a:rPr>
              <a:t>FUTURE</a:t>
            </a:r>
            <a:r>
              <a:rPr sz="4802" spc="-44">
                <a:solidFill>
                  <a:srgbClr val="FFFFFF"/>
                </a:solidFill>
                <a:latin typeface="Calibri"/>
                <a:cs typeface="Calibri"/>
              </a:rPr>
              <a:t> WORK</a:t>
            </a:r>
            <a:endParaRPr sz="4802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335848" y="14674402"/>
            <a:ext cx="11705090" cy="5350837"/>
          </a:xfrm>
          <a:prstGeom prst="rect">
            <a:avLst/>
          </a:prstGeom>
        </p:spPr>
        <p:txBody>
          <a:bodyPr vert="horz" wrap="square" lIns="0" tIns="30493" rIns="0" bIns="0" rtlCol="0" anchor="t">
            <a:spAutoFit/>
          </a:bodyPr>
          <a:lstStyle/>
          <a:p>
            <a:pPr marL="27720" marR="11088" algn="just">
              <a:lnSpc>
                <a:spcPct val="99100"/>
              </a:lnSpc>
              <a:spcBef>
                <a:spcPts val="240"/>
              </a:spcBef>
            </a:pPr>
            <a:r>
              <a:rPr sz="3492">
                <a:latin typeface="Calibri"/>
                <a:cs typeface="Calibri"/>
              </a:rPr>
              <a:t>Most of</a:t>
            </a:r>
            <a:r>
              <a:rPr sz="3492" spc="98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our</a:t>
            </a:r>
            <a:r>
              <a:rPr sz="3492" spc="33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future</a:t>
            </a:r>
            <a:r>
              <a:rPr sz="3492" spc="65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work</a:t>
            </a:r>
            <a:r>
              <a:rPr sz="3492" spc="44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will</a:t>
            </a:r>
            <a:r>
              <a:rPr sz="3492" spc="65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rely</a:t>
            </a:r>
            <a:r>
              <a:rPr sz="3492" spc="55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on</a:t>
            </a:r>
            <a:r>
              <a:rPr sz="3492" spc="98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applying</a:t>
            </a:r>
            <a:r>
              <a:rPr sz="3492" spc="76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our</a:t>
            </a:r>
            <a:r>
              <a:rPr sz="3492" spc="33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algorithms</a:t>
            </a:r>
            <a:r>
              <a:rPr sz="3492" spc="109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to</a:t>
            </a:r>
            <a:r>
              <a:rPr sz="3492" spc="87">
                <a:latin typeface="Calibri"/>
                <a:cs typeface="Calibri"/>
              </a:rPr>
              <a:t> </a:t>
            </a:r>
            <a:r>
              <a:rPr sz="3492" spc="-55">
                <a:latin typeface="Calibri"/>
                <a:cs typeface="Calibri"/>
              </a:rPr>
              <a:t>all </a:t>
            </a:r>
            <a:r>
              <a:rPr sz="3492">
                <a:latin typeface="Calibri"/>
                <a:cs typeface="Calibri"/>
              </a:rPr>
              <a:t>US</a:t>
            </a:r>
            <a:r>
              <a:rPr sz="3492" spc="249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states</a:t>
            </a:r>
            <a:r>
              <a:rPr sz="3492" spc="262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and</a:t>
            </a:r>
            <a:r>
              <a:rPr sz="3492" spc="316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determining</a:t>
            </a:r>
            <a:r>
              <a:rPr sz="3492" spc="306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if</a:t>
            </a:r>
            <a:r>
              <a:rPr sz="3492" spc="316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our</a:t>
            </a:r>
            <a:r>
              <a:rPr sz="3492" spc="316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results</a:t>
            </a:r>
            <a:r>
              <a:rPr sz="3492" spc="240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hold</a:t>
            </a:r>
            <a:r>
              <a:rPr sz="3492" spc="338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true</a:t>
            </a:r>
            <a:r>
              <a:rPr sz="3492" spc="207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for</a:t>
            </a:r>
            <a:r>
              <a:rPr sz="3492" spc="327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the</a:t>
            </a:r>
            <a:r>
              <a:rPr sz="3492" spc="273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rest</a:t>
            </a:r>
            <a:r>
              <a:rPr sz="3492" spc="218">
                <a:latin typeface="Calibri"/>
                <a:cs typeface="Calibri"/>
              </a:rPr>
              <a:t> </a:t>
            </a:r>
            <a:r>
              <a:rPr sz="3492" spc="-55">
                <a:latin typeface="Calibri"/>
                <a:cs typeface="Calibri"/>
              </a:rPr>
              <a:t>of </a:t>
            </a:r>
            <a:r>
              <a:rPr sz="3492">
                <a:latin typeface="Calibri"/>
                <a:cs typeface="Calibri"/>
              </a:rPr>
              <a:t>the</a:t>
            </a:r>
            <a:r>
              <a:rPr sz="3492" spc="295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United</a:t>
            </a:r>
            <a:r>
              <a:rPr sz="3492" spc="360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States.</a:t>
            </a:r>
            <a:r>
              <a:rPr sz="3492" spc="306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Once</a:t>
            </a:r>
            <a:r>
              <a:rPr sz="3492" spc="295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that</a:t>
            </a:r>
            <a:r>
              <a:rPr sz="3492" spc="327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is</a:t>
            </a:r>
            <a:r>
              <a:rPr sz="3492" spc="360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accomplished,</a:t>
            </a:r>
            <a:r>
              <a:rPr sz="3492" spc="327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we</a:t>
            </a:r>
            <a:r>
              <a:rPr sz="3492" spc="306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will</a:t>
            </a:r>
            <a:r>
              <a:rPr sz="3492" spc="371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be</a:t>
            </a:r>
            <a:r>
              <a:rPr sz="3492" spc="306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able</a:t>
            </a:r>
            <a:r>
              <a:rPr sz="3492" spc="306">
                <a:latin typeface="Calibri"/>
                <a:cs typeface="Calibri"/>
              </a:rPr>
              <a:t> </a:t>
            </a:r>
            <a:r>
              <a:rPr sz="3492" spc="-55">
                <a:latin typeface="Calibri"/>
                <a:cs typeface="Calibri"/>
              </a:rPr>
              <a:t>to </a:t>
            </a:r>
            <a:r>
              <a:rPr sz="3492">
                <a:latin typeface="Calibri"/>
                <a:cs typeface="Calibri"/>
              </a:rPr>
              <a:t>simulate</a:t>
            </a:r>
            <a:r>
              <a:rPr sz="3492" spc="284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a</a:t>
            </a:r>
            <a:r>
              <a:rPr sz="3492" spc="404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nationwide</a:t>
            </a:r>
            <a:r>
              <a:rPr sz="3492" spc="371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election</a:t>
            </a:r>
            <a:r>
              <a:rPr sz="3492" spc="338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and</a:t>
            </a:r>
            <a:r>
              <a:rPr sz="3492" spc="415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compare</a:t>
            </a:r>
            <a:r>
              <a:rPr sz="3492" spc="371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the</a:t>
            </a:r>
            <a:r>
              <a:rPr sz="3492" spc="360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composition</a:t>
            </a:r>
            <a:r>
              <a:rPr sz="3492" spc="393">
                <a:latin typeface="Calibri"/>
                <a:cs typeface="Calibri"/>
              </a:rPr>
              <a:t> </a:t>
            </a:r>
            <a:r>
              <a:rPr sz="3492" spc="-55">
                <a:latin typeface="Calibri"/>
                <a:cs typeface="Calibri"/>
              </a:rPr>
              <a:t>of </a:t>
            </a:r>
            <a:r>
              <a:rPr sz="3492">
                <a:latin typeface="Calibri"/>
                <a:cs typeface="Calibri"/>
              </a:rPr>
              <a:t>our</a:t>
            </a:r>
            <a:r>
              <a:rPr sz="3492" spc="644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theoretically</a:t>
            </a:r>
            <a:r>
              <a:rPr sz="3492" spc="600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elected</a:t>
            </a:r>
            <a:r>
              <a:rPr sz="3492" spc="655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Congress</a:t>
            </a:r>
            <a:r>
              <a:rPr sz="3492" spc="666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to</a:t>
            </a:r>
            <a:r>
              <a:rPr sz="3492" spc="633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the</a:t>
            </a:r>
            <a:r>
              <a:rPr sz="3492" spc="600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current</a:t>
            </a:r>
            <a:r>
              <a:rPr sz="3492" spc="622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one.</a:t>
            </a:r>
            <a:r>
              <a:rPr sz="3492" spc="600">
                <a:latin typeface="Calibri"/>
                <a:cs typeface="Calibri"/>
              </a:rPr>
              <a:t> </a:t>
            </a:r>
            <a:r>
              <a:rPr sz="3492" spc="-22">
                <a:latin typeface="Calibri"/>
                <a:cs typeface="Calibri"/>
              </a:rPr>
              <a:t>Another </a:t>
            </a:r>
            <a:r>
              <a:rPr sz="3492">
                <a:latin typeface="Calibri"/>
                <a:cs typeface="Calibri"/>
              </a:rPr>
              <a:t>possible</a:t>
            </a:r>
            <a:r>
              <a:rPr sz="3492" spc="-44">
                <a:latin typeface="Calibri"/>
                <a:cs typeface="Calibri"/>
              </a:rPr>
              <a:t> </a:t>
            </a:r>
            <a:r>
              <a:rPr sz="3492" spc="-22">
                <a:latin typeface="Calibri"/>
                <a:cs typeface="Calibri"/>
              </a:rPr>
              <a:t>avenue</a:t>
            </a:r>
            <a:r>
              <a:rPr sz="3492" spc="-98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for future</a:t>
            </a:r>
            <a:r>
              <a:rPr sz="3492" spc="-98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work</a:t>
            </a:r>
            <a:r>
              <a:rPr sz="3492" spc="-44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is</a:t>
            </a:r>
            <a:r>
              <a:rPr sz="3492" spc="11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to</a:t>
            </a:r>
            <a:r>
              <a:rPr sz="3492" spc="-65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address</a:t>
            </a:r>
            <a:r>
              <a:rPr sz="3492" spc="-55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edge</a:t>
            </a:r>
            <a:r>
              <a:rPr sz="3492" spc="-109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cases,</a:t>
            </a:r>
            <a:r>
              <a:rPr sz="3492" spc="-22">
                <a:latin typeface="Calibri"/>
                <a:cs typeface="Calibri"/>
              </a:rPr>
              <a:t> including </a:t>
            </a:r>
            <a:r>
              <a:rPr sz="3492">
                <a:latin typeface="Calibri"/>
                <a:cs typeface="Calibri"/>
              </a:rPr>
              <a:t>adjacency</a:t>
            </a:r>
            <a:r>
              <a:rPr sz="3492" spc="-65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for</a:t>
            </a:r>
            <a:r>
              <a:rPr sz="3492" spc="-11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islands</a:t>
            </a:r>
            <a:r>
              <a:rPr sz="3492" spc="-65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(i.e.,</a:t>
            </a:r>
            <a:r>
              <a:rPr sz="3492" spc="-44">
                <a:latin typeface="Calibri"/>
                <a:cs typeface="Calibri"/>
              </a:rPr>
              <a:t> </a:t>
            </a:r>
            <a:r>
              <a:rPr sz="3492" spc="-22">
                <a:latin typeface="Calibri"/>
                <a:cs typeface="Calibri"/>
              </a:rPr>
              <a:t>Galveston,</a:t>
            </a:r>
            <a:r>
              <a:rPr sz="3492" spc="-98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Long</a:t>
            </a:r>
            <a:r>
              <a:rPr sz="3492" spc="-55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Island,</a:t>
            </a:r>
            <a:r>
              <a:rPr sz="3492" spc="-55">
                <a:latin typeface="Calibri"/>
                <a:cs typeface="Calibri"/>
              </a:rPr>
              <a:t> </a:t>
            </a:r>
            <a:r>
              <a:rPr sz="3492" spc="-22">
                <a:latin typeface="Calibri"/>
                <a:cs typeface="Calibri"/>
              </a:rPr>
              <a:t>Hawaii,</a:t>
            </a:r>
            <a:r>
              <a:rPr sz="3492" spc="-55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etc.)</a:t>
            </a:r>
            <a:r>
              <a:rPr sz="3492" spc="-11">
                <a:latin typeface="Calibri"/>
                <a:cs typeface="Calibri"/>
              </a:rPr>
              <a:t> </a:t>
            </a:r>
            <a:r>
              <a:rPr sz="3492" spc="-55">
                <a:latin typeface="Calibri"/>
                <a:cs typeface="Calibri"/>
              </a:rPr>
              <a:t>and </a:t>
            </a:r>
            <a:r>
              <a:rPr sz="3492">
                <a:latin typeface="Calibri"/>
                <a:cs typeface="Calibri"/>
              </a:rPr>
              <a:t>irregularly</a:t>
            </a:r>
            <a:r>
              <a:rPr sz="3492" spc="-76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shaped</a:t>
            </a:r>
            <a:r>
              <a:rPr sz="3492" spc="-22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states</a:t>
            </a:r>
            <a:r>
              <a:rPr sz="3492" spc="-22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(i.e.,</a:t>
            </a:r>
            <a:r>
              <a:rPr sz="3492" spc="-65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Florida</a:t>
            </a:r>
            <a:r>
              <a:rPr sz="3492" spc="-11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or</a:t>
            </a:r>
            <a:r>
              <a:rPr sz="3492" spc="-22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Maryland)</a:t>
            </a:r>
            <a:r>
              <a:rPr sz="3492" spc="-22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that</a:t>
            </a:r>
            <a:r>
              <a:rPr sz="3492" spc="-120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may</a:t>
            </a:r>
            <a:r>
              <a:rPr sz="3492" spc="-76">
                <a:latin typeface="Calibri"/>
                <a:cs typeface="Calibri"/>
              </a:rPr>
              <a:t> </a:t>
            </a:r>
            <a:r>
              <a:rPr sz="3492" spc="-22">
                <a:latin typeface="Calibri"/>
                <a:cs typeface="Calibri"/>
              </a:rPr>
              <a:t>cause </a:t>
            </a:r>
            <a:r>
              <a:rPr sz="3492">
                <a:latin typeface="Calibri"/>
                <a:cs typeface="Calibri"/>
              </a:rPr>
              <a:t>issues</a:t>
            </a:r>
            <a:r>
              <a:rPr sz="3492" spc="-142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for</a:t>
            </a:r>
            <a:r>
              <a:rPr sz="3492" spc="-120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our</a:t>
            </a:r>
            <a:r>
              <a:rPr sz="3492" spc="-196">
                <a:latin typeface="Calibri"/>
                <a:cs typeface="Calibri"/>
              </a:rPr>
              <a:t> </a:t>
            </a:r>
            <a:r>
              <a:rPr sz="3492" spc="-22">
                <a:latin typeface="Calibri"/>
                <a:cs typeface="Calibri"/>
              </a:rPr>
              <a:t>algorithms.</a:t>
            </a:r>
            <a:endParaRPr sz="3492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335848" y="19780565"/>
            <a:ext cx="11705090" cy="3756223"/>
          </a:xfrm>
          <a:prstGeom prst="rect">
            <a:avLst/>
          </a:prstGeom>
        </p:spPr>
        <p:txBody>
          <a:bodyPr vert="horz" wrap="square" lIns="0" tIns="31879" rIns="0" bIns="0" rtlCol="0" anchor="t">
            <a:spAutoFit/>
          </a:bodyPr>
          <a:lstStyle/>
          <a:p>
            <a:pPr marL="27720" marR="11088" algn="just">
              <a:lnSpc>
                <a:spcPct val="99000"/>
              </a:lnSpc>
              <a:spcBef>
                <a:spcPts val="251"/>
              </a:spcBef>
            </a:pPr>
            <a:r>
              <a:rPr sz="3492">
                <a:latin typeface="Calibri"/>
                <a:cs typeface="Calibri"/>
              </a:rPr>
              <a:t>Also, the Ideal</a:t>
            </a:r>
            <a:r>
              <a:rPr sz="3492" spc="11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Partition</a:t>
            </a:r>
            <a:r>
              <a:rPr sz="3492" spc="55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method</a:t>
            </a:r>
            <a:r>
              <a:rPr sz="3492" spc="44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currently</a:t>
            </a:r>
            <a:r>
              <a:rPr sz="3492" spc="11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has</a:t>
            </a:r>
            <a:r>
              <a:rPr sz="3492" spc="55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some</a:t>
            </a:r>
            <a:r>
              <a:rPr sz="3492" spc="11">
                <a:latin typeface="Calibri"/>
                <a:cs typeface="Calibri"/>
              </a:rPr>
              <a:t> </a:t>
            </a:r>
            <a:r>
              <a:rPr sz="3492" spc="-22">
                <a:latin typeface="Calibri"/>
                <a:cs typeface="Calibri"/>
              </a:rPr>
              <a:t>caveats</a:t>
            </a:r>
            <a:r>
              <a:rPr sz="3492" spc="44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for</a:t>
            </a:r>
            <a:r>
              <a:rPr sz="3492" spc="44">
                <a:latin typeface="Calibri"/>
                <a:cs typeface="Calibri"/>
              </a:rPr>
              <a:t> </a:t>
            </a:r>
            <a:r>
              <a:rPr sz="3492" spc="-55">
                <a:latin typeface="Calibri"/>
                <a:cs typeface="Calibri"/>
              </a:rPr>
              <a:t>its </a:t>
            </a:r>
            <a:r>
              <a:rPr sz="3492">
                <a:latin typeface="Calibri"/>
                <a:cs typeface="Calibri"/>
              </a:rPr>
              <a:t>use.</a:t>
            </a:r>
            <a:r>
              <a:rPr sz="3492" spc="109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It</a:t>
            </a:r>
            <a:r>
              <a:rPr sz="3492" spc="131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doesn't</a:t>
            </a:r>
            <a:r>
              <a:rPr sz="3492" spc="76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work</a:t>
            </a:r>
            <a:r>
              <a:rPr sz="3492" spc="120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well</a:t>
            </a:r>
            <a:r>
              <a:rPr sz="3492" spc="109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on</a:t>
            </a:r>
            <a:r>
              <a:rPr sz="3492" spc="153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large</a:t>
            </a:r>
            <a:r>
              <a:rPr sz="3492" spc="55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states,</a:t>
            </a:r>
            <a:r>
              <a:rPr sz="3492" spc="55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as</a:t>
            </a:r>
            <a:r>
              <a:rPr sz="3492" spc="164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the</a:t>
            </a:r>
            <a:r>
              <a:rPr sz="3492" spc="109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random</a:t>
            </a:r>
            <a:r>
              <a:rPr sz="3492" spc="142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nature</a:t>
            </a:r>
            <a:r>
              <a:rPr sz="3492" spc="120">
                <a:latin typeface="Calibri"/>
                <a:cs typeface="Calibri"/>
              </a:rPr>
              <a:t> </a:t>
            </a:r>
            <a:r>
              <a:rPr sz="3492" spc="-55">
                <a:latin typeface="Calibri"/>
                <a:cs typeface="Calibri"/>
              </a:rPr>
              <a:t>of </a:t>
            </a:r>
            <a:r>
              <a:rPr sz="3492">
                <a:latin typeface="Calibri"/>
                <a:cs typeface="Calibri"/>
              </a:rPr>
              <a:t>picking</a:t>
            </a:r>
            <a:r>
              <a:rPr sz="3492" spc="480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two</a:t>
            </a:r>
            <a:r>
              <a:rPr sz="3492" spc="445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points</a:t>
            </a:r>
            <a:r>
              <a:rPr sz="3492" spc="535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will</a:t>
            </a:r>
            <a:r>
              <a:rPr sz="3492" spc="469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simply</a:t>
            </a:r>
            <a:r>
              <a:rPr sz="3492" spc="480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never</a:t>
            </a:r>
            <a:r>
              <a:rPr sz="3492" spc="458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generate</a:t>
            </a:r>
            <a:r>
              <a:rPr sz="3492" spc="458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a</a:t>
            </a:r>
            <a:r>
              <a:rPr sz="3492" spc="458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partition</a:t>
            </a:r>
            <a:r>
              <a:rPr sz="3492" spc="535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of</a:t>
            </a:r>
            <a:r>
              <a:rPr sz="3492" spc="513">
                <a:latin typeface="Calibri"/>
                <a:cs typeface="Calibri"/>
              </a:rPr>
              <a:t> </a:t>
            </a:r>
            <a:r>
              <a:rPr sz="3492" spc="-55">
                <a:latin typeface="Calibri"/>
                <a:cs typeface="Calibri"/>
              </a:rPr>
              <a:t>the </a:t>
            </a:r>
            <a:r>
              <a:rPr sz="3492" spc="-22">
                <a:latin typeface="Calibri"/>
                <a:cs typeface="Calibri"/>
              </a:rPr>
              <a:t>appropriate</a:t>
            </a:r>
            <a:r>
              <a:rPr sz="3492" spc="-76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size.</a:t>
            </a:r>
            <a:r>
              <a:rPr sz="3492" spc="-65">
                <a:latin typeface="Calibri"/>
                <a:cs typeface="Calibri"/>
              </a:rPr>
              <a:t> </a:t>
            </a:r>
            <a:r>
              <a:rPr sz="3492" spc="-44">
                <a:latin typeface="Calibri"/>
                <a:cs typeface="Calibri"/>
              </a:rPr>
              <a:t>Theoretically,</a:t>
            </a:r>
            <a:r>
              <a:rPr sz="3492" spc="-76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the</a:t>
            </a:r>
            <a:r>
              <a:rPr sz="3492" spc="-76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Ideal</a:t>
            </a:r>
            <a:r>
              <a:rPr sz="3492" spc="-55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Partition</a:t>
            </a:r>
            <a:r>
              <a:rPr sz="3492" spc="-22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method</a:t>
            </a:r>
            <a:r>
              <a:rPr sz="3492" spc="-76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could</a:t>
            </a:r>
            <a:r>
              <a:rPr sz="3492" spc="-76">
                <a:latin typeface="Calibri"/>
                <a:cs typeface="Calibri"/>
              </a:rPr>
              <a:t> </a:t>
            </a:r>
            <a:r>
              <a:rPr sz="3492" spc="-55">
                <a:latin typeface="Calibri"/>
                <a:cs typeface="Calibri"/>
              </a:rPr>
              <a:t>be </a:t>
            </a:r>
            <a:r>
              <a:rPr sz="3492">
                <a:latin typeface="Calibri"/>
                <a:cs typeface="Calibri"/>
              </a:rPr>
              <a:t>applied</a:t>
            </a:r>
            <a:r>
              <a:rPr sz="3492" spc="186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to</a:t>
            </a:r>
            <a:r>
              <a:rPr sz="3492" spc="186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split</a:t>
            </a:r>
            <a:r>
              <a:rPr sz="3492" spc="175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the</a:t>
            </a:r>
            <a:r>
              <a:rPr sz="3492" spc="142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state</a:t>
            </a:r>
            <a:r>
              <a:rPr sz="3492" spc="142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into</a:t>
            </a:r>
            <a:r>
              <a:rPr sz="3492" spc="175">
                <a:latin typeface="Calibri"/>
                <a:cs typeface="Calibri"/>
              </a:rPr>
              <a:t> </a:t>
            </a:r>
            <a:r>
              <a:rPr sz="3492" spc="-65">
                <a:latin typeface="Calibri"/>
                <a:cs typeface="Calibri"/>
              </a:rPr>
              <a:t>mega-</a:t>
            </a:r>
            <a:r>
              <a:rPr sz="3492">
                <a:latin typeface="Calibri"/>
                <a:cs typeface="Calibri"/>
              </a:rPr>
              <a:t>districts,</a:t>
            </a:r>
            <a:r>
              <a:rPr sz="3492" spc="175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which</a:t>
            </a:r>
            <a:r>
              <a:rPr sz="3492" spc="196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could</a:t>
            </a:r>
            <a:r>
              <a:rPr sz="3492" spc="196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then</a:t>
            </a:r>
            <a:r>
              <a:rPr sz="3492" spc="196">
                <a:latin typeface="Calibri"/>
                <a:cs typeface="Calibri"/>
              </a:rPr>
              <a:t> </a:t>
            </a:r>
            <a:r>
              <a:rPr sz="3492" spc="-55">
                <a:latin typeface="Calibri"/>
                <a:cs typeface="Calibri"/>
              </a:rPr>
              <a:t>be </a:t>
            </a:r>
            <a:r>
              <a:rPr sz="3492">
                <a:latin typeface="Calibri"/>
                <a:cs typeface="Calibri"/>
              </a:rPr>
              <a:t>split</a:t>
            </a:r>
            <a:r>
              <a:rPr sz="3492" spc="-87">
                <a:latin typeface="Calibri"/>
                <a:cs typeface="Calibri"/>
              </a:rPr>
              <a:t> </a:t>
            </a:r>
            <a:r>
              <a:rPr sz="3492" spc="-22">
                <a:latin typeface="Calibri"/>
                <a:cs typeface="Calibri"/>
              </a:rPr>
              <a:t>into</a:t>
            </a:r>
            <a:r>
              <a:rPr sz="3492" spc="-164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final</a:t>
            </a:r>
            <a:r>
              <a:rPr sz="3492" spc="-65">
                <a:latin typeface="Calibri"/>
                <a:cs typeface="Calibri"/>
              </a:rPr>
              <a:t> </a:t>
            </a:r>
            <a:r>
              <a:rPr sz="3492" spc="-22">
                <a:latin typeface="Calibri"/>
                <a:cs typeface="Calibri"/>
              </a:rPr>
              <a:t>districts,</a:t>
            </a:r>
            <a:r>
              <a:rPr sz="3492" spc="-175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an</a:t>
            </a:r>
            <a:r>
              <a:rPr sz="3492" spc="-87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idea</a:t>
            </a:r>
            <a:r>
              <a:rPr sz="3492" spc="-22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we</a:t>
            </a:r>
            <a:r>
              <a:rPr sz="3492" spc="-76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will</a:t>
            </a:r>
            <a:r>
              <a:rPr sz="3492" spc="-11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call</a:t>
            </a:r>
            <a:r>
              <a:rPr sz="3492" spc="-142">
                <a:latin typeface="Calibri"/>
                <a:cs typeface="Calibri"/>
              </a:rPr>
              <a:t> </a:t>
            </a:r>
            <a:r>
              <a:rPr sz="3492" spc="-44">
                <a:latin typeface="Calibri"/>
                <a:cs typeface="Calibri"/>
              </a:rPr>
              <a:t>Iterative</a:t>
            </a:r>
            <a:r>
              <a:rPr sz="3492" spc="-131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Ideal</a:t>
            </a:r>
            <a:r>
              <a:rPr sz="3492" spc="-76">
                <a:latin typeface="Calibri"/>
                <a:cs typeface="Calibri"/>
              </a:rPr>
              <a:t> </a:t>
            </a:r>
            <a:r>
              <a:rPr sz="3492" spc="-22">
                <a:latin typeface="Calibri"/>
                <a:cs typeface="Calibri"/>
              </a:rPr>
              <a:t>Partition.</a:t>
            </a:r>
            <a:endParaRPr sz="3492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650899" y="14017851"/>
            <a:ext cx="5009093" cy="256168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993306" y="14017851"/>
            <a:ext cx="4971002" cy="256168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5265284" y="4973076"/>
            <a:ext cx="15027423" cy="778173"/>
          </a:xfrm>
          <a:prstGeom prst="rect">
            <a:avLst/>
          </a:prstGeom>
          <a:solidFill>
            <a:srgbClr val="00853D"/>
          </a:solidFill>
          <a:ln w="5817">
            <a:solidFill>
              <a:srgbClr val="2E528F"/>
            </a:solidFill>
          </a:ln>
        </p:spPr>
        <p:txBody>
          <a:bodyPr vert="horz" wrap="square" lIns="0" tIns="38809" rIns="0" bIns="0" rtlCol="0">
            <a:spAutoFit/>
          </a:bodyPr>
          <a:lstStyle/>
          <a:p>
            <a:pPr algn="ctr">
              <a:spcBef>
                <a:spcPts val="306"/>
              </a:spcBef>
            </a:pPr>
            <a:r>
              <a:rPr sz="4802" spc="-22">
                <a:solidFill>
                  <a:srgbClr val="FFFFFF"/>
                </a:solidFill>
                <a:latin typeface="Calibri"/>
                <a:cs typeface="Calibri"/>
              </a:rPr>
              <a:t>METHODS</a:t>
            </a:r>
            <a:r>
              <a:rPr sz="4802" spc="-13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2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802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2" spc="-44">
                <a:solidFill>
                  <a:srgbClr val="FFFFFF"/>
                </a:solidFill>
                <a:latin typeface="Calibri"/>
                <a:cs typeface="Calibri"/>
              </a:rPr>
              <a:t>SETUP</a:t>
            </a:r>
            <a:endParaRPr lang="en-US" sz="4802" spc="-44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578997" y="7729964"/>
            <a:ext cx="14427268" cy="9874737"/>
          </a:xfrm>
          <a:prstGeom prst="rect">
            <a:avLst/>
          </a:prstGeom>
        </p:spPr>
        <p:txBody>
          <a:bodyPr vert="horz" wrap="square" lIns="0" tIns="26335" rIns="0" bIns="0" rtlCol="0">
            <a:spAutoFit/>
          </a:bodyPr>
          <a:lstStyle/>
          <a:p>
            <a:pPr marL="541932" marR="29106" indent="-515597" algn="just">
              <a:lnSpc>
                <a:spcPct val="101800"/>
              </a:lnSpc>
              <a:spcBef>
                <a:spcPts val="207"/>
              </a:spcBef>
              <a:buAutoNum type="romanUcPeriod"/>
              <a:tabLst>
                <a:tab pos="543318" algn="l"/>
              </a:tabLst>
            </a:pPr>
            <a:r>
              <a:rPr lang="en-US" sz="3492">
                <a:latin typeface="Calibri"/>
                <a:cs typeface="Calibri"/>
              </a:rPr>
              <a:t>The</a:t>
            </a:r>
            <a:r>
              <a:rPr lang="en-US" sz="3492" spc="546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state</a:t>
            </a:r>
            <a:r>
              <a:rPr lang="en-US" sz="3492" spc="554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map</a:t>
            </a:r>
            <a:r>
              <a:rPr lang="en-US" sz="3492" spc="546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must</a:t>
            </a:r>
            <a:r>
              <a:rPr lang="en-US" sz="3492" spc="524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be</a:t>
            </a:r>
            <a:r>
              <a:rPr lang="en-US" sz="3492" spc="554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re-represented</a:t>
            </a:r>
            <a:r>
              <a:rPr lang="en-US" sz="3492" spc="546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as</a:t>
            </a:r>
            <a:r>
              <a:rPr lang="en-US" sz="3492" spc="578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an</a:t>
            </a:r>
            <a:r>
              <a:rPr lang="en-US" sz="3492" spc="546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undirected</a:t>
            </a:r>
            <a:r>
              <a:rPr lang="en-US" sz="3492" spc="568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graph,</a:t>
            </a:r>
            <a:r>
              <a:rPr lang="en-US" sz="3492" spc="554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where</a:t>
            </a:r>
            <a:r>
              <a:rPr lang="en-US" sz="3492" spc="568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the</a:t>
            </a:r>
            <a:r>
              <a:rPr lang="en-US" sz="3492" spc="546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nodes</a:t>
            </a:r>
            <a:r>
              <a:rPr lang="en-US" sz="3492" spc="589">
                <a:latin typeface="Calibri"/>
                <a:cs typeface="Calibri"/>
              </a:rPr>
              <a:t> </a:t>
            </a:r>
            <a:r>
              <a:rPr lang="en-US" sz="3492" spc="-55">
                <a:latin typeface="Calibri"/>
                <a:cs typeface="Calibri"/>
              </a:rPr>
              <a:t>are </a:t>
            </a:r>
            <a:r>
              <a:rPr lang="en-US" sz="3492">
                <a:latin typeface="Calibri"/>
                <a:cs typeface="Calibri"/>
              </a:rPr>
              <a:t>precincts</a:t>
            </a:r>
            <a:r>
              <a:rPr lang="en-US" sz="3492" spc="55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and</a:t>
            </a:r>
            <a:r>
              <a:rPr lang="en-US" sz="3492" spc="22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edges</a:t>
            </a:r>
            <a:r>
              <a:rPr lang="en-US" sz="3492" spc="-22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are</a:t>
            </a:r>
            <a:r>
              <a:rPr lang="en-US" sz="3492" spc="109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drawn</a:t>
            </a:r>
            <a:r>
              <a:rPr lang="en-US" sz="3492" spc="-65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between</a:t>
            </a:r>
            <a:r>
              <a:rPr lang="en-US" sz="3492" spc="-55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adjacent </a:t>
            </a:r>
            <a:r>
              <a:rPr lang="en-US" sz="3492" spc="-22">
                <a:latin typeface="Calibri"/>
                <a:cs typeface="Calibri"/>
              </a:rPr>
              <a:t>precincts.</a:t>
            </a:r>
            <a:endParaRPr lang="en-US" sz="3492">
              <a:latin typeface="Calibri"/>
              <a:cs typeface="Calibri"/>
            </a:endParaRPr>
          </a:p>
          <a:p>
            <a:pPr marL="541932" marR="11088" indent="-515597" algn="just">
              <a:lnSpc>
                <a:spcPct val="101800"/>
              </a:lnSpc>
              <a:buAutoNum type="romanUcPeriod"/>
              <a:tabLst>
                <a:tab pos="543318" algn="l"/>
              </a:tabLst>
            </a:pPr>
            <a:r>
              <a:rPr lang="en-US" sz="3492">
                <a:latin typeface="Calibri"/>
                <a:cs typeface="Calibri"/>
              </a:rPr>
              <a:t>We</a:t>
            </a:r>
            <a:r>
              <a:rPr lang="en-US" sz="3492" spc="688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pick</a:t>
            </a:r>
            <a:r>
              <a:rPr lang="en-US" sz="3492" spc="677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2</a:t>
            </a:r>
            <a:r>
              <a:rPr lang="en-US" sz="3492" spc="666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random</a:t>
            </a:r>
            <a:r>
              <a:rPr lang="en-US" sz="3492" spc="677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precincts</a:t>
            </a:r>
            <a:r>
              <a:rPr lang="en-US" sz="3492" spc="655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separated</a:t>
            </a:r>
            <a:r>
              <a:rPr lang="en-US" sz="3492" spc="688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by</a:t>
            </a:r>
            <a:r>
              <a:rPr lang="en-US" sz="3492" spc="600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at</a:t>
            </a:r>
            <a:r>
              <a:rPr lang="en-US" sz="3492" spc="655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least</a:t>
            </a:r>
            <a:r>
              <a:rPr lang="en-US" sz="3492" spc="655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a</a:t>
            </a:r>
            <a:r>
              <a:rPr lang="en-US" sz="3492" spc="600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given</a:t>
            </a:r>
            <a:r>
              <a:rPr lang="en-US" sz="3492" spc="611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parameter</a:t>
            </a:r>
            <a:r>
              <a:rPr lang="en-US" sz="3492" spc="688">
                <a:latin typeface="Calibri"/>
                <a:cs typeface="Calibri"/>
              </a:rPr>
              <a:t> </a:t>
            </a:r>
            <a:r>
              <a:rPr lang="en-US" sz="3492" i="1">
                <a:latin typeface="Calibri"/>
                <a:cs typeface="Calibri"/>
              </a:rPr>
              <a:t>d</a:t>
            </a:r>
            <a:r>
              <a:rPr lang="en-US" sz="3492" i="1" spc="633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edges</a:t>
            </a:r>
            <a:r>
              <a:rPr lang="en-US" sz="3492" spc="709">
                <a:latin typeface="Calibri"/>
                <a:cs typeface="Calibri"/>
              </a:rPr>
              <a:t> </a:t>
            </a:r>
            <a:r>
              <a:rPr lang="en-US" sz="3492" spc="-44">
                <a:latin typeface="Calibri"/>
                <a:cs typeface="Calibri"/>
              </a:rPr>
              <a:t>when </a:t>
            </a:r>
            <a:r>
              <a:rPr lang="en-US" sz="3492">
                <a:latin typeface="Calibri"/>
                <a:cs typeface="Calibri"/>
              </a:rPr>
              <a:t>traversing</a:t>
            </a:r>
            <a:r>
              <a:rPr lang="en-US" sz="3492" spc="87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the</a:t>
            </a:r>
            <a:r>
              <a:rPr lang="en-US" sz="3492" spc="87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shortest</a:t>
            </a:r>
            <a:r>
              <a:rPr lang="en-US" sz="3492" spc="44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path</a:t>
            </a:r>
            <a:r>
              <a:rPr lang="en-US" sz="3492" spc="76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between</a:t>
            </a:r>
            <a:r>
              <a:rPr lang="en-US" sz="3492" spc="87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those</a:t>
            </a:r>
            <a:r>
              <a:rPr lang="en-US" sz="3492" spc="11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districts,</a:t>
            </a:r>
            <a:r>
              <a:rPr lang="en-US" sz="3492" spc="65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and</a:t>
            </a:r>
            <a:r>
              <a:rPr lang="en-US" sz="3492" spc="65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then</a:t>
            </a:r>
            <a:r>
              <a:rPr lang="en-US" sz="3492" spc="-65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we</a:t>
            </a:r>
            <a:r>
              <a:rPr lang="en-US" sz="3492" spc="87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assign</a:t>
            </a:r>
            <a:r>
              <a:rPr lang="en-US" sz="3492" spc="87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every</a:t>
            </a:r>
            <a:r>
              <a:rPr lang="en-US" sz="3492" spc="65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precinct</a:t>
            </a:r>
            <a:r>
              <a:rPr lang="en-US" sz="3492" spc="65">
                <a:latin typeface="Calibri"/>
                <a:cs typeface="Calibri"/>
              </a:rPr>
              <a:t> </a:t>
            </a:r>
            <a:r>
              <a:rPr lang="en-US" sz="3492" spc="-55">
                <a:latin typeface="Calibri"/>
                <a:cs typeface="Calibri"/>
              </a:rPr>
              <a:t>in </a:t>
            </a:r>
            <a:r>
              <a:rPr lang="en-US" sz="3492">
                <a:latin typeface="Calibri"/>
                <a:cs typeface="Calibri"/>
              </a:rPr>
              <a:t>the</a:t>
            </a:r>
            <a:r>
              <a:rPr lang="en-US" sz="3492" spc="611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map</a:t>
            </a:r>
            <a:r>
              <a:rPr lang="en-US" sz="3492" spc="611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to</a:t>
            </a:r>
            <a:r>
              <a:rPr lang="en-US" sz="3492" spc="589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a</a:t>
            </a:r>
            <a:r>
              <a:rPr lang="en-US" sz="3492" spc="589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batch</a:t>
            </a:r>
            <a:r>
              <a:rPr lang="en-US" sz="3492" spc="611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depending</a:t>
            </a:r>
            <a:r>
              <a:rPr lang="en-US" sz="3492" spc="622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on</a:t>
            </a:r>
            <a:r>
              <a:rPr lang="en-US" sz="3492" spc="535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which</a:t>
            </a:r>
            <a:r>
              <a:rPr lang="en-US" sz="3492" spc="611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of</a:t>
            </a:r>
            <a:r>
              <a:rPr lang="en-US" sz="3492" spc="600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the</a:t>
            </a:r>
            <a:r>
              <a:rPr lang="en-US" sz="3492" spc="611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two</a:t>
            </a:r>
            <a:r>
              <a:rPr lang="en-US" sz="3492" spc="611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random</a:t>
            </a:r>
            <a:r>
              <a:rPr lang="en-US" sz="3492" spc="600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precincts</a:t>
            </a:r>
            <a:r>
              <a:rPr lang="en-US" sz="3492" spc="655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it</a:t>
            </a:r>
            <a:r>
              <a:rPr lang="en-US" sz="3492" spc="568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is</a:t>
            </a:r>
            <a:r>
              <a:rPr lang="en-US" sz="3492" spc="644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closer</a:t>
            </a:r>
            <a:r>
              <a:rPr lang="en-US" sz="3492" spc="622">
                <a:latin typeface="Calibri"/>
                <a:cs typeface="Calibri"/>
              </a:rPr>
              <a:t> </a:t>
            </a:r>
            <a:r>
              <a:rPr lang="en-US" sz="3492" spc="-55">
                <a:latin typeface="Calibri"/>
                <a:cs typeface="Calibri"/>
              </a:rPr>
              <a:t>to </a:t>
            </a:r>
            <a:r>
              <a:rPr lang="en-US" sz="3492">
                <a:latin typeface="Calibri"/>
                <a:cs typeface="Calibri"/>
              </a:rPr>
              <a:t>(leaving</a:t>
            </a:r>
            <a:r>
              <a:rPr lang="en-US" sz="3492" spc="65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equidistant</a:t>
            </a:r>
            <a:r>
              <a:rPr lang="en-US" sz="3492" spc="-120">
                <a:latin typeface="Calibri"/>
                <a:cs typeface="Calibri"/>
              </a:rPr>
              <a:t> </a:t>
            </a:r>
            <a:r>
              <a:rPr lang="en-US" sz="3492">
                <a:latin typeface="Calibri"/>
                <a:cs typeface="Calibri"/>
              </a:rPr>
              <a:t>precincts</a:t>
            </a:r>
            <a:r>
              <a:rPr lang="en-US" sz="3492" spc="22">
                <a:latin typeface="Calibri"/>
                <a:cs typeface="Calibri"/>
              </a:rPr>
              <a:t> </a:t>
            </a:r>
            <a:r>
              <a:rPr lang="en-US" sz="3492" spc="-22">
                <a:latin typeface="Calibri"/>
                <a:cs typeface="Calibri"/>
              </a:rPr>
              <a:t>unassigned).</a:t>
            </a:r>
          </a:p>
          <a:p>
            <a:pPr marL="541932" marR="11088" indent="-515597" algn="just">
              <a:lnSpc>
                <a:spcPct val="101800"/>
              </a:lnSpc>
              <a:buAutoNum type="romanUcPeriod"/>
              <a:tabLst>
                <a:tab pos="543318" algn="l"/>
              </a:tabLst>
            </a:pPr>
            <a:r>
              <a:rPr lang="en-US" sz="3492" spc="-22">
                <a:latin typeface="Calibri"/>
                <a:cs typeface="Calibri"/>
              </a:rPr>
              <a:t>If the population within the smaller of the two batches can form a district with an acceptable population when some unassigned areas is added, we gradually add adjacent areas from the unassigned batch until we reach our optimal population.</a:t>
            </a:r>
          </a:p>
          <a:p>
            <a:pPr marL="541932" marR="11088" indent="-515597" algn="just">
              <a:lnSpc>
                <a:spcPct val="101800"/>
              </a:lnSpc>
              <a:buAutoNum type="romanUcPeriod"/>
              <a:tabLst>
                <a:tab pos="543318" algn="l"/>
              </a:tabLst>
            </a:pPr>
            <a:r>
              <a:rPr lang="en-US" sz="3492" spc="-22">
                <a:latin typeface="Calibri"/>
                <a:cs typeface="Calibri"/>
              </a:rPr>
              <a:t>We save the district and remove the final precincts from consideration in the next iteration, going back to step II.</a:t>
            </a:r>
          </a:p>
          <a:p>
            <a:pPr marL="541932" marR="11088" indent="-515597" algn="just">
              <a:lnSpc>
                <a:spcPct val="101800"/>
              </a:lnSpc>
              <a:buAutoNum type="romanUcPeriod"/>
              <a:tabLst>
                <a:tab pos="543318" algn="l"/>
              </a:tabLst>
            </a:pPr>
            <a:r>
              <a:rPr lang="en-US" sz="3492" spc="-22">
                <a:latin typeface="Calibri"/>
                <a:cs typeface="Calibri"/>
              </a:rPr>
              <a:t>After n-1 iterations of steps II through IV, we will have n-1 districts, and a remaining unassigned area of appropriate population that will become the final, nth district.</a:t>
            </a:r>
          </a:p>
          <a:p>
            <a:pPr marL="541932" marR="11088" indent="-515597" algn="just">
              <a:lnSpc>
                <a:spcPct val="101800"/>
              </a:lnSpc>
              <a:buAutoNum type="romanUcPeriod"/>
              <a:tabLst>
                <a:tab pos="543318" algn="l"/>
              </a:tabLst>
            </a:pPr>
            <a:endParaRPr lang="en-US" sz="3492" spc="-22">
              <a:latin typeface="Calibri"/>
              <a:cs typeface="Calibri"/>
            </a:endParaRPr>
          </a:p>
          <a:p>
            <a:pPr marL="541932" marR="11088" indent="-515597" algn="just">
              <a:lnSpc>
                <a:spcPct val="101800"/>
              </a:lnSpc>
              <a:buAutoNum type="romanUcPeriod"/>
              <a:tabLst>
                <a:tab pos="543318" algn="l"/>
              </a:tabLst>
            </a:pPr>
            <a:endParaRPr lang="en-US" sz="3492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265285" y="6699362"/>
            <a:ext cx="15027421" cy="829957"/>
          </a:xfrm>
          <a:prstGeom prst="rect">
            <a:avLst/>
          </a:prstGeom>
          <a:solidFill>
            <a:srgbClr val="00853D"/>
          </a:solidFill>
          <a:ln w="5817">
            <a:solidFill>
              <a:srgbClr val="2E528F"/>
            </a:solidFill>
          </a:ln>
        </p:spPr>
        <p:txBody>
          <a:bodyPr vert="horz" wrap="square" lIns="0" tIns="90092" rIns="0" bIns="0" rtlCol="0">
            <a:spAutoFit/>
          </a:bodyPr>
          <a:lstStyle/>
          <a:p>
            <a:pPr algn="ctr">
              <a:spcBef>
                <a:spcPts val="709"/>
              </a:spcBef>
            </a:pPr>
            <a:r>
              <a:rPr sz="4802">
                <a:solidFill>
                  <a:srgbClr val="FFFFFF"/>
                </a:solidFill>
                <a:latin typeface="Calibri"/>
                <a:cs typeface="Calibri"/>
              </a:rPr>
              <a:t>Ideal</a:t>
            </a:r>
            <a:r>
              <a:rPr sz="4802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2" spc="-22">
                <a:solidFill>
                  <a:srgbClr val="FFFFFF"/>
                </a:solidFill>
                <a:latin typeface="Calibri"/>
                <a:cs typeface="Calibri"/>
              </a:rPr>
              <a:t>Partition</a:t>
            </a:r>
            <a:endParaRPr sz="4802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265287" y="16984202"/>
            <a:ext cx="15342053" cy="730969"/>
          </a:xfrm>
          <a:prstGeom prst="rect">
            <a:avLst/>
          </a:prstGeom>
          <a:solidFill>
            <a:srgbClr val="00853D"/>
          </a:solidFill>
          <a:ln w="5817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72" algn="ctr">
              <a:lnSpc>
                <a:spcPts val="5730"/>
              </a:lnSpc>
            </a:pPr>
            <a:r>
              <a:rPr sz="4802">
                <a:solidFill>
                  <a:srgbClr val="FFFFFF"/>
                </a:solidFill>
                <a:latin typeface="Calibri"/>
                <a:cs typeface="Calibri"/>
              </a:rPr>
              <a:t>Square</a:t>
            </a:r>
            <a:r>
              <a:rPr sz="4802" spc="-16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2" spc="-22">
                <a:solidFill>
                  <a:srgbClr val="FFFFFF"/>
                </a:solidFill>
                <a:latin typeface="Calibri"/>
                <a:cs typeface="Calibri"/>
              </a:rPr>
              <a:t>Engulfment</a:t>
            </a:r>
            <a:endParaRPr sz="4802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347653" y="25194252"/>
            <a:ext cx="10623980" cy="488511"/>
          </a:xfrm>
          <a:prstGeom prst="rect">
            <a:avLst/>
          </a:prstGeom>
        </p:spPr>
        <p:txBody>
          <a:bodyPr vert="horz" wrap="square" lIns="0" tIns="34651" rIns="0" bIns="0" rtlCol="0">
            <a:spAutoFit/>
          </a:bodyPr>
          <a:lstStyle/>
          <a:p>
            <a:pPr marL="27720">
              <a:spcBef>
                <a:spcPts val="273"/>
              </a:spcBef>
              <a:tabLst>
                <a:tab pos="540546" algn="l"/>
              </a:tabLst>
            </a:pPr>
            <a:r>
              <a:rPr lang="en-US" sz="2947" spc="-55">
                <a:latin typeface="Calibri"/>
                <a:cs typeface="Calibri"/>
              </a:rPr>
              <a:t>I.</a:t>
            </a:r>
            <a:r>
              <a:rPr lang="en-US" sz="2947">
                <a:latin typeface="Calibri"/>
                <a:cs typeface="Calibri"/>
              </a:rPr>
              <a:t>	Local</a:t>
            </a:r>
            <a:r>
              <a:rPr lang="en-US" sz="2947" spc="273">
                <a:latin typeface="Calibri"/>
                <a:cs typeface="Calibri"/>
              </a:rPr>
              <a:t>  </a:t>
            </a:r>
            <a:r>
              <a:rPr lang="en-US" sz="2947">
                <a:latin typeface="Calibri"/>
                <a:cs typeface="Calibri"/>
              </a:rPr>
              <a:t>population</a:t>
            </a:r>
            <a:r>
              <a:rPr lang="en-US" sz="2947" spc="273">
                <a:latin typeface="Calibri"/>
                <a:cs typeface="Calibri"/>
              </a:rPr>
              <a:t>  </a:t>
            </a:r>
            <a:r>
              <a:rPr lang="en-US" sz="2947">
                <a:latin typeface="Calibri"/>
                <a:cs typeface="Calibri"/>
              </a:rPr>
              <a:t>divisions,</a:t>
            </a:r>
            <a:r>
              <a:rPr lang="en-US" sz="2947" spc="284">
                <a:latin typeface="Calibri"/>
                <a:cs typeface="Calibri"/>
              </a:rPr>
              <a:t>  </a:t>
            </a:r>
            <a:r>
              <a:rPr lang="en-US" sz="2947">
                <a:latin typeface="Calibri"/>
                <a:cs typeface="Calibri"/>
              </a:rPr>
              <a:t>such</a:t>
            </a:r>
            <a:r>
              <a:rPr lang="en-US" sz="2947" spc="273">
                <a:latin typeface="Calibri"/>
                <a:cs typeface="Calibri"/>
              </a:rPr>
              <a:t>  </a:t>
            </a:r>
            <a:r>
              <a:rPr lang="en-US" sz="2947">
                <a:latin typeface="Calibri"/>
                <a:cs typeface="Calibri"/>
              </a:rPr>
              <a:t>as</a:t>
            </a:r>
            <a:r>
              <a:rPr lang="en-US" sz="2947" spc="249">
                <a:latin typeface="Calibri"/>
                <a:cs typeface="Calibri"/>
              </a:rPr>
              <a:t>  </a:t>
            </a:r>
            <a:r>
              <a:rPr lang="en-US" sz="2947">
                <a:latin typeface="Calibri"/>
                <a:cs typeface="Calibri"/>
              </a:rPr>
              <a:t>zip</a:t>
            </a:r>
            <a:r>
              <a:rPr lang="en-US" sz="2947" spc="284">
                <a:latin typeface="Calibri"/>
                <a:cs typeface="Calibri"/>
              </a:rPr>
              <a:t>  </a:t>
            </a:r>
            <a:r>
              <a:rPr lang="en-US" sz="2947">
                <a:latin typeface="Calibri"/>
                <a:cs typeface="Calibri"/>
              </a:rPr>
              <a:t>codes,</a:t>
            </a:r>
            <a:r>
              <a:rPr lang="en-US" sz="2947" spc="273">
                <a:latin typeface="Calibri"/>
                <a:cs typeface="Calibri"/>
              </a:rPr>
              <a:t>  </a:t>
            </a:r>
            <a:r>
              <a:rPr lang="en-US" sz="2947">
                <a:latin typeface="Calibri"/>
                <a:cs typeface="Calibri"/>
              </a:rPr>
              <a:t>are</a:t>
            </a:r>
            <a:r>
              <a:rPr lang="en-US" sz="2947" spc="284">
                <a:latin typeface="Calibri"/>
                <a:cs typeface="Calibri"/>
              </a:rPr>
              <a:t>  </a:t>
            </a:r>
            <a:r>
              <a:rPr lang="en-US" sz="2947">
                <a:latin typeface="Calibri"/>
                <a:cs typeface="Calibri"/>
              </a:rPr>
              <a:t>used</a:t>
            </a:r>
            <a:r>
              <a:rPr lang="en-US" sz="2947" spc="1080">
                <a:latin typeface="Calibri"/>
                <a:cs typeface="Calibri"/>
              </a:rPr>
              <a:t> </a:t>
            </a:r>
            <a:r>
              <a:rPr lang="en-US" sz="2947" spc="-55">
                <a:latin typeface="Calibri"/>
                <a:cs typeface="Calibri"/>
              </a:rPr>
              <a:t>as</a:t>
            </a:r>
            <a:endParaRPr lang="en-US" sz="2947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347647" y="25651736"/>
            <a:ext cx="10630911" cy="2352466"/>
          </a:xfrm>
          <a:prstGeom prst="rect">
            <a:avLst/>
          </a:prstGeom>
        </p:spPr>
        <p:txBody>
          <a:bodyPr vert="horz" wrap="square" lIns="0" tIns="20791" rIns="0" bIns="0" rtlCol="0">
            <a:spAutoFit/>
          </a:bodyPr>
          <a:lstStyle/>
          <a:p>
            <a:pPr marL="541932" marR="13860" algn="just">
              <a:lnSpc>
                <a:spcPct val="102800"/>
              </a:lnSpc>
              <a:spcBef>
                <a:spcPts val="164"/>
              </a:spcBef>
            </a:pPr>
            <a:r>
              <a:rPr sz="2947">
                <a:latin typeface="Calibri"/>
                <a:cs typeface="Calibri"/>
              </a:rPr>
              <a:t>individual</a:t>
            </a:r>
            <a:r>
              <a:rPr sz="2947" spc="415">
                <a:latin typeface="Calibri"/>
                <a:cs typeface="Calibri"/>
              </a:rPr>
              <a:t>  </a:t>
            </a:r>
            <a:r>
              <a:rPr sz="2947">
                <a:latin typeface="Calibri"/>
                <a:cs typeface="Calibri"/>
              </a:rPr>
              <a:t>nodes</a:t>
            </a:r>
            <a:r>
              <a:rPr sz="2947" spc="404">
                <a:latin typeface="Calibri"/>
                <a:cs typeface="Calibri"/>
              </a:rPr>
              <a:t>  </a:t>
            </a:r>
            <a:r>
              <a:rPr sz="2947">
                <a:latin typeface="Calibri"/>
                <a:cs typeface="Calibri"/>
              </a:rPr>
              <a:t>in</a:t>
            </a:r>
            <a:r>
              <a:rPr sz="2947" spc="393">
                <a:latin typeface="Calibri"/>
                <a:cs typeface="Calibri"/>
              </a:rPr>
              <a:t>  </a:t>
            </a:r>
            <a:r>
              <a:rPr sz="2947">
                <a:latin typeface="Calibri"/>
                <a:cs typeface="Calibri"/>
              </a:rPr>
              <a:t>an</a:t>
            </a:r>
            <a:r>
              <a:rPr sz="2947" spc="426">
                <a:latin typeface="Calibri"/>
                <a:cs typeface="Calibri"/>
              </a:rPr>
              <a:t>  </a:t>
            </a:r>
            <a:r>
              <a:rPr sz="2947">
                <a:latin typeface="Calibri"/>
                <a:cs typeface="Calibri"/>
              </a:rPr>
              <a:t>undirected</a:t>
            </a:r>
            <a:r>
              <a:rPr sz="2947" spc="404">
                <a:latin typeface="Calibri"/>
                <a:cs typeface="Calibri"/>
              </a:rPr>
              <a:t>  </a:t>
            </a:r>
            <a:r>
              <a:rPr sz="2947">
                <a:latin typeface="Calibri"/>
                <a:cs typeface="Calibri"/>
              </a:rPr>
              <a:t>graph</a:t>
            </a:r>
            <a:r>
              <a:rPr sz="2947" spc="382">
                <a:latin typeface="Calibri"/>
                <a:cs typeface="Calibri"/>
              </a:rPr>
              <a:t>  </a:t>
            </a:r>
            <a:r>
              <a:rPr sz="2947">
                <a:latin typeface="Calibri"/>
                <a:cs typeface="Calibri"/>
              </a:rPr>
              <a:t>with</a:t>
            </a:r>
            <a:r>
              <a:rPr sz="2947" spc="426">
                <a:latin typeface="Calibri"/>
                <a:cs typeface="Calibri"/>
              </a:rPr>
              <a:t>  </a:t>
            </a:r>
            <a:r>
              <a:rPr sz="2947">
                <a:latin typeface="Calibri"/>
                <a:cs typeface="Calibri"/>
              </a:rPr>
              <a:t>each</a:t>
            </a:r>
            <a:r>
              <a:rPr sz="2947" spc="393">
                <a:latin typeface="Calibri"/>
                <a:cs typeface="Calibri"/>
              </a:rPr>
              <a:t>  </a:t>
            </a:r>
            <a:r>
              <a:rPr sz="2947" spc="-44">
                <a:latin typeface="Calibri"/>
                <a:cs typeface="Calibri"/>
              </a:rPr>
              <a:t>node </a:t>
            </a:r>
            <a:r>
              <a:rPr sz="2947">
                <a:latin typeface="Calibri"/>
                <a:cs typeface="Calibri"/>
              </a:rPr>
              <a:t>maintaining</a:t>
            </a:r>
            <a:r>
              <a:rPr sz="2947" spc="1056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a</a:t>
            </a:r>
            <a:r>
              <a:rPr sz="2947" spc="1037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population</a:t>
            </a:r>
            <a:r>
              <a:rPr sz="2947" spc="229">
                <a:latin typeface="Calibri"/>
                <a:cs typeface="Calibri"/>
              </a:rPr>
              <a:t>  </a:t>
            </a:r>
            <a:r>
              <a:rPr sz="2947">
                <a:latin typeface="Calibri"/>
                <a:cs typeface="Calibri"/>
              </a:rPr>
              <a:t>and</a:t>
            </a:r>
            <a:r>
              <a:rPr sz="2947" spc="1048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geographical</a:t>
            </a:r>
            <a:r>
              <a:rPr sz="2947" spc="1037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coordinates.</a:t>
            </a:r>
            <a:r>
              <a:rPr sz="2947" spc="1048">
                <a:latin typeface="Calibri"/>
                <a:cs typeface="Calibri"/>
              </a:rPr>
              <a:t> </a:t>
            </a:r>
            <a:r>
              <a:rPr sz="2947" spc="-55">
                <a:latin typeface="Calibri"/>
                <a:cs typeface="Calibri"/>
              </a:rPr>
              <a:t>The </a:t>
            </a:r>
            <a:r>
              <a:rPr sz="2947">
                <a:latin typeface="Calibri"/>
                <a:cs typeface="Calibri"/>
              </a:rPr>
              <a:t>graph only</a:t>
            </a:r>
            <a:r>
              <a:rPr sz="2947" spc="87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contains</a:t>
            </a:r>
            <a:r>
              <a:rPr sz="2947" spc="-65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nodes</a:t>
            </a:r>
            <a:r>
              <a:rPr sz="2947" spc="-33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within</a:t>
            </a:r>
            <a:r>
              <a:rPr sz="2947" spc="98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a</a:t>
            </a:r>
            <a:r>
              <a:rPr sz="2947" spc="-11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specific</a:t>
            </a:r>
            <a:r>
              <a:rPr sz="2947" spc="33">
                <a:latin typeface="Calibri"/>
                <a:cs typeface="Calibri"/>
              </a:rPr>
              <a:t> </a:t>
            </a:r>
            <a:r>
              <a:rPr sz="2947" spc="-22">
                <a:latin typeface="Calibri"/>
                <a:cs typeface="Calibri"/>
              </a:rPr>
              <a:t>state</a:t>
            </a:r>
            <a:endParaRPr sz="2947">
              <a:latin typeface="Calibri"/>
              <a:cs typeface="Calibri"/>
            </a:endParaRPr>
          </a:p>
          <a:p>
            <a:pPr marL="541932" marR="11088" indent="-515597" algn="just">
              <a:lnSpc>
                <a:spcPts val="3667"/>
              </a:lnSpc>
              <a:spcBef>
                <a:spcPts val="11"/>
              </a:spcBef>
            </a:pPr>
            <a:r>
              <a:rPr sz="2947">
                <a:latin typeface="Calibri"/>
                <a:cs typeface="Calibri"/>
              </a:rPr>
              <a:t>II.</a:t>
            </a:r>
            <a:r>
              <a:rPr sz="2947" spc="196">
                <a:latin typeface="Calibri"/>
                <a:cs typeface="Calibri"/>
              </a:rPr>
              <a:t>  </a:t>
            </a:r>
            <a:r>
              <a:rPr sz="2947">
                <a:latin typeface="Calibri"/>
                <a:cs typeface="Calibri"/>
              </a:rPr>
              <a:t>An</a:t>
            </a:r>
            <a:r>
              <a:rPr sz="2947" spc="1048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origin</a:t>
            </a:r>
            <a:r>
              <a:rPr sz="2947" spc="1048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node</a:t>
            </a:r>
            <a:r>
              <a:rPr sz="2947" spc="1048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is</a:t>
            </a:r>
            <a:r>
              <a:rPr sz="2947" spc="1070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chosen.</a:t>
            </a:r>
            <a:r>
              <a:rPr sz="2947" spc="1037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Functionally,</a:t>
            </a:r>
            <a:r>
              <a:rPr sz="2947" spc="1026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this</a:t>
            </a:r>
            <a:r>
              <a:rPr sz="2947" spc="1070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is</a:t>
            </a:r>
            <a:r>
              <a:rPr sz="2947" spc="1070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the</a:t>
            </a:r>
            <a:r>
              <a:rPr sz="2947" spc="1048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node</a:t>
            </a:r>
            <a:r>
              <a:rPr sz="2947" spc="982">
                <a:latin typeface="Calibri"/>
                <a:cs typeface="Calibri"/>
              </a:rPr>
              <a:t> </a:t>
            </a:r>
            <a:r>
              <a:rPr sz="2947" spc="-55">
                <a:latin typeface="Calibri"/>
                <a:cs typeface="Calibri"/>
              </a:rPr>
              <a:t>at </a:t>
            </a:r>
            <a:r>
              <a:rPr sz="2947">
                <a:latin typeface="Calibri"/>
                <a:cs typeface="Calibri"/>
              </a:rPr>
              <a:t>index</a:t>
            </a:r>
            <a:r>
              <a:rPr sz="2947" spc="55">
                <a:latin typeface="Calibri"/>
                <a:cs typeface="Calibri"/>
              </a:rPr>
              <a:t> </a:t>
            </a:r>
            <a:r>
              <a:rPr sz="2947" i="1">
                <a:latin typeface="Calibri"/>
                <a:cs typeface="Calibri"/>
              </a:rPr>
              <a:t>0</a:t>
            </a:r>
            <a:r>
              <a:rPr sz="2947" i="1" spc="-11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in</a:t>
            </a:r>
            <a:r>
              <a:rPr sz="2947" spc="11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the</a:t>
            </a:r>
            <a:r>
              <a:rPr sz="2947" spc="11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adjacency</a:t>
            </a:r>
            <a:r>
              <a:rPr sz="2947" spc="22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list.</a:t>
            </a:r>
            <a:r>
              <a:rPr sz="2947" spc="11">
                <a:latin typeface="Calibri"/>
                <a:cs typeface="Calibri"/>
              </a:rPr>
              <a:t> </a:t>
            </a:r>
            <a:r>
              <a:rPr sz="2947" spc="-22">
                <a:latin typeface="Calibri"/>
                <a:cs typeface="Calibri"/>
              </a:rPr>
              <a:t>Geographically,</a:t>
            </a:r>
            <a:r>
              <a:rPr sz="2947" spc="87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it</a:t>
            </a:r>
            <a:r>
              <a:rPr sz="2947" spc="-22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is</a:t>
            </a:r>
            <a:r>
              <a:rPr sz="2947" spc="44">
                <a:latin typeface="Calibri"/>
                <a:cs typeface="Calibri"/>
              </a:rPr>
              <a:t> </a:t>
            </a:r>
            <a:r>
              <a:rPr sz="2947" spc="-22">
                <a:latin typeface="Calibri"/>
                <a:cs typeface="Calibri"/>
              </a:rPr>
              <a:t>random.</a:t>
            </a:r>
            <a:endParaRPr sz="2947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347652" y="27937886"/>
            <a:ext cx="10629525" cy="1871181"/>
          </a:xfrm>
          <a:prstGeom prst="rect">
            <a:avLst/>
          </a:prstGeom>
        </p:spPr>
        <p:txBody>
          <a:bodyPr vert="horz" wrap="square" lIns="0" tIns="20791" rIns="0" bIns="0" rtlCol="0">
            <a:spAutoFit/>
          </a:bodyPr>
          <a:lstStyle/>
          <a:p>
            <a:pPr marL="541932" marR="11088" indent="-515597" algn="just">
              <a:lnSpc>
                <a:spcPct val="102800"/>
              </a:lnSpc>
              <a:spcBef>
                <a:spcPts val="164"/>
              </a:spcBef>
            </a:pPr>
            <a:r>
              <a:rPr sz="2947">
                <a:latin typeface="Calibri"/>
                <a:cs typeface="Calibri"/>
              </a:rPr>
              <a:t>III.</a:t>
            </a:r>
            <a:r>
              <a:rPr sz="2947" spc="371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While</a:t>
            </a:r>
            <a:r>
              <a:rPr sz="2947" spc="851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iterating</a:t>
            </a:r>
            <a:r>
              <a:rPr sz="2947" spc="862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through</a:t>
            </a:r>
            <a:r>
              <a:rPr sz="2947" spc="851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every</a:t>
            </a:r>
            <a:r>
              <a:rPr sz="2947" spc="840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node</a:t>
            </a:r>
            <a:r>
              <a:rPr sz="2947" spc="840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at</a:t>
            </a:r>
            <a:r>
              <a:rPr sz="2947" spc="808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index</a:t>
            </a:r>
            <a:r>
              <a:rPr sz="2947" spc="819">
                <a:latin typeface="Calibri"/>
                <a:cs typeface="Calibri"/>
              </a:rPr>
              <a:t> </a:t>
            </a:r>
            <a:r>
              <a:rPr sz="2947" i="1">
                <a:latin typeface="Calibri"/>
                <a:cs typeface="Calibri"/>
              </a:rPr>
              <a:t>i+1</a:t>
            </a:r>
            <a:r>
              <a:rPr sz="2947" i="1" spc="819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from</a:t>
            </a:r>
            <a:r>
              <a:rPr sz="2947" spc="840">
                <a:latin typeface="Calibri"/>
                <a:cs typeface="Calibri"/>
              </a:rPr>
              <a:t> </a:t>
            </a:r>
            <a:r>
              <a:rPr sz="2947" spc="-22">
                <a:latin typeface="Calibri"/>
                <a:cs typeface="Calibri"/>
              </a:rPr>
              <a:t>origin </a:t>
            </a:r>
            <a:r>
              <a:rPr sz="2947">
                <a:latin typeface="Calibri"/>
                <a:cs typeface="Calibri"/>
              </a:rPr>
              <a:t>node,</a:t>
            </a:r>
            <a:r>
              <a:rPr sz="2947" spc="229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a</a:t>
            </a:r>
            <a:r>
              <a:rPr sz="2947" spc="229">
                <a:latin typeface="Calibri"/>
                <a:cs typeface="Calibri"/>
              </a:rPr>
              <a:t> </a:t>
            </a:r>
            <a:r>
              <a:rPr sz="2947" i="1">
                <a:latin typeface="Calibri"/>
                <a:cs typeface="Calibri"/>
              </a:rPr>
              <a:t>min_population</a:t>
            </a:r>
            <a:r>
              <a:rPr sz="2947" i="1" spc="284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variable</a:t>
            </a:r>
            <a:r>
              <a:rPr sz="2947" spc="249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is</a:t>
            </a:r>
            <a:r>
              <a:rPr sz="2947" spc="249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updated</a:t>
            </a:r>
            <a:r>
              <a:rPr sz="2947" spc="249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with</a:t>
            </a:r>
            <a:r>
              <a:rPr sz="2947" spc="229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the</a:t>
            </a:r>
            <a:r>
              <a:rPr sz="2947" spc="249">
                <a:latin typeface="Calibri"/>
                <a:cs typeface="Calibri"/>
              </a:rPr>
              <a:t> </a:t>
            </a:r>
            <a:r>
              <a:rPr sz="2947" spc="-22">
                <a:latin typeface="Calibri"/>
                <a:cs typeface="Calibri"/>
              </a:rPr>
              <a:t>population </a:t>
            </a:r>
            <a:r>
              <a:rPr sz="2947">
                <a:latin typeface="Calibri"/>
                <a:cs typeface="Calibri"/>
              </a:rPr>
              <a:t>of</a:t>
            </a:r>
            <a:r>
              <a:rPr sz="2947" spc="11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node</a:t>
            </a:r>
            <a:r>
              <a:rPr sz="2947" spc="33">
                <a:latin typeface="Calibri"/>
                <a:cs typeface="Calibri"/>
              </a:rPr>
              <a:t> </a:t>
            </a:r>
            <a:r>
              <a:rPr sz="2947" i="1">
                <a:latin typeface="Calibri"/>
                <a:cs typeface="Calibri"/>
              </a:rPr>
              <a:t>i,</a:t>
            </a:r>
            <a:r>
              <a:rPr sz="2947" i="1" spc="22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and</a:t>
            </a:r>
            <a:r>
              <a:rPr sz="2947" spc="98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node</a:t>
            </a:r>
            <a:r>
              <a:rPr sz="2947" spc="33">
                <a:latin typeface="Calibri"/>
                <a:cs typeface="Calibri"/>
              </a:rPr>
              <a:t> </a:t>
            </a:r>
            <a:r>
              <a:rPr sz="2947" i="1">
                <a:latin typeface="Calibri"/>
                <a:cs typeface="Calibri"/>
              </a:rPr>
              <a:t>i,</a:t>
            </a:r>
            <a:r>
              <a:rPr sz="2947" i="1" spc="33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is</a:t>
            </a:r>
            <a:r>
              <a:rPr sz="2947" spc="55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added</a:t>
            </a:r>
            <a:r>
              <a:rPr sz="2947" spc="44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to</a:t>
            </a:r>
            <a:r>
              <a:rPr sz="2947" spc="22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a</a:t>
            </a:r>
            <a:r>
              <a:rPr sz="2947" spc="11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predefined</a:t>
            </a:r>
            <a:r>
              <a:rPr sz="2947" spc="33">
                <a:latin typeface="Calibri"/>
                <a:cs typeface="Calibri"/>
              </a:rPr>
              <a:t> </a:t>
            </a:r>
            <a:r>
              <a:rPr sz="2947" i="1">
                <a:latin typeface="Calibri"/>
                <a:cs typeface="Calibri"/>
              </a:rPr>
              <a:t>district_nodes</a:t>
            </a:r>
            <a:r>
              <a:rPr sz="2947" i="1" spc="-164">
                <a:latin typeface="Calibri"/>
                <a:cs typeface="Calibri"/>
              </a:rPr>
              <a:t> </a:t>
            </a:r>
            <a:r>
              <a:rPr sz="2947" spc="-44">
                <a:latin typeface="Calibri"/>
                <a:cs typeface="Calibri"/>
              </a:rPr>
              <a:t>list</a:t>
            </a:r>
            <a:endParaRPr sz="2947">
              <a:latin typeface="Calibri"/>
              <a:cs typeface="Calibri"/>
            </a:endParaRPr>
          </a:p>
          <a:p>
            <a:pPr marL="27720" algn="just">
              <a:lnSpc>
                <a:spcPts val="3523"/>
              </a:lnSpc>
            </a:pPr>
            <a:r>
              <a:rPr sz="2947">
                <a:latin typeface="Calibri"/>
                <a:cs typeface="Calibri"/>
              </a:rPr>
              <a:t>IV.</a:t>
            </a:r>
            <a:r>
              <a:rPr sz="2947" spc="153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This</a:t>
            </a:r>
            <a:r>
              <a:rPr sz="2947" spc="469">
                <a:latin typeface="Calibri"/>
                <a:cs typeface="Calibri"/>
              </a:rPr>
              <a:t>  </a:t>
            </a:r>
            <a:r>
              <a:rPr sz="2947">
                <a:latin typeface="Calibri"/>
                <a:cs typeface="Calibri"/>
              </a:rPr>
              <a:t>iteration</a:t>
            </a:r>
            <a:r>
              <a:rPr sz="2947" spc="458">
                <a:latin typeface="Calibri"/>
                <a:cs typeface="Calibri"/>
              </a:rPr>
              <a:t>  </a:t>
            </a:r>
            <a:r>
              <a:rPr sz="2947">
                <a:latin typeface="Calibri"/>
                <a:cs typeface="Calibri"/>
              </a:rPr>
              <a:t>continues</a:t>
            </a:r>
            <a:r>
              <a:rPr sz="2947" spc="480">
                <a:latin typeface="Calibri"/>
                <a:cs typeface="Calibri"/>
              </a:rPr>
              <a:t>  </a:t>
            </a:r>
            <a:r>
              <a:rPr sz="2947">
                <a:latin typeface="Calibri"/>
                <a:cs typeface="Calibri"/>
              </a:rPr>
              <a:t>until</a:t>
            </a:r>
            <a:r>
              <a:rPr sz="2947" spc="445">
                <a:latin typeface="Calibri"/>
                <a:cs typeface="Calibri"/>
              </a:rPr>
              <a:t>  </a:t>
            </a:r>
            <a:r>
              <a:rPr sz="2947" i="1">
                <a:latin typeface="Calibri"/>
                <a:cs typeface="Calibri"/>
              </a:rPr>
              <a:t>min_population</a:t>
            </a:r>
            <a:r>
              <a:rPr sz="2947" i="1" spc="491">
                <a:latin typeface="Calibri"/>
                <a:cs typeface="Calibri"/>
              </a:rPr>
              <a:t>  </a:t>
            </a:r>
            <a:r>
              <a:rPr sz="2947">
                <a:latin typeface="Calibri"/>
                <a:cs typeface="Calibri"/>
              </a:rPr>
              <a:t>exceeds</a:t>
            </a:r>
            <a:r>
              <a:rPr sz="2947" spc="480">
                <a:latin typeface="Calibri"/>
                <a:cs typeface="Calibri"/>
              </a:rPr>
              <a:t>  </a:t>
            </a:r>
            <a:r>
              <a:rPr sz="2947" spc="-55">
                <a:latin typeface="Calibri"/>
                <a:cs typeface="Calibri"/>
              </a:rPr>
              <a:t>the</a:t>
            </a:r>
            <a:endParaRPr sz="2947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861889" y="29766240"/>
            <a:ext cx="10112532" cy="488511"/>
          </a:xfrm>
          <a:prstGeom prst="rect">
            <a:avLst/>
          </a:prstGeom>
        </p:spPr>
        <p:txBody>
          <a:bodyPr vert="horz" wrap="square" lIns="0" tIns="34651" rIns="0" bIns="0" rtlCol="0">
            <a:spAutoFit/>
          </a:bodyPr>
          <a:lstStyle/>
          <a:p>
            <a:pPr marL="27720">
              <a:spcBef>
                <a:spcPts val="273"/>
              </a:spcBef>
              <a:tabLst>
                <a:tab pos="2360383" algn="l"/>
                <a:tab pos="4198236" algn="l"/>
                <a:tab pos="5294575" algn="l"/>
                <a:tab pos="6141430" algn="l"/>
                <a:tab pos="8913459" algn="l"/>
              </a:tabLst>
            </a:pPr>
            <a:r>
              <a:rPr sz="2947" spc="-22">
                <a:latin typeface="Calibri"/>
                <a:cs typeface="Calibri"/>
              </a:rPr>
              <a:t>population</a:t>
            </a:r>
            <a:r>
              <a:rPr sz="2947">
                <a:latin typeface="Calibri"/>
                <a:cs typeface="Calibri"/>
              </a:rPr>
              <a:t>	</a:t>
            </a:r>
            <a:r>
              <a:rPr sz="2947" spc="-22">
                <a:latin typeface="Calibri"/>
                <a:cs typeface="Calibri"/>
              </a:rPr>
              <a:t>needed</a:t>
            </a:r>
            <a:r>
              <a:rPr sz="2947">
                <a:latin typeface="Calibri"/>
                <a:cs typeface="Calibri"/>
              </a:rPr>
              <a:t>	</a:t>
            </a:r>
            <a:r>
              <a:rPr sz="2947" spc="-55">
                <a:latin typeface="Calibri"/>
                <a:cs typeface="Calibri"/>
              </a:rPr>
              <a:t>for</a:t>
            </a:r>
            <a:r>
              <a:rPr sz="2947">
                <a:latin typeface="Calibri"/>
                <a:cs typeface="Calibri"/>
              </a:rPr>
              <a:t>	</a:t>
            </a:r>
            <a:r>
              <a:rPr sz="2947" spc="-109">
                <a:latin typeface="Calibri"/>
                <a:cs typeface="Calibri"/>
              </a:rPr>
              <a:t>a</a:t>
            </a:r>
            <a:r>
              <a:rPr sz="2947">
                <a:latin typeface="Calibri"/>
                <a:cs typeface="Calibri"/>
              </a:rPr>
              <a:t>	</a:t>
            </a:r>
            <a:r>
              <a:rPr sz="2947" spc="-22">
                <a:latin typeface="Calibri"/>
                <a:cs typeface="Calibri"/>
              </a:rPr>
              <a:t>congressional</a:t>
            </a:r>
            <a:r>
              <a:rPr sz="2947">
                <a:latin typeface="Calibri"/>
                <a:cs typeface="Calibri"/>
              </a:rPr>
              <a:t>	</a:t>
            </a:r>
            <a:r>
              <a:rPr sz="2947" spc="-22">
                <a:latin typeface="Calibri"/>
                <a:cs typeface="Calibri"/>
              </a:rPr>
              <a:t>district,</a:t>
            </a:r>
            <a:endParaRPr sz="2947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347652" y="30223916"/>
            <a:ext cx="10632297" cy="2349805"/>
          </a:xfrm>
          <a:prstGeom prst="rect">
            <a:avLst/>
          </a:prstGeom>
        </p:spPr>
        <p:txBody>
          <a:bodyPr vert="horz" wrap="square" lIns="0" tIns="16632" rIns="0" bIns="0" rtlCol="0">
            <a:spAutoFit/>
          </a:bodyPr>
          <a:lstStyle/>
          <a:p>
            <a:pPr marL="541932" marR="11088">
              <a:lnSpc>
                <a:spcPct val="103899"/>
              </a:lnSpc>
              <a:spcBef>
                <a:spcPts val="131"/>
              </a:spcBef>
            </a:pPr>
            <a:r>
              <a:rPr sz="2947">
                <a:latin typeface="Calibri"/>
                <a:cs typeface="Calibri"/>
              </a:rPr>
              <a:t>and</a:t>
            </a:r>
            <a:r>
              <a:rPr sz="2947" spc="1056">
                <a:latin typeface="Calibri"/>
                <a:cs typeface="Calibri"/>
              </a:rPr>
              <a:t> </a:t>
            </a:r>
            <a:r>
              <a:rPr sz="2947" i="1">
                <a:latin typeface="Calibri"/>
                <a:cs typeface="Calibri"/>
              </a:rPr>
              <a:t>district_nodes</a:t>
            </a:r>
            <a:r>
              <a:rPr sz="2947" i="1" spc="1048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is</a:t>
            </a:r>
            <a:r>
              <a:rPr sz="2947" spc="1015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consolidated</a:t>
            </a:r>
            <a:r>
              <a:rPr sz="2947" spc="1080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into</a:t>
            </a:r>
            <a:r>
              <a:rPr sz="2947" spc="993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a</a:t>
            </a:r>
            <a:r>
              <a:rPr sz="2947" spc="1048">
                <a:latin typeface="Calibri"/>
                <a:cs typeface="Calibri"/>
              </a:rPr>
              <a:t> </a:t>
            </a:r>
            <a:r>
              <a:rPr sz="2947" i="1">
                <a:latin typeface="Calibri"/>
                <a:cs typeface="Calibri"/>
              </a:rPr>
              <a:t>district</a:t>
            </a:r>
            <a:r>
              <a:rPr sz="2947" i="1" spc="982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with</a:t>
            </a:r>
            <a:r>
              <a:rPr sz="2947" spc="1080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a</a:t>
            </a:r>
            <a:r>
              <a:rPr sz="2947" spc="1048">
                <a:latin typeface="Calibri"/>
                <a:cs typeface="Calibri"/>
              </a:rPr>
              <a:t> </a:t>
            </a:r>
            <a:r>
              <a:rPr sz="2947" spc="-44">
                <a:latin typeface="Calibri"/>
                <a:cs typeface="Calibri"/>
              </a:rPr>
              <a:t>list </a:t>
            </a:r>
            <a:r>
              <a:rPr sz="2947">
                <a:latin typeface="Calibri"/>
                <a:cs typeface="Calibri"/>
              </a:rPr>
              <a:t>of </a:t>
            </a:r>
            <a:r>
              <a:rPr sz="2947" i="1">
                <a:latin typeface="Calibri"/>
                <a:cs typeface="Calibri"/>
              </a:rPr>
              <a:t>nodes</a:t>
            </a:r>
            <a:r>
              <a:rPr sz="2947" i="1" spc="-98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that</a:t>
            </a:r>
            <a:r>
              <a:rPr sz="2947" spc="76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represent</a:t>
            </a:r>
            <a:r>
              <a:rPr sz="2947" spc="-11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its</a:t>
            </a:r>
            <a:r>
              <a:rPr sz="2947" spc="55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respective</a:t>
            </a:r>
            <a:r>
              <a:rPr sz="2947" spc="22">
                <a:latin typeface="Calibri"/>
                <a:cs typeface="Calibri"/>
              </a:rPr>
              <a:t> </a:t>
            </a:r>
            <a:r>
              <a:rPr sz="2947" spc="-22">
                <a:latin typeface="Calibri"/>
                <a:cs typeface="Calibri"/>
              </a:rPr>
              <a:t>precincts</a:t>
            </a:r>
            <a:endParaRPr sz="2947">
              <a:latin typeface="Calibri"/>
              <a:cs typeface="Calibri"/>
            </a:endParaRPr>
          </a:p>
          <a:p>
            <a:pPr marL="541932" marR="15246" indent="-515597">
              <a:lnSpc>
                <a:spcPts val="3601"/>
              </a:lnSpc>
              <a:spcBef>
                <a:spcPts val="55"/>
              </a:spcBef>
            </a:pPr>
            <a:r>
              <a:rPr sz="2947">
                <a:latin typeface="Calibri"/>
                <a:cs typeface="Calibri"/>
              </a:rPr>
              <a:t>V.</a:t>
            </a:r>
            <a:r>
              <a:rPr sz="2947" spc="873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Steps</a:t>
            </a:r>
            <a:r>
              <a:rPr sz="2947" spc="175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II</a:t>
            </a:r>
            <a:r>
              <a:rPr sz="2947" spc="131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through</a:t>
            </a:r>
            <a:r>
              <a:rPr sz="2947" spc="164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IV</a:t>
            </a:r>
            <a:r>
              <a:rPr sz="2947" spc="240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are</a:t>
            </a:r>
            <a:r>
              <a:rPr sz="2947" spc="229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repeated</a:t>
            </a:r>
            <a:r>
              <a:rPr sz="2947" spc="153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until</a:t>
            </a:r>
            <a:r>
              <a:rPr sz="2947" spc="131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we</a:t>
            </a:r>
            <a:r>
              <a:rPr sz="2947" spc="164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reach</a:t>
            </a:r>
            <a:r>
              <a:rPr sz="2947" spc="131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node</a:t>
            </a:r>
            <a:r>
              <a:rPr sz="2947" spc="229">
                <a:latin typeface="Calibri"/>
                <a:cs typeface="Calibri"/>
              </a:rPr>
              <a:t> </a:t>
            </a:r>
            <a:r>
              <a:rPr sz="2947" i="1">
                <a:latin typeface="Calibri"/>
                <a:cs typeface="Calibri"/>
              </a:rPr>
              <a:t>n</a:t>
            </a:r>
            <a:r>
              <a:rPr sz="2947" i="1" spc="186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for</a:t>
            </a:r>
            <a:r>
              <a:rPr sz="2947" spc="142">
                <a:latin typeface="Calibri"/>
                <a:cs typeface="Calibri"/>
              </a:rPr>
              <a:t> </a:t>
            </a:r>
            <a:r>
              <a:rPr sz="2947" spc="-44">
                <a:latin typeface="Calibri"/>
                <a:cs typeface="Calibri"/>
              </a:rPr>
              <a:t>some </a:t>
            </a:r>
            <a:r>
              <a:rPr sz="2947">
                <a:latin typeface="Calibri"/>
                <a:cs typeface="Calibri"/>
              </a:rPr>
              <a:t>state</a:t>
            </a:r>
            <a:r>
              <a:rPr sz="2947" spc="1080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in</a:t>
            </a:r>
            <a:r>
              <a:rPr sz="2947" spc="1056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which</a:t>
            </a:r>
            <a:r>
              <a:rPr sz="2947" spc="1070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case</a:t>
            </a:r>
            <a:r>
              <a:rPr sz="2947" spc="1080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all</a:t>
            </a:r>
            <a:r>
              <a:rPr sz="2947" spc="1048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nodes</a:t>
            </a:r>
            <a:r>
              <a:rPr sz="2947" spc="207">
                <a:latin typeface="Calibri"/>
                <a:cs typeface="Calibri"/>
              </a:rPr>
              <a:t>  </a:t>
            </a:r>
            <a:r>
              <a:rPr sz="2947">
                <a:latin typeface="Calibri"/>
                <a:cs typeface="Calibri"/>
              </a:rPr>
              <a:t>of</a:t>
            </a:r>
            <a:r>
              <a:rPr sz="2947" spc="1070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state</a:t>
            </a:r>
            <a:r>
              <a:rPr sz="2947" spc="1080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have</a:t>
            </a:r>
            <a:r>
              <a:rPr sz="2947" spc="1070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been</a:t>
            </a:r>
            <a:r>
              <a:rPr sz="2947" spc="1070">
                <a:latin typeface="Calibri"/>
                <a:cs typeface="Calibri"/>
              </a:rPr>
              <a:t> </a:t>
            </a:r>
            <a:r>
              <a:rPr sz="2947" spc="-22">
                <a:latin typeface="Calibri"/>
                <a:cs typeface="Calibri"/>
              </a:rPr>
              <a:t>grouped</a:t>
            </a:r>
            <a:endParaRPr sz="2947">
              <a:latin typeface="Calibri"/>
              <a:cs typeface="Calibri"/>
            </a:endParaRPr>
          </a:p>
          <a:p>
            <a:pPr marL="541932">
              <a:spcBef>
                <a:spcPts val="11"/>
              </a:spcBef>
            </a:pPr>
            <a:r>
              <a:rPr sz="2947">
                <a:latin typeface="Calibri"/>
                <a:cs typeface="Calibri"/>
              </a:rPr>
              <a:t>into</a:t>
            </a:r>
            <a:r>
              <a:rPr sz="2947" spc="-11">
                <a:latin typeface="Calibri"/>
                <a:cs typeface="Calibri"/>
              </a:rPr>
              <a:t> </a:t>
            </a:r>
            <a:r>
              <a:rPr sz="2947" i="1">
                <a:latin typeface="Calibri"/>
                <a:cs typeface="Calibri"/>
              </a:rPr>
              <a:t>d</a:t>
            </a:r>
            <a:r>
              <a:rPr sz="2947" i="1" spc="-44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districts.</a:t>
            </a:r>
            <a:r>
              <a:rPr sz="2947" spc="-11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The</a:t>
            </a:r>
            <a:r>
              <a:rPr sz="2947" spc="11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value </a:t>
            </a:r>
            <a:r>
              <a:rPr sz="2947" i="1">
                <a:latin typeface="Calibri"/>
                <a:cs typeface="Calibri"/>
              </a:rPr>
              <a:t>d</a:t>
            </a:r>
            <a:r>
              <a:rPr sz="2947" i="1" spc="698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obviously varies</a:t>
            </a:r>
            <a:r>
              <a:rPr sz="2947" spc="22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from</a:t>
            </a:r>
            <a:r>
              <a:rPr sz="2947" spc="76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state</a:t>
            </a:r>
            <a:r>
              <a:rPr sz="2947" spc="-76">
                <a:latin typeface="Calibri"/>
                <a:cs typeface="Calibri"/>
              </a:rPr>
              <a:t> </a:t>
            </a:r>
            <a:r>
              <a:rPr sz="2947">
                <a:latin typeface="Calibri"/>
                <a:cs typeface="Calibri"/>
              </a:rPr>
              <a:t>to </a:t>
            </a:r>
            <a:r>
              <a:rPr sz="2947" spc="-22">
                <a:latin typeface="Calibri"/>
                <a:cs typeface="Calibri"/>
              </a:rPr>
              <a:t>state</a:t>
            </a:r>
            <a:endParaRPr sz="2947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284333" y="24212154"/>
            <a:ext cx="15389179" cy="755779"/>
          </a:xfrm>
          <a:prstGeom prst="rect">
            <a:avLst/>
          </a:prstGeom>
          <a:solidFill>
            <a:srgbClr val="00853D"/>
          </a:solidFill>
          <a:ln w="5817">
            <a:solidFill>
              <a:srgbClr val="2E528F"/>
            </a:solidFill>
          </a:ln>
        </p:spPr>
        <p:txBody>
          <a:bodyPr vert="horz" wrap="square" lIns="0" tIns="16632" rIns="0" bIns="0" rtlCol="0">
            <a:spAutoFit/>
          </a:bodyPr>
          <a:lstStyle/>
          <a:p>
            <a:pPr algn="ctr">
              <a:spcBef>
                <a:spcPts val="131"/>
              </a:spcBef>
            </a:pPr>
            <a:r>
              <a:rPr sz="4802">
                <a:solidFill>
                  <a:srgbClr val="FFFFFF"/>
                </a:solidFill>
                <a:latin typeface="Calibri"/>
                <a:cs typeface="Calibri"/>
              </a:rPr>
              <a:t>Least</a:t>
            </a:r>
            <a:r>
              <a:rPr sz="4802" spc="-21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2">
                <a:solidFill>
                  <a:srgbClr val="FFFFFF"/>
                </a:solidFill>
                <a:latin typeface="Calibri"/>
                <a:cs typeface="Calibri"/>
              </a:rPr>
              <a:t>Required</a:t>
            </a:r>
            <a:r>
              <a:rPr sz="4802" spc="-21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2">
                <a:solidFill>
                  <a:srgbClr val="FFFFFF"/>
                </a:solidFill>
                <a:latin typeface="Calibri"/>
                <a:cs typeface="Calibri"/>
              </a:rPr>
              <a:t>Population</a:t>
            </a:r>
            <a:r>
              <a:rPr sz="4802" spc="-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2">
                <a:solidFill>
                  <a:srgbClr val="FFFFFF"/>
                </a:solidFill>
                <a:latin typeface="Calibri"/>
                <a:cs typeface="Calibri"/>
              </a:rPr>
              <a:t>Grouping</a:t>
            </a:r>
            <a:r>
              <a:rPr sz="4802" spc="-186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2" spc="-22">
                <a:solidFill>
                  <a:srgbClr val="FFFFFF"/>
                </a:solidFill>
                <a:latin typeface="Calibri"/>
                <a:cs typeface="Calibri"/>
              </a:rPr>
              <a:t>(LRPG)</a:t>
            </a:r>
            <a:endParaRPr sz="4802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583564" y="5990557"/>
            <a:ext cx="14082145" cy="547184"/>
          </a:xfrm>
          <a:prstGeom prst="rect">
            <a:avLst/>
          </a:prstGeom>
        </p:spPr>
        <p:txBody>
          <a:bodyPr vert="horz" wrap="square" lIns="0" tIns="26335" rIns="0" bIns="0" rtlCol="0">
            <a:spAutoFit/>
          </a:bodyPr>
          <a:lstStyle/>
          <a:p>
            <a:pPr marL="27720">
              <a:spcBef>
                <a:spcPts val="207"/>
              </a:spcBef>
            </a:pPr>
            <a:r>
              <a:rPr sz="3383">
                <a:latin typeface="Calibri"/>
                <a:cs typeface="Calibri"/>
              </a:rPr>
              <a:t>We</a:t>
            </a:r>
            <a:r>
              <a:rPr sz="3383" spc="-33">
                <a:latin typeface="Calibri"/>
                <a:cs typeface="Calibri"/>
              </a:rPr>
              <a:t> </a:t>
            </a:r>
            <a:r>
              <a:rPr sz="3383" spc="-22">
                <a:latin typeface="Calibri"/>
                <a:cs typeface="Calibri"/>
              </a:rPr>
              <a:t>propose</a:t>
            </a:r>
            <a:r>
              <a:rPr sz="3383" spc="-249">
                <a:latin typeface="Calibri"/>
                <a:cs typeface="Calibri"/>
              </a:rPr>
              <a:t> </a:t>
            </a:r>
            <a:r>
              <a:rPr sz="3383">
                <a:latin typeface="Calibri"/>
                <a:cs typeface="Calibri"/>
              </a:rPr>
              <a:t>three</a:t>
            </a:r>
            <a:r>
              <a:rPr sz="3383" spc="-22">
                <a:latin typeface="Calibri"/>
                <a:cs typeface="Calibri"/>
              </a:rPr>
              <a:t> distinct</a:t>
            </a:r>
            <a:r>
              <a:rPr sz="3383" spc="-65">
                <a:latin typeface="Calibri"/>
                <a:cs typeface="Calibri"/>
              </a:rPr>
              <a:t> </a:t>
            </a:r>
            <a:r>
              <a:rPr sz="3383" spc="-22">
                <a:latin typeface="Calibri"/>
                <a:cs typeface="Calibri"/>
              </a:rPr>
              <a:t>algorithms</a:t>
            </a:r>
            <a:r>
              <a:rPr sz="3383" spc="-120">
                <a:latin typeface="Calibri"/>
                <a:cs typeface="Calibri"/>
              </a:rPr>
              <a:t> </a:t>
            </a:r>
            <a:r>
              <a:rPr sz="3383">
                <a:latin typeface="Calibri"/>
                <a:cs typeface="Calibri"/>
              </a:rPr>
              <a:t>to</a:t>
            </a:r>
            <a:r>
              <a:rPr sz="3383" spc="-44">
                <a:latin typeface="Calibri"/>
                <a:cs typeface="Calibri"/>
              </a:rPr>
              <a:t> </a:t>
            </a:r>
            <a:r>
              <a:rPr sz="3383">
                <a:latin typeface="Calibri"/>
                <a:cs typeface="Calibri"/>
              </a:rPr>
              <a:t>create</a:t>
            </a:r>
            <a:r>
              <a:rPr sz="3383" spc="-22">
                <a:latin typeface="Calibri"/>
                <a:cs typeface="Calibri"/>
              </a:rPr>
              <a:t> </a:t>
            </a:r>
            <a:r>
              <a:rPr sz="3383">
                <a:latin typeface="Calibri"/>
                <a:cs typeface="Calibri"/>
              </a:rPr>
              <a:t>non-</a:t>
            </a:r>
            <a:r>
              <a:rPr sz="3383" spc="-44">
                <a:latin typeface="Calibri"/>
                <a:cs typeface="Calibri"/>
              </a:rPr>
              <a:t>gerrymandered</a:t>
            </a:r>
            <a:r>
              <a:rPr sz="3383" spc="-196">
                <a:latin typeface="Calibri"/>
                <a:cs typeface="Calibri"/>
              </a:rPr>
              <a:t> </a:t>
            </a:r>
            <a:r>
              <a:rPr sz="3383" spc="-22">
                <a:latin typeface="Calibri"/>
                <a:cs typeface="Calibri"/>
              </a:rPr>
              <a:t>voting</a:t>
            </a:r>
            <a:r>
              <a:rPr sz="3383" spc="-87">
                <a:latin typeface="Calibri"/>
                <a:cs typeface="Calibri"/>
              </a:rPr>
              <a:t> </a:t>
            </a:r>
            <a:r>
              <a:rPr sz="3383" spc="-22">
                <a:latin typeface="Calibri"/>
                <a:cs typeface="Calibri"/>
              </a:rPr>
              <a:t>maps:</a:t>
            </a:r>
            <a:endParaRPr sz="3383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21179" y="23468237"/>
            <a:ext cx="13395506" cy="563983"/>
          </a:xfrm>
          <a:prstGeom prst="rect">
            <a:avLst/>
          </a:prstGeom>
        </p:spPr>
        <p:txBody>
          <a:bodyPr vert="horz" wrap="square" lIns="0" tIns="26335" rIns="0" bIns="0" rtlCol="0" anchor="t">
            <a:spAutoFit/>
          </a:bodyPr>
          <a:lstStyle/>
          <a:p>
            <a:pPr marL="27720">
              <a:spcBef>
                <a:spcPts val="207"/>
              </a:spcBef>
            </a:pPr>
            <a:r>
              <a:rPr sz="3492" spc="-22">
                <a:latin typeface="Calibri"/>
                <a:cs typeface="Calibri"/>
              </a:rPr>
              <a:t>There</a:t>
            </a:r>
            <a:r>
              <a:rPr sz="3492" spc="-98">
                <a:latin typeface="Calibri"/>
                <a:cs typeface="Calibri"/>
              </a:rPr>
              <a:t> </a:t>
            </a:r>
            <a:r>
              <a:rPr sz="3492" spc="-22">
                <a:latin typeface="Calibri"/>
                <a:cs typeface="Calibri"/>
              </a:rPr>
              <a:t>are</a:t>
            </a:r>
            <a:r>
              <a:rPr sz="3492" spc="-142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two</a:t>
            </a:r>
            <a:r>
              <a:rPr sz="3492" spc="-22">
                <a:latin typeface="Calibri"/>
                <a:cs typeface="Calibri"/>
              </a:rPr>
              <a:t> distinct</a:t>
            </a:r>
            <a:r>
              <a:rPr sz="3492" spc="-175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but</a:t>
            </a:r>
            <a:r>
              <a:rPr sz="3492" spc="-109">
                <a:latin typeface="Calibri"/>
                <a:cs typeface="Calibri"/>
              </a:rPr>
              <a:t> </a:t>
            </a:r>
            <a:r>
              <a:rPr sz="3492" spc="-22">
                <a:latin typeface="Calibri"/>
                <a:cs typeface="Calibri"/>
              </a:rPr>
              <a:t>related</a:t>
            </a:r>
            <a:r>
              <a:rPr sz="3492" spc="-76">
                <a:latin typeface="Calibri"/>
                <a:cs typeface="Calibri"/>
              </a:rPr>
              <a:t> </a:t>
            </a:r>
            <a:r>
              <a:rPr sz="3492" spc="-22">
                <a:latin typeface="Calibri"/>
                <a:cs typeface="Calibri"/>
              </a:rPr>
              <a:t>purposes</a:t>
            </a:r>
            <a:r>
              <a:rPr sz="3492" spc="-186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for</a:t>
            </a:r>
            <a:r>
              <a:rPr sz="3492" spc="-87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this</a:t>
            </a:r>
            <a:r>
              <a:rPr sz="3492" spc="-87">
                <a:latin typeface="Calibri"/>
                <a:cs typeface="Calibri"/>
              </a:rPr>
              <a:t> </a:t>
            </a:r>
            <a:r>
              <a:rPr sz="3492" spc="-22">
                <a:latin typeface="Calibri"/>
                <a:cs typeface="Calibri"/>
              </a:rPr>
              <a:t>project:</a:t>
            </a:r>
            <a:endParaRPr sz="3492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65804" y="24053556"/>
            <a:ext cx="12926189" cy="2152944"/>
          </a:xfrm>
          <a:prstGeom prst="rect">
            <a:avLst/>
          </a:prstGeom>
        </p:spPr>
        <p:txBody>
          <a:bodyPr vert="horz" wrap="square" lIns="0" tIns="26335" rIns="0" bIns="0" rtlCol="0" anchor="t">
            <a:spAutoFit/>
          </a:bodyPr>
          <a:lstStyle/>
          <a:p>
            <a:pPr marL="541932" marR="11088" indent="-515597">
              <a:spcBef>
                <a:spcPts val="207"/>
              </a:spcBef>
              <a:buAutoNum type="arabicPeriod"/>
              <a:tabLst>
                <a:tab pos="543318" algn="l"/>
              </a:tabLst>
            </a:pPr>
            <a:r>
              <a:rPr sz="3492">
                <a:latin typeface="Calibri"/>
                <a:cs typeface="Calibri"/>
              </a:rPr>
              <a:t>Create</a:t>
            </a:r>
            <a:r>
              <a:rPr sz="3492" spc="535">
                <a:latin typeface="Calibri"/>
                <a:cs typeface="Calibri"/>
              </a:rPr>
              <a:t> </a:t>
            </a:r>
            <a:r>
              <a:rPr sz="3492" spc="-22">
                <a:latin typeface="Calibri"/>
                <a:cs typeface="Calibri"/>
              </a:rPr>
              <a:t>representative</a:t>
            </a:r>
            <a:r>
              <a:rPr sz="3492" spc="554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districts</a:t>
            </a:r>
            <a:r>
              <a:rPr sz="3492" spc="611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using</a:t>
            </a:r>
            <a:r>
              <a:rPr sz="3492" spc="554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geographical</a:t>
            </a:r>
            <a:r>
              <a:rPr sz="3492" spc="480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data</a:t>
            </a:r>
            <a:r>
              <a:rPr sz="3492" spc="600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and</a:t>
            </a:r>
            <a:r>
              <a:rPr sz="3492" spc="589">
                <a:latin typeface="Calibri"/>
                <a:cs typeface="Calibri"/>
              </a:rPr>
              <a:t> </a:t>
            </a:r>
            <a:r>
              <a:rPr sz="3492" spc="-22">
                <a:latin typeface="Calibri"/>
                <a:cs typeface="Calibri"/>
              </a:rPr>
              <a:t>iterative </a:t>
            </a:r>
            <a:r>
              <a:rPr sz="3492" spc="-44">
                <a:latin typeface="Calibri"/>
                <a:cs typeface="Calibri"/>
              </a:rPr>
              <a:t>mathematical</a:t>
            </a:r>
            <a:r>
              <a:rPr sz="3492" spc="-11">
                <a:latin typeface="Calibri"/>
                <a:cs typeface="Calibri"/>
              </a:rPr>
              <a:t> </a:t>
            </a:r>
            <a:r>
              <a:rPr sz="3492" spc="-22">
                <a:latin typeface="Calibri"/>
                <a:cs typeface="Calibri"/>
              </a:rPr>
              <a:t>techniques</a:t>
            </a:r>
            <a:endParaRPr sz="3492">
              <a:latin typeface="Calibri"/>
              <a:cs typeface="Calibri"/>
            </a:endParaRPr>
          </a:p>
          <a:p>
            <a:pPr marL="541932" marR="23562" indent="-515597">
              <a:lnSpc>
                <a:spcPts val="4060"/>
              </a:lnSpc>
              <a:spcBef>
                <a:spcPts val="44"/>
              </a:spcBef>
              <a:buAutoNum type="arabicPeriod"/>
              <a:tabLst>
                <a:tab pos="543318" algn="l"/>
              </a:tabLst>
            </a:pPr>
            <a:r>
              <a:rPr sz="3492">
                <a:latin typeface="Calibri"/>
                <a:cs typeface="Calibri"/>
              </a:rPr>
              <a:t>Determine</a:t>
            </a:r>
            <a:r>
              <a:rPr sz="3492" spc="819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whether</a:t>
            </a:r>
            <a:r>
              <a:rPr sz="3492" spc="862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existing</a:t>
            </a:r>
            <a:r>
              <a:rPr sz="3492" spc="764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districts</a:t>
            </a:r>
            <a:r>
              <a:rPr sz="3492" spc="862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are</a:t>
            </a:r>
            <a:r>
              <a:rPr sz="3492" spc="819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gerrymandered</a:t>
            </a:r>
            <a:r>
              <a:rPr sz="3492" spc="873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based</a:t>
            </a:r>
            <a:r>
              <a:rPr sz="3492" spc="808">
                <a:latin typeface="Calibri"/>
                <a:cs typeface="Calibri"/>
              </a:rPr>
              <a:t> </a:t>
            </a:r>
            <a:r>
              <a:rPr sz="3492" spc="-55">
                <a:latin typeface="Calibri"/>
                <a:cs typeface="Calibri"/>
              </a:rPr>
              <a:t>on </a:t>
            </a:r>
            <a:r>
              <a:rPr sz="3492" spc="-22">
                <a:latin typeface="Calibri"/>
                <a:cs typeface="Calibri"/>
              </a:rPr>
              <a:t>various</a:t>
            </a:r>
            <a:r>
              <a:rPr sz="3492" spc="-142">
                <a:latin typeface="Calibri"/>
                <a:cs typeface="Calibri"/>
              </a:rPr>
              <a:t> </a:t>
            </a:r>
            <a:r>
              <a:rPr sz="3492" spc="-22">
                <a:latin typeface="Calibri"/>
                <a:cs typeface="Calibri"/>
              </a:rPr>
              <a:t>demographic</a:t>
            </a:r>
            <a:r>
              <a:rPr sz="3492" spc="-229">
                <a:latin typeface="Calibri"/>
                <a:cs typeface="Calibri"/>
              </a:rPr>
              <a:t> </a:t>
            </a:r>
            <a:r>
              <a:rPr sz="3492" spc="-22">
                <a:latin typeface="Calibri"/>
                <a:cs typeface="Calibri"/>
              </a:rPr>
              <a:t>trends</a:t>
            </a:r>
            <a:endParaRPr sz="3492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21175" y="26201084"/>
            <a:ext cx="13363165" cy="3754824"/>
          </a:xfrm>
          <a:prstGeom prst="rect">
            <a:avLst/>
          </a:prstGeom>
        </p:spPr>
        <p:txBody>
          <a:bodyPr vert="horz" wrap="square" lIns="0" tIns="30493" rIns="0" bIns="0" rtlCol="0" anchor="t">
            <a:spAutoFit/>
          </a:bodyPr>
          <a:lstStyle/>
          <a:p>
            <a:pPr marL="27720" marR="11088" algn="just">
              <a:lnSpc>
                <a:spcPct val="99200"/>
              </a:lnSpc>
              <a:spcBef>
                <a:spcPts val="240"/>
              </a:spcBef>
            </a:pPr>
            <a:r>
              <a:rPr sz="3492">
                <a:latin typeface="Calibri"/>
                <a:cs typeface="Calibri"/>
              </a:rPr>
              <a:t>We</a:t>
            </a:r>
            <a:r>
              <a:rPr lang="en-US" sz="3492" spc="249">
                <a:latin typeface="Calibri"/>
                <a:cs typeface="Calibri"/>
              </a:rPr>
              <a:t> </a:t>
            </a:r>
            <a:r>
              <a:rPr sz="3492" spc="249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aim</a:t>
            </a:r>
            <a:r>
              <a:rPr lang="en-US" sz="3492" spc="273">
                <a:latin typeface="Calibri"/>
                <a:cs typeface="Calibri"/>
              </a:rPr>
              <a:t> </a:t>
            </a:r>
            <a:r>
              <a:rPr sz="3492" spc="273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to</a:t>
            </a:r>
            <a:r>
              <a:rPr lang="en-US" sz="3492" spc="273">
                <a:latin typeface="Calibri"/>
                <a:cs typeface="Calibri"/>
              </a:rPr>
              <a:t> </a:t>
            </a:r>
            <a:r>
              <a:rPr sz="3492" spc="273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create</a:t>
            </a:r>
            <a:r>
              <a:rPr lang="en-US" sz="3492" spc="262">
                <a:latin typeface="Calibri"/>
                <a:cs typeface="Calibri"/>
              </a:rPr>
              <a:t> </a:t>
            </a:r>
            <a:r>
              <a:rPr sz="3492" spc="262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a</a:t>
            </a:r>
            <a:r>
              <a:rPr lang="en-US" sz="3492" spc="273">
                <a:latin typeface="Calibri"/>
                <a:cs typeface="Calibri"/>
              </a:rPr>
              <a:t> </a:t>
            </a:r>
            <a:r>
              <a:rPr sz="3492" spc="273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future</a:t>
            </a:r>
            <a:r>
              <a:rPr lang="en-US" sz="3492" spc="262">
                <a:latin typeface="Calibri"/>
                <a:cs typeface="Calibri"/>
              </a:rPr>
              <a:t> </a:t>
            </a:r>
            <a:r>
              <a:rPr sz="3492" spc="262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in</a:t>
            </a:r>
            <a:r>
              <a:rPr lang="en-US" sz="3492" spc="273">
                <a:latin typeface="Calibri"/>
                <a:cs typeface="Calibri"/>
              </a:rPr>
              <a:t> </a:t>
            </a:r>
            <a:r>
              <a:rPr sz="3492" spc="273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which</a:t>
            </a:r>
            <a:r>
              <a:rPr lang="en-US" sz="3492" spc="284">
                <a:latin typeface="Calibri"/>
                <a:cs typeface="Calibri"/>
              </a:rPr>
              <a:t> </a:t>
            </a:r>
            <a:r>
              <a:rPr sz="3492" spc="284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representatives</a:t>
            </a:r>
            <a:r>
              <a:rPr lang="en-US" sz="3492" spc="295">
                <a:latin typeface="Calibri"/>
                <a:cs typeface="Calibri"/>
              </a:rPr>
              <a:t> </a:t>
            </a:r>
            <a:r>
              <a:rPr sz="3492" spc="295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embody</a:t>
            </a:r>
            <a:r>
              <a:rPr lang="en-US" sz="3492" spc="249">
                <a:latin typeface="Calibri"/>
                <a:cs typeface="Calibri"/>
              </a:rPr>
              <a:t> </a:t>
            </a:r>
            <a:r>
              <a:rPr sz="3492" spc="249">
                <a:latin typeface="Calibri"/>
                <a:cs typeface="Calibri"/>
              </a:rPr>
              <a:t> </a:t>
            </a:r>
            <a:r>
              <a:rPr sz="3492" spc="-55">
                <a:latin typeface="Calibri"/>
                <a:cs typeface="Calibri"/>
              </a:rPr>
              <a:t>the </a:t>
            </a:r>
            <a:r>
              <a:rPr sz="3492" spc="-22">
                <a:latin typeface="Calibri"/>
                <a:cs typeface="Calibri"/>
              </a:rPr>
              <a:t>constituents</a:t>
            </a:r>
            <a:r>
              <a:rPr sz="3492" spc="11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of a</a:t>
            </a:r>
            <a:r>
              <a:rPr sz="3492" spc="-55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state.</a:t>
            </a:r>
            <a:r>
              <a:rPr sz="3492" spc="-44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When </a:t>
            </a:r>
            <a:r>
              <a:rPr sz="3492" spc="-22">
                <a:latin typeface="Calibri"/>
                <a:cs typeface="Calibri"/>
              </a:rPr>
              <a:t>representatives</a:t>
            </a:r>
            <a:r>
              <a:rPr sz="3492" spc="22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fail</a:t>
            </a:r>
            <a:r>
              <a:rPr sz="3492" spc="-33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to </a:t>
            </a:r>
            <a:r>
              <a:rPr sz="3492" spc="-22">
                <a:latin typeface="Calibri"/>
                <a:cs typeface="Calibri"/>
              </a:rPr>
              <a:t>accurately</a:t>
            </a:r>
            <a:r>
              <a:rPr sz="3492" spc="-44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relay</a:t>
            </a:r>
            <a:r>
              <a:rPr sz="3492" spc="-33">
                <a:latin typeface="Calibri"/>
                <a:cs typeface="Calibri"/>
              </a:rPr>
              <a:t> </a:t>
            </a:r>
            <a:r>
              <a:rPr sz="3492" spc="-22">
                <a:latin typeface="Calibri"/>
                <a:cs typeface="Calibri"/>
              </a:rPr>
              <a:t>their </a:t>
            </a:r>
            <a:r>
              <a:rPr sz="3492">
                <a:latin typeface="Calibri"/>
                <a:cs typeface="Calibri"/>
              </a:rPr>
              <a:t>constituents'</a:t>
            </a:r>
            <a:r>
              <a:rPr lang="en-US" sz="3492" spc="445">
                <a:latin typeface="Calibri"/>
                <a:cs typeface="Calibri"/>
              </a:rPr>
              <a:t> </a:t>
            </a:r>
            <a:r>
              <a:rPr sz="3492" spc="445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views</a:t>
            </a:r>
            <a:r>
              <a:rPr lang="en-US" sz="3492" spc="480">
                <a:latin typeface="Calibri"/>
                <a:cs typeface="Calibri"/>
              </a:rPr>
              <a:t> </a:t>
            </a:r>
            <a:r>
              <a:rPr sz="3492" spc="480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and</a:t>
            </a:r>
            <a:r>
              <a:rPr lang="en-US" sz="3492" spc="437">
                <a:latin typeface="Calibri"/>
                <a:cs typeface="Calibri"/>
              </a:rPr>
              <a:t> </a:t>
            </a:r>
            <a:r>
              <a:rPr sz="3492" spc="437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beliefs,</a:t>
            </a:r>
            <a:r>
              <a:rPr lang="en-US" sz="3492" spc="458">
                <a:latin typeface="Calibri"/>
                <a:cs typeface="Calibri"/>
              </a:rPr>
              <a:t> </a:t>
            </a:r>
            <a:r>
              <a:rPr sz="3492" spc="458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the</a:t>
            </a:r>
            <a:r>
              <a:rPr lang="en-US" sz="3492" spc="415">
                <a:latin typeface="Calibri"/>
                <a:cs typeface="Calibri"/>
              </a:rPr>
              <a:t> </a:t>
            </a:r>
            <a:r>
              <a:rPr sz="3492" spc="415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core</a:t>
            </a:r>
            <a:r>
              <a:rPr lang="en-US" sz="3492" spc="415">
                <a:latin typeface="Calibri"/>
                <a:cs typeface="Calibri"/>
              </a:rPr>
              <a:t> </a:t>
            </a:r>
            <a:r>
              <a:rPr sz="3492" spc="415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tenet</a:t>
            </a:r>
            <a:r>
              <a:rPr lang="en-US" sz="3492" spc="426">
                <a:latin typeface="Calibri"/>
                <a:cs typeface="Calibri"/>
              </a:rPr>
              <a:t> </a:t>
            </a:r>
            <a:r>
              <a:rPr sz="3492" spc="426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of</a:t>
            </a:r>
            <a:r>
              <a:rPr lang="en-US" sz="3492" spc="480">
                <a:latin typeface="Calibri"/>
                <a:cs typeface="Calibri"/>
              </a:rPr>
              <a:t> </a:t>
            </a:r>
            <a:r>
              <a:rPr sz="3492" spc="480">
                <a:latin typeface="Calibri"/>
                <a:cs typeface="Calibri"/>
              </a:rPr>
              <a:t> </a:t>
            </a:r>
            <a:r>
              <a:rPr sz="3492" spc="-22">
                <a:latin typeface="Calibri"/>
                <a:cs typeface="Calibri"/>
              </a:rPr>
              <a:t>representative </a:t>
            </a:r>
            <a:r>
              <a:rPr sz="3492">
                <a:latin typeface="Calibri"/>
                <a:cs typeface="Calibri"/>
              </a:rPr>
              <a:t>democracy</a:t>
            </a:r>
            <a:r>
              <a:rPr sz="3492" spc="500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is</a:t>
            </a:r>
            <a:r>
              <a:rPr sz="3492" spc="491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shattered.</a:t>
            </a:r>
            <a:r>
              <a:rPr sz="3492" spc="513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By</a:t>
            </a:r>
            <a:r>
              <a:rPr sz="3492" spc="437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addressing</a:t>
            </a:r>
            <a:r>
              <a:rPr sz="3492" spc="524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the</a:t>
            </a:r>
            <a:r>
              <a:rPr sz="3492" spc="513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problem</a:t>
            </a:r>
            <a:r>
              <a:rPr sz="3492" spc="415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of</a:t>
            </a:r>
            <a:r>
              <a:rPr sz="3492" spc="491">
                <a:latin typeface="Calibri"/>
                <a:cs typeface="Calibri"/>
              </a:rPr>
              <a:t> </a:t>
            </a:r>
            <a:r>
              <a:rPr sz="3492" spc="-22">
                <a:latin typeface="Calibri"/>
                <a:cs typeface="Calibri"/>
              </a:rPr>
              <a:t>gerrymandering mathematically,</a:t>
            </a:r>
            <a:r>
              <a:rPr sz="3492" spc="327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rather</a:t>
            </a:r>
            <a:r>
              <a:rPr sz="3492" spc="349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than</a:t>
            </a:r>
            <a:r>
              <a:rPr sz="3492" spc="295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by</a:t>
            </a:r>
            <a:r>
              <a:rPr sz="3492" spc="316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a</a:t>
            </a:r>
            <a:r>
              <a:rPr sz="3492" spc="284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subjective</a:t>
            </a:r>
            <a:r>
              <a:rPr sz="3492" spc="316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method,</a:t>
            </a:r>
            <a:r>
              <a:rPr sz="3492" spc="316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we</a:t>
            </a:r>
            <a:r>
              <a:rPr sz="3492" spc="306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can</a:t>
            </a:r>
            <a:r>
              <a:rPr sz="3492" spc="338">
                <a:latin typeface="Calibri"/>
                <a:cs typeface="Calibri"/>
              </a:rPr>
              <a:t> </a:t>
            </a:r>
            <a:r>
              <a:rPr sz="3492" spc="-22">
                <a:latin typeface="Calibri"/>
                <a:cs typeface="Calibri"/>
              </a:rPr>
              <a:t>potentially </a:t>
            </a:r>
            <a:r>
              <a:rPr sz="3492">
                <a:latin typeface="Calibri"/>
                <a:cs typeface="Calibri"/>
              </a:rPr>
              <a:t>create</a:t>
            </a:r>
            <a:r>
              <a:rPr lang="en-US" sz="3492" spc="262">
                <a:latin typeface="Calibri"/>
                <a:cs typeface="Calibri"/>
              </a:rPr>
              <a:t> </a:t>
            </a:r>
            <a:r>
              <a:rPr sz="3492" spc="262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a</a:t>
            </a:r>
            <a:r>
              <a:rPr lang="en-US" sz="3492" spc="306">
                <a:latin typeface="Calibri"/>
                <a:cs typeface="Calibri"/>
              </a:rPr>
              <a:t> </a:t>
            </a:r>
            <a:r>
              <a:rPr sz="3492" spc="306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system</a:t>
            </a:r>
            <a:r>
              <a:rPr lang="en-US" sz="3492" spc="295">
                <a:latin typeface="Calibri"/>
                <a:cs typeface="Calibri"/>
              </a:rPr>
              <a:t> </a:t>
            </a:r>
            <a:r>
              <a:rPr sz="3492" spc="295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that</a:t>
            </a:r>
            <a:r>
              <a:rPr lang="en-US" sz="3492" spc="284">
                <a:latin typeface="Calibri"/>
                <a:cs typeface="Calibri"/>
              </a:rPr>
              <a:t> </a:t>
            </a:r>
            <a:r>
              <a:rPr sz="3492" spc="284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returns</a:t>
            </a:r>
            <a:r>
              <a:rPr lang="en-US" sz="3492" spc="306">
                <a:latin typeface="Calibri"/>
                <a:cs typeface="Calibri"/>
              </a:rPr>
              <a:t> </a:t>
            </a:r>
            <a:r>
              <a:rPr sz="3492" spc="306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power</a:t>
            </a:r>
            <a:r>
              <a:rPr lang="en-US" sz="3492" spc="295">
                <a:latin typeface="Calibri"/>
                <a:cs typeface="Calibri"/>
              </a:rPr>
              <a:t> </a:t>
            </a:r>
            <a:r>
              <a:rPr sz="3492" spc="295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to</a:t>
            </a:r>
            <a:r>
              <a:rPr lang="en-US" sz="3492" spc="306">
                <a:latin typeface="Calibri"/>
                <a:cs typeface="Calibri"/>
              </a:rPr>
              <a:t> </a:t>
            </a:r>
            <a:r>
              <a:rPr sz="3492" spc="306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citizens</a:t>
            </a:r>
            <a:r>
              <a:rPr lang="en-US" sz="3492" spc="273">
                <a:latin typeface="Calibri"/>
                <a:cs typeface="Calibri"/>
              </a:rPr>
              <a:t> </a:t>
            </a:r>
            <a:r>
              <a:rPr sz="3492" spc="273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rather</a:t>
            </a:r>
            <a:r>
              <a:rPr lang="en-US" sz="3492" spc="295">
                <a:latin typeface="Calibri"/>
                <a:cs typeface="Calibri"/>
              </a:rPr>
              <a:t> </a:t>
            </a:r>
            <a:r>
              <a:rPr sz="3492" spc="295">
                <a:latin typeface="Calibri"/>
                <a:cs typeface="Calibri"/>
              </a:rPr>
              <a:t> </a:t>
            </a:r>
            <a:r>
              <a:rPr sz="3492">
                <a:latin typeface="Calibri"/>
                <a:cs typeface="Calibri"/>
              </a:rPr>
              <a:t>than</a:t>
            </a:r>
            <a:r>
              <a:rPr lang="en-US" sz="3492" spc="306">
                <a:latin typeface="Calibri"/>
                <a:cs typeface="Calibri"/>
              </a:rPr>
              <a:t> </a:t>
            </a:r>
            <a:r>
              <a:rPr sz="3492" spc="306">
                <a:latin typeface="Calibri"/>
                <a:cs typeface="Calibri"/>
              </a:rPr>
              <a:t> </a:t>
            </a:r>
            <a:r>
              <a:rPr sz="3492" spc="-22">
                <a:latin typeface="Calibri"/>
                <a:cs typeface="Calibri"/>
              </a:rPr>
              <a:t>state legislatures.</a:t>
            </a:r>
            <a:endParaRPr sz="3492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14064" y="22591930"/>
            <a:ext cx="13256066" cy="759979"/>
          </a:xfrm>
          <a:prstGeom prst="rect">
            <a:avLst/>
          </a:prstGeom>
          <a:solidFill>
            <a:srgbClr val="00853D"/>
          </a:solidFill>
          <a:ln w="5817">
            <a:solidFill>
              <a:srgbClr val="2E528F"/>
            </a:solidFill>
          </a:ln>
        </p:spPr>
        <p:txBody>
          <a:bodyPr vert="horz" wrap="square" lIns="0" tIns="20791" rIns="0" bIns="0" rtlCol="0">
            <a:spAutoFit/>
          </a:bodyPr>
          <a:lstStyle/>
          <a:p>
            <a:pPr algn="ctr">
              <a:spcBef>
                <a:spcPts val="164"/>
              </a:spcBef>
            </a:pPr>
            <a:r>
              <a:rPr sz="4802" spc="-22">
                <a:solidFill>
                  <a:srgbClr val="FFFFFF"/>
                </a:solidFill>
                <a:latin typeface="Calibri"/>
                <a:cs typeface="Calibri"/>
              </a:rPr>
              <a:t>OBJECTIVE</a:t>
            </a:r>
            <a:endParaRPr sz="4802">
              <a:latin typeface="Calibri"/>
              <a:cs typeface="Calibri"/>
            </a:endParaRPr>
          </a:p>
        </p:txBody>
      </p:sp>
      <p:pic>
        <p:nvPicPr>
          <p:cNvPr id="55" name="object 5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73315" y="17545030"/>
            <a:ext cx="6509923" cy="5018852"/>
          </a:xfrm>
          <a:prstGeom prst="rect">
            <a:avLst/>
          </a:prstGeom>
        </p:spPr>
      </p:pic>
      <p:sp>
        <p:nvSpPr>
          <p:cNvPr id="56" name="object 56"/>
          <p:cNvSpPr txBox="1"/>
          <p:nvPr/>
        </p:nvSpPr>
        <p:spPr>
          <a:xfrm>
            <a:off x="34545827" y="32531026"/>
            <a:ext cx="9340758" cy="285777"/>
          </a:xfrm>
          <a:prstGeom prst="rect">
            <a:avLst/>
          </a:prstGeom>
        </p:spPr>
        <p:txBody>
          <a:bodyPr vert="horz" wrap="square" lIns="0" tIns="24949" rIns="0" bIns="0" rtlCol="0">
            <a:spAutoFit/>
          </a:bodyPr>
          <a:lstStyle/>
          <a:p>
            <a:pPr marL="27720" marR="11088">
              <a:lnSpc>
                <a:spcPct val="103800"/>
              </a:lnSpc>
              <a:spcBef>
                <a:spcPts val="196"/>
              </a:spcBef>
            </a:pPr>
            <a:r>
              <a:rPr sz="1746">
                <a:latin typeface="Arial"/>
                <a:cs typeface="Arial"/>
              </a:rPr>
              <a:t>All</a:t>
            </a:r>
            <a:r>
              <a:rPr sz="1746" spc="98">
                <a:latin typeface="Arial"/>
                <a:cs typeface="Arial"/>
              </a:rPr>
              <a:t> </a:t>
            </a:r>
            <a:r>
              <a:rPr sz="1746">
                <a:latin typeface="Arial"/>
                <a:cs typeface="Arial"/>
              </a:rPr>
              <a:t>images,</a:t>
            </a:r>
            <a:r>
              <a:rPr sz="1746" spc="142">
                <a:latin typeface="Arial"/>
                <a:cs typeface="Arial"/>
              </a:rPr>
              <a:t> </a:t>
            </a:r>
            <a:r>
              <a:rPr sz="1746">
                <a:latin typeface="Arial"/>
                <a:cs typeface="Arial"/>
              </a:rPr>
              <a:t>other</a:t>
            </a:r>
            <a:r>
              <a:rPr sz="1746" spc="44">
                <a:latin typeface="Arial"/>
                <a:cs typeface="Arial"/>
              </a:rPr>
              <a:t> </a:t>
            </a:r>
            <a:r>
              <a:rPr sz="1746" spc="-44">
                <a:latin typeface="Arial"/>
                <a:cs typeface="Arial"/>
              </a:rPr>
              <a:t>than </a:t>
            </a:r>
            <a:r>
              <a:rPr sz="1746">
                <a:latin typeface="Arial"/>
                <a:cs typeface="Arial"/>
              </a:rPr>
              <a:t>those</a:t>
            </a:r>
            <a:r>
              <a:rPr sz="1746" spc="76">
                <a:latin typeface="Arial"/>
                <a:cs typeface="Arial"/>
              </a:rPr>
              <a:t> </a:t>
            </a:r>
            <a:r>
              <a:rPr sz="1746" spc="-22">
                <a:latin typeface="Arial"/>
                <a:cs typeface="Arial"/>
              </a:rPr>
              <a:t>marked </a:t>
            </a:r>
            <a:r>
              <a:rPr sz="1746">
                <a:latin typeface="Arial"/>
                <a:cs typeface="Arial"/>
              </a:rPr>
              <a:t>otherwise,</a:t>
            </a:r>
            <a:r>
              <a:rPr sz="1746" spc="142">
                <a:latin typeface="Arial"/>
                <a:cs typeface="Arial"/>
              </a:rPr>
              <a:t> </a:t>
            </a:r>
            <a:r>
              <a:rPr sz="1746">
                <a:latin typeface="Arial"/>
                <a:cs typeface="Arial"/>
              </a:rPr>
              <a:t>were</a:t>
            </a:r>
            <a:r>
              <a:rPr sz="1746" spc="175">
                <a:latin typeface="Arial"/>
                <a:cs typeface="Arial"/>
              </a:rPr>
              <a:t> </a:t>
            </a:r>
            <a:r>
              <a:rPr sz="1746" spc="-22">
                <a:latin typeface="Arial"/>
                <a:cs typeface="Arial"/>
              </a:rPr>
              <a:t>created </a:t>
            </a:r>
            <a:r>
              <a:rPr sz="1746">
                <a:latin typeface="Arial"/>
                <a:cs typeface="Arial"/>
              </a:rPr>
              <a:t>by</a:t>
            </a:r>
            <a:r>
              <a:rPr sz="1746" spc="175">
                <a:latin typeface="Arial"/>
                <a:cs typeface="Arial"/>
              </a:rPr>
              <a:t> </a:t>
            </a:r>
            <a:r>
              <a:rPr sz="1746">
                <a:latin typeface="Arial"/>
                <a:cs typeface="Arial"/>
              </a:rPr>
              <a:t>student </a:t>
            </a:r>
            <a:r>
              <a:rPr sz="1746" spc="-22">
                <a:latin typeface="Arial"/>
                <a:cs typeface="Arial"/>
              </a:rPr>
              <a:t>researchers</a:t>
            </a:r>
            <a:endParaRPr sz="1746">
              <a:latin typeface="Arial"/>
              <a:cs typeface="Arial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526EE0-43BB-E44A-7E9E-14B85BB5DC31}"/>
              </a:ext>
            </a:extLst>
          </p:cNvPr>
          <p:cNvSpPr txBox="1"/>
          <p:nvPr/>
        </p:nvSpPr>
        <p:spPr>
          <a:xfrm>
            <a:off x="1979469" y="13637855"/>
            <a:ext cx="16633673" cy="478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99589" tIns="99795" rIns="199589" bIns="9979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Texas’ 2nd            Louisiana's 2nd    Maryland's 3rd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1FCACB-93D2-814A-915A-52E13070E627}"/>
              </a:ext>
            </a:extLst>
          </p:cNvPr>
          <p:cNvSpPr txBox="1"/>
          <p:nvPr/>
        </p:nvSpPr>
        <p:spPr>
          <a:xfrm>
            <a:off x="14243128" y="13060039"/>
            <a:ext cx="1538751" cy="478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99589" tIns="99795" rIns="199589" bIns="9979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[8]</a:t>
            </a:r>
          </a:p>
        </p:txBody>
      </p:sp>
      <p:pic>
        <p:nvPicPr>
          <p:cNvPr id="59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22E519C8-C99A-521F-C14E-5299632C26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5028" y="25248651"/>
            <a:ext cx="4683300" cy="5366101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87ABDB25-3724-AF36-0907-D00CD21EE579}"/>
              </a:ext>
            </a:extLst>
          </p:cNvPr>
          <p:cNvSpPr txBox="1"/>
          <p:nvPr/>
        </p:nvSpPr>
        <p:spPr>
          <a:xfrm>
            <a:off x="15245307" y="18140909"/>
            <a:ext cx="10834722" cy="18137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99589" tIns="99795" rIns="199589" bIns="9979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492"/>
              <a:t>We randomly select </a:t>
            </a:r>
            <a:r>
              <a:rPr lang="en-US" sz="3492" i="1"/>
              <a:t>n</a:t>
            </a:r>
            <a:r>
              <a:rPr lang="en-US" sz="3492"/>
              <a:t> precincts located at (x0,y0) and increase a value</a:t>
            </a:r>
            <a:r>
              <a:rPr lang="en-US" sz="3492" i="1"/>
              <a:t> a </a:t>
            </a:r>
            <a:r>
              <a:rPr lang="en-US" sz="3492"/>
              <a:t>by some small value </a:t>
            </a:r>
            <a:r>
              <a:rPr lang="en-US" sz="3492" i="1"/>
              <a:t>b</a:t>
            </a:r>
            <a:r>
              <a:rPr lang="en-US" sz="3492"/>
              <a:t>, adding all precincts that fulfill the condition:</a:t>
            </a:r>
            <a:endParaRPr lang="en-US" sz="3492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DAB0DA-CBA3-13E7-4A1F-5882442EB2EB}"/>
                  </a:ext>
                </a:extLst>
              </p:cNvPr>
              <p:cNvSpPr txBox="1"/>
              <p:nvPr/>
            </p:nvSpPr>
            <p:spPr>
              <a:xfrm>
                <a:off x="14883681" y="3637848"/>
                <a:ext cx="147820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𝑆𝑁𝑃𝐷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𝑠h𝑜𝑟𝑡𝑒𝑠𝑡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𝑡𝑟𝑎𝑣𝑒𝑟𝑠𝑎𝑏𝑙𝑒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𝑏𝑒𝑡𝑤𝑒𝑒𝑛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𝑛𝑜𝑑𝑒𝑠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DAB0DA-CBA3-13E7-4A1F-5882442E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3681" y="3637848"/>
                <a:ext cx="14782033" cy="276999"/>
              </a:xfrm>
              <a:prstGeom prst="rect">
                <a:avLst/>
              </a:prstGeom>
              <a:blipFill>
                <a:blip r:embed="rId11"/>
                <a:stretch>
                  <a:fillRect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23" descr="Map&#10;&#10;Description automatically generated">
            <a:extLst>
              <a:ext uri="{FF2B5EF4-FFF2-40B4-BE49-F238E27FC236}">
                <a16:creationId xmlns:a16="http://schemas.microsoft.com/office/drawing/2014/main" id="{2A69AD5F-36A3-016A-FCB8-DDA144D50D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162478" y="17955547"/>
            <a:ext cx="5392635" cy="6055484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722B96C7-3B5C-9A2F-5E00-B72EA4B305AC}"/>
              </a:ext>
            </a:extLst>
          </p:cNvPr>
          <p:cNvGrpSpPr/>
          <p:nvPr/>
        </p:nvGrpSpPr>
        <p:grpSpPr>
          <a:xfrm>
            <a:off x="1150725" y="9828876"/>
            <a:ext cx="13233615" cy="3956221"/>
            <a:chOff x="525077" y="4449993"/>
            <a:chExt cx="6062854" cy="1812505"/>
          </a:xfrm>
        </p:grpSpPr>
        <p:grpSp>
          <p:nvGrpSpPr>
            <p:cNvPr id="49" name="object 49"/>
            <p:cNvGrpSpPr/>
            <p:nvPr/>
          </p:nvGrpSpPr>
          <p:grpSpPr>
            <a:xfrm>
              <a:off x="525295" y="4454489"/>
              <a:ext cx="6062636" cy="1808009"/>
              <a:chOff x="525295" y="4454489"/>
              <a:chExt cx="6062636" cy="1808009"/>
            </a:xfrm>
          </p:grpSpPr>
          <p:pic>
            <p:nvPicPr>
              <p:cNvPr id="50" name="object 50"/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576649" y="4460501"/>
                <a:ext cx="2011282" cy="1801997"/>
              </a:xfrm>
              <a:prstGeom prst="rect">
                <a:avLst/>
              </a:prstGeom>
            </p:spPr>
          </p:pic>
          <p:pic>
            <p:nvPicPr>
              <p:cNvPr id="51" name="object 51"/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2565367" y="4470312"/>
                <a:ext cx="2011282" cy="1773360"/>
              </a:xfrm>
              <a:prstGeom prst="rect">
                <a:avLst/>
              </a:prstGeom>
            </p:spPr>
          </p:pic>
          <p:pic>
            <p:nvPicPr>
              <p:cNvPr id="52" name="object 52"/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525295" y="4454489"/>
                <a:ext cx="2040071" cy="1797501"/>
              </a:xfrm>
              <a:prstGeom prst="rect">
                <a:avLst/>
              </a:prstGeom>
            </p:spPr>
          </p:pic>
        </p:grpSp>
        <p:pic>
          <p:nvPicPr>
            <p:cNvPr id="1026" name="Picture 2" descr="Texas&amp;#39; 2nd">
              <a:extLst>
                <a:ext uri="{FF2B5EF4-FFF2-40B4-BE49-F238E27FC236}">
                  <a16:creationId xmlns:a16="http://schemas.microsoft.com/office/drawing/2014/main" id="{D3FE3037-671F-5CCC-94B9-B884AAD62A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944"/>
            <a:stretch/>
          </p:blipFill>
          <p:spPr bwMode="auto">
            <a:xfrm>
              <a:off x="525077" y="4449993"/>
              <a:ext cx="2077431" cy="1801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7562301-4518-4097-DB43-22F6F74DDF70}"/>
              </a:ext>
            </a:extLst>
          </p:cNvPr>
          <p:cNvSpPr txBox="1"/>
          <p:nvPr/>
        </p:nvSpPr>
        <p:spPr>
          <a:xfrm>
            <a:off x="21450096" y="159255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8933B7-6395-7D38-9A64-893184F9591D}"/>
              </a:ext>
            </a:extLst>
          </p:cNvPr>
          <p:cNvSpPr txBox="1"/>
          <p:nvPr/>
        </p:nvSpPr>
        <p:spPr>
          <a:xfrm>
            <a:off x="11226330" y="16520445"/>
            <a:ext cx="22443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FC304A-F2D3-5944-0146-E9513970454D}"/>
                  </a:ext>
                </a:extLst>
              </p:cNvPr>
              <p:cNvSpPr txBox="1"/>
              <p:nvPr/>
            </p:nvSpPr>
            <p:spPr>
              <a:xfrm>
                <a:off x="15635680" y="20035097"/>
                <a:ext cx="7018553" cy="427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≤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FC304A-F2D3-5944-0146-E95139704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5680" y="20035097"/>
                <a:ext cx="7018553" cy="427746"/>
              </a:xfrm>
              <a:prstGeom prst="rect">
                <a:avLst/>
              </a:prstGeom>
              <a:blipFill>
                <a:blip r:embed="rId17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763D887-59E2-FEF7-9E2C-BF117ABCFAD7}"/>
              </a:ext>
            </a:extLst>
          </p:cNvPr>
          <p:cNvSpPr txBox="1"/>
          <p:nvPr/>
        </p:nvSpPr>
        <p:spPr>
          <a:xfrm>
            <a:off x="15283542" y="21220610"/>
            <a:ext cx="10834722" cy="2351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99589" tIns="99795" rIns="199589" bIns="9979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492"/>
              <a:t>The value </a:t>
            </a:r>
            <a:r>
              <a:rPr lang="en-US" sz="3492" i="1"/>
              <a:t>a </a:t>
            </a:r>
            <a:r>
              <a:rPr lang="en-US" sz="3492"/>
              <a:t>is increased until all precincts are assigned to a district. Districts above a population threshold no longer have precincts added to their total. </a:t>
            </a:r>
          </a:p>
        </p:txBody>
      </p:sp>
      <p:sp>
        <p:nvSpPr>
          <p:cNvPr id="62" name="object 42">
            <a:extLst>
              <a:ext uri="{FF2B5EF4-FFF2-40B4-BE49-F238E27FC236}">
                <a16:creationId xmlns:a16="http://schemas.microsoft.com/office/drawing/2014/main" id="{3D42AD76-764B-F917-2879-EEDB543674A9}"/>
              </a:ext>
            </a:extLst>
          </p:cNvPr>
          <p:cNvSpPr txBox="1"/>
          <p:nvPr/>
        </p:nvSpPr>
        <p:spPr>
          <a:xfrm>
            <a:off x="26202108" y="31289341"/>
            <a:ext cx="4683300" cy="563983"/>
          </a:xfrm>
          <a:prstGeom prst="rect">
            <a:avLst/>
          </a:prstGeom>
        </p:spPr>
        <p:txBody>
          <a:bodyPr vert="horz" wrap="square" lIns="0" tIns="26335" rIns="0" bIns="0" rtlCol="0" anchor="t">
            <a:spAutoFit/>
          </a:bodyPr>
          <a:lstStyle/>
          <a:p>
            <a:pPr marL="27720">
              <a:spcBef>
                <a:spcPts val="207"/>
              </a:spcBef>
            </a:pPr>
            <a:r>
              <a:rPr lang="en-US" sz="3492">
                <a:latin typeface="Calibri"/>
                <a:cs typeface="Calibri"/>
              </a:rPr>
              <a:t>Variance b/w runs: ~5%</a:t>
            </a:r>
            <a:endParaRPr sz="3492">
              <a:latin typeface="Calibri"/>
              <a:cs typeface="Calibri"/>
            </a:endParaRPr>
          </a:p>
        </p:txBody>
      </p:sp>
      <p:sp>
        <p:nvSpPr>
          <p:cNvPr id="22" name="object 42">
            <a:extLst>
              <a:ext uri="{FF2B5EF4-FFF2-40B4-BE49-F238E27FC236}">
                <a16:creationId xmlns:a16="http://schemas.microsoft.com/office/drawing/2014/main" id="{4445220B-D3A4-C425-171A-EEBB82CF853B}"/>
              </a:ext>
            </a:extLst>
          </p:cNvPr>
          <p:cNvSpPr txBox="1"/>
          <p:nvPr/>
        </p:nvSpPr>
        <p:spPr>
          <a:xfrm>
            <a:off x="26207067" y="31800728"/>
            <a:ext cx="4683300" cy="563983"/>
          </a:xfrm>
          <a:prstGeom prst="rect">
            <a:avLst/>
          </a:prstGeom>
        </p:spPr>
        <p:txBody>
          <a:bodyPr vert="horz" wrap="square" lIns="0" tIns="26335" rIns="0" bIns="0" rtlCol="0" anchor="t">
            <a:spAutoFit/>
          </a:bodyPr>
          <a:lstStyle/>
          <a:p>
            <a:pPr marL="27720">
              <a:spcBef>
                <a:spcPts val="207"/>
              </a:spcBef>
            </a:pPr>
            <a:r>
              <a:rPr lang="en-US" sz="3492">
                <a:latin typeface="Calibri"/>
                <a:cs typeface="Calibri"/>
              </a:rPr>
              <a:t>Average run time: 3 sec</a:t>
            </a:r>
            <a:endParaRPr sz="3492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6FDA09B0-0773-B3FB-8C6A-92C672D00281}"/>
              </a:ext>
            </a:extLst>
          </p:cNvPr>
          <p:cNvGrpSpPr/>
          <p:nvPr/>
        </p:nvGrpSpPr>
        <p:grpSpPr>
          <a:xfrm>
            <a:off x="11410932" y="21742047"/>
            <a:ext cx="10260114" cy="10807391"/>
            <a:chOff x="22364085" y="3017898"/>
            <a:chExt cx="10260114" cy="10807391"/>
          </a:xfrm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862897CC-262B-C3D4-F24D-745108CFF2CD}"/>
                </a:ext>
              </a:extLst>
            </p:cNvPr>
            <p:cNvSpPr txBox="1"/>
            <p:nvPr/>
          </p:nvSpPr>
          <p:spPr>
            <a:xfrm>
              <a:off x="22399511" y="3017898"/>
              <a:ext cx="10189258" cy="790769"/>
            </a:xfrm>
            <a:prstGeom prst="rect">
              <a:avLst/>
            </a:prstGeom>
            <a:solidFill>
              <a:srgbClr val="00853D"/>
            </a:solidFill>
            <a:ln w="5817">
              <a:solidFill>
                <a:srgbClr val="2E528F"/>
              </a:solidFill>
            </a:ln>
          </p:spPr>
          <p:txBody>
            <a:bodyPr vert="horz" wrap="square" lIns="0" tIns="51283" rIns="0" bIns="0" rtlCol="0">
              <a:spAutoFit/>
            </a:bodyPr>
            <a:lstStyle/>
            <a:p>
              <a:pPr algn="ctr">
                <a:spcBef>
                  <a:spcPts val="404"/>
                </a:spcBef>
              </a:pPr>
              <a:r>
                <a:rPr lang="en-US" sz="4802" spc="-22">
                  <a:solidFill>
                    <a:srgbClr val="FFFFFF"/>
                  </a:solidFill>
                  <a:latin typeface="Calibri"/>
                  <a:cs typeface="Calibri"/>
                </a:rPr>
                <a:t>CIRCULAR ENGULFMENT</a:t>
              </a:r>
              <a:endParaRPr sz="4802">
                <a:latin typeface="Calibri"/>
                <a:cs typeface="Calibri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EBE8D29E-945B-627D-C090-D7D722DB1852}"/>
                    </a:ext>
                  </a:extLst>
                </p:cNvPr>
                <p:cNvSpPr txBox="1"/>
                <p:nvPr/>
              </p:nvSpPr>
              <p:spPr>
                <a:xfrm>
                  <a:off x="22364085" y="3959644"/>
                  <a:ext cx="10224687" cy="16070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j-lt"/>
                    </a:rPr>
                    <a:t>We randomly select </a:t>
                  </a:r>
                  <a:r>
                    <a:rPr kumimoji="0" lang="en-US" sz="3200" b="0" i="1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j-lt"/>
                    </a:rPr>
                    <a:t>n</a:t>
                  </a:r>
                  <a:r>
                    <a:rPr kumimoji="0" lang="en-US" sz="32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j-lt"/>
                    </a:rPr>
                    <a:t> precincts located at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kumimoji="0" lang="en-US" sz="32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j-lt"/>
                    </a:rPr>
                    <a:t>,</a:t>
                  </a:r>
                  <a:r>
                    <a:rPr lang="en-US" sz="32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kumimoji="0" lang="en-US" sz="32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j-lt"/>
                    </a:rPr>
                    <a:t>) and increase a value</a:t>
                  </a:r>
                  <a:r>
                    <a:rPr kumimoji="0" lang="en-US" sz="3200" b="0" i="1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j-lt"/>
                    </a:rPr>
                    <a:t> a </a:t>
                  </a:r>
                  <a:r>
                    <a:rPr kumimoji="0" lang="en-US" sz="32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j-lt"/>
                    </a:rPr>
                    <a:t>by some small value </a:t>
                  </a:r>
                  <a:r>
                    <a:rPr kumimoji="0" lang="en-US" sz="3200" b="0" i="1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j-lt"/>
                    </a:rPr>
                    <a:t>b</a:t>
                  </a:r>
                  <a:r>
                    <a:rPr kumimoji="0" lang="en-US" sz="32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j-lt"/>
                    </a:rPr>
                    <a:t>, adding all precincts that fulfill the condition:</a:t>
                  </a:r>
                  <a:endParaRPr kumimoji="0" lang="en-US" sz="3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EBE8D29E-945B-627D-C090-D7D722DB18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64085" y="3959644"/>
                  <a:ext cx="10224687" cy="1607020"/>
                </a:xfrm>
                <a:prstGeom prst="rect">
                  <a:avLst/>
                </a:prstGeom>
                <a:blipFill>
                  <a:blip r:embed="rId3"/>
                  <a:stretch>
                    <a:fillRect l="-1550" t="-4545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28" name="Picture 4" descr="Map&#10;&#10;Description automatically generated">
              <a:extLst>
                <a:ext uri="{FF2B5EF4-FFF2-40B4-BE49-F238E27FC236}">
                  <a16:creationId xmlns:a16="http://schemas.microsoft.com/office/drawing/2014/main" id="{D8F28670-8DD5-EC87-4561-352D376A50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99511" y="8658212"/>
              <a:ext cx="4839212" cy="5167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2" name="TextBox 1031">
                  <a:extLst>
                    <a:ext uri="{FF2B5EF4-FFF2-40B4-BE49-F238E27FC236}">
                      <a16:creationId xmlns:a16="http://schemas.microsoft.com/office/drawing/2014/main" id="{DE8681E0-52BC-AC73-7A46-394CB9D32D05}"/>
                    </a:ext>
                  </a:extLst>
                </p:cNvPr>
                <p:cNvSpPr txBox="1"/>
                <p:nvPr/>
              </p:nvSpPr>
              <p:spPr>
                <a:xfrm>
                  <a:off x="23599597" y="5818128"/>
                  <a:ext cx="7901863" cy="70510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3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≤</m:t>
                        </m:r>
                        <m:r>
                          <a:rPr lang="en-US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3200">
                    <a:solidFill>
                      <a:srgbClr val="000000"/>
                    </a:solidFill>
                  </a:endParaRPr>
                </a:p>
              </p:txBody>
            </p:sp>
          </mc:Choice>
          <mc:Fallback>
            <p:sp>
              <p:nvSpPr>
                <p:cNvPr id="1032" name="TextBox 1031">
                  <a:extLst>
                    <a:ext uri="{FF2B5EF4-FFF2-40B4-BE49-F238E27FC236}">
                      <a16:creationId xmlns:a16="http://schemas.microsoft.com/office/drawing/2014/main" id="{DE8681E0-52BC-AC73-7A46-394CB9D32D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9597" y="5818128"/>
                  <a:ext cx="7901863" cy="70510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69FBEE0C-742E-87C8-9ACA-8A58F58AFA39}"/>
                </a:ext>
              </a:extLst>
            </p:cNvPr>
            <p:cNvSpPr txBox="1"/>
            <p:nvPr/>
          </p:nvSpPr>
          <p:spPr>
            <a:xfrm>
              <a:off x="22399512" y="6629288"/>
              <a:ext cx="10224687" cy="16070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b="1">
                  <a:solidFill>
                    <a:srgbClr val="00853D"/>
                  </a:solidFill>
                  <a:latin typeface="+mj-lt"/>
                </a:rPr>
                <a:t>The value a is increased until all precincts are assigned to a district. </a:t>
              </a:r>
              <a:r>
                <a:rPr lang="en-US" sz="3200">
                  <a:latin typeface="+mj-lt"/>
                </a:rPr>
                <a:t>Districts above a population threshold no longer have precincts added to their total. </a:t>
              </a:r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5E579D6B-577A-D20C-BEC8-7AFCACD4D757}"/>
              </a:ext>
            </a:extLst>
          </p:cNvPr>
          <p:cNvGrpSpPr/>
          <p:nvPr/>
        </p:nvGrpSpPr>
        <p:grpSpPr>
          <a:xfrm>
            <a:off x="22318150" y="3005852"/>
            <a:ext cx="10351980" cy="13426611"/>
            <a:chOff x="22159027" y="2897686"/>
            <a:chExt cx="10351980" cy="13426611"/>
          </a:xfrm>
        </p:grpSpPr>
        <p:sp>
          <p:nvSpPr>
            <p:cNvPr id="1035" name="object 4">
              <a:extLst>
                <a:ext uri="{FF2B5EF4-FFF2-40B4-BE49-F238E27FC236}">
                  <a16:creationId xmlns:a16="http://schemas.microsoft.com/office/drawing/2014/main" id="{711A8C73-5959-D003-F3DD-F6840B7D5ECE}"/>
                </a:ext>
              </a:extLst>
            </p:cNvPr>
            <p:cNvSpPr txBox="1"/>
            <p:nvPr/>
          </p:nvSpPr>
          <p:spPr>
            <a:xfrm>
              <a:off x="22286320" y="2897686"/>
              <a:ext cx="10189259" cy="1565506"/>
            </a:xfrm>
            <a:prstGeom prst="rect">
              <a:avLst/>
            </a:prstGeom>
            <a:solidFill>
              <a:srgbClr val="00853D"/>
            </a:solidFill>
            <a:ln w="5817">
              <a:solidFill>
                <a:srgbClr val="2E528F"/>
              </a:solidFill>
            </a:ln>
          </p:spPr>
          <p:txBody>
            <a:bodyPr vert="horz" wrap="square" lIns="0" tIns="51283" rIns="0" bIns="0" rtlCol="0">
              <a:spAutoFit/>
            </a:bodyPr>
            <a:lstStyle/>
            <a:p>
              <a:pPr algn="ctr">
                <a:spcBef>
                  <a:spcPts val="404"/>
                </a:spcBef>
              </a:pPr>
              <a:r>
                <a:rPr lang="en-US" sz="4800" spc="-22">
                  <a:solidFill>
                    <a:srgbClr val="FFFFFF"/>
                  </a:solidFill>
                  <a:latin typeface="Calibri"/>
                  <a:cs typeface="Calibri"/>
                </a:rPr>
                <a:t>LEAST REQUIRED POPULATION GROUPING</a:t>
              </a:r>
              <a:endParaRPr lang="en-US" sz="4800">
                <a:latin typeface="Calibri"/>
                <a:cs typeface="Calibri"/>
              </a:endParaRPr>
            </a:p>
          </p:txBody>
        </p: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F6B88261-0A6C-D6CE-FEA5-EF5DC0F6A2AF}"/>
                </a:ext>
              </a:extLst>
            </p:cNvPr>
            <p:cNvSpPr txBox="1"/>
            <p:nvPr/>
          </p:nvSpPr>
          <p:spPr>
            <a:xfrm>
              <a:off x="22286320" y="4677070"/>
              <a:ext cx="10224687" cy="61444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+mj-lt"/>
                <a:buAutoNum type="romanUcPeriod"/>
              </a:pPr>
              <a:r>
                <a:rPr lang="en-US" sz="3200">
                  <a:latin typeface="+mj-lt"/>
                </a:rPr>
                <a:t>Local population divisions are used as individual  nodes in an undirected graph.</a:t>
              </a:r>
            </a:p>
            <a:p>
              <a:pPr marL="571500" indent="-571500">
                <a:buFont typeface="+mj-lt"/>
                <a:buAutoNum type="romanUcPeriod"/>
              </a:pPr>
              <a:r>
                <a:rPr lang="en-US" sz="3200">
                  <a:latin typeface="+mj-lt"/>
                </a:rPr>
                <a:t>An origin node is chosen randomly and becomes node at index 0 in the adjacency list. </a:t>
              </a:r>
            </a:p>
            <a:p>
              <a:pPr marL="571500" indent="-571500">
                <a:buFont typeface="+mj-lt"/>
                <a:buAutoNum type="romanUcPeriod"/>
              </a:pPr>
              <a:r>
                <a:rPr lang="en-US" sz="3200">
                  <a:latin typeface="+mj-lt"/>
                </a:rPr>
                <a:t>We </a:t>
              </a:r>
              <a:r>
                <a:rPr lang="en-US" sz="3200" b="1">
                  <a:solidFill>
                    <a:srgbClr val="00853D"/>
                  </a:solidFill>
                  <a:latin typeface="+mj-lt"/>
                </a:rPr>
                <a:t>iterate through every node in order of node distance from the origin </a:t>
              </a:r>
              <a:r>
                <a:rPr lang="en-US" sz="3200">
                  <a:latin typeface="+mj-lt"/>
                </a:rPr>
                <a:t>(using physical distance as a tie breaker), by adding the node to a district, and tracking the total population.</a:t>
              </a:r>
            </a:p>
            <a:p>
              <a:pPr marL="571500" indent="-571500">
                <a:buFont typeface="+mj-lt"/>
                <a:buAutoNum type="romanUcPeriod"/>
              </a:pPr>
              <a:r>
                <a:rPr lang="en-US" sz="3200">
                  <a:latin typeface="+mj-lt"/>
                </a:rPr>
                <a:t>This  </a:t>
              </a:r>
              <a:r>
                <a:rPr lang="en-US" sz="3200" b="1">
                  <a:solidFill>
                    <a:srgbClr val="00853D"/>
                  </a:solidFill>
                  <a:latin typeface="+mj-lt"/>
                </a:rPr>
                <a:t>iteration  continues  until  the minimum population is exceeded</a:t>
              </a:r>
            </a:p>
            <a:p>
              <a:pPr marL="571500" indent="-571500">
                <a:buFont typeface="+mj-lt"/>
                <a:buAutoNum type="romanUcPeriod"/>
              </a:pPr>
              <a:r>
                <a:rPr lang="en-US" sz="3200">
                  <a:latin typeface="+mj-lt"/>
                </a:rPr>
                <a:t>Steps II through IV are repeated until we reach the end of the list of nodes.</a:t>
              </a:r>
            </a:p>
          </p:txBody>
        </p:sp>
        <p:pic>
          <p:nvPicPr>
            <p:cNvPr id="1038" name="Picture 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50A6F57-5775-1586-C78C-FD45FBC96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59027" y="10821561"/>
              <a:ext cx="5002817" cy="5502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582279C2-D81E-18D8-9B11-95BF7FD1115E}"/>
                </a:ext>
              </a:extLst>
            </p:cNvPr>
            <p:cNvSpPr txBox="1"/>
            <p:nvPr/>
          </p:nvSpPr>
          <p:spPr>
            <a:xfrm>
              <a:off x="27437337" y="11627511"/>
              <a:ext cx="5038243" cy="16700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5400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0" i="0" u="none" strike="noStrike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Variance b/w runs: ~5%</a:t>
              </a:r>
              <a:endParaRPr lang="en-US" sz="3200" b="0">
                <a:effectLst/>
              </a:endParaRPr>
            </a:p>
            <a:p>
              <a:pPr marL="25400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0" i="0" u="none" strike="noStrike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Average run time: 3 sec</a:t>
              </a:r>
              <a:endParaRPr lang="en-US" sz="3200" b="0">
                <a:effectLst/>
              </a:endParaRPr>
            </a:p>
            <a:p>
              <a:br>
                <a:rPr lang="en-US"/>
              </a:br>
              <a:endParaRPr lang="en-US"/>
            </a:p>
          </p:txBody>
        </p:sp>
      </p:grp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0B157973-E3FB-B56A-4FB8-53B20159DF16}"/>
              </a:ext>
            </a:extLst>
          </p:cNvPr>
          <p:cNvGrpSpPr/>
          <p:nvPr/>
        </p:nvGrpSpPr>
        <p:grpSpPr>
          <a:xfrm>
            <a:off x="0" y="365350"/>
            <a:ext cx="43891200" cy="2321065"/>
            <a:chOff x="0" y="365350"/>
            <a:chExt cx="43891200" cy="23210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EF1A1E-01BE-02F9-094F-B62850E08072}"/>
                </a:ext>
              </a:extLst>
            </p:cNvPr>
            <p:cNvSpPr txBox="1"/>
            <p:nvPr/>
          </p:nvSpPr>
          <p:spPr>
            <a:xfrm>
              <a:off x="0" y="365350"/>
              <a:ext cx="43891199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0" b="1">
                  <a:latin typeface="+mj-lt"/>
                </a:rPr>
                <a:t>Using Mathematical Modeling to create Non-Gerrymandered Congressional Voting Maps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ED8EDC-0631-0E84-D345-732A74B1E796}"/>
                </a:ext>
              </a:extLst>
            </p:cNvPr>
            <p:cNvSpPr txBox="1"/>
            <p:nvPr/>
          </p:nvSpPr>
          <p:spPr>
            <a:xfrm>
              <a:off x="0" y="1940057"/>
              <a:ext cx="43891200" cy="746358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17780" algn="ctr">
                <a:lnSpc>
                  <a:spcPts val="5086"/>
                </a:lnSpc>
              </a:pPr>
              <a:r>
                <a:rPr lang="en-US" sz="4800" b="1" spc="-98">
                  <a:latin typeface="Calibri"/>
                  <a:cs typeface="Calibri"/>
                </a:rPr>
                <a:t>FWRSEF Scienteer Project #220351</a:t>
              </a:r>
              <a:endParaRPr lang="en-US" sz="4800" b="1" spc="-98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11" name="object 4">
            <a:extLst>
              <a:ext uri="{FF2B5EF4-FFF2-40B4-BE49-F238E27FC236}">
                <a16:creationId xmlns:a16="http://schemas.microsoft.com/office/drawing/2014/main" id="{5CA8709F-0D81-D2D4-ECE0-614208874EF7}"/>
              </a:ext>
            </a:extLst>
          </p:cNvPr>
          <p:cNvSpPr txBox="1"/>
          <p:nvPr/>
        </p:nvSpPr>
        <p:spPr>
          <a:xfrm>
            <a:off x="481073" y="3017898"/>
            <a:ext cx="10308847" cy="790769"/>
          </a:xfrm>
          <a:prstGeom prst="rect">
            <a:avLst/>
          </a:prstGeom>
          <a:solidFill>
            <a:srgbClr val="00853D"/>
          </a:solidFill>
          <a:ln w="5817">
            <a:solidFill>
              <a:srgbClr val="2E528F"/>
            </a:solidFill>
          </a:ln>
        </p:spPr>
        <p:txBody>
          <a:bodyPr vert="horz" wrap="square" lIns="0" tIns="51283" rIns="0" bIns="0" rtlCol="0">
            <a:spAutoFit/>
          </a:bodyPr>
          <a:lstStyle/>
          <a:p>
            <a:pPr algn="ctr">
              <a:spcBef>
                <a:spcPts val="404"/>
              </a:spcBef>
            </a:pPr>
            <a:r>
              <a:rPr sz="4802" spc="-22">
                <a:solidFill>
                  <a:srgbClr val="FFFFFF"/>
                </a:solidFill>
                <a:latin typeface="Calibri"/>
                <a:cs typeface="Calibri"/>
              </a:rPr>
              <a:t>BACKGROUND</a:t>
            </a:r>
            <a:endParaRPr sz="4802">
              <a:latin typeface="Calibri"/>
              <a:cs typeface="Calibri"/>
            </a:endParaRP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F3552909-7615-7D03-C156-65CFC8BBFE72}"/>
              </a:ext>
            </a:extLst>
          </p:cNvPr>
          <p:cNvSpPr txBox="1"/>
          <p:nvPr/>
        </p:nvSpPr>
        <p:spPr>
          <a:xfrm>
            <a:off x="33246164" y="3005852"/>
            <a:ext cx="10189260" cy="790769"/>
          </a:xfrm>
          <a:prstGeom prst="rect">
            <a:avLst/>
          </a:prstGeom>
          <a:solidFill>
            <a:srgbClr val="00853D"/>
          </a:solidFill>
          <a:ln w="5817">
            <a:solidFill>
              <a:srgbClr val="2E528F"/>
            </a:solidFill>
          </a:ln>
        </p:spPr>
        <p:txBody>
          <a:bodyPr vert="horz" wrap="square" lIns="0" tIns="51283" rIns="0" bIns="0" rtlCol="0">
            <a:spAutoFit/>
          </a:bodyPr>
          <a:lstStyle/>
          <a:p>
            <a:pPr algn="ctr">
              <a:spcBef>
                <a:spcPts val="404"/>
              </a:spcBef>
            </a:pPr>
            <a:r>
              <a:rPr lang="en-US" sz="4802" spc="-22">
                <a:solidFill>
                  <a:srgbClr val="FFFFFF"/>
                </a:solidFill>
                <a:latin typeface="Calibri"/>
                <a:cs typeface="Calibri"/>
              </a:rPr>
              <a:t>DISCUSSION</a:t>
            </a:r>
            <a:endParaRPr sz="4802">
              <a:latin typeface="Calibri"/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0FF156-6F77-21D9-9877-1BB0B0109770}"/>
              </a:ext>
            </a:extLst>
          </p:cNvPr>
          <p:cNvSpPr txBox="1"/>
          <p:nvPr/>
        </p:nvSpPr>
        <p:spPr>
          <a:xfrm>
            <a:off x="481073" y="4059935"/>
            <a:ext cx="10308847" cy="1067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720" marR="11088" algn="l">
              <a:lnSpc>
                <a:spcPct val="98800"/>
              </a:lnSpc>
              <a:spcBef>
                <a:spcPts val="262"/>
              </a:spcBef>
            </a:pPr>
            <a:r>
              <a:rPr lang="en-US" sz="3200" b="1">
                <a:solidFill>
                  <a:srgbClr val="00853D"/>
                </a:solidFill>
                <a:latin typeface="Calibri"/>
                <a:cs typeface="Calibri"/>
              </a:rPr>
              <a:t>Gerrymandering</a:t>
            </a:r>
            <a:r>
              <a:rPr lang="en-US" sz="3200" spc="491">
                <a:latin typeface="Calibri"/>
                <a:cs typeface="Calibri"/>
              </a:rPr>
              <a:t> </a:t>
            </a:r>
            <a:r>
              <a:rPr lang="en-US" sz="3200">
                <a:latin typeface="Calibri"/>
                <a:cs typeface="Calibri"/>
              </a:rPr>
              <a:t>is</a:t>
            </a:r>
            <a:r>
              <a:rPr lang="en-US" sz="3200" spc="437">
                <a:latin typeface="Calibri"/>
                <a:cs typeface="Calibri"/>
              </a:rPr>
              <a:t> </a:t>
            </a:r>
            <a:r>
              <a:rPr lang="en-US" sz="3200">
                <a:latin typeface="Calibri"/>
                <a:cs typeface="Calibri"/>
              </a:rPr>
              <a:t>one</a:t>
            </a:r>
            <a:r>
              <a:rPr lang="en-US" sz="3200" spc="458">
                <a:latin typeface="Calibri"/>
                <a:cs typeface="Calibri"/>
              </a:rPr>
              <a:t> </a:t>
            </a:r>
            <a:r>
              <a:rPr lang="en-US" sz="3200">
                <a:latin typeface="Calibri"/>
                <a:cs typeface="Calibri"/>
              </a:rPr>
              <a:t>of</a:t>
            </a:r>
            <a:r>
              <a:rPr lang="en-US" sz="3200" spc="426">
                <a:latin typeface="Calibri"/>
                <a:cs typeface="Calibri"/>
              </a:rPr>
              <a:t> </a:t>
            </a:r>
            <a:r>
              <a:rPr lang="en-US" sz="3200">
                <a:latin typeface="Calibri"/>
                <a:cs typeface="Calibri"/>
              </a:rPr>
              <a:t>the</a:t>
            </a:r>
            <a:r>
              <a:rPr lang="en-US" sz="3200" spc="404">
                <a:latin typeface="Calibri"/>
                <a:cs typeface="Calibri"/>
              </a:rPr>
              <a:t> </a:t>
            </a:r>
            <a:r>
              <a:rPr lang="en-US" sz="3200">
                <a:latin typeface="Calibri"/>
                <a:cs typeface="Calibri"/>
              </a:rPr>
              <a:t>biggest</a:t>
            </a:r>
            <a:r>
              <a:rPr lang="en-US" sz="3200" spc="415">
                <a:latin typeface="Calibri"/>
                <a:cs typeface="Calibri"/>
              </a:rPr>
              <a:t> </a:t>
            </a:r>
            <a:r>
              <a:rPr lang="en-US" sz="3200">
                <a:latin typeface="Calibri"/>
                <a:cs typeface="Calibri"/>
              </a:rPr>
              <a:t>problems</a:t>
            </a:r>
            <a:r>
              <a:rPr lang="en-US" sz="3200" spc="513">
                <a:latin typeface="Calibri"/>
                <a:cs typeface="Calibri"/>
              </a:rPr>
              <a:t> </a:t>
            </a:r>
            <a:r>
              <a:rPr lang="en-US" sz="3200">
                <a:latin typeface="Calibri"/>
                <a:cs typeface="Calibri"/>
              </a:rPr>
              <a:t>in</a:t>
            </a:r>
            <a:r>
              <a:rPr lang="en-US" sz="3200" spc="500">
                <a:latin typeface="Calibri"/>
                <a:cs typeface="Calibri"/>
              </a:rPr>
              <a:t> </a:t>
            </a:r>
            <a:r>
              <a:rPr lang="en-US" sz="3200">
                <a:latin typeface="Calibri"/>
                <a:cs typeface="Calibri"/>
              </a:rPr>
              <a:t>American</a:t>
            </a:r>
            <a:r>
              <a:rPr lang="en-US" sz="3200" spc="445">
                <a:latin typeface="Calibri"/>
                <a:cs typeface="Calibri"/>
              </a:rPr>
              <a:t> </a:t>
            </a:r>
            <a:r>
              <a:rPr lang="en-US" sz="3200" spc="-22">
                <a:latin typeface="Calibri"/>
                <a:cs typeface="Calibri"/>
              </a:rPr>
              <a:t>democracy.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232A7F-6289-9632-E867-DC11DE9DC7A9}"/>
              </a:ext>
            </a:extLst>
          </p:cNvPr>
          <p:cNvSpPr txBox="1"/>
          <p:nvPr/>
        </p:nvSpPr>
        <p:spPr>
          <a:xfrm>
            <a:off x="503639" y="8781910"/>
            <a:ext cx="10308847" cy="4030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720" marR="11088" algn="l">
              <a:lnSpc>
                <a:spcPct val="98800"/>
              </a:lnSpc>
              <a:spcBef>
                <a:spcPts val="262"/>
              </a:spcBef>
            </a:pPr>
            <a:r>
              <a:rPr lang="en-US" sz="3200">
                <a:latin typeface="Calibri"/>
                <a:cs typeface="Calibri"/>
              </a:rPr>
              <a:t>Political</a:t>
            </a:r>
            <a:r>
              <a:rPr lang="en-US" sz="3200" spc="753">
                <a:latin typeface="Calibri"/>
                <a:cs typeface="Calibri"/>
              </a:rPr>
              <a:t> </a:t>
            </a:r>
            <a:r>
              <a:rPr lang="en-US" sz="3200">
                <a:latin typeface="Calibri"/>
                <a:cs typeface="Calibri"/>
              </a:rPr>
              <a:t>parties</a:t>
            </a:r>
            <a:r>
              <a:rPr lang="en-US" sz="3200" spc="731">
                <a:latin typeface="Calibri"/>
                <a:cs typeface="Calibri"/>
              </a:rPr>
              <a:t> </a:t>
            </a:r>
            <a:r>
              <a:rPr lang="en-US" sz="3200">
                <a:latin typeface="Calibri"/>
                <a:cs typeface="Calibri"/>
              </a:rPr>
              <a:t>have</a:t>
            </a:r>
            <a:r>
              <a:rPr lang="en-US" sz="3200" spc="698">
                <a:latin typeface="Calibri"/>
                <a:cs typeface="Calibri"/>
              </a:rPr>
              <a:t> </a:t>
            </a:r>
            <a:r>
              <a:rPr lang="en-US" sz="3200">
                <a:latin typeface="Calibri"/>
                <a:cs typeface="Calibri"/>
              </a:rPr>
              <a:t>used</a:t>
            </a:r>
            <a:r>
              <a:rPr lang="en-US" sz="3200" spc="797">
                <a:latin typeface="Calibri"/>
                <a:cs typeface="Calibri"/>
              </a:rPr>
              <a:t> </a:t>
            </a:r>
            <a:r>
              <a:rPr lang="en-US" sz="3200">
                <a:latin typeface="Calibri"/>
                <a:cs typeface="Calibri"/>
              </a:rPr>
              <a:t>redistricting</a:t>
            </a:r>
            <a:r>
              <a:rPr lang="en-US" sz="3200" spc="709">
                <a:latin typeface="Calibri"/>
                <a:cs typeface="Calibri"/>
              </a:rPr>
              <a:t> </a:t>
            </a:r>
            <a:r>
              <a:rPr lang="en-US" sz="3200">
                <a:latin typeface="Calibri"/>
                <a:cs typeface="Calibri"/>
              </a:rPr>
              <a:t>as</a:t>
            </a:r>
            <a:r>
              <a:rPr lang="en-US" sz="3200" spc="720">
                <a:latin typeface="Calibri"/>
                <a:cs typeface="Calibri"/>
              </a:rPr>
              <a:t> </a:t>
            </a:r>
            <a:r>
              <a:rPr lang="en-US" sz="3200" spc="-109">
                <a:latin typeface="Calibri"/>
                <a:cs typeface="Calibri"/>
              </a:rPr>
              <a:t>a </a:t>
            </a:r>
            <a:r>
              <a:rPr lang="en-US" sz="3200">
                <a:latin typeface="Calibri"/>
                <a:cs typeface="Calibri"/>
              </a:rPr>
              <a:t>method</a:t>
            </a:r>
            <a:r>
              <a:rPr lang="en-US" sz="3200" spc="-55">
                <a:latin typeface="Calibri"/>
                <a:cs typeface="Calibri"/>
              </a:rPr>
              <a:t> </a:t>
            </a:r>
            <a:r>
              <a:rPr lang="en-US" sz="3200">
                <a:latin typeface="Calibri"/>
                <a:cs typeface="Calibri"/>
              </a:rPr>
              <a:t>of</a:t>
            </a:r>
            <a:r>
              <a:rPr lang="en-US" sz="3200" spc="-55">
                <a:latin typeface="Calibri"/>
                <a:cs typeface="Calibri"/>
              </a:rPr>
              <a:t> </a:t>
            </a:r>
            <a:r>
              <a:rPr lang="en-US" sz="3200" b="1" spc="-44">
                <a:solidFill>
                  <a:srgbClr val="00853D"/>
                </a:solidFill>
                <a:latin typeface="Calibri"/>
                <a:cs typeface="Calibri"/>
              </a:rPr>
              <a:t>maintaining</a:t>
            </a:r>
            <a:r>
              <a:rPr lang="en-US" sz="3200" b="1" spc="-76">
                <a:solidFill>
                  <a:srgbClr val="00853D"/>
                </a:solidFill>
                <a:latin typeface="Calibri"/>
                <a:cs typeface="Calibri"/>
              </a:rPr>
              <a:t> </a:t>
            </a:r>
            <a:r>
              <a:rPr lang="en-US" sz="3200" b="1" spc="-22">
                <a:solidFill>
                  <a:srgbClr val="00853D"/>
                </a:solidFill>
                <a:latin typeface="Calibri"/>
                <a:cs typeface="Calibri"/>
              </a:rPr>
              <a:t>political</a:t>
            </a:r>
            <a:r>
              <a:rPr lang="en-US" sz="3200" b="1" spc="-76">
                <a:solidFill>
                  <a:srgbClr val="00853D"/>
                </a:solidFill>
                <a:latin typeface="Calibri"/>
                <a:cs typeface="Calibri"/>
              </a:rPr>
              <a:t> </a:t>
            </a:r>
            <a:r>
              <a:rPr lang="en-US" sz="3200" b="1" spc="-44">
                <a:solidFill>
                  <a:srgbClr val="00853D"/>
                </a:solidFill>
                <a:latin typeface="Calibri"/>
                <a:cs typeface="Calibri"/>
              </a:rPr>
              <a:t>control</a:t>
            </a:r>
            <a:r>
              <a:rPr lang="en-US" sz="3200" spc="-44">
                <a:latin typeface="Calibri"/>
                <a:cs typeface="Calibri"/>
              </a:rPr>
              <a:t>.</a:t>
            </a:r>
            <a:r>
              <a:rPr lang="en-US" sz="3200" spc="-98">
                <a:latin typeface="Calibri"/>
                <a:cs typeface="Calibri"/>
              </a:rPr>
              <a:t> </a:t>
            </a:r>
            <a:r>
              <a:rPr lang="en-US" sz="3200">
                <a:latin typeface="Calibri"/>
                <a:cs typeface="Calibri"/>
              </a:rPr>
              <a:t>Often,</a:t>
            </a:r>
            <a:r>
              <a:rPr lang="en-US" sz="3200" spc="-87">
                <a:latin typeface="Calibri"/>
                <a:cs typeface="Calibri"/>
              </a:rPr>
              <a:t> </a:t>
            </a:r>
            <a:r>
              <a:rPr lang="en-US" sz="3200">
                <a:latin typeface="Calibri"/>
                <a:cs typeface="Calibri"/>
              </a:rPr>
              <a:t>they</a:t>
            </a:r>
            <a:r>
              <a:rPr lang="en-US" sz="3200" spc="-98">
                <a:latin typeface="Calibri"/>
                <a:cs typeface="Calibri"/>
              </a:rPr>
              <a:t> </a:t>
            </a:r>
            <a:r>
              <a:rPr lang="en-US" sz="3200" spc="-44">
                <a:latin typeface="Calibri"/>
                <a:cs typeface="Calibri"/>
              </a:rPr>
              <a:t>create</a:t>
            </a:r>
            <a:r>
              <a:rPr lang="en-US" sz="3200" spc="-109">
                <a:latin typeface="Calibri"/>
                <a:cs typeface="Calibri"/>
              </a:rPr>
              <a:t> </a:t>
            </a:r>
            <a:r>
              <a:rPr lang="en-US" sz="3200">
                <a:latin typeface="Calibri"/>
                <a:cs typeface="Calibri"/>
              </a:rPr>
              <a:t>safe</a:t>
            </a:r>
            <a:r>
              <a:rPr lang="en-US" sz="3200" spc="-87">
                <a:latin typeface="Calibri"/>
                <a:cs typeface="Calibri"/>
              </a:rPr>
              <a:t> </a:t>
            </a:r>
            <a:r>
              <a:rPr lang="en-US" sz="3200" spc="-22">
                <a:latin typeface="Calibri"/>
                <a:cs typeface="Calibri"/>
              </a:rPr>
              <a:t>districts</a:t>
            </a:r>
            <a:r>
              <a:rPr lang="en-US" sz="3200" spc="-33">
                <a:latin typeface="Calibri"/>
                <a:cs typeface="Calibri"/>
              </a:rPr>
              <a:t> </a:t>
            </a:r>
            <a:r>
              <a:rPr lang="en-US" sz="3200" spc="-55">
                <a:latin typeface="Calibri"/>
                <a:cs typeface="Calibri"/>
              </a:rPr>
              <a:t>and </a:t>
            </a:r>
            <a:r>
              <a:rPr lang="en-US" sz="3200">
                <a:latin typeface="Calibri"/>
                <a:cs typeface="Calibri"/>
              </a:rPr>
              <a:t>expand</a:t>
            </a:r>
            <a:r>
              <a:rPr lang="en-US" sz="3200" spc="775">
                <a:latin typeface="Calibri"/>
                <a:cs typeface="Calibri"/>
              </a:rPr>
              <a:t> </a:t>
            </a:r>
            <a:r>
              <a:rPr lang="en-US" sz="3200">
                <a:latin typeface="Calibri"/>
                <a:cs typeface="Calibri"/>
              </a:rPr>
              <a:t>their</a:t>
            </a:r>
            <a:r>
              <a:rPr lang="en-US" sz="3200" spc="840">
                <a:latin typeface="Calibri"/>
                <a:cs typeface="Calibri"/>
              </a:rPr>
              <a:t> </a:t>
            </a:r>
            <a:r>
              <a:rPr lang="en-US" sz="3200">
                <a:latin typeface="Calibri"/>
                <a:cs typeface="Calibri"/>
              </a:rPr>
              <a:t>reach</a:t>
            </a:r>
            <a:r>
              <a:rPr lang="en-US" sz="3200" spc="775">
                <a:latin typeface="Calibri"/>
                <a:cs typeface="Calibri"/>
              </a:rPr>
              <a:t> </a:t>
            </a:r>
            <a:r>
              <a:rPr lang="en-US" sz="3200">
                <a:latin typeface="Calibri"/>
                <a:cs typeface="Calibri"/>
              </a:rPr>
              <a:t>far</a:t>
            </a:r>
            <a:r>
              <a:rPr lang="en-US" sz="3200" spc="764">
                <a:latin typeface="Calibri"/>
                <a:cs typeface="Calibri"/>
              </a:rPr>
              <a:t> </a:t>
            </a:r>
            <a:r>
              <a:rPr lang="en-US" sz="3200">
                <a:latin typeface="Calibri"/>
                <a:cs typeface="Calibri"/>
              </a:rPr>
              <a:t>beyond</a:t>
            </a:r>
            <a:r>
              <a:rPr lang="en-US" sz="3200" spc="851">
                <a:latin typeface="Calibri"/>
                <a:cs typeface="Calibri"/>
              </a:rPr>
              <a:t> </a:t>
            </a:r>
            <a:r>
              <a:rPr lang="en-US" sz="3200">
                <a:latin typeface="Calibri"/>
                <a:cs typeface="Calibri"/>
              </a:rPr>
              <a:t>the</a:t>
            </a:r>
            <a:r>
              <a:rPr lang="en-US" sz="3200" spc="797">
                <a:latin typeface="Calibri"/>
                <a:cs typeface="Calibri"/>
              </a:rPr>
              <a:t> </a:t>
            </a:r>
            <a:r>
              <a:rPr lang="en-US" sz="3200">
                <a:latin typeface="Calibri"/>
                <a:cs typeface="Calibri"/>
              </a:rPr>
              <a:t>will</a:t>
            </a:r>
            <a:r>
              <a:rPr lang="en-US" sz="3200" spc="786">
                <a:latin typeface="Calibri"/>
                <a:cs typeface="Calibri"/>
              </a:rPr>
              <a:t> </a:t>
            </a:r>
            <a:r>
              <a:rPr lang="en-US" sz="3200">
                <a:latin typeface="Calibri"/>
                <a:cs typeface="Calibri"/>
              </a:rPr>
              <a:t>of</a:t>
            </a:r>
            <a:r>
              <a:rPr lang="en-US" sz="3200" spc="764">
                <a:latin typeface="Calibri"/>
                <a:cs typeface="Calibri"/>
              </a:rPr>
              <a:t> </a:t>
            </a:r>
            <a:r>
              <a:rPr lang="en-US" sz="3200">
                <a:latin typeface="Calibri"/>
                <a:cs typeface="Calibri"/>
              </a:rPr>
              <a:t>the</a:t>
            </a:r>
            <a:r>
              <a:rPr lang="en-US" sz="3200" spc="797">
                <a:latin typeface="Calibri"/>
                <a:cs typeface="Calibri"/>
              </a:rPr>
              <a:t> </a:t>
            </a:r>
            <a:r>
              <a:rPr lang="en-US" sz="3200">
                <a:latin typeface="Calibri"/>
                <a:cs typeface="Calibri"/>
              </a:rPr>
              <a:t>voters.</a:t>
            </a:r>
            <a:r>
              <a:rPr lang="en-US" sz="3200" spc="786">
                <a:latin typeface="Calibri"/>
                <a:cs typeface="Calibri"/>
              </a:rPr>
              <a:t> </a:t>
            </a:r>
            <a:endParaRPr lang="en-US" sz="3200">
              <a:effectLst/>
            </a:endParaRPr>
          </a:p>
          <a:p>
            <a:pPr marL="27432" marR="9144" algn="l">
              <a:lnSpc>
                <a:spcPct val="99000"/>
              </a:lnSpc>
              <a:spcBef>
                <a:spcPts val="262"/>
              </a:spcBef>
              <a:spcAft>
                <a:spcPts val="0"/>
              </a:spcAft>
            </a:pPr>
            <a:r>
              <a:rPr lang="en-US" sz="3200" b="1">
                <a:solidFill>
                  <a:srgbClr val="0085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200" b="1" spc="808">
                <a:solidFill>
                  <a:srgbClr val="0085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spc="-22">
                <a:solidFill>
                  <a:srgbClr val="0085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mathematical </a:t>
            </a:r>
            <a:r>
              <a:rPr lang="en-US" sz="3200" b="1">
                <a:solidFill>
                  <a:srgbClr val="0085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lang="en-US" sz="3200" b="1" spc="186">
                <a:solidFill>
                  <a:srgbClr val="0085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3200" spc="164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political</a:t>
            </a:r>
            <a:r>
              <a:rPr lang="en-US" sz="3200" spc="142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gerrymandering</a:t>
            </a:r>
            <a:r>
              <a:rPr lang="en-US" sz="3200" spc="175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could</a:t>
            </a:r>
            <a:r>
              <a:rPr lang="en-US" sz="3200" spc="12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help</a:t>
            </a:r>
            <a:r>
              <a:rPr lang="en-US" sz="3200" spc="175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sz="3200" spc="76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200" spc="186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en-US" sz="3200" spc="13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vibrant</a:t>
            </a:r>
            <a:r>
              <a:rPr lang="en-US" sz="3200" spc="98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55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320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fair</a:t>
            </a:r>
            <a:r>
              <a:rPr lang="en-US" sz="3200" spc="306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democracy.</a:t>
            </a:r>
            <a:r>
              <a:rPr lang="en-US" sz="3200" spc="262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Without</a:t>
            </a:r>
            <a:r>
              <a:rPr lang="en-US" sz="3200" spc="284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en-US" sz="3200" spc="273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settled</a:t>
            </a:r>
            <a:r>
              <a:rPr lang="en-US" sz="3200" spc="295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lang="en-US" sz="3200" spc="316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3200" spc="306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political</a:t>
            </a:r>
            <a:r>
              <a:rPr lang="en-US" sz="3200" spc="273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22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gerrymandering, </a:t>
            </a:r>
            <a:r>
              <a:rPr lang="en-US" sz="3200" b="1">
                <a:solidFill>
                  <a:srgbClr val="0085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en-US" sz="3200" b="1" spc="-76">
                <a:solidFill>
                  <a:srgbClr val="0085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spc="-22">
                <a:solidFill>
                  <a:srgbClr val="0085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democracy</a:t>
            </a:r>
            <a:r>
              <a:rPr lang="en-US" sz="3200" b="1" spc="-273">
                <a:solidFill>
                  <a:srgbClr val="0085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spc="-22">
                <a:solidFill>
                  <a:srgbClr val="0085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continues</a:t>
            </a:r>
            <a:r>
              <a:rPr lang="en-US" sz="3200" b="1" spc="-131">
                <a:solidFill>
                  <a:srgbClr val="0085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>
                <a:solidFill>
                  <a:srgbClr val="0085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3200" b="1" spc="-76">
                <a:solidFill>
                  <a:srgbClr val="0085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>
                <a:solidFill>
                  <a:srgbClr val="0085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en-US" sz="3200" b="1" spc="-44">
                <a:solidFill>
                  <a:srgbClr val="0085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spc="-22">
                <a:solidFill>
                  <a:srgbClr val="0085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unrepresentative.</a:t>
            </a:r>
            <a:endParaRPr lang="en-US" sz="3200" b="1">
              <a:solidFill>
                <a:srgbClr val="00853D"/>
              </a:solidFill>
              <a:effectLst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C3B5692-92C8-0AAA-4594-33E1B0C8DA68}"/>
              </a:ext>
            </a:extLst>
          </p:cNvPr>
          <p:cNvGrpSpPr/>
          <p:nvPr/>
        </p:nvGrpSpPr>
        <p:grpSpPr>
          <a:xfrm>
            <a:off x="481073" y="5378546"/>
            <a:ext cx="10308846" cy="2780716"/>
            <a:chOff x="525077" y="4449993"/>
            <a:chExt cx="6062854" cy="1812505"/>
          </a:xfrm>
        </p:grpSpPr>
        <p:grpSp>
          <p:nvGrpSpPr>
            <p:cNvPr id="26" name="object 49">
              <a:extLst>
                <a:ext uri="{FF2B5EF4-FFF2-40B4-BE49-F238E27FC236}">
                  <a16:creationId xmlns:a16="http://schemas.microsoft.com/office/drawing/2014/main" id="{F8DAD60D-19F3-A299-788A-3DD7A95DF4E0}"/>
                </a:ext>
              </a:extLst>
            </p:cNvPr>
            <p:cNvGrpSpPr/>
            <p:nvPr/>
          </p:nvGrpSpPr>
          <p:grpSpPr>
            <a:xfrm>
              <a:off x="525295" y="4454489"/>
              <a:ext cx="6062636" cy="1808009"/>
              <a:chOff x="525295" y="4454489"/>
              <a:chExt cx="6062636" cy="1808009"/>
            </a:xfrm>
          </p:grpSpPr>
          <p:pic>
            <p:nvPicPr>
              <p:cNvPr id="28" name="object 50">
                <a:extLst>
                  <a:ext uri="{FF2B5EF4-FFF2-40B4-BE49-F238E27FC236}">
                    <a16:creationId xmlns:a16="http://schemas.microsoft.com/office/drawing/2014/main" id="{E7E02619-49D2-A8EE-F80C-B93F2070FB72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76649" y="4460501"/>
                <a:ext cx="2011282" cy="1801997"/>
              </a:xfrm>
              <a:prstGeom prst="rect">
                <a:avLst/>
              </a:prstGeom>
            </p:spPr>
          </p:pic>
          <p:pic>
            <p:nvPicPr>
              <p:cNvPr id="29" name="object 51">
                <a:extLst>
                  <a:ext uri="{FF2B5EF4-FFF2-40B4-BE49-F238E27FC236}">
                    <a16:creationId xmlns:a16="http://schemas.microsoft.com/office/drawing/2014/main" id="{C19D53A2-ACE0-1CC6-26E4-5CF2099D2CF6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565367" y="4470312"/>
                <a:ext cx="2011282" cy="1773360"/>
              </a:xfrm>
              <a:prstGeom prst="rect">
                <a:avLst/>
              </a:prstGeom>
            </p:spPr>
          </p:pic>
          <p:pic>
            <p:nvPicPr>
              <p:cNvPr id="30" name="object 52">
                <a:extLst>
                  <a:ext uri="{FF2B5EF4-FFF2-40B4-BE49-F238E27FC236}">
                    <a16:creationId xmlns:a16="http://schemas.microsoft.com/office/drawing/2014/main" id="{C314A353-770C-69A2-1EAD-827EE89002B8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25295" y="4454489"/>
                <a:ext cx="2040071" cy="1797501"/>
              </a:xfrm>
              <a:prstGeom prst="rect">
                <a:avLst/>
              </a:prstGeom>
            </p:spPr>
          </p:pic>
        </p:grpSp>
        <p:pic>
          <p:nvPicPr>
            <p:cNvPr id="27" name="Picture 2" descr="Texas&amp;#39; 2nd">
              <a:extLst>
                <a:ext uri="{FF2B5EF4-FFF2-40B4-BE49-F238E27FC236}">
                  <a16:creationId xmlns:a16="http://schemas.microsoft.com/office/drawing/2014/main" id="{C2E1AB3F-9CDD-61A2-4DEC-0CFF2B4B9B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944"/>
            <a:stretch/>
          </p:blipFill>
          <p:spPr bwMode="auto">
            <a:xfrm>
              <a:off x="525077" y="4449993"/>
              <a:ext cx="2077431" cy="1801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E2259D0-1550-4578-9FD2-4CC630D2E7D9}"/>
              </a:ext>
            </a:extLst>
          </p:cNvPr>
          <p:cNvSpPr txBox="1"/>
          <p:nvPr/>
        </p:nvSpPr>
        <p:spPr>
          <a:xfrm>
            <a:off x="503639" y="20495032"/>
            <a:ext cx="10308847" cy="3504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720" marR="11088" lvl="0" indent="0" algn="l" defTabSz="914400" eaLnBrk="1" fontAlgn="auto" latinLnBrk="0" hangingPunct="1">
              <a:lnSpc>
                <a:spcPct val="99300"/>
              </a:lnSpc>
              <a:spcBef>
                <a:spcPts val="2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We used </a:t>
            </a: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undirected graph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representations of precincts for the Ideal Partition</a:t>
            </a:r>
            <a:r>
              <a:rPr kumimoji="0" lang="en-US" sz="3200" b="0" i="0" u="none" strike="noStrike" kern="0" cap="none" spc="101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and</a:t>
            </a:r>
            <a:r>
              <a:rPr kumimoji="0" lang="en-US" sz="3200" b="0" i="0" u="none" strike="noStrike" kern="0" cap="none" spc="107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LRPG</a:t>
            </a:r>
            <a:r>
              <a:rPr kumimoji="0" lang="en-US" sz="3200" b="0" i="0" u="none" strike="noStrike" kern="0" cap="none" spc="101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models,</a:t>
            </a:r>
            <a:r>
              <a:rPr kumimoji="0" lang="en-US" sz="3200" b="0" i="0" u="none" strike="noStrike" kern="0" cap="none" spc="1037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as</a:t>
            </a:r>
            <a:r>
              <a:rPr kumimoji="0" lang="en-US" sz="3200" b="0" i="0" u="none" strike="noStrike" kern="0" cap="none" spc="107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lang="en-US" sz="3200" b="0" i="0" u="none" strike="noStrike" kern="0" cap="none" spc="1037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geographic</a:t>
            </a:r>
            <a:r>
              <a:rPr kumimoji="0" lang="en-US" sz="3200" b="0" i="0" u="none" strike="noStrike" kern="0" cap="none" spc="1056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shape</a:t>
            </a:r>
            <a:r>
              <a:rPr kumimoji="0" lang="en-US" sz="3200" b="0" i="0" u="none" strike="noStrike" kern="0" cap="none" spc="1026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US" sz="3200" b="0" i="0" u="none" strike="noStrike" kern="0" cap="none" spc="107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lang="en-US" sz="3200" b="0" i="0" u="none" strike="noStrike" kern="0" cap="none" spc="1026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state</a:t>
            </a:r>
            <a:r>
              <a:rPr kumimoji="0" lang="en-US" sz="3200" b="0" i="0" u="none" strike="noStrike" kern="0" cap="none" spc="101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-5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is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irrelevant</a:t>
            </a:r>
            <a:r>
              <a:rPr kumimoji="0" lang="en-US" sz="3200" b="0" i="0" u="none" strike="noStrike" kern="0" cap="none" spc="316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to</a:t>
            </a:r>
            <a:r>
              <a:rPr kumimoji="0" lang="en-US" sz="3200" b="0" i="0" u="none" strike="noStrike" kern="0" cap="none" spc="338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their</a:t>
            </a:r>
            <a:r>
              <a:rPr kumimoji="0" lang="en-US" sz="3200" b="0" i="0" u="none" strike="noStrike" kern="0" cap="none" spc="327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performance.</a:t>
            </a:r>
            <a:r>
              <a:rPr kumimoji="0" lang="en-US" sz="3200" b="0" i="0" u="none" strike="noStrike" kern="0" cap="none" spc="306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Only the</a:t>
            </a:r>
            <a:r>
              <a:rPr kumimoji="0" lang="en-US" sz="3200" b="1" i="0" u="none" strike="noStrike" kern="0" cap="none" spc="306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-22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precinct </a:t>
            </a: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data</a:t>
            </a:r>
            <a:r>
              <a:rPr kumimoji="0" lang="en-US" sz="3200" b="1" i="0" u="none" strike="noStrike" kern="0" cap="none" spc="819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and</a:t>
            </a:r>
            <a:r>
              <a:rPr kumimoji="0" lang="en-US" sz="3200" b="1" i="0" u="none" strike="noStrike" kern="0" cap="none" spc="819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lang="en-US" sz="3200" b="1" i="0" u="none" strike="noStrike" kern="0" cap="none" spc="764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adjacency is maintained.</a:t>
            </a:r>
            <a:r>
              <a:rPr kumimoji="0" lang="en-US" sz="3200" b="1" i="0" u="none" strike="noStrike" kern="0" cap="none" spc="764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We</a:t>
            </a:r>
            <a:r>
              <a:rPr kumimoji="0" lang="en-US" sz="3200" b="0" i="0" u="none" strike="noStrike" kern="0" cap="none" spc="764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define</a:t>
            </a:r>
            <a:r>
              <a:rPr kumimoji="0" lang="en-US" sz="3200" b="0" i="0" u="none" strike="noStrike" kern="0" cap="none" spc="77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adjacency as 2</a:t>
            </a:r>
            <a:r>
              <a:rPr kumimoji="0" lang="en-US" sz="3200" b="0" i="0" u="none" strike="noStrike" kern="0" cap="none" spc="688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precincts</a:t>
            </a:r>
            <a:r>
              <a:rPr kumimoji="0" lang="en-US" sz="3200" b="0" i="0" u="none" strike="noStrike" kern="0" cap="none" spc="797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must</a:t>
            </a:r>
            <a:r>
              <a:rPr kumimoji="0" lang="en-US" sz="3200" b="0" i="0" u="none" strike="noStrike" kern="0" cap="none" spc="742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share</a:t>
            </a:r>
            <a:r>
              <a:rPr kumimoji="0" lang="en-US" sz="3200" b="0" i="0" u="none" strike="noStrike" kern="0" cap="none" spc="666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</a:t>
            </a:r>
            <a:r>
              <a:rPr kumimoji="0" lang="en-US" sz="3200" b="0" i="0" u="none" strike="noStrike" kern="0" cap="none" spc="77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finite</a:t>
            </a:r>
            <a:r>
              <a:rPr kumimoji="0" lang="en-US" sz="3200" b="0" i="0" u="none" strike="noStrike" kern="0" cap="none" spc="72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edge</a:t>
            </a:r>
            <a:r>
              <a:rPr kumimoji="0" lang="en-US" sz="3200" b="0" i="0" u="none" strike="noStrike" kern="0" cap="none" spc="742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to</a:t>
            </a:r>
            <a:r>
              <a:rPr kumimoji="0" lang="en-US" sz="3200" b="0" i="0" u="none" strike="noStrike" kern="0" cap="none" spc="764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be</a:t>
            </a:r>
            <a:r>
              <a:rPr kumimoji="0" lang="en-US" sz="3200" b="0" i="0" u="none" strike="noStrike" kern="0" cap="none" spc="644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-22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considered neighbors.</a:t>
            </a:r>
            <a:r>
              <a:rPr kumimoji="0" lang="en-US" sz="3200" b="0" i="0" u="none" strike="noStrike" kern="0" cap="none" spc="-196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In</a:t>
            </a:r>
            <a:r>
              <a:rPr kumimoji="0" lang="en-US" sz="3200" b="0" i="0" u="none" strike="noStrike" kern="0" cap="none" spc="-11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other</a:t>
            </a:r>
            <a:r>
              <a:rPr kumimoji="0" lang="en-US" sz="3200" b="0" i="0" u="none" strike="noStrike" kern="0" cap="none" spc="-87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-22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words,</a:t>
            </a:r>
            <a:r>
              <a:rPr kumimoji="0" lang="en-US" sz="3200" b="0" i="0" u="none" strike="noStrike" kern="0" cap="none" spc="-17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point</a:t>
            </a:r>
            <a:r>
              <a:rPr kumimoji="0" lang="en-US" sz="3200" b="0" i="0" u="none" strike="noStrike" kern="0" cap="none" spc="-87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or</a:t>
            </a:r>
            <a:r>
              <a:rPr kumimoji="0" lang="en-US" sz="3200" b="0" i="0" u="none" strike="noStrike" kern="0" cap="none" spc="-87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-22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corner</a:t>
            </a:r>
            <a:r>
              <a:rPr kumimoji="0" lang="en-US" sz="3200" b="0" i="0" u="none" strike="noStrike" kern="0" cap="none" spc="-142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-22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adjacency</a:t>
            </a:r>
            <a:r>
              <a:rPr kumimoji="0" lang="en-US" sz="3200" b="0" i="0" u="none" strike="noStrike" kern="0" cap="none" spc="-249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is not</a:t>
            </a:r>
            <a:r>
              <a:rPr kumimoji="0" lang="en-US" sz="3200" b="0" i="0" u="none" strike="noStrike" kern="0" cap="none" spc="-22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'rook'</a:t>
            </a:r>
            <a:r>
              <a:rPr kumimoji="0" lang="en-US" sz="3200" b="0" i="0" u="none" strike="noStrike" kern="0" cap="none" spc="-76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-22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adjacent.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206BA2-97B9-8ED6-6994-0E79389A3AD2}"/>
              </a:ext>
            </a:extLst>
          </p:cNvPr>
          <p:cNvSpPr txBox="1"/>
          <p:nvPr/>
        </p:nvSpPr>
        <p:spPr>
          <a:xfrm>
            <a:off x="388810" y="8130379"/>
            <a:ext cx="36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+mn-lt"/>
              </a:rPr>
              <a:t>Texas D2 – (2013 – 2023)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ECDC29-B837-E714-A164-1ED323A12228}"/>
              </a:ext>
            </a:extLst>
          </p:cNvPr>
          <p:cNvSpPr txBox="1"/>
          <p:nvPr/>
        </p:nvSpPr>
        <p:spPr>
          <a:xfrm>
            <a:off x="3886530" y="8142911"/>
            <a:ext cx="286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+mn-lt"/>
              </a:rPr>
              <a:t>Louisiana D2 – (2013+)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70DD01-C1E6-0CFA-DD70-7068B93C184C}"/>
              </a:ext>
            </a:extLst>
          </p:cNvPr>
          <p:cNvSpPr txBox="1"/>
          <p:nvPr/>
        </p:nvSpPr>
        <p:spPr>
          <a:xfrm>
            <a:off x="6670029" y="8142911"/>
            <a:ext cx="36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+mn-lt"/>
              </a:rPr>
              <a:t>Maryland D3 – (2013 – 2023)</a:t>
            </a:r>
          </a:p>
        </p:txBody>
      </p:sp>
      <p:pic>
        <p:nvPicPr>
          <p:cNvPr id="38" name="object 55">
            <a:extLst>
              <a:ext uri="{FF2B5EF4-FFF2-40B4-BE49-F238E27FC236}">
                <a16:creationId xmlns:a16="http://schemas.microsoft.com/office/drawing/2014/main" id="{686236E0-97C4-F075-3F54-90F699325792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31568" y="13335001"/>
            <a:ext cx="10144384" cy="7156668"/>
          </a:xfrm>
          <a:prstGeom prst="rect">
            <a:avLst/>
          </a:prstGeom>
        </p:spPr>
      </p:pic>
      <p:sp>
        <p:nvSpPr>
          <p:cNvPr id="39" name="object 4">
            <a:extLst>
              <a:ext uri="{FF2B5EF4-FFF2-40B4-BE49-F238E27FC236}">
                <a16:creationId xmlns:a16="http://schemas.microsoft.com/office/drawing/2014/main" id="{20BC2B40-D960-FFEA-1D38-A8F6B7056DF5}"/>
              </a:ext>
            </a:extLst>
          </p:cNvPr>
          <p:cNvSpPr txBox="1"/>
          <p:nvPr/>
        </p:nvSpPr>
        <p:spPr>
          <a:xfrm>
            <a:off x="480119" y="24573884"/>
            <a:ext cx="10308847" cy="790769"/>
          </a:xfrm>
          <a:prstGeom prst="rect">
            <a:avLst/>
          </a:prstGeom>
          <a:solidFill>
            <a:srgbClr val="00853D"/>
          </a:solidFill>
          <a:ln w="5817">
            <a:solidFill>
              <a:srgbClr val="2E528F"/>
            </a:solidFill>
          </a:ln>
        </p:spPr>
        <p:txBody>
          <a:bodyPr vert="horz" wrap="square" lIns="0" tIns="51283" rIns="0" bIns="0" rtlCol="0">
            <a:spAutoFit/>
          </a:bodyPr>
          <a:lstStyle/>
          <a:p>
            <a:pPr algn="ctr">
              <a:spcBef>
                <a:spcPts val="404"/>
              </a:spcBef>
            </a:pPr>
            <a:r>
              <a:rPr lang="en-US" sz="4802" spc="-22">
                <a:solidFill>
                  <a:srgbClr val="FFFFFF"/>
                </a:solidFill>
                <a:latin typeface="Calibri"/>
                <a:cs typeface="Calibri"/>
              </a:rPr>
              <a:t>OBJECTIVES</a:t>
            </a:r>
            <a:endParaRPr sz="4802">
              <a:latin typeface="Calibri"/>
              <a:cs typeface="Calibri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221589-71B3-B2E9-DC33-CF121664C6D7}"/>
              </a:ext>
            </a:extLst>
          </p:cNvPr>
          <p:cNvSpPr txBox="1"/>
          <p:nvPr/>
        </p:nvSpPr>
        <p:spPr>
          <a:xfrm>
            <a:off x="503639" y="25618833"/>
            <a:ext cx="10409855" cy="2105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1932" marR="11088" lvl="0" indent="-515597" algn="l" defTabSz="914400" eaLnBrk="1" fontAlgn="auto" latinLnBrk="0" hangingPunct="1">
              <a:lnSpc>
                <a:spcPct val="100000"/>
              </a:lnSpc>
              <a:spcBef>
                <a:spcPts val="207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543318" algn="l"/>
              </a:tabLst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Create</a:t>
            </a:r>
            <a:r>
              <a:rPr kumimoji="0" lang="en-US" sz="3200" b="1" i="0" u="none" strike="noStrike" kern="0" cap="none" spc="535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-22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representative</a:t>
            </a:r>
            <a:r>
              <a:rPr kumimoji="0" lang="en-US" sz="3200" b="1" i="0" u="none" strike="noStrike" kern="0" cap="none" spc="554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districts</a:t>
            </a:r>
            <a:r>
              <a:rPr kumimoji="0" lang="en-US" sz="3200" b="0" i="0" u="none" strike="noStrike" kern="0" cap="none" spc="611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using</a:t>
            </a:r>
            <a:r>
              <a:rPr kumimoji="0" lang="en-US" sz="3200" b="0" i="0" u="none" strike="noStrike" kern="0" cap="none" spc="554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geographical</a:t>
            </a:r>
            <a:r>
              <a:rPr kumimoji="0" lang="en-US" sz="3200" b="0" i="0" u="none" strike="noStrike" kern="0" cap="none" spc="48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data</a:t>
            </a:r>
            <a:r>
              <a:rPr kumimoji="0" lang="en-US" sz="3200" b="0" i="0" u="none" strike="noStrike" kern="0" cap="none" spc="60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and</a:t>
            </a:r>
            <a:r>
              <a:rPr kumimoji="0" lang="en-US" sz="3200" b="0" i="0" u="none" strike="noStrike" kern="0" cap="none" spc="589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-22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iterative </a:t>
            </a:r>
            <a:r>
              <a:rPr kumimoji="0" lang="en-US" sz="3200" b="0" i="0" u="none" strike="noStrike" kern="0" cap="none" spc="-44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mathematical</a:t>
            </a:r>
            <a:r>
              <a:rPr kumimoji="0" lang="en-US" sz="3200" b="0" i="0" u="none" strike="noStrike" kern="0" cap="none" spc="-11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-22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techniques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541932" marR="23562" lvl="0" indent="-515597" algn="l" defTabSz="914400" eaLnBrk="1" fontAlgn="auto" latinLnBrk="0" hangingPunct="1">
              <a:lnSpc>
                <a:spcPts val="4060"/>
              </a:lnSpc>
              <a:spcBef>
                <a:spcPts val="44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543318" algn="l"/>
              </a:tabLst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Determine</a:t>
            </a:r>
            <a:r>
              <a:rPr kumimoji="0" lang="en-US" sz="3200" b="1" i="0" u="none" strike="noStrike" kern="0" cap="none" spc="819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whether</a:t>
            </a:r>
            <a:r>
              <a:rPr kumimoji="0" lang="en-US" sz="3200" b="1" i="0" u="none" strike="noStrike" kern="0" cap="none" spc="862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existing</a:t>
            </a:r>
            <a:r>
              <a:rPr kumimoji="0" lang="en-US" sz="3200" b="1" i="0" u="none" strike="noStrike" kern="0" cap="none" spc="764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districts</a:t>
            </a:r>
            <a:r>
              <a:rPr kumimoji="0" lang="en-US" sz="3200" b="1" i="0" u="none" strike="noStrike" kern="0" cap="none" spc="862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are</a:t>
            </a:r>
            <a:r>
              <a:rPr kumimoji="0" lang="en-US" sz="3200" b="1" i="0" u="none" strike="noStrike" kern="0" cap="none" spc="819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gerrymandered</a:t>
            </a:r>
            <a:r>
              <a:rPr kumimoji="0" lang="en-US" sz="3200" b="0" i="0" u="none" strike="noStrike" kern="0" cap="none" spc="873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based</a:t>
            </a:r>
            <a:r>
              <a:rPr kumimoji="0" lang="en-US" sz="3200" b="0" i="0" u="none" strike="noStrike" kern="0" cap="none" spc="808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-5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on </a:t>
            </a:r>
            <a:r>
              <a:rPr kumimoji="0" lang="en-US" sz="3200" b="0" i="0" u="none" strike="noStrike" kern="0" cap="none" spc="-22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various</a:t>
            </a:r>
            <a:r>
              <a:rPr kumimoji="0" lang="en-US" sz="3200" b="0" i="0" u="none" strike="noStrike" kern="0" cap="none" spc="-142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-22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demographic</a:t>
            </a:r>
            <a:r>
              <a:rPr kumimoji="0" lang="en-US" sz="3200" b="0" i="0" u="none" strike="noStrike" kern="0" cap="none" spc="-229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-22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trends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559AEB-BE51-9D6D-0330-EDA2FD3BD305}"/>
              </a:ext>
            </a:extLst>
          </p:cNvPr>
          <p:cNvSpPr txBox="1"/>
          <p:nvPr/>
        </p:nvSpPr>
        <p:spPr>
          <a:xfrm>
            <a:off x="388809" y="28243112"/>
            <a:ext cx="10535341" cy="3504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720" marR="11088" lvl="0" indent="0" algn="l" defTabSz="914400" eaLnBrk="1" fontAlgn="auto" latinLnBrk="0" hangingPunct="1">
              <a:lnSpc>
                <a:spcPct val="99200"/>
              </a:lnSpc>
              <a:spcBef>
                <a:spcPts val="2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We aim to create a future in which </a:t>
            </a: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representatives embody the constituents of a state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. When representatives fail to accurately relay their constituents’ beliefs, the core tenet of representative democracy is shattered. </a:t>
            </a: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By addressing the problem of gerrymandering mathematically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, rather than by a </a:t>
            </a:r>
            <a:r>
              <a:rPr lang="en-US" sz="3200">
                <a:latin typeface="Calibri"/>
                <a:cs typeface="Calibri"/>
              </a:rPr>
              <a:t>subjective method, we can potentially create a system that </a:t>
            </a: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return</a:t>
            </a:r>
            <a:r>
              <a:rPr lang="en-US" sz="3200">
                <a:latin typeface="Calibri"/>
                <a:cs typeface="Calibri"/>
              </a:rPr>
              <a:t>s</a:t>
            </a: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 power to citizens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rather than state legislatures.</a:t>
            </a:r>
          </a:p>
        </p:txBody>
      </p: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92306C32-EC28-5E86-F262-1D0536697733}"/>
              </a:ext>
            </a:extLst>
          </p:cNvPr>
          <p:cNvGrpSpPr/>
          <p:nvPr/>
        </p:nvGrpSpPr>
        <p:grpSpPr>
          <a:xfrm>
            <a:off x="11476497" y="3017898"/>
            <a:ext cx="10295833" cy="17624855"/>
            <a:chOff x="11646301" y="3017899"/>
            <a:chExt cx="9433368" cy="17430103"/>
          </a:xfrm>
        </p:grpSpPr>
        <p:sp>
          <p:nvSpPr>
            <p:cNvPr id="15" name="object 4">
              <a:extLst>
                <a:ext uri="{FF2B5EF4-FFF2-40B4-BE49-F238E27FC236}">
                  <a16:creationId xmlns:a16="http://schemas.microsoft.com/office/drawing/2014/main" id="{F9F32B03-B8EE-790C-7C7E-CBC9411993E5}"/>
                </a:ext>
              </a:extLst>
            </p:cNvPr>
            <p:cNvSpPr txBox="1"/>
            <p:nvPr/>
          </p:nvSpPr>
          <p:spPr>
            <a:xfrm>
              <a:off x="11646302" y="3017899"/>
              <a:ext cx="9433367" cy="790769"/>
            </a:xfrm>
            <a:prstGeom prst="rect">
              <a:avLst/>
            </a:prstGeom>
            <a:solidFill>
              <a:srgbClr val="00853D"/>
            </a:solidFill>
            <a:ln w="5817">
              <a:solidFill>
                <a:srgbClr val="2E528F"/>
              </a:solidFill>
            </a:ln>
          </p:spPr>
          <p:txBody>
            <a:bodyPr vert="horz" wrap="square" lIns="0" tIns="51283" rIns="0" bIns="0" rtlCol="0">
              <a:spAutoFit/>
            </a:bodyPr>
            <a:lstStyle/>
            <a:p>
              <a:pPr algn="ctr">
                <a:spcBef>
                  <a:spcPts val="404"/>
                </a:spcBef>
              </a:pPr>
              <a:r>
                <a:rPr lang="en-US" sz="4802" spc="-22">
                  <a:solidFill>
                    <a:srgbClr val="FFFFFF"/>
                  </a:solidFill>
                  <a:latin typeface="Calibri"/>
                  <a:cs typeface="Calibri"/>
                </a:rPr>
                <a:t>STATE OF CHOICE</a:t>
              </a:r>
              <a:endParaRPr sz="4802">
                <a:latin typeface="Calibri"/>
                <a:cs typeface="Calibri"/>
              </a:endParaRPr>
            </a:p>
          </p:txBody>
        </p:sp>
        <p:sp>
          <p:nvSpPr>
            <p:cNvPr id="56" name="object 4">
              <a:extLst>
                <a:ext uri="{FF2B5EF4-FFF2-40B4-BE49-F238E27FC236}">
                  <a16:creationId xmlns:a16="http://schemas.microsoft.com/office/drawing/2014/main" id="{A064BFD9-A38D-5E41-5FE7-74F985DE82C3}"/>
                </a:ext>
              </a:extLst>
            </p:cNvPr>
            <p:cNvSpPr txBox="1"/>
            <p:nvPr/>
          </p:nvSpPr>
          <p:spPr>
            <a:xfrm>
              <a:off x="11646302" y="7992477"/>
              <a:ext cx="9433367" cy="790769"/>
            </a:xfrm>
            <a:prstGeom prst="rect">
              <a:avLst/>
            </a:prstGeom>
            <a:solidFill>
              <a:srgbClr val="00853D"/>
            </a:solidFill>
            <a:ln w="5817">
              <a:solidFill>
                <a:srgbClr val="2E528F"/>
              </a:solidFill>
            </a:ln>
          </p:spPr>
          <p:txBody>
            <a:bodyPr vert="horz" wrap="square" lIns="0" tIns="51283" rIns="0" bIns="0" rtlCol="0">
              <a:spAutoFit/>
            </a:bodyPr>
            <a:lstStyle/>
            <a:p>
              <a:pPr algn="ctr">
                <a:spcBef>
                  <a:spcPts val="404"/>
                </a:spcBef>
              </a:pPr>
              <a:r>
                <a:rPr lang="en-US" sz="4802" spc="-22">
                  <a:solidFill>
                    <a:srgbClr val="FFFFFF"/>
                  </a:solidFill>
                  <a:latin typeface="Calibri"/>
                  <a:cs typeface="Calibri"/>
                </a:rPr>
                <a:t>GENERATIONAL METHODS</a:t>
              </a:r>
              <a:endParaRPr sz="4802">
                <a:latin typeface="Calibri"/>
                <a:cs typeface="Calibri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FA93DF1-0FD9-45D4-EC82-A5B0B63DC8BC}"/>
                </a:ext>
              </a:extLst>
            </p:cNvPr>
            <p:cNvSpPr txBox="1"/>
            <p:nvPr/>
          </p:nvSpPr>
          <p:spPr>
            <a:xfrm>
              <a:off x="11646302" y="9024638"/>
              <a:ext cx="9433367" cy="10673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32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cs typeface="Calibri"/>
                </a:rPr>
                <a:t>We</a:t>
              </a:r>
              <a:r>
                <a:rPr kumimoji="0" lang="en-US" sz="3200" b="0" i="0" u="none" strike="noStrike" kern="0" cap="none" spc="-33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0" i="0" u="none" strike="noStrike" kern="0" cap="none" spc="-22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cs typeface="Calibri"/>
                </a:rPr>
                <a:t>propose</a:t>
              </a:r>
              <a:r>
                <a:rPr kumimoji="0" lang="en-US" sz="3200" b="0" i="0" u="none" strike="noStrike" kern="0" cap="none" spc="-249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cs typeface="Calibri"/>
                </a:rPr>
                <a:t>three</a:t>
              </a:r>
              <a:r>
                <a:rPr kumimoji="0" lang="en-US" sz="3200" b="0" i="0" u="none" strike="noStrike" kern="0" cap="none" spc="-22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cs typeface="Calibri"/>
                </a:rPr>
                <a:t> distinct</a:t>
              </a:r>
              <a:r>
                <a:rPr kumimoji="0" lang="en-US" sz="3200" b="0" i="0" u="none" strike="noStrike" kern="0" cap="none" spc="-65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0" i="0" u="none" strike="noStrike" kern="0" cap="none" spc="-22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cs typeface="Calibri"/>
                </a:rPr>
                <a:t>algorithms</a:t>
              </a:r>
              <a:r>
                <a:rPr kumimoji="0" lang="en-US" sz="3200" b="0" i="0" u="none" strike="noStrike" kern="0" cap="none" spc="-12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cs typeface="Calibri"/>
                </a:rPr>
                <a:t>to</a:t>
              </a:r>
              <a:r>
                <a:rPr kumimoji="0" lang="en-US" sz="3200" b="0" i="0" u="none" strike="noStrike" kern="0" cap="none" spc="-44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cs typeface="Calibri"/>
                </a:rPr>
                <a:t>create</a:t>
              </a:r>
              <a:r>
                <a:rPr kumimoji="0" lang="en-US" sz="3200" b="0" i="0" u="none" strike="noStrike" kern="0" cap="none" spc="-22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cs typeface="Calibri"/>
                </a:rPr>
                <a:t>non-</a:t>
              </a:r>
              <a:r>
                <a:rPr kumimoji="0" lang="en-US" sz="3200" b="0" i="0" u="none" strike="noStrike" kern="0" cap="none" spc="-44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cs typeface="Calibri"/>
                </a:rPr>
                <a:t>gerrymandered</a:t>
              </a:r>
              <a:r>
                <a:rPr kumimoji="0" lang="en-US" sz="3200" b="0" i="0" u="none" strike="noStrike" kern="0" cap="none" spc="-196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0" i="0" u="none" strike="noStrike" kern="0" cap="none" spc="-22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cs typeface="Calibri"/>
                </a:rPr>
                <a:t>voting</a:t>
              </a:r>
              <a:r>
                <a:rPr kumimoji="0" lang="en-US" sz="3200" b="0" i="0" u="none" strike="noStrike" kern="0" cap="none" spc="-87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0" i="0" u="none" strike="noStrike" kern="0" cap="none" spc="-22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cs typeface="Calibri"/>
                </a:rPr>
                <a:t>maps.</a:t>
              </a:r>
              <a:endParaRPr lang="en-US" sz="3200"/>
            </a:p>
          </p:txBody>
        </p:sp>
        <p:sp>
          <p:nvSpPr>
            <p:cNvPr id="58" name="object 4">
              <a:extLst>
                <a:ext uri="{FF2B5EF4-FFF2-40B4-BE49-F238E27FC236}">
                  <a16:creationId xmlns:a16="http://schemas.microsoft.com/office/drawing/2014/main" id="{043777A0-547F-09CB-03BE-6ABEE8146618}"/>
                </a:ext>
              </a:extLst>
            </p:cNvPr>
            <p:cNvSpPr txBox="1"/>
            <p:nvPr/>
          </p:nvSpPr>
          <p:spPr>
            <a:xfrm>
              <a:off x="11646301" y="10389849"/>
              <a:ext cx="9433367" cy="790769"/>
            </a:xfrm>
            <a:prstGeom prst="rect">
              <a:avLst/>
            </a:prstGeom>
            <a:solidFill>
              <a:srgbClr val="00853D"/>
            </a:solidFill>
            <a:ln w="5817">
              <a:solidFill>
                <a:srgbClr val="2E528F"/>
              </a:solidFill>
            </a:ln>
          </p:spPr>
          <p:txBody>
            <a:bodyPr vert="horz" wrap="square" lIns="0" tIns="51283" rIns="0" bIns="0" rtlCol="0">
              <a:spAutoFit/>
            </a:bodyPr>
            <a:lstStyle/>
            <a:p>
              <a:pPr algn="ctr">
                <a:spcBef>
                  <a:spcPts val="404"/>
                </a:spcBef>
              </a:pPr>
              <a:r>
                <a:rPr lang="en-US" sz="4802" spc="-22">
                  <a:solidFill>
                    <a:srgbClr val="FFFFFF"/>
                  </a:solidFill>
                  <a:latin typeface="Calibri"/>
                  <a:cs typeface="Calibri"/>
                </a:rPr>
                <a:t>IDEAL PARTITION</a:t>
              </a:r>
              <a:endParaRPr sz="4802">
                <a:latin typeface="Calibri"/>
                <a:cs typeface="Calibri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4EE6455-3C6C-B494-111B-0138D6715C4A}"/>
                </a:ext>
              </a:extLst>
            </p:cNvPr>
            <p:cNvSpPr txBox="1"/>
            <p:nvPr/>
          </p:nvSpPr>
          <p:spPr>
            <a:xfrm>
              <a:off x="11646301" y="11431887"/>
              <a:ext cx="9433367" cy="90161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41932" marR="11088" lvl="0" indent="-515597" algn="l" defTabSz="914400" eaLnBrk="1" fontAlgn="auto" latinLnBrk="0" hangingPunct="1">
                <a:lnSpc>
                  <a:spcPct val="10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romanUcPeriod"/>
                <a:tabLst>
                  <a:tab pos="543318" algn="l"/>
                </a:tabLst>
                <a:defRPr/>
              </a:pPr>
              <a:r>
                <a: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We</a:t>
              </a:r>
              <a:r>
                <a:rPr kumimoji="0" lang="en-US" sz="3200" b="0" i="0" u="none" strike="noStrike" kern="0" cap="none" spc="688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pick</a:t>
              </a:r>
              <a:r>
                <a:rPr kumimoji="0" lang="en-US" sz="3200" b="0" i="0" u="none" strike="noStrike" kern="0" cap="none" spc="677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2</a:t>
              </a:r>
              <a:r>
                <a:rPr kumimoji="0" lang="en-US" sz="3200" b="0" i="0" u="none" strike="noStrike" kern="0" cap="none" spc="666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random</a:t>
              </a:r>
              <a:r>
                <a:rPr kumimoji="0" lang="en-US" sz="3200" b="0" i="0" u="none" strike="noStrike" kern="0" cap="none" spc="677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precincts</a:t>
              </a:r>
              <a:r>
                <a:rPr kumimoji="0" lang="en-US" sz="3200" b="0" i="0" u="none" strike="noStrike" kern="0" cap="none" spc="655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separated</a:t>
              </a:r>
              <a:r>
                <a:rPr kumimoji="0" lang="en-US" sz="3200" b="0" i="0" u="none" strike="noStrike" kern="0" cap="none" spc="688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by</a:t>
              </a:r>
              <a:r>
                <a:rPr kumimoji="0" lang="en-US" sz="3200" b="0" i="0" u="none" strike="noStrike" kern="0" cap="none" spc="60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at</a:t>
              </a:r>
              <a:r>
                <a:rPr kumimoji="0" lang="en-US" sz="3200" b="0" i="0" u="none" strike="noStrike" kern="0" cap="none" spc="655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least</a:t>
              </a:r>
              <a:r>
                <a:rPr kumimoji="0" lang="en-US" sz="3200" b="0" i="0" u="none" strike="noStrike" kern="0" cap="none" spc="655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a</a:t>
              </a:r>
              <a:r>
                <a:rPr kumimoji="0" lang="en-US" sz="3200" b="0" i="0" u="none" strike="noStrike" kern="0" cap="none" spc="60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given</a:t>
              </a:r>
              <a:r>
                <a:rPr kumimoji="0" lang="en-US" sz="3200" b="0" i="0" u="none" strike="noStrike" kern="0" cap="none" spc="611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parameter</a:t>
              </a:r>
              <a:r>
                <a:rPr kumimoji="0" lang="en-US" sz="3200" b="0" i="0" u="none" strike="noStrike" kern="0" cap="none" spc="688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0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d</a:t>
              </a:r>
              <a:r>
                <a:rPr kumimoji="0" lang="en-US" sz="3200" b="0" i="1" u="none" strike="noStrike" kern="0" cap="none" spc="633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edges</a:t>
              </a:r>
              <a:r>
                <a:rPr kumimoji="0" lang="en-US" sz="3200" b="0" i="0" u="none" strike="noStrike" kern="0" cap="none" spc="709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0" i="0" u="none" strike="noStrike" kern="0" cap="none" spc="-44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when </a:t>
              </a:r>
              <a:r>
                <a: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traversing</a:t>
              </a:r>
              <a:r>
                <a:rPr kumimoji="0" lang="en-US" sz="3200" b="0" i="0" u="none" strike="noStrike" kern="0" cap="none" spc="87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the</a:t>
              </a:r>
              <a:r>
                <a:rPr kumimoji="0" lang="en-US" sz="3200" b="0" i="0" u="none" strike="noStrike" kern="0" cap="none" spc="87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shortest</a:t>
              </a:r>
              <a:r>
                <a:rPr kumimoji="0" lang="en-US" sz="3200" b="0" i="0" u="none" strike="noStrike" kern="0" cap="none" spc="44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path</a:t>
              </a:r>
              <a:r>
                <a:rPr kumimoji="0" lang="en-US" sz="3200" b="0" i="0" u="none" strike="noStrike" kern="0" cap="none" spc="76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between</a:t>
              </a:r>
              <a:r>
                <a:rPr kumimoji="0" lang="en-US" sz="3200" b="0" i="0" u="none" strike="noStrike" kern="0" cap="none" spc="87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those</a:t>
              </a:r>
              <a:r>
                <a:rPr kumimoji="0" lang="en-US" sz="3200" b="0" i="0" u="none" strike="noStrike" kern="0" cap="none" spc="11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districts,</a:t>
              </a:r>
              <a:r>
                <a:rPr kumimoji="0" lang="en-US" sz="3200" b="0" i="0" u="none" strike="noStrike" kern="0" cap="none" spc="65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and</a:t>
              </a:r>
              <a:r>
                <a:rPr kumimoji="0" lang="en-US" sz="3200" b="0" i="0" u="none" strike="noStrike" kern="0" cap="none" spc="65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then</a:t>
              </a:r>
              <a:r>
                <a:rPr kumimoji="0" lang="en-US" sz="3200" b="0" i="0" u="none" strike="noStrike" kern="0" cap="none" spc="-65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00853D"/>
                  </a:solidFill>
                  <a:effectLst/>
                  <a:uLnTx/>
                  <a:uFillTx/>
                  <a:latin typeface="Calibri"/>
                  <a:cs typeface="Calibri"/>
                </a:rPr>
                <a:t>we</a:t>
              </a:r>
              <a:r>
                <a:rPr kumimoji="0" lang="en-US" sz="3200" b="1" i="0" u="none" strike="noStrike" kern="0" cap="none" spc="87" normalizeH="0" baseline="0" noProof="0">
                  <a:ln>
                    <a:noFill/>
                  </a:ln>
                  <a:solidFill>
                    <a:srgbClr val="00853D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00853D"/>
                  </a:solidFill>
                  <a:effectLst/>
                  <a:uLnTx/>
                  <a:uFillTx/>
                  <a:latin typeface="Calibri"/>
                  <a:cs typeface="Calibri"/>
                </a:rPr>
                <a:t>assign</a:t>
              </a:r>
              <a:r>
                <a:rPr kumimoji="0" lang="en-US" sz="3200" b="1" i="0" u="none" strike="noStrike" kern="0" cap="none" spc="87" normalizeH="0" baseline="0" noProof="0">
                  <a:ln>
                    <a:noFill/>
                  </a:ln>
                  <a:solidFill>
                    <a:srgbClr val="00853D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00853D"/>
                  </a:solidFill>
                  <a:effectLst/>
                  <a:uLnTx/>
                  <a:uFillTx/>
                  <a:latin typeface="Calibri"/>
                  <a:cs typeface="Calibri"/>
                </a:rPr>
                <a:t>every</a:t>
              </a:r>
              <a:r>
                <a:rPr kumimoji="0" lang="en-US" sz="3200" b="1" i="0" u="none" strike="noStrike" kern="0" cap="none" spc="65" normalizeH="0" baseline="0" noProof="0">
                  <a:ln>
                    <a:noFill/>
                  </a:ln>
                  <a:solidFill>
                    <a:srgbClr val="00853D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00853D"/>
                  </a:solidFill>
                  <a:effectLst/>
                  <a:uLnTx/>
                  <a:uFillTx/>
                  <a:latin typeface="Calibri"/>
                  <a:cs typeface="Calibri"/>
                </a:rPr>
                <a:t>precinct</a:t>
              </a:r>
              <a:r>
                <a:rPr kumimoji="0" lang="en-US" sz="3200" b="1" i="0" u="none" strike="noStrike" kern="0" cap="none" spc="65" normalizeH="0" baseline="0" noProof="0">
                  <a:ln>
                    <a:noFill/>
                  </a:ln>
                  <a:solidFill>
                    <a:srgbClr val="00853D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1" i="0" u="none" strike="noStrike" kern="0" cap="none" spc="-55" normalizeH="0" baseline="0" noProof="0">
                  <a:ln>
                    <a:noFill/>
                  </a:ln>
                  <a:solidFill>
                    <a:srgbClr val="00853D"/>
                  </a:solidFill>
                  <a:effectLst/>
                  <a:uLnTx/>
                  <a:uFillTx/>
                  <a:latin typeface="Calibri"/>
                  <a:cs typeface="Calibri"/>
                </a:rPr>
                <a:t>in </a:t>
              </a:r>
              <a:r>
                <a:rPr kumimoji="0" 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00853D"/>
                  </a:solidFill>
                  <a:effectLst/>
                  <a:uLnTx/>
                  <a:uFillTx/>
                  <a:latin typeface="Calibri"/>
                  <a:cs typeface="Calibri"/>
                </a:rPr>
                <a:t>the</a:t>
              </a:r>
              <a:r>
                <a:rPr kumimoji="0" lang="en-US" sz="3200" b="1" i="0" u="none" strike="noStrike" kern="0" cap="none" spc="611" normalizeH="0" baseline="0" noProof="0">
                  <a:ln>
                    <a:noFill/>
                  </a:ln>
                  <a:solidFill>
                    <a:srgbClr val="00853D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00853D"/>
                  </a:solidFill>
                  <a:effectLst/>
                  <a:uLnTx/>
                  <a:uFillTx/>
                  <a:latin typeface="Calibri"/>
                  <a:cs typeface="Calibri"/>
                </a:rPr>
                <a:t>map</a:t>
              </a:r>
              <a:r>
                <a:rPr kumimoji="0" lang="en-US" sz="3200" b="1" i="0" u="none" strike="noStrike" kern="0" cap="none" spc="611" normalizeH="0" baseline="0" noProof="0">
                  <a:ln>
                    <a:noFill/>
                  </a:ln>
                  <a:solidFill>
                    <a:srgbClr val="00853D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00853D"/>
                  </a:solidFill>
                  <a:effectLst/>
                  <a:uLnTx/>
                  <a:uFillTx/>
                  <a:latin typeface="Calibri"/>
                  <a:cs typeface="Calibri"/>
                </a:rPr>
                <a:t>to</a:t>
              </a:r>
              <a:r>
                <a:rPr kumimoji="0" lang="en-US" sz="3200" b="1" i="0" u="none" strike="noStrike" kern="0" cap="none" spc="589" normalizeH="0" baseline="0" noProof="0">
                  <a:ln>
                    <a:noFill/>
                  </a:ln>
                  <a:solidFill>
                    <a:srgbClr val="00853D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00853D"/>
                  </a:solidFill>
                  <a:effectLst/>
                  <a:uLnTx/>
                  <a:uFillTx/>
                  <a:latin typeface="Calibri"/>
                  <a:cs typeface="Calibri"/>
                </a:rPr>
                <a:t>a</a:t>
              </a:r>
              <a:r>
                <a:rPr kumimoji="0" lang="en-US" sz="3200" b="1" i="0" u="none" strike="noStrike" kern="0" cap="none" spc="589" normalizeH="0" baseline="0" noProof="0">
                  <a:ln>
                    <a:noFill/>
                  </a:ln>
                  <a:solidFill>
                    <a:srgbClr val="00853D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00853D"/>
                  </a:solidFill>
                  <a:effectLst/>
                  <a:uLnTx/>
                  <a:uFillTx/>
                  <a:latin typeface="Calibri"/>
                  <a:cs typeface="Calibri"/>
                </a:rPr>
                <a:t>batch</a:t>
              </a:r>
              <a:r>
                <a:rPr kumimoji="0" lang="en-US" sz="3200" b="1" i="0" u="none" strike="noStrike" kern="0" cap="none" spc="611" normalizeH="0" baseline="0" noProof="0">
                  <a:ln>
                    <a:noFill/>
                  </a:ln>
                  <a:solidFill>
                    <a:srgbClr val="00853D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depending</a:t>
              </a:r>
              <a:r>
                <a:rPr kumimoji="0" lang="en-US" sz="3200" b="0" i="0" u="none" strike="noStrike" kern="0" cap="none" spc="622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on</a:t>
              </a:r>
              <a:r>
                <a:rPr kumimoji="0" lang="en-US" sz="3200" b="0" i="0" u="none" strike="noStrike" kern="0" cap="none" spc="535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which</a:t>
              </a:r>
              <a:r>
                <a:rPr kumimoji="0" lang="en-US" sz="3200" b="0" i="0" u="none" strike="noStrike" kern="0" cap="none" spc="611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of</a:t>
              </a:r>
              <a:r>
                <a:rPr kumimoji="0" lang="en-US" sz="3200" b="0" i="0" u="none" strike="noStrike" kern="0" cap="none" spc="60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the</a:t>
              </a:r>
              <a:r>
                <a:rPr kumimoji="0" lang="en-US" sz="3200" b="0" i="0" u="none" strike="noStrike" kern="0" cap="none" spc="611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two</a:t>
              </a:r>
              <a:r>
                <a:rPr kumimoji="0" lang="en-US" sz="3200" b="0" i="0" u="none" strike="noStrike" kern="0" cap="none" spc="611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random</a:t>
              </a:r>
              <a:r>
                <a:rPr kumimoji="0" lang="en-US" sz="3200" b="0" i="0" u="none" strike="noStrike" kern="0" cap="none" spc="60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precincts</a:t>
              </a:r>
              <a:r>
                <a:rPr kumimoji="0" lang="en-US" sz="3200" b="0" i="0" u="none" strike="noStrike" kern="0" cap="none" spc="655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it</a:t>
              </a:r>
              <a:r>
                <a:rPr kumimoji="0" lang="en-US" sz="3200" b="0" i="0" u="none" strike="noStrike" kern="0" cap="none" spc="568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is</a:t>
              </a:r>
              <a:r>
                <a:rPr kumimoji="0" lang="en-US" sz="3200" b="0" i="0" u="none" strike="noStrike" kern="0" cap="none" spc="644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closer</a:t>
              </a:r>
              <a:r>
                <a:rPr kumimoji="0" lang="en-US" sz="3200" b="0" i="0" u="none" strike="noStrike" kern="0" cap="none" spc="622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0" i="0" u="none" strike="noStrike" kern="0" cap="none" spc="-55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to </a:t>
              </a:r>
              <a:r>
                <a: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(leaving</a:t>
              </a:r>
              <a:r>
                <a:rPr kumimoji="0" lang="en-US" sz="3200" b="0" i="0" u="none" strike="noStrike" kern="0" cap="none" spc="65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equidistant</a:t>
              </a:r>
              <a:r>
                <a:rPr kumimoji="0" lang="en-US" sz="3200" b="0" i="0" u="none" strike="noStrike" kern="0" cap="none" spc="-12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precincts</a:t>
              </a:r>
              <a:r>
                <a:rPr kumimoji="0" lang="en-US" sz="3200" b="0" i="0" u="none" strike="noStrike" kern="0" cap="none" spc="22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3200" b="0" i="0" u="none" strike="noStrike" kern="0" cap="none" spc="-22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unassigned).</a:t>
              </a:r>
            </a:p>
            <a:p>
              <a:pPr marL="541932" marR="11088" lvl="0" indent="-515597" algn="l" defTabSz="914400" eaLnBrk="1" fontAlgn="auto" latinLnBrk="0" hangingPunct="1">
                <a:lnSpc>
                  <a:spcPct val="10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romanUcPeriod"/>
                <a:tabLst>
                  <a:tab pos="543318" algn="l"/>
                </a:tabLst>
                <a:defRPr/>
              </a:pPr>
              <a:r>
                <a:rPr kumimoji="0" lang="en-US" sz="3200" b="0" i="0" u="none" strike="noStrike" kern="0" cap="none" spc="-22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If the population within the smaller of the two batches can form a district when some unassigned areas is added, </a:t>
              </a:r>
              <a:r>
                <a:rPr kumimoji="0" lang="en-US" sz="3200" b="1" i="0" u="none" strike="noStrike" kern="0" cap="none" spc="-22" normalizeH="0" baseline="0" noProof="0">
                  <a:ln>
                    <a:noFill/>
                  </a:ln>
                  <a:solidFill>
                    <a:srgbClr val="00853D"/>
                  </a:solidFill>
                  <a:effectLst/>
                  <a:uLnTx/>
                  <a:uFillTx/>
                  <a:latin typeface="Calibri"/>
                  <a:cs typeface="Calibri"/>
                </a:rPr>
                <a:t>we gradually add adjacent areas </a:t>
              </a:r>
              <a:r>
                <a:rPr kumimoji="0" lang="en-US" sz="3200" b="0" i="0" u="none" strike="noStrike" kern="0" cap="none" spc="-22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from the unassigned batch until we reach our optimal population.</a:t>
              </a:r>
            </a:p>
            <a:p>
              <a:pPr marL="541932" marR="11088" lvl="0" indent="-515597" algn="l" defTabSz="914400" eaLnBrk="1" fontAlgn="auto" latinLnBrk="0" hangingPunct="1">
                <a:lnSpc>
                  <a:spcPct val="10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romanUcPeriod"/>
                <a:tabLst>
                  <a:tab pos="543318" algn="l"/>
                </a:tabLst>
                <a:defRPr/>
              </a:pPr>
              <a:r>
                <a:rPr kumimoji="0" lang="en-US" sz="3200" b="0" i="0" u="none" strike="noStrike" kern="0" cap="none" spc="-22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We save the district and remove the precincts from consideration in the next iteration.</a:t>
              </a:r>
            </a:p>
            <a:p>
              <a:pPr marL="541932" marR="11088" lvl="0" indent="-515597" algn="l" defTabSz="914400" eaLnBrk="1" fontAlgn="auto" latinLnBrk="0" hangingPunct="1">
                <a:lnSpc>
                  <a:spcPct val="10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romanUcPeriod"/>
                <a:tabLst>
                  <a:tab pos="543318" algn="l"/>
                </a:tabLst>
                <a:defRPr/>
              </a:pPr>
              <a:r>
                <a:rPr kumimoji="0" lang="en-US" sz="3200" b="0" i="0" u="none" strike="noStrike" kern="0" cap="none" spc="-22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After n-1 iterations of steps I through III, we will have n-1 districts, and all remaining area forms one last district</a:t>
              </a:r>
              <a:endParaRPr lang="en-US" sz="3200" spc="-22">
                <a:latin typeface="Calibri"/>
                <a:cs typeface="Calibri"/>
              </a:endParaRPr>
            </a:p>
            <a:p>
              <a:pPr marL="541932" marR="11088" lvl="0" indent="-515597" algn="l" defTabSz="914400" eaLnBrk="1" fontAlgn="auto" latinLnBrk="0" hangingPunct="1">
                <a:lnSpc>
                  <a:spcPct val="10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romanUcPeriod"/>
                <a:tabLst>
                  <a:tab pos="543318" algn="l"/>
                </a:tabLst>
                <a:defRPr/>
              </a:pPr>
              <a:r>
                <a:rPr kumimoji="0" lang="en-US" sz="3200" b="1" i="0" u="none" strike="noStrike" kern="0" cap="none" spc="-22" normalizeH="0" baseline="0" noProof="0">
                  <a:ln>
                    <a:noFill/>
                  </a:ln>
                  <a:solidFill>
                    <a:srgbClr val="00853D"/>
                  </a:solidFill>
                  <a:effectLst/>
                  <a:uLnTx/>
                  <a:uFillTx/>
                  <a:latin typeface="Calibri"/>
                  <a:cs typeface="Calibri"/>
                </a:rPr>
                <a:t>This </a:t>
              </a:r>
              <a:r>
                <a:rPr lang="en-US" sz="3200" b="1" spc="-22">
                  <a:solidFill>
                    <a:srgbClr val="00853D"/>
                  </a:solidFill>
                  <a:latin typeface="Calibri"/>
                  <a:cs typeface="Calibri"/>
                </a:rPr>
                <a:t>a</a:t>
              </a:r>
              <a:r>
                <a:rPr kumimoji="0" lang="en-US" sz="3200" b="1" i="0" u="none" strike="noStrike" kern="0" cap="none" spc="-22" normalizeH="0" baseline="0" noProof="0" err="1">
                  <a:ln>
                    <a:noFill/>
                  </a:ln>
                  <a:solidFill>
                    <a:srgbClr val="00853D"/>
                  </a:solidFill>
                  <a:effectLst/>
                  <a:uLnTx/>
                  <a:uFillTx/>
                  <a:latin typeface="Calibri"/>
                  <a:cs typeface="Calibri"/>
                </a:rPr>
                <a:t>lgorith</a:t>
              </a:r>
              <a:r>
                <a:rPr lang="en-US" sz="3200" b="1" spc="-22">
                  <a:solidFill>
                    <a:srgbClr val="00853D"/>
                  </a:solidFill>
                  <a:latin typeface="Calibri"/>
                  <a:cs typeface="Calibri"/>
                </a:rPr>
                <a:t>m can be iterated, first breaking the state into sub-states, and then into final districts</a:t>
              </a:r>
              <a:r>
                <a:rPr lang="en-US" sz="3200" spc="-22">
                  <a:latin typeface="Calibri"/>
                  <a:cs typeface="Calibri"/>
                </a:rPr>
                <a:t>.</a:t>
              </a:r>
            </a:p>
            <a:p>
              <a:pPr marL="541932" marR="11088" lvl="0" indent="-515597" algn="l" defTabSz="914400" eaLnBrk="1" fontAlgn="auto" latinLnBrk="0" hangingPunct="1">
                <a:lnSpc>
                  <a:spcPct val="10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romanUcPeriod"/>
                <a:tabLst>
                  <a:tab pos="543318" algn="l"/>
                </a:tabLst>
                <a:defRPr/>
              </a:pPr>
              <a:endParaRPr kumimoji="0" lang="en-US" sz="3200" b="1" i="0" u="none" strike="noStrike" kern="0" cap="none" spc="-22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endParaRPr>
            </a:p>
            <a:p>
              <a:pPr marL="26335" marR="11088" lvl="0" algn="l" defTabSz="914400" eaLnBrk="1" fontAlgn="auto" latinLnBrk="0" hangingPunct="1">
                <a:lnSpc>
                  <a:spcPct val="10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>
                  <a:tab pos="543318" algn="l"/>
                </a:tabLst>
                <a:defRPr/>
              </a:pPr>
              <a:endParaRPr lang="en-US" sz="3200" spc="-22">
                <a:latin typeface="Calibri"/>
                <a:cs typeface="Calibri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86BA5D3-32B2-9918-40CB-3E70D0634C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46301" y="4043632"/>
              <a:ext cx="3260304" cy="3647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251141B-4044-6AB4-978E-EF293D740B95}"/>
                </a:ext>
              </a:extLst>
            </p:cNvPr>
            <p:cNvSpPr txBox="1"/>
            <p:nvPr/>
          </p:nvSpPr>
          <p:spPr>
            <a:xfrm>
              <a:off x="15051760" y="3858946"/>
              <a:ext cx="5999291" cy="501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>
                  <a:latin typeface="+mj-lt"/>
                </a:rPr>
                <a:t>We chose to use Georgia to compare our algorithms, for the following reasons.</a:t>
              </a:r>
            </a:p>
            <a:p>
              <a:pPr marL="514350" indent="-514350">
                <a:buFont typeface="+mj-lt"/>
                <a:buAutoNum type="arabicPeriod"/>
              </a:pPr>
              <a:r>
                <a:rPr lang="en-US" sz="3200" b="1">
                  <a:solidFill>
                    <a:srgbClr val="00853D"/>
                  </a:solidFill>
                  <a:latin typeface="+mj-lt"/>
                </a:rPr>
                <a:t>Georgia has a large racial diversity</a:t>
              </a:r>
            </a:p>
            <a:p>
              <a:pPr marL="514350" indent="-514350">
                <a:buFont typeface="+mj-lt"/>
                <a:buAutoNum type="arabicPeriod"/>
              </a:pPr>
              <a:r>
                <a:rPr lang="en-US" sz="3200">
                  <a:latin typeface="+mj-lt"/>
                </a:rPr>
                <a:t>Georgia is contiguous.</a:t>
              </a:r>
            </a:p>
            <a:p>
              <a:pPr marL="514350" indent="-514350">
                <a:buFont typeface="+mj-lt"/>
                <a:buAutoNum type="arabicPeriod"/>
              </a:pPr>
              <a:r>
                <a:rPr lang="en-US" sz="3200" b="1">
                  <a:solidFill>
                    <a:srgbClr val="00853D"/>
                  </a:solidFill>
                  <a:latin typeface="+mj-lt"/>
                </a:rPr>
                <a:t>Georgia has existing gerrymandering</a:t>
              </a:r>
              <a:r>
                <a:rPr lang="en-US" sz="3200">
                  <a:latin typeface="+mj-lt"/>
                </a:rPr>
                <a:t>.</a:t>
              </a:r>
              <a:br>
                <a:rPr lang="en-US" sz="3200">
                  <a:latin typeface="+mj-lt"/>
                </a:rPr>
              </a:br>
              <a:br>
                <a:rPr lang="en-US" sz="3200">
                  <a:latin typeface="+mj-lt"/>
                </a:rPr>
              </a:br>
              <a:endParaRPr lang="en-US" sz="3200">
                <a:latin typeface="+mj-lt"/>
              </a:endParaRPr>
            </a:p>
          </p:txBody>
        </p:sp>
      </p:grpSp>
      <p:sp>
        <p:nvSpPr>
          <p:cNvPr id="1048" name="object 4">
            <a:extLst>
              <a:ext uri="{FF2B5EF4-FFF2-40B4-BE49-F238E27FC236}">
                <a16:creationId xmlns:a16="http://schemas.microsoft.com/office/drawing/2014/main" id="{808E9892-FC14-2661-0565-0920932DD4C1}"/>
              </a:ext>
            </a:extLst>
          </p:cNvPr>
          <p:cNvSpPr txBox="1"/>
          <p:nvPr/>
        </p:nvSpPr>
        <p:spPr>
          <a:xfrm>
            <a:off x="33092698" y="10769581"/>
            <a:ext cx="10189260" cy="790769"/>
          </a:xfrm>
          <a:prstGeom prst="rect">
            <a:avLst/>
          </a:prstGeom>
          <a:solidFill>
            <a:srgbClr val="00853D"/>
          </a:solidFill>
          <a:ln w="5817">
            <a:solidFill>
              <a:srgbClr val="2E528F"/>
            </a:solidFill>
          </a:ln>
        </p:spPr>
        <p:txBody>
          <a:bodyPr vert="horz" wrap="square" lIns="0" tIns="51283" rIns="0" bIns="0" rtlCol="0">
            <a:spAutoFit/>
          </a:bodyPr>
          <a:lstStyle/>
          <a:p>
            <a:pPr algn="ctr">
              <a:spcBef>
                <a:spcPts val="404"/>
              </a:spcBef>
            </a:pPr>
            <a:r>
              <a:rPr lang="en-US" sz="4802" spc="-22">
                <a:solidFill>
                  <a:srgbClr val="FFFFFF"/>
                </a:solidFill>
                <a:latin typeface="Calibri"/>
                <a:cs typeface="Calibri"/>
              </a:rPr>
              <a:t>FUTURE WORK</a:t>
            </a:r>
            <a:endParaRPr sz="4802">
              <a:latin typeface="Calibri"/>
              <a:cs typeface="Calibri"/>
            </a:endParaRPr>
          </a:p>
        </p:txBody>
      </p: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ABE519CD-F769-40F6-CD85-D90BCDB349DF}"/>
              </a:ext>
            </a:extLst>
          </p:cNvPr>
          <p:cNvGrpSpPr/>
          <p:nvPr/>
        </p:nvGrpSpPr>
        <p:grpSpPr>
          <a:xfrm>
            <a:off x="33092698" y="20125711"/>
            <a:ext cx="10409855" cy="11110611"/>
            <a:chOff x="33246164" y="20516036"/>
            <a:chExt cx="10409855" cy="11110611"/>
          </a:xfrm>
        </p:grpSpPr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D76869A3-01D3-E39E-8140-423A951DF124}"/>
                </a:ext>
              </a:extLst>
            </p:cNvPr>
            <p:cNvSpPr txBox="1"/>
            <p:nvPr/>
          </p:nvSpPr>
          <p:spPr>
            <a:xfrm>
              <a:off x="33246164" y="21839352"/>
              <a:ext cx="10409855" cy="97872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 algn="l">
                <a:buFont typeface="Arial" panose="020B0604020202020204" pitchFamily="34" charset="0"/>
                <a:buChar char="•"/>
              </a:pPr>
              <a:r>
                <a:rPr lang="en-US" sz="3000" b="0" i="0">
                  <a:solidFill>
                    <a:schemeClr val="tx1"/>
                  </a:solidFill>
                  <a:effectLst/>
                  <a:latin typeface="+mj-lt"/>
                </a:rPr>
                <a:t>Gupta, S., Jain, P., </a:t>
              </a:r>
              <a:r>
                <a:rPr lang="en-US" sz="3000" b="0" i="0" err="1">
                  <a:solidFill>
                    <a:schemeClr val="tx1"/>
                  </a:solidFill>
                  <a:effectLst/>
                  <a:latin typeface="+mj-lt"/>
                </a:rPr>
                <a:t>Panolan</a:t>
              </a:r>
              <a:r>
                <a:rPr lang="en-US" sz="3000" b="0" i="0">
                  <a:solidFill>
                    <a:schemeClr val="tx1"/>
                  </a:solidFill>
                  <a:effectLst/>
                  <a:latin typeface="+mj-lt"/>
                </a:rPr>
                <a:t>, F., Roy, S., &amp; Saurabh, S. (2021). Gerrymandering on graphs: Computational complexity and parameterized algorithms. In International Symposium on Algorithmic Game Theory, 140-155. Springer, Cham.</a:t>
              </a:r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r>
                <a:rPr lang="en-US" sz="3000" b="0" i="0">
                  <a:solidFill>
                    <a:schemeClr val="tx1"/>
                  </a:solidFill>
                  <a:effectLst/>
                  <a:latin typeface="+mj-lt"/>
                </a:rPr>
                <a:t>MGGG Redistricting Lab. (n.d.). </a:t>
              </a:r>
              <a:r>
                <a:rPr lang="en-US" sz="3000" b="0" i="0" err="1">
                  <a:solidFill>
                    <a:schemeClr val="tx1"/>
                  </a:solidFill>
                  <a:effectLst/>
                  <a:latin typeface="+mj-lt"/>
                </a:rPr>
                <a:t>Districtr</a:t>
              </a:r>
              <a:r>
                <a:rPr lang="en-US" sz="3000" b="0" i="0">
                  <a:solidFill>
                    <a:schemeClr val="tx1"/>
                  </a:solidFill>
                  <a:effectLst/>
                  <a:latin typeface="+mj-lt"/>
                </a:rPr>
                <a:t> [Website]. Retrieved from </a:t>
              </a:r>
              <a:r>
                <a:rPr lang="en-US" sz="3000" b="0" i="0" u="sng">
                  <a:solidFill>
                    <a:schemeClr val="tx1"/>
                  </a:solidFill>
                  <a:effectLst/>
                  <a:latin typeface="+mj-lt"/>
                  <a:hlinkClick r:id="rId1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https://districtr.org/</a:t>
              </a:r>
              <a:endParaRPr lang="en-US" sz="3000" b="0" i="0">
                <a:solidFill>
                  <a:schemeClr val="tx1"/>
                </a:solidFill>
                <a:effectLst/>
                <a:latin typeface="+mj-lt"/>
              </a:endParaRPr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r>
                <a:rPr lang="en-US" sz="3000" b="0" i="0">
                  <a:solidFill>
                    <a:schemeClr val="tx1"/>
                  </a:solidFill>
                  <a:effectLst/>
                  <a:latin typeface="+mj-lt"/>
                </a:rPr>
                <a:t>Redistricting Data Hub. (2021, December 1). Election Results and Precinct Boundaries [Website]. Retrieved from </a:t>
              </a:r>
              <a:r>
                <a:rPr lang="en-US" sz="3000" b="0" i="0" u="sng">
                  <a:solidFill>
                    <a:schemeClr val="tx1"/>
                  </a:solidFill>
                  <a:effectLst/>
                  <a:latin typeface="+mj-lt"/>
                  <a:hlinkClick r:id="rId1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https://redistrictingdatahub.org/data/about-our-data/election-results-and-precinct-boundaries/</a:t>
              </a:r>
              <a:endParaRPr lang="en-US" sz="3000" u="sng">
                <a:solidFill>
                  <a:schemeClr val="tx1"/>
                </a:solidFill>
                <a:latin typeface="+mj-lt"/>
              </a:endParaRPr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r>
                <a:rPr lang="en-US" sz="3000" b="0" i="0">
                  <a:solidFill>
                    <a:schemeClr val="tx1"/>
                  </a:solidFill>
                  <a:effectLst/>
                  <a:latin typeface="+mj-lt"/>
                </a:rPr>
                <a:t>US Census Bureau. (2022, September 27). US Zip Codes Database [Website]. Retrieved from </a:t>
              </a:r>
              <a:r>
                <a:rPr lang="en-US" sz="3000" b="0" i="0" u="sng">
                  <a:solidFill>
                    <a:schemeClr val="tx1"/>
                  </a:solidFill>
                  <a:effectLst/>
                  <a:latin typeface="+mj-lt"/>
                  <a:hlinkClick r:id="rId1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https://simplemaps.com/data/us-zips</a:t>
              </a:r>
              <a:endParaRPr lang="en-US" sz="3000" b="0" i="0">
                <a:solidFill>
                  <a:schemeClr val="tx1"/>
                </a:solidFill>
                <a:effectLst/>
                <a:latin typeface="+mj-lt"/>
              </a:endParaRPr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r>
                <a:rPr lang="en-US" sz="3000" b="0" i="0">
                  <a:solidFill>
                    <a:schemeClr val="tx1"/>
                  </a:solidFill>
                  <a:effectLst/>
                  <a:latin typeface="+mj-lt"/>
                </a:rPr>
                <a:t>Civil Rights in America: Racial Voting Rights [Website]. (2009). U.S. National Park Service, U.S. Department of the Interior. Retrieved 23 January 2023.</a:t>
              </a:r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r>
                <a:rPr lang="en-US" sz="3000" b="0" i="0" err="1">
                  <a:solidFill>
                    <a:schemeClr val="tx1"/>
                  </a:solidFill>
                  <a:effectLst/>
                  <a:latin typeface="+mj-lt"/>
                </a:rPr>
                <a:t>Polsby</a:t>
              </a:r>
              <a:r>
                <a:rPr lang="en-US" sz="3000" b="0" i="0">
                  <a:solidFill>
                    <a:schemeClr val="tx1"/>
                  </a:solidFill>
                  <a:effectLst/>
                  <a:latin typeface="+mj-lt"/>
                </a:rPr>
                <a:t>, D. D., &amp; Popper, R. D. (1991). The Third Criterion: Compactness as a procedural safeguard against partisan gerrymandering. Yale Law &amp; Policy Review, 9(2), 301-353.</a:t>
              </a:r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r>
                <a:rPr lang="en-US" sz="3000" b="0" i="0" err="1">
                  <a:solidFill>
                    <a:schemeClr val="tx1"/>
                  </a:solidFill>
                  <a:effectLst/>
                  <a:latin typeface="+mj-lt"/>
                </a:rPr>
                <a:t>Ansolabehere</a:t>
              </a:r>
              <a:r>
                <a:rPr lang="en-US" sz="3000" b="0" i="0">
                  <a:solidFill>
                    <a:schemeClr val="tx1"/>
                  </a:solidFill>
                  <a:effectLst/>
                  <a:latin typeface="+mj-lt"/>
                </a:rPr>
                <a:t>, S., &amp; Palmer, M. (n.d.). A Two Hundred-Year Statistical History of the Gerrymander, pp. 6-7.</a:t>
              </a:r>
            </a:p>
          </p:txBody>
        </p:sp>
        <p:sp>
          <p:nvSpPr>
            <p:cNvPr id="1049" name="object 4">
              <a:extLst>
                <a:ext uri="{FF2B5EF4-FFF2-40B4-BE49-F238E27FC236}">
                  <a16:creationId xmlns:a16="http://schemas.microsoft.com/office/drawing/2014/main" id="{7C409CAF-6904-2B8B-FFB5-D912A958EF74}"/>
                </a:ext>
              </a:extLst>
            </p:cNvPr>
            <p:cNvSpPr txBox="1"/>
            <p:nvPr/>
          </p:nvSpPr>
          <p:spPr>
            <a:xfrm>
              <a:off x="33246164" y="20516036"/>
              <a:ext cx="10189260" cy="790769"/>
            </a:xfrm>
            <a:prstGeom prst="rect">
              <a:avLst/>
            </a:prstGeom>
            <a:solidFill>
              <a:srgbClr val="00853D"/>
            </a:solidFill>
            <a:ln w="5817">
              <a:solidFill>
                <a:srgbClr val="2E528F"/>
              </a:solidFill>
            </a:ln>
          </p:spPr>
          <p:txBody>
            <a:bodyPr vert="horz" wrap="square" lIns="0" tIns="51283" rIns="0" bIns="0" rtlCol="0">
              <a:spAutoFit/>
            </a:bodyPr>
            <a:lstStyle/>
            <a:p>
              <a:pPr algn="ctr">
                <a:spcBef>
                  <a:spcPts val="404"/>
                </a:spcBef>
              </a:pPr>
              <a:r>
                <a:rPr lang="en-US" sz="4802" spc="-22">
                  <a:solidFill>
                    <a:srgbClr val="FFFFFF"/>
                  </a:solidFill>
                  <a:latin typeface="Calibri"/>
                  <a:cs typeface="Calibri"/>
                </a:rPr>
                <a:t>REFRENCES</a:t>
              </a:r>
              <a:endParaRPr sz="4802">
                <a:latin typeface="Calibri"/>
                <a:cs typeface="Calibri"/>
              </a:endParaRPr>
            </a:p>
          </p:txBody>
        </p:sp>
      </p:grp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4E8399C-6A93-83FB-6D05-2588B68B2693}"/>
              </a:ext>
            </a:extLst>
          </p:cNvPr>
          <p:cNvSpPr txBox="1"/>
          <p:nvPr/>
        </p:nvSpPr>
        <p:spPr>
          <a:xfrm>
            <a:off x="33062485" y="11806377"/>
            <a:ext cx="10440067" cy="7918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720" marR="11088" lvl="0" indent="0" algn="l" defTabSz="914400" eaLnBrk="1" fontAlgn="auto" latinLnBrk="0" hangingPunct="1">
              <a:lnSpc>
                <a:spcPct val="99100"/>
              </a:lnSpc>
              <a:spcBef>
                <a:spcPts val="2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Most of</a:t>
            </a:r>
            <a:r>
              <a:rPr kumimoji="0" lang="en-US" sz="3200" b="0" i="0" u="none" strike="noStrike" kern="0" cap="none" spc="98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our</a:t>
            </a:r>
            <a:r>
              <a:rPr kumimoji="0" lang="en-US" sz="3200" b="0" i="0" u="none" strike="noStrike" kern="0" cap="none" spc="33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future</a:t>
            </a:r>
            <a:r>
              <a:rPr kumimoji="0" lang="en-US" sz="3200" b="0" i="0" u="none" strike="noStrike" kern="0" cap="none" spc="6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work</a:t>
            </a:r>
            <a:r>
              <a:rPr kumimoji="0" lang="en-US" sz="3200" b="0" i="0" u="none" strike="noStrike" kern="0" cap="none" spc="44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will</a:t>
            </a:r>
            <a:r>
              <a:rPr kumimoji="0" lang="en-US" sz="3200" b="0" i="0" u="none" strike="noStrike" kern="0" cap="none" spc="6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rely</a:t>
            </a:r>
            <a:r>
              <a:rPr kumimoji="0" lang="en-US" sz="3200" b="0" i="0" u="none" strike="noStrike" kern="0" cap="none" spc="5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on</a:t>
            </a:r>
            <a:r>
              <a:rPr kumimoji="0" lang="en-US" sz="3200" b="0" i="0" u="none" strike="noStrike" kern="0" cap="none" spc="98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applying</a:t>
            </a:r>
            <a:r>
              <a:rPr kumimoji="0" lang="en-US" sz="3200" b="1" i="0" u="none" strike="noStrike" kern="0" cap="none" spc="76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our</a:t>
            </a:r>
            <a:r>
              <a:rPr kumimoji="0" lang="en-US" sz="3200" b="1" i="0" u="none" strike="noStrike" kern="0" cap="none" spc="33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algorithms</a:t>
            </a:r>
            <a:r>
              <a:rPr kumimoji="0" lang="en-US" sz="3200" b="1" i="0" u="none" strike="noStrike" kern="0" cap="none" spc="109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to</a:t>
            </a:r>
            <a:r>
              <a:rPr kumimoji="0" lang="en-US" sz="3200" b="1" i="0" u="none" strike="noStrike" kern="0" cap="none" spc="87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-55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all </a:t>
            </a: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US</a:t>
            </a:r>
            <a:r>
              <a:rPr kumimoji="0" lang="en-US" sz="3200" b="1" i="0" u="none" strike="noStrike" kern="0" cap="none" spc="249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states</a:t>
            </a:r>
            <a:r>
              <a:rPr kumimoji="0" lang="en-US" sz="3200" b="1" i="0" u="none" strike="noStrike" kern="0" cap="none" spc="262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and</a:t>
            </a:r>
            <a:r>
              <a:rPr kumimoji="0" lang="en-US" sz="3200" b="0" i="0" u="none" strike="noStrike" kern="0" cap="none" spc="316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determining</a:t>
            </a:r>
            <a:r>
              <a:rPr kumimoji="0" lang="en-US" sz="3200" b="0" i="0" u="none" strike="noStrike" kern="0" cap="none" spc="306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if</a:t>
            </a:r>
            <a:r>
              <a:rPr kumimoji="0" lang="en-US" sz="3200" b="0" i="0" u="none" strike="noStrike" kern="0" cap="none" spc="316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our</a:t>
            </a:r>
            <a:r>
              <a:rPr kumimoji="0" lang="en-US" sz="3200" b="0" i="0" u="none" strike="noStrike" kern="0" cap="none" spc="316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results</a:t>
            </a:r>
            <a:r>
              <a:rPr kumimoji="0" lang="en-US" sz="3200" b="0" i="0" u="none" strike="noStrike" kern="0" cap="none" spc="24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hold</a:t>
            </a:r>
            <a:r>
              <a:rPr kumimoji="0" lang="en-US" sz="3200" b="0" i="0" u="none" strike="noStrike" kern="0" cap="none" spc="338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true</a:t>
            </a:r>
            <a:r>
              <a:rPr kumimoji="0" lang="en-US" sz="3200" b="0" i="0" u="none" strike="noStrike" kern="0" cap="none" spc="207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for</a:t>
            </a:r>
            <a:r>
              <a:rPr kumimoji="0" lang="en-US" sz="3200" b="0" i="0" u="none" strike="noStrike" kern="0" cap="none" spc="327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lang="en-US" sz="3200" b="0" i="0" u="none" strike="noStrike" kern="0" cap="none" spc="273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rest</a:t>
            </a:r>
            <a:r>
              <a:rPr kumimoji="0" lang="en-US" sz="3200" b="0" i="0" u="none" strike="noStrike" kern="0" cap="none" spc="218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-5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of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lang="en-US" sz="3200" b="0" i="0" u="none" strike="noStrike" kern="0" cap="none" spc="29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United</a:t>
            </a:r>
            <a:r>
              <a:rPr kumimoji="0" lang="en-US" sz="3200" b="0" i="0" u="none" strike="noStrike" kern="0" cap="none" spc="36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States.</a:t>
            </a:r>
            <a:r>
              <a:rPr kumimoji="0" lang="en-US" sz="3200" b="0" i="0" u="none" strike="noStrike" kern="0" cap="none" spc="306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Once</a:t>
            </a:r>
            <a:r>
              <a:rPr kumimoji="0" lang="en-US" sz="3200" b="0" i="0" u="none" strike="noStrike" kern="0" cap="none" spc="29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that</a:t>
            </a:r>
            <a:r>
              <a:rPr kumimoji="0" lang="en-US" sz="3200" b="0" i="0" u="none" strike="noStrike" kern="0" cap="none" spc="327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is</a:t>
            </a:r>
            <a:r>
              <a:rPr kumimoji="0" lang="en-US" sz="3200" b="0" i="0" u="none" strike="noStrike" kern="0" cap="none" spc="36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accomplished,</a:t>
            </a:r>
            <a:r>
              <a:rPr kumimoji="0" lang="en-US" sz="3200" b="0" i="0" u="none" strike="noStrike" kern="0" cap="none" spc="327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we</a:t>
            </a:r>
            <a:r>
              <a:rPr kumimoji="0" lang="en-US" sz="3200" b="0" i="0" u="none" strike="noStrike" kern="0" cap="none" spc="306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will</a:t>
            </a:r>
            <a:r>
              <a:rPr kumimoji="0" lang="en-US" sz="3200" b="0" i="0" u="none" strike="noStrike" kern="0" cap="none" spc="371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be</a:t>
            </a:r>
            <a:r>
              <a:rPr kumimoji="0" lang="en-US" sz="3200" b="0" i="0" u="none" strike="noStrike" kern="0" cap="none" spc="306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able</a:t>
            </a:r>
            <a:r>
              <a:rPr kumimoji="0" lang="en-US" sz="3200" b="0" i="0" u="none" strike="noStrike" kern="0" cap="none" spc="306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-5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to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simulate</a:t>
            </a:r>
            <a:r>
              <a:rPr kumimoji="0" lang="en-US" sz="3200" b="0" i="0" u="none" strike="noStrike" kern="0" cap="none" spc="284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</a:t>
            </a:r>
            <a:r>
              <a:rPr kumimoji="0" lang="en-US" sz="3200" b="0" i="0" u="none" strike="noStrike" kern="0" cap="none" spc="404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nationwide</a:t>
            </a:r>
            <a:r>
              <a:rPr kumimoji="0" lang="en-US" sz="3200" b="0" i="0" u="none" strike="noStrike" kern="0" cap="none" spc="371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election</a:t>
            </a:r>
            <a:r>
              <a:rPr kumimoji="0" lang="en-US" sz="3200" b="0" i="0" u="none" strike="noStrike" kern="0" cap="none" spc="338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and</a:t>
            </a:r>
            <a:r>
              <a:rPr kumimoji="0" lang="en-US" sz="3200" b="0" i="0" u="none" strike="noStrike" kern="0" cap="none" spc="41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compare</a:t>
            </a:r>
            <a:r>
              <a:rPr kumimoji="0" lang="en-US" sz="3200" b="1" i="0" u="none" strike="noStrike" kern="0" cap="none" spc="371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lang="en-US" sz="3200" b="1" i="0" u="none" strike="noStrike" kern="0" cap="none" spc="360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composition</a:t>
            </a:r>
            <a:r>
              <a:rPr kumimoji="0" lang="en-US" sz="3200" b="1" i="0" u="none" strike="noStrike" kern="0" cap="none" spc="393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-55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of </a:t>
            </a: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our</a:t>
            </a:r>
            <a:r>
              <a:rPr kumimoji="0" lang="en-US" sz="3200" b="1" i="0" u="none" strike="noStrike" kern="0" cap="none" spc="644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theoretically</a:t>
            </a:r>
            <a:r>
              <a:rPr kumimoji="0" lang="en-US" sz="3200" b="1" i="0" u="none" strike="noStrike" kern="0" cap="none" spc="600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elected</a:t>
            </a:r>
            <a:r>
              <a:rPr kumimoji="0" lang="en-US" sz="3200" b="1" i="0" u="none" strike="noStrike" kern="0" cap="none" spc="655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Congress</a:t>
            </a:r>
            <a:r>
              <a:rPr kumimoji="0" lang="en-US" sz="3200" b="1" i="0" u="none" strike="noStrike" kern="0" cap="none" spc="666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to</a:t>
            </a:r>
            <a:r>
              <a:rPr kumimoji="0" lang="en-US" sz="3200" b="1" i="0" u="none" strike="noStrike" kern="0" cap="none" spc="633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lang="en-US" sz="3200" b="1" i="0" u="none" strike="noStrike" kern="0" cap="none" spc="600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current</a:t>
            </a:r>
            <a:r>
              <a:rPr kumimoji="0" lang="en-US" sz="3200" b="1" i="0" u="none" strike="noStrike" kern="0" cap="none" spc="622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one.</a:t>
            </a:r>
            <a:r>
              <a:rPr kumimoji="0" lang="en-US" sz="3200" b="1" i="0" u="none" strike="noStrike" kern="0" cap="none" spc="600" normalizeH="0" baseline="0" noProof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-22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Another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possible</a:t>
            </a:r>
            <a:r>
              <a:rPr kumimoji="0" lang="en-US" sz="3200" b="0" i="0" u="none" strike="noStrike" kern="0" cap="none" spc="-44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-22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avenue</a:t>
            </a:r>
            <a:r>
              <a:rPr kumimoji="0" lang="en-US" sz="3200" b="0" i="0" u="none" strike="noStrike" kern="0" cap="none" spc="-98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for future</a:t>
            </a:r>
            <a:r>
              <a:rPr kumimoji="0" lang="en-US" sz="3200" b="0" i="0" u="none" strike="noStrike" kern="0" cap="none" spc="-98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work</a:t>
            </a:r>
            <a:r>
              <a:rPr kumimoji="0" lang="en-US" sz="3200" b="0" i="0" u="none" strike="noStrike" kern="0" cap="none" spc="-44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is</a:t>
            </a:r>
            <a:r>
              <a:rPr kumimoji="0" lang="en-US" sz="3200" b="0" i="0" u="none" strike="noStrike" kern="0" cap="none" spc="11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to</a:t>
            </a:r>
            <a:r>
              <a:rPr kumimoji="0" lang="en-US" sz="3200" b="0" i="0" u="none" strike="noStrike" kern="0" cap="none" spc="-6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address</a:t>
            </a:r>
            <a:r>
              <a:rPr kumimoji="0" lang="en-US" sz="3200" b="0" i="0" u="none" strike="noStrike" kern="0" cap="none" spc="-5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edge</a:t>
            </a:r>
            <a:r>
              <a:rPr kumimoji="0" lang="en-US" sz="3200" b="0" i="0" u="none" strike="noStrike" kern="0" cap="none" spc="-109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cases,</a:t>
            </a:r>
            <a:r>
              <a:rPr kumimoji="0" lang="en-US" sz="3200" b="0" i="0" u="none" strike="noStrike" kern="0" cap="none" spc="-22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including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adjacency</a:t>
            </a:r>
            <a:r>
              <a:rPr kumimoji="0" lang="en-US" sz="3200" b="0" i="0" u="none" strike="noStrike" kern="0" cap="none" spc="-6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for</a:t>
            </a:r>
            <a:r>
              <a:rPr kumimoji="0" lang="en-US" sz="3200" b="0" i="0" u="none" strike="noStrike" kern="0" cap="none" spc="-11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islands</a:t>
            </a:r>
            <a:r>
              <a:rPr kumimoji="0" lang="en-US" sz="3200" b="0" i="0" u="none" strike="noStrike" kern="0" cap="none" spc="-6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(i.e.,</a:t>
            </a:r>
            <a:r>
              <a:rPr kumimoji="0" lang="en-US" sz="3200" b="0" i="0" u="none" strike="noStrike" kern="0" cap="none" spc="-44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-22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Galveston,</a:t>
            </a:r>
            <a:r>
              <a:rPr kumimoji="0" lang="en-US" sz="3200" b="0" i="0" u="none" strike="noStrike" kern="0" cap="none" spc="-98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Long</a:t>
            </a:r>
            <a:r>
              <a:rPr kumimoji="0" lang="en-US" sz="3200" b="0" i="0" u="none" strike="noStrike" kern="0" cap="none" spc="-5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Island,</a:t>
            </a:r>
            <a:r>
              <a:rPr kumimoji="0" lang="en-US" sz="3200" b="0" i="0" u="none" strike="noStrike" kern="0" cap="none" spc="-5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-22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Hawaii,</a:t>
            </a:r>
            <a:r>
              <a:rPr kumimoji="0" lang="en-US" sz="3200" b="0" i="0" u="none" strike="noStrike" kern="0" cap="none" spc="-5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etc.)</a:t>
            </a:r>
            <a:r>
              <a:rPr kumimoji="0" lang="en-US" sz="3200" b="0" i="0" u="none" strike="noStrike" kern="0" cap="none" spc="-11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-5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and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irregularly</a:t>
            </a:r>
            <a:r>
              <a:rPr kumimoji="0" lang="en-US" sz="3200" b="0" i="0" u="none" strike="noStrike" kern="0" cap="none" spc="-76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shaped</a:t>
            </a:r>
            <a:r>
              <a:rPr kumimoji="0" lang="en-US" sz="3200" b="0" i="0" u="none" strike="noStrike" kern="0" cap="none" spc="-22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states</a:t>
            </a:r>
            <a:r>
              <a:rPr kumimoji="0" lang="en-US" sz="3200" b="0" i="0" u="none" strike="noStrike" kern="0" cap="none" spc="-22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(i.e.,</a:t>
            </a:r>
            <a:r>
              <a:rPr kumimoji="0" lang="en-US" sz="3200" b="0" i="0" u="none" strike="noStrike" kern="0" cap="none" spc="-6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Florida</a:t>
            </a:r>
            <a:r>
              <a:rPr kumimoji="0" lang="en-US" sz="3200" b="0" i="0" u="none" strike="noStrike" kern="0" cap="none" spc="-11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or</a:t>
            </a:r>
            <a:r>
              <a:rPr kumimoji="0" lang="en-US" sz="3200" b="0" i="0" u="none" strike="noStrike" kern="0" cap="none" spc="-22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Maryland)</a:t>
            </a:r>
            <a:r>
              <a:rPr kumimoji="0" lang="en-US" sz="3200" b="0" i="0" u="none" strike="noStrike" kern="0" cap="none" spc="-22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that</a:t>
            </a:r>
            <a:r>
              <a:rPr kumimoji="0" lang="en-US" sz="3200" b="0" i="0" u="none" strike="noStrike" kern="0" cap="none" spc="-12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may</a:t>
            </a:r>
            <a:r>
              <a:rPr kumimoji="0" lang="en-US" sz="3200" b="0" i="0" u="none" strike="noStrike" kern="0" cap="none" spc="-76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-22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cause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issues</a:t>
            </a:r>
            <a:r>
              <a:rPr kumimoji="0" lang="en-US" sz="3200" b="0" i="0" u="none" strike="noStrike" kern="0" cap="none" spc="-142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for</a:t>
            </a:r>
            <a:r>
              <a:rPr kumimoji="0" lang="en-US" sz="3200" b="0" i="0" u="none" strike="noStrike" kern="0" cap="none" spc="-12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our</a:t>
            </a:r>
            <a:r>
              <a:rPr kumimoji="0" lang="en-US" sz="3200" b="0" i="0" u="none" strike="noStrike" kern="0" cap="none" spc="-196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-22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algorithms.</a:t>
            </a:r>
            <a:endParaRPr lang="en-US" sz="3492" spc="-22" noProof="0">
              <a:latin typeface="Calibri"/>
              <a:cs typeface="Calibri"/>
            </a:endParaRPr>
          </a:p>
          <a:p>
            <a:pPr marL="27720" marR="11088" lvl="0" indent="0" algn="l" defTabSz="914400" eaLnBrk="1" fontAlgn="auto" latinLnBrk="0" hangingPunct="1">
              <a:lnSpc>
                <a:spcPct val="99100"/>
              </a:lnSpc>
              <a:spcBef>
                <a:spcPts val="2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-22" normalizeH="0" baseline="0">
                <a:ln>
                  <a:noFill/>
                </a:ln>
                <a:solidFill>
                  <a:srgbClr val="00853D"/>
                </a:solidFill>
                <a:effectLst/>
                <a:uLnTx/>
                <a:uFillTx/>
                <a:latin typeface="Calibri"/>
                <a:cs typeface="Calibri"/>
              </a:rPr>
              <a:t>Iterative Ideal Partition has some caveats </a:t>
            </a:r>
            <a:r>
              <a:rPr kumimoji="0" lang="en-US" sz="3200" b="0" i="0" u="none" strike="noStrike" kern="0" cap="none" spc="-22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about how iteration works – based on population density, it may be faster to split states into 2-5 groups, or it may be faster to split into 8-10. Splitting small groups into 2-3 districts is harder than splitting large groups into sixths. Further study of the algorithm is needed.</a:t>
            </a:r>
            <a:endParaRPr kumimoji="0" lang="en-US" sz="3200" b="0" i="0" u="none" strike="noStrike" kern="0" cap="none" spc="-22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12191E77-5CAF-4993-BECB-6BF724C66E61}"/>
              </a:ext>
            </a:extLst>
          </p:cNvPr>
          <p:cNvGrpSpPr/>
          <p:nvPr/>
        </p:nvGrpSpPr>
        <p:grpSpPr>
          <a:xfrm>
            <a:off x="21945599" y="21742047"/>
            <a:ext cx="10260113" cy="6006396"/>
            <a:chOff x="22364085" y="3017898"/>
            <a:chExt cx="10260113" cy="6006396"/>
          </a:xfrm>
        </p:grpSpPr>
        <p:sp>
          <p:nvSpPr>
            <p:cNvPr id="1060" name="object 4">
              <a:extLst>
                <a:ext uri="{FF2B5EF4-FFF2-40B4-BE49-F238E27FC236}">
                  <a16:creationId xmlns:a16="http://schemas.microsoft.com/office/drawing/2014/main" id="{311C1503-E6EA-4A1D-849F-D0E2D9997357}"/>
                </a:ext>
              </a:extLst>
            </p:cNvPr>
            <p:cNvSpPr txBox="1"/>
            <p:nvPr/>
          </p:nvSpPr>
          <p:spPr>
            <a:xfrm>
              <a:off x="22399511" y="3017898"/>
              <a:ext cx="10189258" cy="790769"/>
            </a:xfrm>
            <a:prstGeom prst="rect">
              <a:avLst/>
            </a:prstGeom>
            <a:solidFill>
              <a:srgbClr val="00853D"/>
            </a:solidFill>
            <a:ln w="5817">
              <a:solidFill>
                <a:srgbClr val="2E528F"/>
              </a:solidFill>
            </a:ln>
          </p:spPr>
          <p:txBody>
            <a:bodyPr vert="horz" wrap="square" lIns="0" tIns="51283" rIns="0" bIns="0" rtlCol="0">
              <a:spAutoFit/>
            </a:bodyPr>
            <a:lstStyle/>
            <a:p>
              <a:pPr algn="ctr">
                <a:spcBef>
                  <a:spcPts val="404"/>
                </a:spcBef>
              </a:pPr>
              <a:r>
                <a:rPr lang="en-US" sz="4802" spc="-22">
                  <a:solidFill>
                    <a:srgbClr val="FFFFFF"/>
                  </a:solidFill>
                  <a:latin typeface="Calibri"/>
                  <a:cs typeface="Calibri"/>
                </a:rPr>
                <a:t>METRICS AND STATISTICS</a:t>
              </a:r>
              <a:endParaRPr sz="4802">
                <a:latin typeface="Calibri"/>
                <a:cs typeface="Calibri"/>
              </a:endParaRPr>
            </a:p>
          </p:txBody>
        </p:sp>
        <p:sp>
          <p:nvSpPr>
            <p:cNvPr id="1061" name="TextBox 1060">
              <a:extLst>
                <a:ext uri="{FF2B5EF4-FFF2-40B4-BE49-F238E27FC236}">
                  <a16:creationId xmlns:a16="http://schemas.microsoft.com/office/drawing/2014/main" id="{B2EC4DD3-3ECC-1A9B-B336-4D613633D826}"/>
                </a:ext>
              </a:extLst>
            </p:cNvPr>
            <p:cNvSpPr txBox="1"/>
            <p:nvPr/>
          </p:nvSpPr>
          <p:spPr>
            <a:xfrm>
              <a:off x="22364085" y="3959644"/>
              <a:ext cx="10224687" cy="1077218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00853D"/>
                  </a:solidFill>
                  <a:effectLst/>
                  <a:uLnTx/>
                  <a:uFillTx/>
                  <a:latin typeface="+mj-lt"/>
                </a:rPr>
                <a:t>One existing measure </a:t>
              </a:r>
              <a:r>
                <a:rPr lang="en-US" sz="3200" b="1">
                  <a:solidFill>
                    <a:srgbClr val="00853D"/>
                  </a:solidFill>
                  <a:latin typeface="+mj-lt"/>
                </a:rPr>
                <a:t>of Compactness in relation to gerrymandering</a:t>
              </a:r>
              <a:r>
                <a:rPr lang="en-US" sz="3200">
                  <a:latin typeface="+mj-lt"/>
                </a:rPr>
                <a:t> is the Polsby-Popper test.</a:t>
              </a:r>
              <a:endParaRPr kumimoji="0" lang="en-US" sz="3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3" name="TextBox 1062">
                  <a:extLst>
                    <a:ext uri="{FF2B5EF4-FFF2-40B4-BE49-F238E27FC236}">
                      <a16:creationId xmlns:a16="http://schemas.microsoft.com/office/drawing/2014/main" id="{FE8444E2-51D2-8D94-3F39-EA67F114004D}"/>
                    </a:ext>
                  </a:extLst>
                </p:cNvPr>
                <p:cNvSpPr txBox="1"/>
                <p:nvPr/>
              </p:nvSpPr>
              <p:spPr>
                <a:xfrm>
                  <a:off x="24975018" y="5252114"/>
                  <a:ext cx="5038243" cy="111767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𝐴𝑟𝑒𝑎</m:t>
                            </m:r>
                            <m:r>
                              <a:rPr lang="en-US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𝑃𝑒𝑟𝑖𝑚𝑒𝑡𝑒𝑟</m:t>
                                </m:r>
                                <m:r>
                                  <a:rPr lang="en-US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3200">
                    <a:solidFill>
                      <a:srgbClr val="000000"/>
                    </a:solidFill>
                  </a:endParaRPr>
                </a:p>
              </p:txBody>
            </p:sp>
          </mc:Choice>
          <mc:Fallback>
            <p:sp>
              <p:nvSpPr>
                <p:cNvPr id="1063" name="TextBox 1062">
                  <a:extLst>
                    <a:ext uri="{FF2B5EF4-FFF2-40B4-BE49-F238E27FC236}">
                      <a16:creationId xmlns:a16="http://schemas.microsoft.com/office/drawing/2014/main" id="{FE8444E2-51D2-8D94-3F39-EA67F11400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75018" y="5252114"/>
                  <a:ext cx="5038243" cy="111767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4" name="TextBox 1063">
              <a:extLst>
                <a:ext uri="{FF2B5EF4-FFF2-40B4-BE49-F238E27FC236}">
                  <a16:creationId xmlns:a16="http://schemas.microsoft.com/office/drawing/2014/main" id="{538A3E6B-37A8-FF67-75CF-7A3453424E0F}"/>
                </a:ext>
              </a:extLst>
            </p:cNvPr>
            <p:cNvSpPr txBox="1"/>
            <p:nvPr/>
          </p:nvSpPr>
          <p:spPr>
            <a:xfrm>
              <a:off x="22399511" y="6469749"/>
              <a:ext cx="10224687" cy="2554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>
                  <a:latin typeface="+mj-lt"/>
                </a:rPr>
                <a:t>The value sits between 0 and 1, with 1 being the most compact (a circle), and 0 being the least compact. The test has some notable issues, being susceptible to physical geography and borders, but it can provide a metric for analysis of district compactness</a:t>
              </a:r>
            </a:p>
          </p:txBody>
        </p:sp>
      </p:grpSp>
      <p:pic>
        <p:nvPicPr>
          <p:cNvPr id="3" name="Picture 3" descr="Timeline&#10;&#10;Description automatically generated">
            <a:extLst>
              <a:ext uri="{FF2B5EF4-FFF2-40B4-BE49-F238E27FC236}">
                <a16:creationId xmlns:a16="http://schemas.microsoft.com/office/drawing/2014/main" id="{F07116A1-B35F-06D5-9A08-27476B85ABC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3023255" y="4093029"/>
            <a:ext cx="10440360" cy="601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2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3132981" y="4037496"/>
            <a:ext cx="30882398" cy="4117659"/>
          </a:xfrm>
          <a:prstGeom prst="rect">
            <a:avLst/>
          </a:prstGeom>
        </p:spPr>
        <p:txBody>
          <a:bodyPr spcFirstLastPara="1" wrap="square" lIns="487497" tIns="487497" rIns="487497" bIns="487497" anchor="t" anchorCtr="0">
            <a:noAutofit/>
          </a:bodyPr>
          <a:lstStyle/>
          <a:p>
            <a:r>
              <a:rPr lang="en">
                <a:solidFill>
                  <a:srgbClr val="212650"/>
                </a:solidFill>
              </a:rPr>
              <a:t>Extra Slide</a:t>
            </a:r>
            <a:endParaRPr>
              <a:solidFill>
                <a:srgbClr val="212650"/>
              </a:solidFill>
            </a:endParaRPr>
          </a:p>
        </p:txBody>
      </p:sp>
      <p:sp>
        <p:nvSpPr>
          <p:cNvPr id="105" name="Google Shape;105;p14"/>
          <p:cNvSpPr txBox="1">
            <a:spLocks noGrp="1"/>
          </p:cNvSpPr>
          <p:nvPr>
            <p:ph type="body" idx="1"/>
          </p:nvPr>
        </p:nvSpPr>
        <p:spPr>
          <a:xfrm>
            <a:off x="2703715" y="7012395"/>
            <a:ext cx="25249540" cy="14496719"/>
          </a:xfrm>
          <a:prstGeom prst="rect">
            <a:avLst/>
          </a:prstGeom>
        </p:spPr>
        <p:txBody>
          <a:bodyPr spcFirstLastPara="1" wrap="square" lIns="487497" tIns="487497" rIns="487497" bIns="487497" anchor="t" anchorCtr="0">
            <a:noAutofit/>
          </a:bodyPr>
          <a:lstStyle/>
          <a:p>
            <a:pPr marL="1142630" indent="-1142630">
              <a:spcAft>
                <a:spcPts val="8497"/>
              </a:spcAft>
            </a:pPr>
            <a:r>
              <a:rPr lang="en"/>
              <a:t>This slide is permitted for any additional, relevant data. </a:t>
            </a:r>
          </a:p>
          <a:p>
            <a:pPr marL="1142630" indent="-1142630">
              <a:spcAft>
                <a:spcPts val="8497"/>
              </a:spcAft>
            </a:pPr>
            <a:r>
              <a:rPr lang="en"/>
              <a:t>Credit all your sources. </a:t>
            </a:r>
          </a:p>
          <a:p>
            <a:pPr marL="1142630" indent="-1142630">
              <a:spcAft>
                <a:spcPts val="8497"/>
              </a:spcAft>
            </a:pPr>
            <a:r>
              <a:rPr lang="en"/>
              <a:t>Remember, </a:t>
            </a:r>
            <a:r>
              <a:rPr lang="en" b="1">
                <a:solidFill>
                  <a:srgbClr val="FF0000"/>
                </a:solidFill>
              </a:rPr>
              <a:t>DO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 b="1">
                <a:solidFill>
                  <a:srgbClr val="FF0000"/>
                </a:solidFill>
              </a:rPr>
              <a:t>NOT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include any animations, videos, or hyperlinks.</a:t>
            </a:r>
            <a:endParaRPr/>
          </a:p>
        </p:txBody>
      </p:sp>
      <p:sp>
        <p:nvSpPr>
          <p:cNvPr id="8" name="Google Shape;84;p13"/>
          <p:cNvSpPr txBox="1"/>
          <p:nvPr/>
        </p:nvSpPr>
        <p:spPr>
          <a:xfrm>
            <a:off x="21258512" y="25774650"/>
            <a:ext cx="9092286" cy="1218943"/>
          </a:xfrm>
          <a:prstGeom prst="rect">
            <a:avLst/>
          </a:prstGeom>
          <a:gradFill>
            <a:gsLst>
              <a:gs pos="0">
                <a:srgbClr val="595959"/>
              </a:gs>
              <a:gs pos="90000">
                <a:srgbClr val="595959"/>
              </a:gs>
              <a:gs pos="91000">
                <a:srgbClr val="00B0EA"/>
              </a:gs>
              <a:gs pos="100000">
                <a:srgbClr val="00B0EA"/>
              </a:gs>
            </a:gsLst>
            <a:lin ang="5400012" scaled="0"/>
          </a:gradFill>
          <a:ln>
            <a:noFill/>
          </a:ln>
        </p:spPr>
        <p:txBody>
          <a:bodyPr spcFirstLastPara="1" wrap="square" lIns="365674" tIns="45691" rIns="91406" bIns="45691" anchor="ctr" anchorCtr="0">
            <a:noAutofit/>
          </a:bodyPr>
          <a:lstStyle/>
          <a:p>
            <a:pPr algn="ctr"/>
            <a:r>
              <a:rPr lang="en" sz="5398">
                <a:solidFill>
                  <a:srgbClr val="FFFFFF"/>
                </a:solidFill>
              </a:rPr>
              <a:t>Conclusion</a:t>
            </a:r>
            <a:endParaRPr sz="5398">
              <a:solidFill>
                <a:srgbClr val="FFFFFF"/>
              </a:solidFill>
            </a:endParaRPr>
          </a:p>
        </p:txBody>
      </p:sp>
      <p:sp>
        <p:nvSpPr>
          <p:cNvPr id="9" name="Google Shape;85;p13"/>
          <p:cNvSpPr txBox="1"/>
          <p:nvPr/>
        </p:nvSpPr>
        <p:spPr>
          <a:xfrm>
            <a:off x="21258512" y="27271858"/>
            <a:ext cx="9092286" cy="477788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91406" tIns="182837" rIns="91406" bIns="45691" anchor="t" anchorCtr="0">
            <a:noAutofit/>
          </a:bodyPr>
          <a:lstStyle/>
          <a:p>
            <a:pPr marL="457053" indent="-457053">
              <a:buClr>
                <a:srgbClr val="A5A5A5"/>
              </a:buClr>
              <a:buSzPts val="3200"/>
              <a:buChar char="•"/>
            </a:pPr>
            <a:r>
              <a:rPr lang="en" sz="3200"/>
              <a:t>Brief summary of discoveries based on results</a:t>
            </a:r>
            <a:endParaRPr sz="3200"/>
          </a:p>
          <a:p>
            <a:pPr marL="457053" indent="-457053">
              <a:spcBef>
                <a:spcPts val="1200"/>
              </a:spcBef>
              <a:buClr>
                <a:srgbClr val="A5A5A5"/>
              </a:buClr>
              <a:buSzPts val="3200"/>
              <a:buChar char="•"/>
            </a:pPr>
            <a:r>
              <a:rPr lang="en" sz="3200"/>
              <a:t>Indicate and explain whether or not the data supports the hypothesis</a:t>
            </a:r>
            <a:endParaRPr sz="3200"/>
          </a:p>
        </p:txBody>
      </p:sp>
      <p:sp>
        <p:nvSpPr>
          <p:cNvPr id="10" name="Google Shape;86;p13"/>
          <p:cNvSpPr txBox="1"/>
          <p:nvPr/>
        </p:nvSpPr>
        <p:spPr>
          <a:xfrm>
            <a:off x="32748345" y="18695790"/>
            <a:ext cx="9092286" cy="1218943"/>
          </a:xfrm>
          <a:prstGeom prst="rect">
            <a:avLst/>
          </a:prstGeom>
          <a:gradFill>
            <a:gsLst>
              <a:gs pos="0">
                <a:srgbClr val="595959"/>
              </a:gs>
              <a:gs pos="90000">
                <a:srgbClr val="595959"/>
              </a:gs>
              <a:gs pos="91000">
                <a:srgbClr val="00B0EA"/>
              </a:gs>
              <a:gs pos="100000">
                <a:srgbClr val="00B0EA"/>
              </a:gs>
            </a:gsLst>
            <a:lin ang="5400012" scaled="0"/>
          </a:gradFill>
          <a:ln>
            <a:noFill/>
          </a:ln>
        </p:spPr>
        <p:txBody>
          <a:bodyPr spcFirstLastPara="1" wrap="square" lIns="365674" tIns="45691" rIns="91406" bIns="45691" anchor="ctr" anchorCtr="0">
            <a:noAutofit/>
          </a:bodyPr>
          <a:lstStyle/>
          <a:p>
            <a:pPr algn="ctr"/>
            <a:r>
              <a:rPr lang="en" sz="5398">
                <a:solidFill>
                  <a:srgbClr val="FFFFFF"/>
                </a:solidFill>
              </a:rPr>
              <a:t>Works Cited</a:t>
            </a:r>
            <a:endParaRPr sz="5398">
              <a:solidFill>
                <a:srgbClr val="FFFFFF"/>
              </a:solidFill>
            </a:endParaRPr>
          </a:p>
        </p:txBody>
      </p:sp>
      <p:sp>
        <p:nvSpPr>
          <p:cNvPr id="11" name="Google Shape;87;p13"/>
          <p:cNvSpPr txBox="1"/>
          <p:nvPr/>
        </p:nvSpPr>
        <p:spPr>
          <a:xfrm>
            <a:off x="32748342" y="20292603"/>
            <a:ext cx="9092286" cy="5041039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182837" tIns="182837" rIns="91406" bIns="45691" anchor="t" anchorCtr="0">
            <a:noAutofit/>
          </a:bodyPr>
          <a:lstStyle/>
          <a:p>
            <a:r>
              <a:rPr lang="en" sz="3200"/>
              <a:t>Include print and electronic sources in alphabetical order</a:t>
            </a:r>
            <a:endParaRPr sz="3200"/>
          </a:p>
        </p:txBody>
      </p:sp>
      <p:sp>
        <p:nvSpPr>
          <p:cNvPr id="12" name="Google Shape;89;p13"/>
          <p:cNvSpPr txBox="1"/>
          <p:nvPr/>
        </p:nvSpPr>
        <p:spPr>
          <a:xfrm>
            <a:off x="32783593" y="27271864"/>
            <a:ext cx="9089586" cy="4293533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91406" tIns="91406" rIns="91406" bIns="91406" anchor="t" anchorCtr="0">
            <a:noAutofit/>
          </a:bodyPr>
          <a:lstStyle/>
          <a:p>
            <a:r>
              <a:rPr lang="en" sz="3200"/>
              <a:t>All photos, images, and graphics were done by the researcher or parent unless otherwise stated.</a:t>
            </a:r>
          </a:p>
          <a:p>
            <a:endParaRPr sz="3200"/>
          </a:p>
          <a:p>
            <a:pPr algn="ctr"/>
            <a:r>
              <a:rPr lang="en" sz="2999" b="1">
                <a:solidFill>
                  <a:srgbClr val="FF0000"/>
                </a:solidFill>
              </a:rPr>
              <a:t>MANY IMAGES FOUND ON THE WEB ARE COPYRIGHTED. ONLY USE IMAGES FOR WHICH YOU HAVE THE EXPRESS PERMISSION OF THE PHOTOGRAPHER/STOCK IMAGE COMPANY, AND CREDIT THE IMAGE AS REQUIRED BY COPYRIGHT.</a:t>
            </a:r>
            <a:endParaRPr sz="2999" b="1">
              <a:solidFill>
                <a:srgbClr val="FF0000"/>
              </a:solidFill>
            </a:endParaRPr>
          </a:p>
        </p:txBody>
      </p:sp>
      <p:sp>
        <p:nvSpPr>
          <p:cNvPr id="13" name="Google Shape;93;p13"/>
          <p:cNvSpPr txBox="1"/>
          <p:nvPr/>
        </p:nvSpPr>
        <p:spPr>
          <a:xfrm>
            <a:off x="32782236" y="25774650"/>
            <a:ext cx="9092286" cy="1218943"/>
          </a:xfrm>
          <a:prstGeom prst="rect">
            <a:avLst/>
          </a:prstGeom>
          <a:gradFill>
            <a:gsLst>
              <a:gs pos="0">
                <a:srgbClr val="595959"/>
              </a:gs>
              <a:gs pos="90000">
                <a:srgbClr val="595959"/>
              </a:gs>
              <a:gs pos="91000">
                <a:srgbClr val="00B0EA"/>
              </a:gs>
              <a:gs pos="100000">
                <a:srgbClr val="00B0EA"/>
              </a:gs>
            </a:gsLst>
            <a:lin ang="5400012" scaled="0"/>
          </a:gradFill>
          <a:ln>
            <a:noFill/>
          </a:ln>
        </p:spPr>
        <p:txBody>
          <a:bodyPr spcFirstLastPara="1" wrap="square" lIns="365674" tIns="45691" rIns="91406" bIns="45691" anchor="ctr" anchorCtr="0">
            <a:noAutofit/>
          </a:bodyPr>
          <a:lstStyle/>
          <a:p>
            <a:pPr algn="ctr"/>
            <a:r>
              <a:rPr lang="en" sz="5398">
                <a:solidFill>
                  <a:srgbClr val="FFFFFF"/>
                </a:solidFill>
              </a:rPr>
              <a:t>Photo Credit</a:t>
            </a:r>
            <a:endParaRPr sz="5398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F45E4F-68CB-E14F-8E30-48D256A74B3C}"/>
              </a:ext>
            </a:extLst>
          </p:cNvPr>
          <p:cNvSpPr/>
          <p:nvPr/>
        </p:nvSpPr>
        <p:spPr>
          <a:xfrm>
            <a:off x="4620" y="43261"/>
            <a:ext cx="43881960" cy="3733102"/>
          </a:xfrm>
          <a:prstGeom prst="rect">
            <a:avLst/>
          </a:prstGeom>
          <a:gradFill>
            <a:gsLst>
              <a:gs pos="57000">
                <a:srgbClr val="212650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rgbClr val="212650"/>
              </a:gs>
              <a:gs pos="20000">
                <a:schemeClr val="bg1"/>
              </a:gs>
              <a:gs pos="99000">
                <a:srgbClr val="212650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5" name="Google Shape;98;p13"/>
          <p:cNvSpPr txBox="1"/>
          <p:nvPr/>
        </p:nvSpPr>
        <p:spPr>
          <a:xfrm rot="10800000" flipH="1">
            <a:off x="4620" y="3736568"/>
            <a:ext cx="43881960" cy="120604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365674" tIns="45691" rIns="91406" bIns="45691" anchor="ctr" anchorCtr="0">
            <a:noAutofit/>
          </a:bodyPr>
          <a:lstStyle/>
          <a:p>
            <a:endParaRPr sz="5398">
              <a:solidFill>
                <a:srgbClr val="FFFFFF"/>
              </a:solidFill>
            </a:endParaRPr>
          </a:p>
        </p:txBody>
      </p:sp>
      <p:pic>
        <p:nvPicPr>
          <p:cNvPr id="16" name="Picture 15" descr="Logo for the Texas Science and Engineering Fair">
            <a:extLst>
              <a:ext uri="{FF2B5EF4-FFF2-40B4-BE49-F238E27FC236}">
                <a16:creationId xmlns:a16="http://schemas.microsoft.com/office/drawing/2014/main" id="{E2CE5F07-7DBA-434F-A158-82D333934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3258" y="429172"/>
            <a:ext cx="9451270" cy="3701328"/>
          </a:xfrm>
          <a:prstGeom prst="rect">
            <a:avLst/>
          </a:prstGeom>
        </p:spPr>
      </p:pic>
      <p:sp>
        <p:nvSpPr>
          <p:cNvPr id="7" name="Google Shape;83;p13"/>
          <p:cNvSpPr txBox="1"/>
          <p:nvPr/>
        </p:nvSpPr>
        <p:spPr>
          <a:xfrm>
            <a:off x="21258512" y="20292603"/>
            <a:ext cx="9092286" cy="5041039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91406" tIns="182837" rIns="91406" bIns="45691" anchor="t" anchorCtr="0">
            <a:noAutofit/>
          </a:bodyPr>
          <a:lstStyle/>
          <a:p>
            <a:pPr marL="457053" indent="-457053">
              <a:buClr>
                <a:srgbClr val="A5A5A5"/>
              </a:buClr>
              <a:buSzPts val="3200"/>
              <a:buChar char="•"/>
            </a:pPr>
            <a:r>
              <a:rPr lang="en" sz="3200"/>
              <a:t>Results based on experiments</a:t>
            </a:r>
            <a:endParaRPr sz="3200"/>
          </a:p>
          <a:p>
            <a:pPr marL="457053" indent="-457053">
              <a:spcBef>
                <a:spcPts val="1200"/>
              </a:spcBef>
              <a:buClr>
                <a:srgbClr val="A5A5A5"/>
              </a:buClr>
              <a:buSzPts val="3200"/>
              <a:buChar char="•"/>
            </a:pPr>
            <a:r>
              <a:rPr lang="en" sz="3200"/>
              <a:t>Result 2</a:t>
            </a:r>
            <a:endParaRPr sz="3200"/>
          </a:p>
          <a:p>
            <a:pPr marL="457053" indent="-457053">
              <a:spcBef>
                <a:spcPts val="1200"/>
              </a:spcBef>
              <a:buClr>
                <a:srgbClr val="A5A5A5"/>
              </a:buClr>
              <a:buSzPts val="3200"/>
              <a:buChar char="•"/>
            </a:pPr>
            <a:r>
              <a:rPr lang="en" sz="3200"/>
              <a:t>Result 3</a:t>
            </a:r>
            <a:endParaRPr sz="3200"/>
          </a:p>
        </p:txBody>
      </p:sp>
      <p:sp>
        <p:nvSpPr>
          <p:cNvPr id="6" name="Google Shape;81;p13"/>
          <p:cNvSpPr txBox="1"/>
          <p:nvPr/>
        </p:nvSpPr>
        <p:spPr>
          <a:xfrm>
            <a:off x="21258512" y="18695790"/>
            <a:ext cx="9092286" cy="1218943"/>
          </a:xfrm>
          <a:prstGeom prst="rect">
            <a:avLst/>
          </a:prstGeom>
          <a:gradFill>
            <a:gsLst>
              <a:gs pos="0">
                <a:srgbClr val="595959"/>
              </a:gs>
              <a:gs pos="90000">
                <a:srgbClr val="595959"/>
              </a:gs>
              <a:gs pos="91000">
                <a:srgbClr val="00B0EA"/>
              </a:gs>
              <a:gs pos="100000">
                <a:srgbClr val="00B0EA"/>
              </a:gs>
            </a:gsLst>
            <a:lin ang="5400012" scaled="0"/>
          </a:gradFill>
          <a:ln>
            <a:noFill/>
          </a:ln>
        </p:spPr>
        <p:txBody>
          <a:bodyPr spcFirstLastPara="1" wrap="square" lIns="365674" tIns="45691" rIns="91406" bIns="45691" anchor="ctr" anchorCtr="0">
            <a:noAutofit/>
          </a:bodyPr>
          <a:lstStyle/>
          <a:p>
            <a:pPr algn="ctr"/>
            <a:r>
              <a:rPr lang="en" sz="5398">
                <a:solidFill>
                  <a:srgbClr val="FFFFFF"/>
                </a:solidFill>
              </a:rPr>
              <a:t>Results</a:t>
            </a:r>
            <a:endParaRPr sz="5398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84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76610B0-8E8C-3D42-8497-80EFC2977B29}"/>
              </a:ext>
            </a:extLst>
          </p:cNvPr>
          <p:cNvSpPr/>
          <p:nvPr/>
        </p:nvSpPr>
        <p:spPr>
          <a:xfrm>
            <a:off x="4620" y="3470"/>
            <a:ext cx="43881960" cy="3733102"/>
          </a:xfrm>
          <a:prstGeom prst="rect">
            <a:avLst/>
          </a:prstGeom>
          <a:gradFill>
            <a:gsLst>
              <a:gs pos="57000">
                <a:srgbClr val="212650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rgbClr val="212650"/>
              </a:gs>
              <a:gs pos="20000">
                <a:schemeClr val="bg1"/>
              </a:gs>
              <a:gs pos="99000">
                <a:srgbClr val="212650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3" name="Google Shape;98;p13">
            <a:extLst>
              <a:ext uri="{FF2B5EF4-FFF2-40B4-BE49-F238E27FC236}">
                <a16:creationId xmlns:a16="http://schemas.microsoft.com/office/drawing/2014/main" id="{E4AE2E35-89DE-C943-B170-7FCF7883B7D8}"/>
              </a:ext>
            </a:extLst>
          </p:cNvPr>
          <p:cNvSpPr txBox="1"/>
          <p:nvPr/>
        </p:nvSpPr>
        <p:spPr>
          <a:xfrm rot="10800000" flipH="1">
            <a:off x="4620" y="3736568"/>
            <a:ext cx="43881960" cy="120604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365674" tIns="45691" rIns="91406" bIns="45691" anchor="ctr" anchorCtr="0">
            <a:noAutofit/>
          </a:bodyPr>
          <a:lstStyle/>
          <a:p>
            <a:endParaRPr sz="5398">
              <a:solidFill>
                <a:srgbClr val="FFFFFF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6C46B0-1C04-AE4F-AF83-C7F8C87437C9}"/>
              </a:ext>
            </a:extLst>
          </p:cNvPr>
          <p:cNvCxnSpPr/>
          <p:nvPr/>
        </p:nvCxnSpPr>
        <p:spPr>
          <a:xfrm>
            <a:off x="4620" y="3736566"/>
            <a:ext cx="43881960" cy="0"/>
          </a:xfrm>
          <a:prstGeom prst="line">
            <a:avLst/>
          </a:prstGeom>
          <a:ln w="12700">
            <a:solidFill>
              <a:srgbClr val="B025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Logo for the Texas Science and Engineering Fair">
            <a:extLst>
              <a:ext uri="{FF2B5EF4-FFF2-40B4-BE49-F238E27FC236}">
                <a16:creationId xmlns:a16="http://schemas.microsoft.com/office/drawing/2014/main" id="{2E7669E6-6971-374D-8063-9A412BEF3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3240" y="437623"/>
            <a:ext cx="9451270" cy="3701328"/>
          </a:xfrm>
          <a:prstGeom prst="rect">
            <a:avLst/>
          </a:prstGeom>
        </p:spPr>
      </p:pic>
      <p:sp>
        <p:nvSpPr>
          <p:cNvPr id="113" name="Google Shape;113;p15"/>
          <p:cNvSpPr txBox="1"/>
          <p:nvPr/>
        </p:nvSpPr>
        <p:spPr>
          <a:xfrm>
            <a:off x="1147376" y="689185"/>
            <a:ext cx="30168848" cy="227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1" rIns="91406" bIns="45691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" sz="11496">
                <a:solidFill>
                  <a:srgbClr val="FFFFFF"/>
                </a:solidFill>
              </a:rPr>
              <a:t>Project Forms</a:t>
            </a:r>
            <a:endParaRPr sz="11496">
              <a:solidFill>
                <a:srgbClr val="FFFFFF"/>
              </a:solidFill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918826" y="5671550"/>
            <a:ext cx="9130978" cy="1178152"/>
          </a:xfrm>
          <a:prstGeom prst="rect">
            <a:avLst/>
          </a:prstGeom>
          <a:gradFill>
            <a:gsLst>
              <a:gs pos="0">
                <a:srgbClr val="595959"/>
              </a:gs>
              <a:gs pos="90000">
                <a:srgbClr val="595959"/>
              </a:gs>
              <a:gs pos="91000">
                <a:srgbClr val="00B0EA"/>
              </a:gs>
              <a:gs pos="100000">
                <a:srgbClr val="00B0EA"/>
              </a:gs>
            </a:gsLst>
            <a:lin ang="5400012" scaled="0"/>
          </a:gradFill>
          <a:ln>
            <a:noFill/>
          </a:ln>
        </p:spPr>
        <p:txBody>
          <a:bodyPr spcFirstLastPara="1" wrap="square" lIns="365674" tIns="45691" rIns="91406" bIns="45691" anchor="ctr" anchorCtr="0">
            <a:noAutofit/>
          </a:bodyPr>
          <a:lstStyle/>
          <a:p>
            <a:pPr algn="ctr"/>
            <a:r>
              <a:rPr lang="en" sz="5398">
                <a:solidFill>
                  <a:srgbClr val="FFFFFF"/>
                </a:solidFill>
              </a:rPr>
              <a:t>Instructions</a:t>
            </a:r>
            <a:endParaRPr sz="5398">
              <a:solidFill>
                <a:srgbClr val="FFFFFF"/>
              </a:solidFill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918826" y="7115567"/>
            <a:ext cx="9130978" cy="6426877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182837" tIns="45691" rIns="365674" bIns="45691" anchor="t" anchorCtr="0">
            <a:noAutofit/>
          </a:bodyPr>
          <a:lstStyle/>
          <a:p>
            <a:pPr marL="457053" indent="-457053">
              <a:spcBef>
                <a:spcPts val="1200"/>
              </a:spcBef>
              <a:buClr>
                <a:srgbClr val="A5A5A5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</a:rPr>
              <a:t>ALL Projects must display the </a:t>
            </a:r>
            <a:r>
              <a:rPr lang="en" sz="3200" b="1" u="sng">
                <a:solidFill>
                  <a:schemeClr val="dk1"/>
                </a:solidFill>
              </a:rPr>
              <a:t>Official</a:t>
            </a:r>
            <a:r>
              <a:rPr lang="en" sz="3200">
                <a:solidFill>
                  <a:schemeClr val="dk1"/>
                </a:solidFill>
              </a:rPr>
              <a:t> SRC Approved Abstract from Scienteer and Form 1C (Regulated Research Institutional/ Industrial Setting Form) and/or Form 7 (Continuation/ Research Progression Projects Form) if required for your project.</a:t>
            </a:r>
            <a:endParaRPr sz="3200">
              <a:solidFill>
                <a:schemeClr val="dk1"/>
              </a:solidFill>
            </a:endParaRPr>
          </a:p>
          <a:p>
            <a:pPr marL="457053" indent="-457053">
              <a:spcBef>
                <a:spcPts val="1200"/>
              </a:spcBef>
              <a:buClr>
                <a:srgbClr val="A5A5A5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</a:rPr>
              <a:t>These forms are found on the </a:t>
            </a:r>
            <a:r>
              <a:rPr lang="en" sz="3200" err="1">
                <a:solidFill>
                  <a:schemeClr val="dk1"/>
                </a:solidFill>
              </a:rPr>
              <a:t>Scienteer</a:t>
            </a:r>
            <a:r>
              <a:rPr lang="en" sz="3200">
                <a:solidFill>
                  <a:schemeClr val="dk1"/>
                </a:solidFill>
              </a:rPr>
              <a:t> Dashboard (left side of screen).</a:t>
            </a:r>
            <a:endParaRPr sz="3200">
              <a:solidFill>
                <a:schemeClr val="dk1"/>
              </a:solidFill>
            </a:endParaRPr>
          </a:p>
          <a:p>
            <a:pPr marL="457053" indent="-457053">
              <a:spcBef>
                <a:spcPts val="1200"/>
              </a:spcBef>
              <a:buClr>
                <a:srgbClr val="A5A5A5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</a:rPr>
              <a:t>Download the documents as pdfs.</a:t>
            </a:r>
            <a:endParaRPr sz="3200">
              <a:solidFill>
                <a:schemeClr val="dk1"/>
              </a:solidFill>
            </a:endParaRPr>
          </a:p>
          <a:p>
            <a:pPr marL="457053" indent="-457053">
              <a:spcBef>
                <a:spcPts val="1200"/>
              </a:spcBef>
              <a:buClr>
                <a:srgbClr val="A5A5A5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</a:rPr>
              <a:t>Ensure all forms are clear enough for judges to read.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11984204" y="5681345"/>
            <a:ext cx="9089586" cy="1085471"/>
          </a:xfrm>
          <a:prstGeom prst="rect">
            <a:avLst/>
          </a:prstGeom>
          <a:gradFill>
            <a:gsLst>
              <a:gs pos="0">
                <a:srgbClr val="595959"/>
              </a:gs>
              <a:gs pos="90000">
                <a:srgbClr val="595959"/>
              </a:gs>
              <a:gs pos="91000">
                <a:srgbClr val="00B0EA"/>
              </a:gs>
              <a:gs pos="100000">
                <a:srgbClr val="00B0EA"/>
              </a:gs>
            </a:gsLst>
            <a:lin ang="5400012" scaled="0"/>
          </a:gradFill>
          <a:ln>
            <a:noFill/>
          </a:ln>
        </p:spPr>
        <p:txBody>
          <a:bodyPr spcFirstLastPara="1" wrap="square" lIns="365674" tIns="45691" rIns="91406" bIns="45691" anchor="ctr" anchorCtr="0">
            <a:noAutofit/>
          </a:bodyPr>
          <a:lstStyle/>
          <a:p>
            <a:pPr algn="ctr"/>
            <a:r>
              <a:rPr lang="en" sz="5398">
                <a:solidFill>
                  <a:srgbClr val="FFFFFF"/>
                </a:solidFill>
              </a:rPr>
              <a:t>Abstract</a:t>
            </a:r>
            <a:endParaRPr sz="5398">
              <a:solidFill>
                <a:srgbClr val="FFFFFF"/>
              </a:solidFill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33923753" y="5671552"/>
            <a:ext cx="9092286" cy="1218943"/>
          </a:xfrm>
          <a:prstGeom prst="rect">
            <a:avLst/>
          </a:prstGeom>
          <a:gradFill>
            <a:gsLst>
              <a:gs pos="0">
                <a:srgbClr val="595959"/>
              </a:gs>
              <a:gs pos="90000">
                <a:srgbClr val="595959"/>
              </a:gs>
              <a:gs pos="91000">
                <a:srgbClr val="00B0EA"/>
              </a:gs>
              <a:gs pos="100000">
                <a:srgbClr val="00B0EA"/>
              </a:gs>
            </a:gsLst>
            <a:lin ang="5400012" scaled="0"/>
          </a:gradFill>
          <a:ln>
            <a:noFill/>
          </a:ln>
        </p:spPr>
        <p:txBody>
          <a:bodyPr spcFirstLastPara="1" wrap="square" lIns="365674" tIns="45691" rIns="91406" bIns="45691" anchor="ctr" anchorCtr="0">
            <a:noAutofit/>
          </a:bodyPr>
          <a:lstStyle/>
          <a:p>
            <a:pPr algn="ctr"/>
            <a:r>
              <a:rPr lang="en" sz="5398">
                <a:solidFill>
                  <a:srgbClr val="FFFFFF"/>
                </a:solidFill>
              </a:rPr>
              <a:t>Form 7 (If Required)</a:t>
            </a:r>
            <a:endParaRPr sz="5398">
              <a:solidFill>
                <a:srgbClr val="FFFFFF"/>
              </a:solidFill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22874505" y="5718833"/>
            <a:ext cx="9130978" cy="1122064"/>
          </a:xfrm>
          <a:prstGeom prst="rect">
            <a:avLst/>
          </a:prstGeom>
          <a:gradFill>
            <a:gsLst>
              <a:gs pos="0">
                <a:srgbClr val="595959"/>
              </a:gs>
              <a:gs pos="90000">
                <a:srgbClr val="595959"/>
              </a:gs>
              <a:gs pos="91000">
                <a:srgbClr val="00B0EA"/>
              </a:gs>
              <a:gs pos="100000">
                <a:srgbClr val="00B0EA"/>
              </a:gs>
            </a:gsLst>
            <a:lin ang="5400012" scaled="0"/>
          </a:gradFill>
          <a:ln>
            <a:noFill/>
          </a:ln>
        </p:spPr>
        <p:txBody>
          <a:bodyPr spcFirstLastPara="1" wrap="square" lIns="365674" tIns="45691" rIns="91406" bIns="45691" anchor="ctr" anchorCtr="0">
            <a:noAutofit/>
          </a:bodyPr>
          <a:lstStyle/>
          <a:p>
            <a:pPr algn="ctr"/>
            <a:r>
              <a:rPr lang="en" sz="5398">
                <a:solidFill>
                  <a:srgbClr val="FFFFFF"/>
                </a:solidFill>
              </a:rPr>
              <a:t>Form 1C (If Required)</a:t>
            </a:r>
            <a:endParaRPr sz="5398">
              <a:solidFill>
                <a:srgbClr val="FFFFFF"/>
              </a:solidFill>
            </a:endParaRPr>
          </a:p>
        </p:txBody>
      </p:sp>
      <p:grpSp>
        <p:nvGrpSpPr>
          <p:cNvPr id="121" name="Google Shape;121;p15"/>
          <p:cNvGrpSpPr/>
          <p:nvPr/>
        </p:nvGrpSpPr>
        <p:grpSpPr>
          <a:xfrm>
            <a:off x="22483553" y="5279655"/>
            <a:ext cx="9361029" cy="23954443"/>
            <a:chOff x="22483667" y="5277295"/>
            <a:chExt cx="9363000" cy="23959488"/>
          </a:xfrm>
        </p:grpSpPr>
        <p:pic>
          <p:nvPicPr>
            <p:cNvPr id="122" name="Google Shape;12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564925" y="7113575"/>
              <a:ext cx="7752451" cy="100325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564925" y="17936400"/>
              <a:ext cx="7752450" cy="100325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15"/>
            <p:cNvSpPr txBox="1"/>
            <p:nvPr/>
          </p:nvSpPr>
          <p:spPr>
            <a:xfrm rot="-3384258">
              <a:off x="20344634" y="10471907"/>
              <a:ext cx="13641067" cy="21789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6" tIns="91406" rIns="91406" bIns="91406" anchor="t" anchorCtr="0">
              <a:noAutofit/>
            </a:bodyPr>
            <a:lstStyle/>
            <a:p>
              <a:pPr algn="ctr"/>
              <a:r>
                <a:rPr lang="en" sz="3599" b="1">
                  <a:solidFill>
                    <a:srgbClr val="FF0000"/>
                  </a:solidFill>
                </a:rPr>
                <a:t>Example</a:t>
              </a:r>
              <a:endParaRPr sz="3599" b="1">
                <a:solidFill>
                  <a:srgbClr val="FF0000"/>
                </a:solidFill>
              </a:endParaRPr>
            </a:p>
            <a:p>
              <a:pPr algn="ctr"/>
              <a:r>
                <a:rPr lang="en" sz="3599" b="1">
                  <a:solidFill>
                    <a:srgbClr val="FF0000"/>
                  </a:solidFill>
                </a:rPr>
                <a:t>Replace with Your Form 1C </a:t>
              </a:r>
              <a:endParaRPr sz="3599" b="1">
                <a:solidFill>
                  <a:srgbClr val="FF0000"/>
                </a:solidFill>
              </a:endParaRPr>
            </a:p>
            <a:p>
              <a:pPr algn="ctr"/>
              <a:r>
                <a:rPr lang="en" sz="3599" b="1">
                  <a:solidFill>
                    <a:srgbClr val="FF0000"/>
                  </a:solidFill>
                </a:rPr>
                <a:t>from Scienteer (If Required)</a:t>
              </a:r>
              <a:endParaRPr sz="3599" b="1">
                <a:solidFill>
                  <a:srgbClr val="FF0000"/>
                </a:solidFill>
              </a:endParaRPr>
            </a:p>
          </p:txBody>
        </p:sp>
        <p:sp>
          <p:nvSpPr>
            <p:cNvPr id="125" name="Google Shape;125;p15"/>
            <p:cNvSpPr txBox="1"/>
            <p:nvPr/>
          </p:nvSpPr>
          <p:spPr>
            <a:xfrm rot="-3384258">
              <a:off x="20344634" y="21863194"/>
              <a:ext cx="13641067" cy="21789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6" tIns="91406" rIns="91406" bIns="91406" anchor="t" anchorCtr="0">
              <a:noAutofit/>
            </a:bodyPr>
            <a:lstStyle/>
            <a:p>
              <a:pPr algn="ctr"/>
              <a:r>
                <a:rPr lang="en" sz="3599" b="1">
                  <a:solidFill>
                    <a:srgbClr val="FF0000"/>
                  </a:solidFill>
                </a:rPr>
                <a:t>Example</a:t>
              </a:r>
              <a:endParaRPr sz="3599" b="1">
                <a:solidFill>
                  <a:srgbClr val="FF0000"/>
                </a:solidFill>
              </a:endParaRPr>
            </a:p>
            <a:p>
              <a:pPr algn="ctr"/>
              <a:r>
                <a:rPr lang="en" sz="3599" b="1">
                  <a:solidFill>
                    <a:srgbClr val="FF0000"/>
                  </a:solidFill>
                </a:rPr>
                <a:t>Replace with Your Form 1C </a:t>
              </a:r>
              <a:endParaRPr sz="3599" b="1">
                <a:solidFill>
                  <a:srgbClr val="FF0000"/>
                </a:solidFill>
              </a:endParaRPr>
            </a:p>
            <a:p>
              <a:pPr algn="ctr"/>
              <a:r>
                <a:rPr lang="en" sz="3599" b="1">
                  <a:solidFill>
                    <a:srgbClr val="FF0000"/>
                  </a:solidFill>
                </a:rPr>
                <a:t>from Scienteer (If Required)</a:t>
              </a:r>
              <a:endParaRPr sz="3599" b="1">
                <a:solidFill>
                  <a:srgbClr val="FF0000"/>
                </a:solidFill>
              </a:endParaRPr>
            </a:p>
          </p:txBody>
        </p:sp>
      </p:grpSp>
      <p:grpSp>
        <p:nvGrpSpPr>
          <p:cNvPr id="126" name="Google Shape;126;p15"/>
          <p:cNvGrpSpPr/>
          <p:nvPr/>
        </p:nvGrpSpPr>
        <p:grpSpPr>
          <a:xfrm>
            <a:off x="33923744" y="5847991"/>
            <a:ext cx="9361029" cy="12565553"/>
            <a:chOff x="33926267" y="5845757"/>
            <a:chExt cx="9363000" cy="12568200"/>
          </a:xfrm>
        </p:grpSpPr>
        <p:pic>
          <p:nvPicPr>
            <p:cNvPr id="127" name="Google Shape;127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4597150" y="7113575"/>
              <a:ext cx="7752451" cy="100325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5"/>
            <p:cNvSpPr txBox="1"/>
            <p:nvPr/>
          </p:nvSpPr>
          <p:spPr>
            <a:xfrm rot="-3384258">
              <a:off x="31787234" y="11040369"/>
              <a:ext cx="13641067" cy="21789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6" tIns="91406" rIns="91406" bIns="91406" anchor="t" anchorCtr="0">
              <a:noAutofit/>
            </a:bodyPr>
            <a:lstStyle/>
            <a:p>
              <a:pPr algn="ctr"/>
              <a:r>
                <a:rPr lang="en" sz="3599" b="1">
                  <a:solidFill>
                    <a:srgbClr val="FF0000"/>
                  </a:solidFill>
                </a:rPr>
                <a:t>Example</a:t>
              </a:r>
              <a:endParaRPr sz="3599" b="1">
                <a:solidFill>
                  <a:srgbClr val="FF0000"/>
                </a:solidFill>
              </a:endParaRPr>
            </a:p>
            <a:p>
              <a:pPr algn="ctr"/>
              <a:r>
                <a:rPr lang="en" sz="3599" b="1">
                  <a:solidFill>
                    <a:srgbClr val="FF0000"/>
                  </a:solidFill>
                </a:rPr>
                <a:t>Replace with Your Form 7 </a:t>
              </a:r>
              <a:endParaRPr sz="3599" b="1">
                <a:solidFill>
                  <a:srgbClr val="FF0000"/>
                </a:solidFill>
              </a:endParaRPr>
            </a:p>
            <a:p>
              <a:pPr algn="ctr"/>
              <a:r>
                <a:rPr lang="en" sz="3599" b="1">
                  <a:solidFill>
                    <a:srgbClr val="FF0000"/>
                  </a:solidFill>
                </a:rPr>
                <a:t>from Scienteer (If Required)</a:t>
              </a:r>
              <a:endParaRPr sz="3599" b="1">
                <a:solidFill>
                  <a:srgbClr val="FF0000"/>
                </a:solidFill>
              </a:endParaRPr>
            </a:p>
          </p:txBody>
        </p:sp>
      </p:grpSp>
      <p:grpSp>
        <p:nvGrpSpPr>
          <p:cNvPr id="129" name="Google Shape;129;p15"/>
          <p:cNvGrpSpPr/>
          <p:nvPr/>
        </p:nvGrpSpPr>
        <p:grpSpPr>
          <a:xfrm>
            <a:off x="11781631" y="5848004"/>
            <a:ext cx="9361029" cy="12565553"/>
            <a:chOff x="11779492" y="5845770"/>
            <a:chExt cx="9363000" cy="12568200"/>
          </a:xfrm>
        </p:grpSpPr>
        <p:pic>
          <p:nvPicPr>
            <p:cNvPr id="130" name="Google Shape;130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2591150" y="7320825"/>
              <a:ext cx="7739700" cy="100160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15"/>
            <p:cNvSpPr txBox="1"/>
            <p:nvPr/>
          </p:nvSpPr>
          <p:spPr>
            <a:xfrm rot="-3384258">
              <a:off x="9640459" y="11040382"/>
              <a:ext cx="13641067" cy="21789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6" tIns="91406" rIns="91406" bIns="91406" anchor="t" anchorCtr="0">
              <a:noAutofit/>
            </a:bodyPr>
            <a:lstStyle/>
            <a:p>
              <a:pPr algn="ctr"/>
              <a:r>
                <a:rPr lang="en" sz="3599" b="1">
                  <a:solidFill>
                    <a:srgbClr val="FF0000"/>
                  </a:solidFill>
                </a:rPr>
                <a:t>Example</a:t>
              </a:r>
              <a:endParaRPr sz="3599" b="1">
                <a:solidFill>
                  <a:srgbClr val="FF0000"/>
                </a:solidFill>
              </a:endParaRPr>
            </a:p>
            <a:p>
              <a:pPr algn="ctr"/>
              <a:r>
                <a:rPr lang="en" sz="3599" b="1">
                  <a:solidFill>
                    <a:srgbClr val="FF0000"/>
                  </a:solidFill>
                </a:rPr>
                <a:t>Replace with Your Abstract from </a:t>
              </a:r>
              <a:r>
                <a:rPr lang="en" sz="3599" b="1" err="1">
                  <a:solidFill>
                    <a:srgbClr val="FF0000"/>
                  </a:solidFill>
                </a:rPr>
                <a:t>Scienteer</a:t>
              </a:r>
              <a:endParaRPr sz="3599" b="1">
                <a:solidFill>
                  <a:srgbClr val="FF0000"/>
                </a:solidFill>
              </a:endParaRPr>
            </a:p>
            <a:p>
              <a:pPr algn="ctr"/>
              <a:r>
                <a:rPr lang="en" sz="3599" b="1">
                  <a:solidFill>
                    <a:srgbClr val="FF0000"/>
                  </a:solidFill>
                </a:rPr>
                <a:t>with the Official Seal</a:t>
              </a:r>
              <a:endParaRPr sz="3599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115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4</Slides>
  <Notes>4</Notes>
  <HiddenSlides>3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Simple Light</vt:lpstr>
      <vt:lpstr>Using Mathematical Modeling to create Non-Gerrymandered Congressional Voting Maps</vt:lpstr>
      <vt:lpstr>PowerPoint Presentation</vt:lpstr>
      <vt:lpstr>Extra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Mathematical Modeling to create Non-Gerrymandered Congressional Voting Maps</dc:title>
  <cp:revision>2</cp:revision>
  <dcterms:created xsi:type="dcterms:W3CDTF">2023-02-07T06:23:07Z</dcterms:created>
  <dcterms:modified xsi:type="dcterms:W3CDTF">2023-02-09T05:51:52Z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2023-01-23T00:00:00Z</vt:filetime>
  </property>
  <property fmtid="{D5CDD505-2E9C-101B-9397-08002B2CF9AE}" pid="3" name="LastSaved">
    <vt:filetime>2023-02-07T00:00:00Z</vt:filetime>
  </property>
</Properties>
</file>