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A5EA4A-AEBE-4520-8707-E9EC86CDF402}">
  <a:tblStyle styleId="{87A5EA4A-AEBE-4520-8707-E9EC86CDF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000"/>
            </a:lvl6pPr>
            <a:lvl7pPr lvl="6">
              <a:spcBef>
                <a:spcPts val="0"/>
              </a:spcBef>
              <a:buSzPct val="100000"/>
              <a:defRPr sz="1000"/>
            </a:lvl7pPr>
            <a:lvl8pPr lvl="7">
              <a:spcBef>
                <a:spcPts val="0"/>
              </a:spcBef>
              <a:buSzPct val="100000"/>
              <a:defRPr sz="1000"/>
            </a:lvl8pPr>
            <a:lvl9pPr lvl="8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9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Transactions &amp; ACID properties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Transactions &amp; ACID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Objective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are transactions and why are they needed?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ACID properties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are transactions needed?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Failures that cause inconsistency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Concurrency that causes loss of isolation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91875" y="3934725"/>
            <a:ext cx="7010100" cy="1142175"/>
          </a:xfrm>
          <a:custGeom>
            <a:pathLst>
              <a:path extrusionOk="0" h="45687" w="280404">
                <a:moveTo>
                  <a:pt x="0" y="3668"/>
                </a:moveTo>
                <a:cubicBezTo>
                  <a:pt x="3279" y="5724"/>
                  <a:pt x="-5835" y="9003"/>
                  <a:pt x="19674" y="16006"/>
                </a:cubicBezTo>
                <a:cubicBezTo>
                  <a:pt x="45183" y="23008"/>
                  <a:pt x="111818" y="46016"/>
                  <a:pt x="153055" y="45683"/>
                </a:cubicBezTo>
                <a:cubicBezTo>
                  <a:pt x="194291" y="45349"/>
                  <a:pt x="246032" y="21618"/>
                  <a:pt x="267095" y="14005"/>
                </a:cubicBezTo>
                <a:cubicBezTo>
                  <a:pt x="288158" y="6391"/>
                  <a:pt x="277376" y="2334"/>
                  <a:pt x="279433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from one valid state to another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155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Consistency even if failures happen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Suppose data is being read, written, read, written and suddenly there is a system failure (say machine powers off), actions may remain incomplete with an invalid status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Eg: An e-commerce order is being placed. While processing the order (calculating price, applying offers) something goes wrong and only half the items are marked as ordered. What should happen?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Ideally, the entire order should ‘rollback’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78250" y="25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{87A5EA4A-AEBE-4520-8707-E9EC86CDF402}</a:tableStyleId>
              </a:tblPr>
              <a:tblGrid>
                <a:gridCol w="612700"/>
                <a:gridCol w="781050"/>
                <a:gridCol w="781050"/>
              </a:tblGrid>
              <a:tr h="27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cart-id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product-id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is-ordered</a:t>
                      </a:r>
                    </a:p>
                  </a:txBody>
                  <a:tcPr marT="91425" marB="91425" marR="91425" marL="91425"/>
                </a:tc>
              </a:tr>
              <a:tr h="27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</a:tr>
              <a:tr h="27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</a:tr>
              <a:tr h="27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Shape 76"/>
          <p:cNvGraphicFramePr/>
          <p:nvPr/>
        </p:nvGraphicFramePr>
        <p:xfrm>
          <a:off x="4915700" y="25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{87A5EA4A-AEBE-4520-8707-E9EC86CDF402}</a:tableStyleId>
              </a:tblPr>
              <a:tblGrid>
                <a:gridCol w="615075"/>
                <a:gridCol w="784050"/>
                <a:gridCol w="784050"/>
              </a:tblGrid>
              <a:tr h="213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cart-id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product-id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is-ordered</a:t>
                      </a:r>
                    </a:p>
                  </a:txBody>
                  <a:tcPr marT="91425" marB="91425" marR="91425" marL="91425"/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Shape 77"/>
          <p:cNvGraphicFramePr/>
          <p:nvPr/>
        </p:nvGraphicFramePr>
        <p:xfrm>
          <a:off x="7249350" y="25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{87A5EA4A-AEBE-4520-8707-E9EC86CDF402}</a:tableStyleId>
              </a:tblPr>
              <a:tblGrid>
                <a:gridCol w="781200"/>
                <a:gridCol w="901050"/>
              </a:tblGrid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order-id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product-id</a:t>
                      </a:r>
                    </a:p>
                  </a:txBody>
                  <a:tcPr marT="91425" marB="91425" marR="91425" marL="91425"/>
                </a:tc>
              </a:tr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p20</a:t>
                      </a:r>
                    </a:p>
                  </a:txBody>
                  <a:tcPr marT="91425" marB="91425" marR="91425" marL="91425"/>
                </a:tc>
              </a:tr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p21</a:t>
                      </a:r>
                    </a:p>
                  </a:txBody>
                  <a:tcPr marT="91425" marB="91425" marR="91425" marL="91425"/>
                </a:tc>
              </a:tr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Shape 78"/>
          <p:cNvGraphicFramePr/>
          <p:nvPr/>
        </p:nvGraphicFramePr>
        <p:xfrm>
          <a:off x="2324900" y="38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{87A5EA4A-AEBE-4520-8707-E9EC86CDF402}</a:tableStyleId>
              </a:tblPr>
              <a:tblGrid>
                <a:gridCol w="615075"/>
                <a:gridCol w="784050"/>
                <a:gridCol w="784050"/>
              </a:tblGrid>
              <a:tr h="213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cart-id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product-id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is-ordered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05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x="4574025" y="415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{87A5EA4A-AEBE-4520-8707-E9EC86CDF402}</a:tableStyleId>
              </a:tblPr>
              <a:tblGrid>
                <a:gridCol w="781200"/>
                <a:gridCol w="901050"/>
              </a:tblGrid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order-id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product-id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886350" y="3670325"/>
            <a:ext cx="558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FF00"/>
                </a:solidFill>
              </a:rPr>
              <a:t>✔</a:t>
            </a:r>
          </a:p>
        </p:txBody>
      </p:sp>
      <p:sp>
        <p:nvSpPr>
          <p:cNvPr id="81" name="Shape 81"/>
          <p:cNvSpPr/>
          <p:nvPr/>
        </p:nvSpPr>
        <p:spPr>
          <a:xfrm>
            <a:off x="6938150" y="3670325"/>
            <a:ext cx="558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FF00"/>
                </a:solidFill>
              </a:rPr>
              <a:t>✔</a:t>
            </a:r>
          </a:p>
        </p:txBody>
      </p:sp>
      <p:sp>
        <p:nvSpPr>
          <p:cNvPr id="82" name="Shape 82"/>
          <p:cNvSpPr/>
          <p:nvPr/>
        </p:nvSpPr>
        <p:spPr>
          <a:xfrm>
            <a:off x="4315350" y="3975125"/>
            <a:ext cx="558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>
            <a:off x="1288600" y="2517575"/>
            <a:ext cx="0" cy="22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during concurrent usage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12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Isolation during concurrent usage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User1 reads a value (say a bank balance) and then writes an updated value which is +1000 of the old value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However, while user1 was reading, user2 also read the value and was adding +1000 to the old value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Now, the final result will be whichever write is last!</a:t>
            </a:r>
          </a:p>
        </p:txBody>
      </p:sp>
      <p:sp>
        <p:nvSpPr>
          <p:cNvPr id="90" name="Shape 90"/>
          <p:cNvSpPr/>
          <p:nvPr/>
        </p:nvSpPr>
        <p:spPr>
          <a:xfrm>
            <a:off x="3635800" y="2516400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4031800" y="2866500"/>
            <a:ext cx="0" cy="19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892600" y="2958225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</a:t>
            </a:r>
          </a:p>
        </p:txBody>
      </p:sp>
      <p:cxnSp>
        <p:nvCxnSpPr>
          <p:cNvPr id="93" name="Shape 93"/>
          <p:cNvCxnSpPr>
            <a:endCxn id="92" idx="3"/>
          </p:cNvCxnSpPr>
          <p:nvPr/>
        </p:nvCxnSpPr>
        <p:spPr>
          <a:xfrm flipH="1">
            <a:off x="1684600" y="2691375"/>
            <a:ext cx="19512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2224600" y="2778975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</a:t>
            </a:r>
          </a:p>
        </p:txBody>
      </p:sp>
      <p:sp>
        <p:nvSpPr>
          <p:cNvPr id="95" name="Shape 95"/>
          <p:cNvSpPr/>
          <p:nvPr/>
        </p:nvSpPr>
        <p:spPr>
          <a:xfrm>
            <a:off x="975400" y="3373200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+1000</a:t>
            </a:r>
          </a:p>
        </p:txBody>
      </p:sp>
      <p:sp>
        <p:nvSpPr>
          <p:cNvPr id="96" name="Shape 96"/>
          <p:cNvSpPr/>
          <p:nvPr/>
        </p:nvSpPr>
        <p:spPr>
          <a:xfrm>
            <a:off x="892600" y="3704775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</a:t>
            </a:r>
          </a:p>
        </p:txBody>
      </p:sp>
      <p:sp>
        <p:nvSpPr>
          <p:cNvPr id="97" name="Shape 97"/>
          <p:cNvSpPr/>
          <p:nvPr/>
        </p:nvSpPr>
        <p:spPr>
          <a:xfrm>
            <a:off x="3635800" y="3798300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2000</a:t>
            </a:r>
          </a:p>
        </p:txBody>
      </p:sp>
      <p:cxnSp>
        <p:nvCxnSpPr>
          <p:cNvPr id="98" name="Shape 98"/>
          <p:cNvCxnSpPr>
            <a:stCxn id="96" idx="3"/>
            <a:endCxn id="97" idx="1"/>
          </p:cNvCxnSpPr>
          <p:nvPr/>
        </p:nvCxnSpPr>
        <p:spPr>
          <a:xfrm>
            <a:off x="1684600" y="3879825"/>
            <a:ext cx="1951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2347000" y="3793286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write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7003600" y="2517575"/>
            <a:ext cx="0" cy="22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6607600" y="3415425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</a:t>
            </a:r>
          </a:p>
        </p:txBody>
      </p:sp>
      <p:sp>
        <p:nvSpPr>
          <p:cNvPr id="102" name="Shape 102"/>
          <p:cNvSpPr/>
          <p:nvPr/>
        </p:nvSpPr>
        <p:spPr>
          <a:xfrm>
            <a:off x="6690400" y="3830400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+1000</a:t>
            </a:r>
          </a:p>
        </p:txBody>
      </p:sp>
      <p:sp>
        <p:nvSpPr>
          <p:cNvPr id="103" name="Shape 103"/>
          <p:cNvSpPr/>
          <p:nvPr/>
        </p:nvSpPr>
        <p:spPr>
          <a:xfrm>
            <a:off x="6607600" y="4161975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2000</a:t>
            </a:r>
          </a:p>
        </p:txBody>
      </p:sp>
      <p:cxnSp>
        <p:nvCxnSpPr>
          <p:cNvPr id="104" name="Shape 104"/>
          <p:cNvCxnSpPr>
            <a:stCxn id="105" idx="3"/>
            <a:endCxn id="101" idx="1"/>
          </p:cNvCxnSpPr>
          <p:nvPr/>
        </p:nvCxnSpPr>
        <p:spPr>
          <a:xfrm>
            <a:off x="4427800" y="3133275"/>
            <a:ext cx="21798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4936225" y="3223100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</a:t>
            </a:r>
          </a:p>
        </p:txBody>
      </p:sp>
      <p:sp>
        <p:nvSpPr>
          <p:cNvPr id="105" name="Shape 105"/>
          <p:cNvSpPr/>
          <p:nvPr/>
        </p:nvSpPr>
        <p:spPr>
          <a:xfrm>
            <a:off x="3635800" y="2958225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1000</a:t>
            </a:r>
          </a:p>
        </p:txBody>
      </p:sp>
      <p:sp>
        <p:nvSpPr>
          <p:cNvPr id="107" name="Shape 107"/>
          <p:cNvSpPr/>
          <p:nvPr/>
        </p:nvSpPr>
        <p:spPr>
          <a:xfrm>
            <a:off x="975400" y="4726025"/>
            <a:ext cx="626400" cy="26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USER1</a:t>
            </a:r>
          </a:p>
        </p:txBody>
      </p:sp>
      <p:sp>
        <p:nvSpPr>
          <p:cNvPr id="108" name="Shape 108"/>
          <p:cNvSpPr/>
          <p:nvPr/>
        </p:nvSpPr>
        <p:spPr>
          <a:xfrm>
            <a:off x="3635800" y="4726025"/>
            <a:ext cx="792000" cy="26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</a:p>
        </p:txBody>
      </p:sp>
      <p:sp>
        <p:nvSpPr>
          <p:cNvPr id="109" name="Shape 109"/>
          <p:cNvSpPr/>
          <p:nvPr/>
        </p:nvSpPr>
        <p:spPr>
          <a:xfrm>
            <a:off x="6690400" y="4726025"/>
            <a:ext cx="626400" cy="26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USER2</a:t>
            </a:r>
          </a:p>
        </p:txBody>
      </p:sp>
      <p:sp>
        <p:nvSpPr>
          <p:cNvPr id="110" name="Shape 110"/>
          <p:cNvSpPr/>
          <p:nvPr/>
        </p:nvSpPr>
        <p:spPr>
          <a:xfrm>
            <a:off x="3635800" y="4262162"/>
            <a:ext cx="792000" cy="3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2000</a:t>
            </a:r>
          </a:p>
        </p:txBody>
      </p:sp>
      <p:cxnSp>
        <p:nvCxnSpPr>
          <p:cNvPr id="111" name="Shape 111"/>
          <p:cNvCxnSpPr>
            <a:stCxn id="103" idx="1"/>
            <a:endCxn id="110" idx="3"/>
          </p:cNvCxnSpPr>
          <p:nvPr/>
        </p:nvCxnSpPr>
        <p:spPr>
          <a:xfrm flipH="1">
            <a:off x="4427800" y="4337025"/>
            <a:ext cx="21798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5150325" y="4253786"/>
            <a:ext cx="626400" cy="26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write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transactions?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transactions provide an ‘all-or-nothing’ feature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Transaction: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BEGIN TRANSACTION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SELECT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INSERT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UPDATE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SELECT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DELETE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END TRANSACTION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Any failure in the middle, and each operation is rolled-back (like an undo)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During the time a transaction happens, no change in the values to the same rows will be allowed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Transactions are extremely valuable for financial or transactional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0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data modelling reduces transactions requirements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Eg: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User table has user_id, username, group_id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Group table has group_id, group_name, users (as an array)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a membership is updated, both tables should be updated transactionally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However, by making sure that there is no redundant data and using a foreign-key constraint we can perform a single SQL statement and avoid a transaction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ACID properties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 transactions exhibit the following properties: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Atomicity: Operations are all-or-nothing.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Consistency: The entirely of the database (constraints, indexes etc.) moves from one consistent state to another. It is never left in an inconsistent state.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Isolation: Concurrent transactions happen as if they had happened without other transactions existing. As if they had happened in a perfect sequence one after another.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Durability: Transactions should be committed so that once a transaction is marked as completed by the database, it remains done whether there is a system failure or a power failure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Transactions are extremely valuable DBMS features especially for certain kinds of applications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Transactions can slow overall operations down because the database can’t allow multiple operations to execute perfectly simultaneously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Good modelling can help prevent the excessive use of transactions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Transactions in a DBMS should have ACID properties to achieve high levels of data integrity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