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8" r:id="rId3"/>
    <p:sldId id="257" r:id="rId4"/>
    <p:sldId id="259" r:id="rId5"/>
    <p:sldId id="258" r:id="rId6"/>
    <p:sldId id="266" r:id="rId7"/>
    <p:sldId id="263" r:id="rId8"/>
    <p:sldId id="264" r:id="rId9"/>
    <p:sldId id="277" r:id="rId10"/>
    <p:sldId id="278" r:id="rId11"/>
    <p:sldId id="279" r:id="rId12"/>
    <p:sldId id="280" r:id="rId13"/>
    <p:sldId id="281" r:id="rId14"/>
    <p:sldId id="261" r:id="rId15"/>
    <p:sldId id="269" r:id="rId16"/>
    <p:sldId id="282" r:id="rId17"/>
    <p:sldId id="286" r:id="rId18"/>
    <p:sldId id="283" r:id="rId19"/>
    <p:sldId id="265"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81" d="100"/>
          <a:sy n="81" d="100"/>
        </p:scale>
        <p:origin x="-210"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FECF1-5A8B-4C01-B6BF-7C8B00100C8F}" type="datetimeFigureOut">
              <a:rPr lang="en-IN" smtClean="0"/>
              <a:t>07-12-2022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7DEBC-494E-42B5-A2D6-6473CCCA2D0E}" type="slidenum">
              <a:rPr lang="en-IN" smtClean="0"/>
              <a:t>‹#›</a:t>
            </a:fld>
            <a:endParaRPr lang="en-IN"/>
          </a:p>
        </p:txBody>
      </p:sp>
    </p:spTree>
    <p:extLst>
      <p:ext uri="{BB962C8B-B14F-4D97-AF65-F5344CB8AC3E}">
        <p14:creationId xmlns:p14="http://schemas.microsoft.com/office/powerpoint/2010/main" val="336531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549416-CEE5-48A5-AC37-467AE9A80B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72EB6B5-B441-4551-8C9E-7D8F41DB77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27CBEA18-C6AD-404C-BE07-31B5B0FBF259}"/>
              </a:ext>
            </a:extLst>
          </p:cNvPr>
          <p:cNvSpPr>
            <a:spLocks noGrp="1"/>
          </p:cNvSpPr>
          <p:nvPr>
            <p:ph type="dt" sz="half" idx="10"/>
          </p:nvPr>
        </p:nvSpPr>
        <p:spPr/>
        <p:txBody>
          <a:bodyPr/>
          <a:lstStyle/>
          <a:p>
            <a:fld id="{431F80E7-DE30-402E-AA20-315AE966AEA8}" type="datetime1">
              <a:rPr lang="en-IN" smtClean="0"/>
              <a:t>07-12-2022</a:t>
            </a:fld>
            <a:endParaRPr lang="en-IN"/>
          </a:p>
        </p:txBody>
      </p:sp>
      <p:sp>
        <p:nvSpPr>
          <p:cNvPr id="5" name="Footer Placeholder 4">
            <a:extLst>
              <a:ext uri="{FF2B5EF4-FFF2-40B4-BE49-F238E27FC236}">
                <a16:creationId xmlns="" xmlns:a16="http://schemas.microsoft.com/office/drawing/2014/main" id="{5118A1B5-1402-45FE-839E-FBE47027A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C290AFC-285B-4DCC-A179-7EAD78BCB3BF}"/>
              </a:ext>
            </a:extLst>
          </p:cNvPr>
          <p:cNvSpPr>
            <a:spLocks noGrp="1"/>
          </p:cNvSpPr>
          <p:nvPr>
            <p:ph type="sldNum" sz="quarter" idx="12"/>
          </p:nvPr>
        </p:nvSpPr>
        <p:spPr/>
        <p:txBody>
          <a:bodyPr/>
          <a:lstStyle/>
          <a:p>
            <a:fld id="{296937B0-B724-4784-A4DD-F2D33AA643C0}" type="slidenum">
              <a:rPr lang="en-IN" smtClean="0"/>
              <a:t>‹#›</a:t>
            </a:fld>
            <a:endParaRPr lang="en-IN"/>
          </a:p>
        </p:txBody>
      </p:sp>
    </p:spTree>
    <p:extLst>
      <p:ext uri="{BB962C8B-B14F-4D97-AF65-F5344CB8AC3E}">
        <p14:creationId xmlns:p14="http://schemas.microsoft.com/office/powerpoint/2010/main" val="238475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2F5216-771D-42A1-A010-FB0F557AE4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1500C63-430C-4FE3-A914-4BA87612BE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7D667C8-76E2-421A-9A86-96F1DA9491BD}"/>
              </a:ext>
            </a:extLst>
          </p:cNvPr>
          <p:cNvSpPr>
            <a:spLocks noGrp="1"/>
          </p:cNvSpPr>
          <p:nvPr>
            <p:ph type="dt" sz="half" idx="10"/>
          </p:nvPr>
        </p:nvSpPr>
        <p:spPr/>
        <p:txBody>
          <a:bodyPr/>
          <a:lstStyle/>
          <a:p>
            <a:fld id="{2B19AF00-02EE-46A0-B998-D6075AB60492}" type="datetime1">
              <a:rPr lang="en-IN" smtClean="0"/>
              <a:t>07-12-2022</a:t>
            </a:fld>
            <a:endParaRPr lang="en-IN"/>
          </a:p>
        </p:txBody>
      </p:sp>
      <p:sp>
        <p:nvSpPr>
          <p:cNvPr id="5" name="Footer Placeholder 4">
            <a:extLst>
              <a:ext uri="{FF2B5EF4-FFF2-40B4-BE49-F238E27FC236}">
                <a16:creationId xmlns="" xmlns:a16="http://schemas.microsoft.com/office/drawing/2014/main" id="{E8939E55-1F48-4063-8724-3C8918C6D2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B5584B0-DF30-4924-BD72-A40845DCDEA2}"/>
              </a:ext>
            </a:extLst>
          </p:cNvPr>
          <p:cNvSpPr>
            <a:spLocks noGrp="1"/>
          </p:cNvSpPr>
          <p:nvPr>
            <p:ph type="sldNum" sz="quarter" idx="12"/>
          </p:nvPr>
        </p:nvSpPr>
        <p:spPr/>
        <p:txBody>
          <a:bodyPr/>
          <a:lstStyle/>
          <a:p>
            <a:fld id="{296937B0-B724-4784-A4DD-F2D33AA643C0}" type="slidenum">
              <a:rPr lang="en-IN" smtClean="0"/>
              <a:t>‹#›</a:t>
            </a:fld>
            <a:endParaRPr lang="en-IN"/>
          </a:p>
        </p:txBody>
      </p:sp>
    </p:spTree>
    <p:extLst>
      <p:ext uri="{BB962C8B-B14F-4D97-AF65-F5344CB8AC3E}">
        <p14:creationId xmlns:p14="http://schemas.microsoft.com/office/powerpoint/2010/main" val="14188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FC75DF9-289F-4140-800B-1352E618A9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4987672-4AE6-40B8-B4D2-93AB064E79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A1547EB-36F8-4C03-9C70-181329FCACEC}"/>
              </a:ext>
            </a:extLst>
          </p:cNvPr>
          <p:cNvSpPr>
            <a:spLocks noGrp="1"/>
          </p:cNvSpPr>
          <p:nvPr>
            <p:ph type="dt" sz="half" idx="10"/>
          </p:nvPr>
        </p:nvSpPr>
        <p:spPr/>
        <p:txBody>
          <a:bodyPr/>
          <a:lstStyle/>
          <a:p>
            <a:fld id="{28CB3843-CF79-4A7F-9D59-5882696B9428}" type="datetime1">
              <a:rPr lang="en-IN" smtClean="0"/>
              <a:t>07-12-2022</a:t>
            </a:fld>
            <a:endParaRPr lang="en-IN"/>
          </a:p>
        </p:txBody>
      </p:sp>
      <p:sp>
        <p:nvSpPr>
          <p:cNvPr id="5" name="Footer Placeholder 4">
            <a:extLst>
              <a:ext uri="{FF2B5EF4-FFF2-40B4-BE49-F238E27FC236}">
                <a16:creationId xmlns="" xmlns:a16="http://schemas.microsoft.com/office/drawing/2014/main" id="{D4DB412C-37F1-4B82-94CF-C269D85656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C3B307D-9583-4917-B9D7-5159851910B4}"/>
              </a:ext>
            </a:extLst>
          </p:cNvPr>
          <p:cNvSpPr>
            <a:spLocks noGrp="1"/>
          </p:cNvSpPr>
          <p:nvPr>
            <p:ph type="sldNum" sz="quarter" idx="12"/>
          </p:nvPr>
        </p:nvSpPr>
        <p:spPr/>
        <p:txBody>
          <a:bodyPr/>
          <a:lstStyle/>
          <a:p>
            <a:fld id="{296937B0-B724-4784-A4DD-F2D33AA643C0}" type="slidenum">
              <a:rPr lang="en-IN" smtClean="0"/>
              <a:t>‹#›</a:t>
            </a:fld>
            <a:endParaRPr lang="en-IN"/>
          </a:p>
        </p:txBody>
      </p:sp>
    </p:spTree>
    <p:extLst>
      <p:ext uri="{BB962C8B-B14F-4D97-AF65-F5344CB8AC3E}">
        <p14:creationId xmlns:p14="http://schemas.microsoft.com/office/powerpoint/2010/main" val="1658862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64CDD-4BC7-45F9-AC4F-B3A9EDD085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1850CCE-0EE3-4BF7-9A48-A78658FBD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2039CD-3386-4690-B44C-40592FBD8C56}"/>
              </a:ext>
            </a:extLst>
          </p:cNvPr>
          <p:cNvSpPr>
            <a:spLocks noGrp="1"/>
          </p:cNvSpPr>
          <p:nvPr>
            <p:ph type="dt" sz="half" idx="10"/>
          </p:nvPr>
        </p:nvSpPr>
        <p:spPr/>
        <p:txBody>
          <a:bodyPr/>
          <a:lstStyle/>
          <a:p>
            <a:fld id="{1546DD71-CFF6-4673-B02A-9DA1035F5FA2}" type="datetime1">
              <a:rPr lang="en-IN" smtClean="0"/>
              <a:t>07-12-2022</a:t>
            </a:fld>
            <a:endParaRPr lang="en-IN"/>
          </a:p>
        </p:txBody>
      </p:sp>
      <p:sp>
        <p:nvSpPr>
          <p:cNvPr id="5" name="Footer Placeholder 4">
            <a:extLst>
              <a:ext uri="{FF2B5EF4-FFF2-40B4-BE49-F238E27FC236}">
                <a16:creationId xmlns="" xmlns:a16="http://schemas.microsoft.com/office/drawing/2014/main" id="{39D3F0F0-4420-4273-9418-2E1D8246BC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0550600-62ED-41C5-BCF4-BABFA6E9672D}"/>
              </a:ext>
            </a:extLst>
          </p:cNvPr>
          <p:cNvSpPr>
            <a:spLocks noGrp="1"/>
          </p:cNvSpPr>
          <p:nvPr>
            <p:ph type="sldNum" sz="quarter" idx="12"/>
          </p:nvPr>
        </p:nvSpPr>
        <p:spPr/>
        <p:txBody>
          <a:bodyPr/>
          <a:lstStyle/>
          <a:p>
            <a:fld id="{296937B0-B724-4784-A4DD-F2D33AA643C0}" type="slidenum">
              <a:rPr lang="en-IN" smtClean="0"/>
              <a:t>‹#›</a:t>
            </a:fld>
            <a:endParaRPr lang="en-IN"/>
          </a:p>
        </p:txBody>
      </p:sp>
    </p:spTree>
    <p:extLst>
      <p:ext uri="{BB962C8B-B14F-4D97-AF65-F5344CB8AC3E}">
        <p14:creationId xmlns:p14="http://schemas.microsoft.com/office/powerpoint/2010/main" val="3911232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70C0AA-6603-49D3-85A5-6E2100E0DF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376739B-EEE1-41FF-9627-979953CA6F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C3D2B1D-A7D3-4472-BBA2-4CDFFCF14AE9}"/>
              </a:ext>
            </a:extLst>
          </p:cNvPr>
          <p:cNvSpPr>
            <a:spLocks noGrp="1"/>
          </p:cNvSpPr>
          <p:nvPr>
            <p:ph type="dt" sz="half" idx="10"/>
          </p:nvPr>
        </p:nvSpPr>
        <p:spPr/>
        <p:txBody>
          <a:bodyPr/>
          <a:lstStyle/>
          <a:p>
            <a:fld id="{92D7D931-26FF-46E9-B308-0D7D930B2ABB}" type="datetime1">
              <a:rPr lang="en-IN" smtClean="0"/>
              <a:t>07-12-2022</a:t>
            </a:fld>
            <a:endParaRPr lang="en-IN"/>
          </a:p>
        </p:txBody>
      </p:sp>
      <p:sp>
        <p:nvSpPr>
          <p:cNvPr id="5" name="Footer Placeholder 4">
            <a:extLst>
              <a:ext uri="{FF2B5EF4-FFF2-40B4-BE49-F238E27FC236}">
                <a16:creationId xmlns="" xmlns:a16="http://schemas.microsoft.com/office/drawing/2014/main" id="{1D7C6FD8-499D-4699-B10A-B816F16384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544206C-77EC-40FD-8011-30BE4EF89789}"/>
              </a:ext>
            </a:extLst>
          </p:cNvPr>
          <p:cNvSpPr>
            <a:spLocks noGrp="1"/>
          </p:cNvSpPr>
          <p:nvPr>
            <p:ph type="sldNum" sz="quarter" idx="12"/>
          </p:nvPr>
        </p:nvSpPr>
        <p:spPr/>
        <p:txBody>
          <a:bodyPr/>
          <a:lstStyle/>
          <a:p>
            <a:fld id="{296937B0-B724-4784-A4DD-F2D33AA643C0}" type="slidenum">
              <a:rPr lang="en-IN" smtClean="0"/>
              <a:t>‹#›</a:t>
            </a:fld>
            <a:endParaRPr lang="en-IN"/>
          </a:p>
        </p:txBody>
      </p:sp>
    </p:spTree>
    <p:extLst>
      <p:ext uri="{BB962C8B-B14F-4D97-AF65-F5344CB8AC3E}">
        <p14:creationId xmlns:p14="http://schemas.microsoft.com/office/powerpoint/2010/main" val="199433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0631CF-4911-49FA-BDEC-ED3BA13AE0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A2E5EB9-C940-4B20-A302-8AAA4394B1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14987DE-F5CA-48AB-8A92-A528CF89DF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43477CA1-2EE6-4466-A130-970EE2E54A21}"/>
              </a:ext>
            </a:extLst>
          </p:cNvPr>
          <p:cNvSpPr>
            <a:spLocks noGrp="1"/>
          </p:cNvSpPr>
          <p:nvPr>
            <p:ph type="dt" sz="half" idx="10"/>
          </p:nvPr>
        </p:nvSpPr>
        <p:spPr/>
        <p:txBody>
          <a:bodyPr/>
          <a:lstStyle/>
          <a:p>
            <a:fld id="{406F9AD7-543F-434A-AB11-A44D010A2905}" type="datetime1">
              <a:rPr lang="en-IN" smtClean="0"/>
              <a:t>07-12-2022</a:t>
            </a:fld>
            <a:endParaRPr lang="en-IN"/>
          </a:p>
        </p:txBody>
      </p:sp>
      <p:sp>
        <p:nvSpPr>
          <p:cNvPr id="6" name="Footer Placeholder 5">
            <a:extLst>
              <a:ext uri="{FF2B5EF4-FFF2-40B4-BE49-F238E27FC236}">
                <a16:creationId xmlns="" xmlns:a16="http://schemas.microsoft.com/office/drawing/2014/main" id="{49F7128C-7566-4B15-9A80-A52F41B75E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0ACAF31-1D78-4A9A-8930-F2DBFF5ECF0D}"/>
              </a:ext>
            </a:extLst>
          </p:cNvPr>
          <p:cNvSpPr>
            <a:spLocks noGrp="1"/>
          </p:cNvSpPr>
          <p:nvPr>
            <p:ph type="sldNum" sz="quarter" idx="12"/>
          </p:nvPr>
        </p:nvSpPr>
        <p:spPr/>
        <p:txBody>
          <a:bodyPr/>
          <a:lstStyle/>
          <a:p>
            <a:fld id="{296937B0-B724-4784-A4DD-F2D33AA643C0}" type="slidenum">
              <a:rPr lang="en-IN" smtClean="0"/>
              <a:t>‹#›</a:t>
            </a:fld>
            <a:endParaRPr lang="en-IN"/>
          </a:p>
        </p:txBody>
      </p:sp>
    </p:spTree>
    <p:extLst>
      <p:ext uri="{BB962C8B-B14F-4D97-AF65-F5344CB8AC3E}">
        <p14:creationId xmlns:p14="http://schemas.microsoft.com/office/powerpoint/2010/main" val="78258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0D87D7-3E51-446A-A819-933625DA69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09350FB-68A9-4FE5-9C61-76D714F94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668C525-F188-4CE2-932D-C492065697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B184587-2E2F-4370-8F86-61F8B6E92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316266F-073E-425E-837C-F1CBA3746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F16A76E-CE86-489E-8636-3729869C67A3}"/>
              </a:ext>
            </a:extLst>
          </p:cNvPr>
          <p:cNvSpPr>
            <a:spLocks noGrp="1"/>
          </p:cNvSpPr>
          <p:nvPr>
            <p:ph type="dt" sz="half" idx="10"/>
          </p:nvPr>
        </p:nvSpPr>
        <p:spPr/>
        <p:txBody>
          <a:bodyPr/>
          <a:lstStyle/>
          <a:p>
            <a:fld id="{EDD9239C-8779-4766-A322-A3185813C8D9}" type="datetime1">
              <a:rPr lang="en-IN" smtClean="0"/>
              <a:t>07-12-2022</a:t>
            </a:fld>
            <a:endParaRPr lang="en-IN"/>
          </a:p>
        </p:txBody>
      </p:sp>
      <p:sp>
        <p:nvSpPr>
          <p:cNvPr id="8" name="Footer Placeholder 7">
            <a:extLst>
              <a:ext uri="{FF2B5EF4-FFF2-40B4-BE49-F238E27FC236}">
                <a16:creationId xmlns="" xmlns:a16="http://schemas.microsoft.com/office/drawing/2014/main" id="{F257D4CA-DFA8-4877-84BB-2D6ECF263F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63E8F57E-9A8F-4DC1-BB85-C8DD143110D0}"/>
              </a:ext>
            </a:extLst>
          </p:cNvPr>
          <p:cNvSpPr>
            <a:spLocks noGrp="1"/>
          </p:cNvSpPr>
          <p:nvPr>
            <p:ph type="sldNum" sz="quarter" idx="12"/>
          </p:nvPr>
        </p:nvSpPr>
        <p:spPr/>
        <p:txBody>
          <a:bodyPr/>
          <a:lstStyle/>
          <a:p>
            <a:fld id="{296937B0-B724-4784-A4DD-F2D33AA643C0}" type="slidenum">
              <a:rPr lang="en-IN" smtClean="0"/>
              <a:t>‹#›</a:t>
            </a:fld>
            <a:endParaRPr lang="en-IN"/>
          </a:p>
        </p:txBody>
      </p:sp>
    </p:spTree>
    <p:extLst>
      <p:ext uri="{BB962C8B-B14F-4D97-AF65-F5344CB8AC3E}">
        <p14:creationId xmlns:p14="http://schemas.microsoft.com/office/powerpoint/2010/main" val="328203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30FE5F-124B-4D34-A868-717EDB25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8069ABB-F752-498F-9836-C72D44308134}"/>
              </a:ext>
            </a:extLst>
          </p:cNvPr>
          <p:cNvSpPr>
            <a:spLocks noGrp="1"/>
          </p:cNvSpPr>
          <p:nvPr>
            <p:ph type="dt" sz="half" idx="10"/>
          </p:nvPr>
        </p:nvSpPr>
        <p:spPr/>
        <p:txBody>
          <a:bodyPr/>
          <a:lstStyle/>
          <a:p>
            <a:fld id="{635EE296-2D5D-4680-9852-469958B6BC28}" type="datetime1">
              <a:rPr lang="en-IN" smtClean="0"/>
              <a:t>07-12-2022</a:t>
            </a:fld>
            <a:endParaRPr lang="en-IN"/>
          </a:p>
        </p:txBody>
      </p:sp>
      <p:sp>
        <p:nvSpPr>
          <p:cNvPr id="4" name="Footer Placeholder 3">
            <a:extLst>
              <a:ext uri="{FF2B5EF4-FFF2-40B4-BE49-F238E27FC236}">
                <a16:creationId xmlns="" xmlns:a16="http://schemas.microsoft.com/office/drawing/2014/main" id="{7896A614-849C-4138-94B5-9FD92F4435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831BC11-32C1-44F8-AA6E-165C3EE9802A}"/>
              </a:ext>
            </a:extLst>
          </p:cNvPr>
          <p:cNvSpPr>
            <a:spLocks noGrp="1"/>
          </p:cNvSpPr>
          <p:nvPr>
            <p:ph type="sldNum" sz="quarter" idx="12"/>
          </p:nvPr>
        </p:nvSpPr>
        <p:spPr/>
        <p:txBody>
          <a:bodyPr/>
          <a:lstStyle/>
          <a:p>
            <a:fld id="{296937B0-B724-4784-A4DD-F2D33AA643C0}" type="slidenum">
              <a:rPr lang="en-IN" smtClean="0"/>
              <a:t>‹#›</a:t>
            </a:fld>
            <a:endParaRPr lang="en-IN"/>
          </a:p>
        </p:txBody>
      </p:sp>
    </p:spTree>
    <p:extLst>
      <p:ext uri="{BB962C8B-B14F-4D97-AF65-F5344CB8AC3E}">
        <p14:creationId xmlns:p14="http://schemas.microsoft.com/office/powerpoint/2010/main" val="114283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4E4BB41-A0F7-4E31-BCF8-C65247A38976}"/>
              </a:ext>
            </a:extLst>
          </p:cNvPr>
          <p:cNvSpPr>
            <a:spLocks noGrp="1"/>
          </p:cNvSpPr>
          <p:nvPr>
            <p:ph type="dt" sz="half" idx="10"/>
          </p:nvPr>
        </p:nvSpPr>
        <p:spPr/>
        <p:txBody>
          <a:bodyPr/>
          <a:lstStyle/>
          <a:p>
            <a:fld id="{3297E86B-98C0-4C3F-BD34-8612AF130950}" type="datetime1">
              <a:rPr lang="en-IN" smtClean="0"/>
              <a:t>07-12-2022</a:t>
            </a:fld>
            <a:endParaRPr lang="en-IN"/>
          </a:p>
        </p:txBody>
      </p:sp>
      <p:sp>
        <p:nvSpPr>
          <p:cNvPr id="3" name="Footer Placeholder 2">
            <a:extLst>
              <a:ext uri="{FF2B5EF4-FFF2-40B4-BE49-F238E27FC236}">
                <a16:creationId xmlns="" xmlns:a16="http://schemas.microsoft.com/office/drawing/2014/main" id="{994BD85F-5EA0-4BA6-B5D9-D4CA4D3543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7240FE4-1986-4028-B239-31AA2874B1DF}"/>
              </a:ext>
            </a:extLst>
          </p:cNvPr>
          <p:cNvSpPr>
            <a:spLocks noGrp="1"/>
          </p:cNvSpPr>
          <p:nvPr>
            <p:ph type="sldNum" sz="quarter" idx="12"/>
          </p:nvPr>
        </p:nvSpPr>
        <p:spPr/>
        <p:txBody>
          <a:bodyPr/>
          <a:lstStyle/>
          <a:p>
            <a:fld id="{296937B0-B724-4784-A4DD-F2D33AA643C0}" type="slidenum">
              <a:rPr lang="en-IN" smtClean="0"/>
              <a:t>‹#›</a:t>
            </a:fld>
            <a:endParaRPr lang="en-IN"/>
          </a:p>
        </p:txBody>
      </p:sp>
    </p:spTree>
    <p:extLst>
      <p:ext uri="{BB962C8B-B14F-4D97-AF65-F5344CB8AC3E}">
        <p14:creationId xmlns:p14="http://schemas.microsoft.com/office/powerpoint/2010/main" val="63414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AF7E12-DFA6-49B1-A44A-85D49A523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6348197-B561-404D-BA80-26F5A35304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D076617-9FB6-4068-9B8D-7AA5F65FD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E45D91D-348B-43B6-9FCA-D86BE80E1B37}"/>
              </a:ext>
            </a:extLst>
          </p:cNvPr>
          <p:cNvSpPr>
            <a:spLocks noGrp="1"/>
          </p:cNvSpPr>
          <p:nvPr>
            <p:ph type="dt" sz="half" idx="10"/>
          </p:nvPr>
        </p:nvSpPr>
        <p:spPr/>
        <p:txBody>
          <a:bodyPr/>
          <a:lstStyle/>
          <a:p>
            <a:fld id="{52587D1A-EA2C-4B69-824C-707D81C5086A}" type="datetime1">
              <a:rPr lang="en-IN" smtClean="0"/>
              <a:t>07-12-2022</a:t>
            </a:fld>
            <a:endParaRPr lang="en-IN"/>
          </a:p>
        </p:txBody>
      </p:sp>
      <p:sp>
        <p:nvSpPr>
          <p:cNvPr id="6" name="Footer Placeholder 5">
            <a:extLst>
              <a:ext uri="{FF2B5EF4-FFF2-40B4-BE49-F238E27FC236}">
                <a16:creationId xmlns="" xmlns:a16="http://schemas.microsoft.com/office/drawing/2014/main" id="{66A90279-8042-4262-AE11-34790E250D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A5E8FB7-3344-4171-88CA-7DBC31A78C4D}"/>
              </a:ext>
            </a:extLst>
          </p:cNvPr>
          <p:cNvSpPr>
            <a:spLocks noGrp="1"/>
          </p:cNvSpPr>
          <p:nvPr>
            <p:ph type="sldNum" sz="quarter" idx="12"/>
          </p:nvPr>
        </p:nvSpPr>
        <p:spPr/>
        <p:txBody>
          <a:bodyPr/>
          <a:lstStyle/>
          <a:p>
            <a:fld id="{296937B0-B724-4784-A4DD-F2D33AA643C0}" type="slidenum">
              <a:rPr lang="en-IN" smtClean="0"/>
              <a:t>‹#›</a:t>
            </a:fld>
            <a:endParaRPr lang="en-IN"/>
          </a:p>
        </p:txBody>
      </p:sp>
    </p:spTree>
    <p:extLst>
      <p:ext uri="{BB962C8B-B14F-4D97-AF65-F5344CB8AC3E}">
        <p14:creationId xmlns:p14="http://schemas.microsoft.com/office/powerpoint/2010/main" val="1058176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681E6E-E2B8-456F-9F88-1656A932E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F280B56-2E0F-4868-AC12-3E0D527DC6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4D60466-F344-4D3B-A6E0-BE948B16C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93A7DFC-A27E-4696-A61C-182C31DCDB71}"/>
              </a:ext>
            </a:extLst>
          </p:cNvPr>
          <p:cNvSpPr>
            <a:spLocks noGrp="1"/>
          </p:cNvSpPr>
          <p:nvPr>
            <p:ph type="dt" sz="half" idx="10"/>
          </p:nvPr>
        </p:nvSpPr>
        <p:spPr/>
        <p:txBody>
          <a:bodyPr/>
          <a:lstStyle/>
          <a:p>
            <a:fld id="{797CB240-4CC3-4FF3-9D3C-F1FFB83F31ED}" type="datetime1">
              <a:rPr lang="en-IN" smtClean="0"/>
              <a:t>07-12-2022</a:t>
            </a:fld>
            <a:endParaRPr lang="en-IN"/>
          </a:p>
        </p:txBody>
      </p:sp>
      <p:sp>
        <p:nvSpPr>
          <p:cNvPr id="6" name="Footer Placeholder 5">
            <a:extLst>
              <a:ext uri="{FF2B5EF4-FFF2-40B4-BE49-F238E27FC236}">
                <a16:creationId xmlns="" xmlns:a16="http://schemas.microsoft.com/office/drawing/2014/main" id="{EE8C7727-FA1B-4129-93E7-871E608ACB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E3EA3F0D-1226-4BDE-B52B-564F2944123E}"/>
              </a:ext>
            </a:extLst>
          </p:cNvPr>
          <p:cNvSpPr>
            <a:spLocks noGrp="1"/>
          </p:cNvSpPr>
          <p:nvPr>
            <p:ph type="sldNum" sz="quarter" idx="12"/>
          </p:nvPr>
        </p:nvSpPr>
        <p:spPr/>
        <p:txBody>
          <a:bodyPr/>
          <a:lstStyle/>
          <a:p>
            <a:fld id="{296937B0-B724-4784-A4DD-F2D33AA643C0}" type="slidenum">
              <a:rPr lang="en-IN" smtClean="0"/>
              <a:t>‹#›</a:t>
            </a:fld>
            <a:endParaRPr lang="en-IN"/>
          </a:p>
        </p:txBody>
      </p:sp>
    </p:spTree>
    <p:extLst>
      <p:ext uri="{BB962C8B-B14F-4D97-AF65-F5344CB8AC3E}">
        <p14:creationId xmlns:p14="http://schemas.microsoft.com/office/powerpoint/2010/main" val="7480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39A97E3-0B70-45C1-83D1-79C62FE6F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C12C77F-23B8-425F-94B6-442E95113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94911F3-FD70-4125-8F27-74F102D02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99F4C-2027-46F9-B410-03F1E07AD318}" type="datetime1">
              <a:rPr lang="en-IN" smtClean="0"/>
              <a:t>07-12-2022</a:t>
            </a:fld>
            <a:endParaRPr lang="en-IN"/>
          </a:p>
        </p:txBody>
      </p:sp>
      <p:sp>
        <p:nvSpPr>
          <p:cNvPr id="5" name="Footer Placeholder 4">
            <a:extLst>
              <a:ext uri="{FF2B5EF4-FFF2-40B4-BE49-F238E27FC236}">
                <a16:creationId xmlns="" xmlns:a16="http://schemas.microsoft.com/office/drawing/2014/main" id="{85AF5555-65FD-4541-B2CA-89A0E9E28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FF1F4EB7-948D-4826-AC13-39C3FDD775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937B0-B724-4784-A4DD-F2D33AA643C0}" type="slidenum">
              <a:rPr lang="en-IN" smtClean="0"/>
              <a:t>‹#›</a:t>
            </a:fld>
            <a:endParaRPr lang="en-IN"/>
          </a:p>
        </p:txBody>
      </p:sp>
    </p:spTree>
    <p:extLst>
      <p:ext uri="{BB962C8B-B14F-4D97-AF65-F5344CB8AC3E}">
        <p14:creationId xmlns:p14="http://schemas.microsoft.com/office/powerpoint/2010/main" val="440949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D09A188-F740-478F-81FA-E8CF617D4479}"/>
              </a:ext>
            </a:extLst>
          </p:cNvPr>
          <p:cNvSpPr txBox="1"/>
          <p:nvPr/>
        </p:nvSpPr>
        <p:spPr>
          <a:xfrm>
            <a:off x="2711395" y="1771897"/>
            <a:ext cx="6687047" cy="1430905"/>
          </a:xfrm>
          <a:prstGeom prst="rect">
            <a:avLst/>
          </a:prstGeom>
          <a:noFill/>
        </p:spPr>
        <p:txBody>
          <a:bodyPr wrap="square" rtlCol="0">
            <a:spAutoFit/>
          </a:bodyPr>
          <a:lstStyle/>
          <a:p>
            <a:pPr marL="12065" marR="5080" algn="ctr">
              <a:lnSpc>
                <a:spcPct val="101600"/>
              </a:lnSpc>
              <a:spcBef>
                <a:spcPts val="70"/>
              </a:spcBef>
            </a:pPr>
            <a:endParaRPr lang="en-US" b="1" spc="-5" dirty="0">
              <a:latin typeface="Times New Roman"/>
              <a:cs typeface="Times New Roman"/>
            </a:endParaRPr>
          </a:p>
          <a:p>
            <a:pPr marL="12065" marR="5080" algn="ctr">
              <a:lnSpc>
                <a:spcPct val="101600"/>
              </a:lnSpc>
              <a:spcBef>
                <a:spcPts val="70"/>
              </a:spcBef>
            </a:pPr>
            <a:r>
              <a:rPr lang="en-US" sz="2400" b="1" spc="-5" dirty="0" smtClean="0">
                <a:solidFill>
                  <a:schemeClr val="accent1"/>
                </a:solidFill>
                <a:latin typeface="Times New Roman"/>
                <a:cs typeface="Times New Roman"/>
              </a:rPr>
              <a:t>BRAIN TUMOR </a:t>
            </a:r>
            <a:r>
              <a:rPr lang="en-US" sz="2400" b="1" spc="-5" dirty="0">
                <a:solidFill>
                  <a:schemeClr val="accent1"/>
                </a:solidFill>
                <a:latin typeface="Times New Roman"/>
                <a:cs typeface="Times New Roman"/>
              </a:rPr>
              <a:t>DETECTION </a:t>
            </a:r>
            <a:r>
              <a:rPr lang="en-US" sz="2400" b="1" spc="-5" dirty="0" smtClean="0">
                <a:solidFill>
                  <a:schemeClr val="accent1"/>
                </a:solidFill>
                <a:latin typeface="Times New Roman"/>
                <a:cs typeface="Times New Roman"/>
              </a:rPr>
              <a:t>USING</a:t>
            </a:r>
          </a:p>
          <a:p>
            <a:pPr marL="12065" marR="5080" algn="ctr">
              <a:lnSpc>
                <a:spcPct val="101600"/>
              </a:lnSpc>
              <a:spcBef>
                <a:spcPts val="70"/>
              </a:spcBef>
            </a:pPr>
            <a:r>
              <a:rPr lang="en-US" sz="2400" b="1" spc="-5" dirty="0" smtClean="0">
                <a:solidFill>
                  <a:schemeClr val="accent1"/>
                </a:solidFill>
                <a:latin typeface="Times New Roman"/>
                <a:cs typeface="Times New Roman"/>
              </a:rPr>
              <a:t> DEEP LEARNING</a:t>
            </a:r>
            <a:endParaRPr lang="en-US" sz="2400" b="1" spc="-5" dirty="0">
              <a:solidFill>
                <a:schemeClr val="accent1"/>
              </a:solidFill>
              <a:latin typeface="Times New Roman"/>
              <a:cs typeface="Times New Roman"/>
            </a:endParaRPr>
          </a:p>
          <a:p>
            <a:endParaRPr lang="en-IN" dirty="0"/>
          </a:p>
        </p:txBody>
      </p:sp>
      <p:sp>
        <p:nvSpPr>
          <p:cNvPr id="7" name="TextBox 6">
            <a:extLst>
              <a:ext uri="{FF2B5EF4-FFF2-40B4-BE49-F238E27FC236}">
                <a16:creationId xmlns="" xmlns:a16="http://schemas.microsoft.com/office/drawing/2014/main" id="{AC4AD67F-B2BA-4E89-ADF4-FCCF877DD735}"/>
              </a:ext>
            </a:extLst>
          </p:cNvPr>
          <p:cNvSpPr txBox="1"/>
          <p:nvPr/>
        </p:nvSpPr>
        <p:spPr>
          <a:xfrm>
            <a:off x="7110492" y="4578178"/>
            <a:ext cx="4412974" cy="1513235"/>
          </a:xfrm>
          <a:prstGeom prst="rect">
            <a:avLst/>
          </a:prstGeom>
          <a:noFill/>
        </p:spPr>
        <p:txBody>
          <a:bodyPr wrap="square" rtlCol="0">
            <a:spAutoFit/>
          </a:bodyPr>
          <a:lstStyle/>
          <a:p>
            <a:r>
              <a:rPr lang="en-IN" sz="1800" b="1" spc="-5" dirty="0">
                <a:latin typeface="Times New Roman"/>
                <a:cs typeface="Times New Roman"/>
              </a:rPr>
              <a:t>PRESENTED</a:t>
            </a:r>
            <a:r>
              <a:rPr lang="en-IN" sz="1800" b="1" spc="-75" dirty="0">
                <a:latin typeface="Times New Roman"/>
                <a:cs typeface="Times New Roman"/>
              </a:rPr>
              <a:t> </a:t>
            </a:r>
            <a:r>
              <a:rPr lang="en-IN" sz="1800" b="1" spc="-5" dirty="0">
                <a:latin typeface="Times New Roman"/>
                <a:cs typeface="Times New Roman"/>
              </a:rPr>
              <a:t>BY</a:t>
            </a:r>
            <a:endParaRPr lang="en-IN" sz="1800" dirty="0">
              <a:latin typeface="Times New Roman"/>
              <a:cs typeface="Times New Roman"/>
            </a:endParaRPr>
          </a:p>
          <a:p>
            <a:endParaRPr lang="en-IN" dirty="0"/>
          </a:p>
          <a:p>
            <a:pPr marL="190500" indent="-177800">
              <a:lnSpc>
                <a:spcPct val="100000"/>
              </a:lnSpc>
              <a:spcBef>
                <a:spcPts val="370"/>
              </a:spcBef>
              <a:buAutoNum type="arabicPeriod"/>
              <a:tabLst>
                <a:tab pos="190500" algn="l"/>
              </a:tabLst>
            </a:pPr>
            <a:r>
              <a:rPr lang="en-IN" sz="1600" b="1" spc="-5" dirty="0">
                <a:latin typeface="Times New Roman"/>
                <a:cs typeface="Times New Roman"/>
              </a:rPr>
              <a:t>M. </a:t>
            </a:r>
            <a:r>
              <a:rPr lang="en-IN" sz="1600" b="1" spc="-5" dirty="0" smtClean="0">
                <a:latin typeface="Times New Roman"/>
                <a:cs typeface="Times New Roman"/>
              </a:rPr>
              <a:t>HEMANTH</a:t>
            </a:r>
            <a:endParaRPr lang="en-IN" sz="1600" dirty="0">
              <a:latin typeface="Times New Roman"/>
              <a:cs typeface="Times New Roman"/>
            </a:endParaRPr>
          </a:p>
          <a:p>
            <a:pPr marL="190500" indent="-177800">
              <a:lnSpc>
                <a:spcPct val="100000"/>
              </a:lnSpc>
              <a:spcBef>
                <a:spcPts val="270"/>
              </a:spcBef>
              <a:buAutoNum type="arabicPeriod"/>
              <a:tabLst>
                <a:tab pos="190500" algn="l"/>
              </a:tabLst>
            </a:pPr>
            <a:r>
              <a:rPr lang="en-IN" sz="1600" b="1" spc="-5" dirty="0" smtClean="0">
                <a:latin typeface="Times New Roman"/>
                <a:cs typeface="Times New Roman"/>
              </a:rPr>
              <a:t>M. JAYANTH</a:t>
            </a:r>
          </a:p>
          <a:p>
            <a:pPr marL="12700">
              <a:lnSpc>
                <a:spcPct val="100000"/>
              </a:lnSpc>
              <a:spcBef>
                <a:spcPts val="270"/>
              </a:spcBef>
              <a:tabLst>
                <a:tab pos="190500" algn="l"/>
              </a:tabLst>
            </a:pPr>
            <a:endParaRPr lang="en-IN" sz="1600" dirty="0"/>
          </a:p>
        </p:txBody>
      </p:sp>
      <p:sp>
        <p:nvSpPr>
          <p:cNvPr id="9" name="Date Placeholder 8">
            <a:extLst>
              <a:ext uri="{FF2B5EF4-FFF2-40B4-BE49-F238E27FC236}">
                <a16:creationId xmlns="" xmlns:a16="http://schemas.microsoft.com/office/drawing/2014/main" id="{09049B42-7DB1-4000-8E89-88FD63DA6952}"/>
              </a:ext>
            </a:extLst>
          </p:cNvPr>
          <p:cNvSpPr>
            <a:spLocks noGrp="1"/>
          </p:cNvSpPr>
          <p:nvPr>
            <p:ph type="dt" sz="half" idx="10"/>
          </p:nvPr>
        </p:nvSpPr>
        <p:spPr/>
        <p:txBody>
          <a:bodyPr/>
          <a:lstStyle/>
          <a:p>
            <a:fld id="{29AC47BF-1501-48F4-A4F1-2A3ED7CF8569}" type="datetime1">
              <a:rPr lang="en-IN" smtClean="0"/>
              <a:t>07-12-2022</a:t>
            </a:fld>
            <a:endParaRPr lang="en-IN"/>
          </a:p>
        </p:txBody>
      </p:sp>
      <p:sp>
        <p:nvSpPr>
          <p:cNvPr id="10" name="Slide Number Placeholder 9">
            <a:extLst>
              <a:ext uri="{FF2B5EF4-FFF2-40B4-BE49-F238E27FC236}">
                <a16:creationId xmlns="" xmlns:a16="http://schemas.microsoft.com/office/drawing/2014/main" id="{337B2C61-4A35-405A-903F-111BB3080F5E}"/>
              </a:ext>
            </a:extLst>
          </p:cNvPr>
          <p:cNvSpPr>
            <a:spLocks noGrp="1"/>
          </p:cNvSpPr>
          <p:nvPr>
            <p:ph type="sldNum" sz="quarter" idx="12"/>
          </p:nvPr>
        </p:nvSpPr>
        <p:spPr/>
        <p:txBody>
          <a:bodyPr/>
          <a:lstStyle/>
          <a:p>
            <a:fld id="{296937B0-B724-4784-A4DD-F2D33AA643C0}" type="slidenum">
              <a:rPr lang="en-IN" smtClean="0"/>
              <a:t>1</a:t>
            </a:fld>
            <a:endParaRPr lang="en-IN"/>
          </a:p>
        </p:txBody>
      </p:sp>
      <p:pic>
        <p:nvPicPr>
          <p:cNvPr id="11" name="Picture 2" descr="Brain Anatomy MRI- Neuroradiology - YouTub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57082" y="1523999"/>
            <a:ext cx="2066384" cy="19460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Biological Inspiration of Convolutional Neural Network (CNN) | by Gopal  Kalpande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735" y="2304818"/>
            <a:ext cx="2816225" cy="181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516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1" indent="0">
              <a:lnSpc>
                <a:spcPct val="150000"/>
              </a:lnSpc>
              <a:buNone/>
            </a:pPr>
            <a:r>
              <a:rPr lang="en-US" sz="1800" dirty="0">
                <a:latin typeface="Times New Roman" pitchFamily="18" charset="0"/>
                <a:cs typeface="Times New Roman" pitchFamily="18" charset="0"/>
              </a:rPr>
              <a:t>1.4 Classification:</a:t>
            </a:r>
          </a:p>
          <a:p>
            <a:pPr lvl="1">
              <a:lnSpc>
                <a:spcPct val="150000"/>
              </a:lnSpc>
              <a:buNone/>
            </a:pPr>
            <a:r>
              <a:rPr lang="en-US" sz="1800" dirty="0">
                <a:latin typeface="Times New Roman" pitchFamily="18" charset="0"/>
                <a:cs typeface="Times New Roman" pitchFamily="18" charset="0"/>
              </a:rPr>
              <a:t>		The results of our model is display of tumor images are either with defect or normal</a:t>
            </a:r>
          </a:p>
          <a:p>
            <a:pPr lvl="1">
              <a:lnSpc>
                <a:spcPct val="150000"/>
              </a:lnSpc>
              <a:buNone/>
            </a:pP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2. User:</a:t>
            </a:r>
          </a:p>
          <a:p>
            <a:pPr lvl="1" algn="just">
              <a:lnSpc>
                <a:spcPct val="150000"/>
              </a:lnSpc>
            </a:pPr>
            <a:r>
              <a:rPr lang="en-US" sz="1800" dirty="0">
                <a:latin typeface="Times New Roman" pitchFamily="18" charset="0"/>
                <a:cs typeface="Times New Roman" pitchFamily="18" charset="0"/>
              </a:rPr>
              <a:t>2.1 Upload Image</a:t>
            </a:r>
          </a:p>
          <a:p>
            <a:pPr algn="just">
              <a:lnSpc>
                <a:spcPct val="150000"/>
              </a:lnSpc>
              <a:buNone/>
            </a:pPr>
            <a:r>
              <a:rPr lang="en-US" sz="1800" dirty="0">
                <a:latin typeface="Times New Roman" pitchFamily="18" charset="0"/>
                <a:cs typeface="Times New Roman" pitchFamily="18" charset="0"/>
              </a:rPr>
              <a:t>			The user has to upload an image which needs to be classified.</a:t>
            </a:r>
          </a:p>
          <a:p>
            <a:pPr lvl="1" algn="just">
              <a:lnSpc>
                <a:spcPct val="150000"/>
              </a:lnSpc>
            </a:pPr>
            <a:r>
              <a:rPr lang="en-US" sz="1800" dirty="0">
                <a:latin typeface="Times New Roman" pitchFamily="18" charset="0"/>
                <a:cs typeface="Times New Roman" pitchFamily="18" charset="0"/>
              </a:rPr>
              <a:t>2.2 View Results</a:t>
            </a:r>
          </a:p>
          <a:p>
            <a:pPr algn="just">
              <a:lnSpc>
                <a:spcPct val="150000"/>
              </a:lnSpc>
              <a:buNone/>
            </a:pPr>
            <a:r>
              <a:rPr lang="en-US" sz="1800" dirty="0">
                <a:latin typeface="Times New Roman" pitchFamily="18" charset="0"/>
                <a:cs typeface="Times New Roman" pitchFamily="18" charset="0"/>
              </a:rPr>
              <a:t>			The classified image results are viewed by user.</a:t>
            </a:r>
          </a:p>
        </p:txBody>
      </p:sp>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10</a:t>
            </a:fld>
            <a:endParaRPr lang="en-IN"/>
          </a:p>
        </p:txBody>
      </p:sp>
    </p:spTree>
    <p:extLst>
      <p:ext uri="{BB962C8B-B14F-4D97-AF65-F5344CB8AC3E}">
        <p14:creationId xmlns:p14="http://schemas.microsoft.com/office/powerpoint/2010/main" val="580115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Times New Roman" panose="02020603050405020304" pitchFamily="18" charset="0"/>
                <a:cs typeface="Times New Roman" panose="02020603050405020304" pitchFamily="18" charset="0"/>
              </a:rPr>
              <a:t>CNN</a:t>
            </a:r>
            <a:endParaRPr lang="en-US" dirty="0"/>
          </a:p>
        </p:txBody>
      </p:sp>
      <p:sp>
        <p:nvSpPr>
          <p:cNvPr id="3" name="Content Placeholder 2"/>
          <p:cNvSpPr>
            <a:spLocks noGrp="1"/>
          </p:cNvSpPr>
          <p:nvPr>
            <p:ph idx="1"/>
          </p:nvPr>
        </p:nvSpPr>
        <p:spPr/>
        <p:txBody>
          <a:bodyPr>
            <a:normAutofit/>
          </a:bodyPr>
          <a:lstStyle/>
          <a:p>
            <a:pPr marL="0" indent="0" algn="just">
              <a:lnSpc>
                <a:spcPct val="150000"/>
              </a:lnSpc>
              <a:spcBef>
                <a:spcPts val="500"/>
              </a:spcBef>
              <a:buClr>
                <a:schemeClr val="tx1"/>
              </a:buClr>
              <a:buFont typeface="Wingdings"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Convolution Neural Network </a:t>
            </a:r>
            <a:r>
              <a:rPr lang="en-US" sz="2000" dirty="0" smtClean="0">
                <a:solidFill>
                  <a:srgbClr val="000000"/>
                </a:solidFill>
                <a:latin typeface="Times New Roman" panose="02020603050405020304" pitchFamily="18" charset="0"/>
                <a:cs typeface="Times New Roman" panose="02020603050405020304" pitchFamily="18" charset="0"/>
              </a:rPr>
              <a:t>(CNN) </a:t>
            </a:r>
            <a:r>
              <a:rPr lang="en-US" sz="2000" dirty="0">
                <a:solidFill>
                  <a:srgbClr val="000000"/>
                </a:solidFill>
                <a:latin typeface="Times New Roman" panose="02020603050405020304" pitchFamily="18" charset="0"/>
                <a:cs typeface="Times New Roman" panose="02020603050405020304" pitchFamily="18" charset="0"/>
              </a:rPr>
              <a:t>is an Deep learning method used to create Image Editing.  </a:t>
            </a:r>
          </a:p>
          <a:p>
            <a:pPr marL="0" indent="0" algn="just">
              <a:lnSpc>
                <a:spcPct val="150000"/>
              </a:lnSpc>
              <a:spcBef>
                <a:spcPts val="500"/>
              </a:spcBef>
              <a:buClr>
                <a:schemeClr val="tx1"/>
              </a:buClr>
              <a:buFont typeface="Wingdings" pitchFamily="2" charset="2"/>
              <a:buChar char="Ø"/>
            </a:pPr>
            <a:r>
              <a:rPr lang="en-US" sz="2000" dirty="0" err="1">
                <a:solidFill>
                  <a:srgbClr val="000000"/>
                </a:solidFill>
                <a:latin typeface="Times New Roman" panose="02020603050405020304" pitchFamily="18" charset="0"/>
                <a:cs typeface="Times New Roman" panose="02020603050405020304" pitchFamily="18" charset="0"/>
              </a:rPr>
              <a:t>ConvNets</a:t>
            </a:r>
            <a:r>
              <a:rPr lang="en-US" sz="2000" dirty="0">
                <a:solidFill>
                  <a:srgbClr val="000000"/>
                </a:solidFill>
                <a:latin typeface="Times New Roman" panose="02020603050405020304" pitchFamily="18" charset="0"/>
                <a:cs typeface="Times New Roman" panose="02020603050405020304" pitchFamily="18" charset="0"/>
              </a:rPr>
              <a:t> has successfully identified faces, objects and diagnostics. </a:t>
            </a:r>
          </a:p>
          <a:p>
            <a:pPr marL="0" indent="0" algn="just">
              <a:lnSpc>
                <a:spcPct val="150000"/>
              </a:lnSpc>
              <a:spcBef>
                <a:spcPts val="500"/>
              </a:spcBef>
              <a:buClr>
                <a:schemeClr val="tx1"/>
              </a:buClr>
              <a:buFont typeface="Wingdings"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The neural convolution network consists of a convolution layer, an Pooling layer, and a fully connected layer, which can perform a different function in the input data. </a:t>
            </a:r>
          </a:p>
          <a:p>
            <a:endParaRPr lang="en-US" sz="2000" dirty="0"/>
          </a:p>
        </p:txBody>
      </p:sp>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11</a:t>
            </a:fld>
            <a:endParaRPr lang="en-IN"/>
          </a:p>
        </p:txBody>
      </p:sp>
    </p:spTree>
    <p:extLst>
      <p:ext uri="{BB962C8B-B14F-4D97-AF65-F5344CB8AC3E}">
        <p14:creationId xmlns:p14="http://schemas.microsoft.com/office/powerpoint/2010/main" val="1319916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CNN </a:t>
            </a:r>
            <a:r>
              <a:rPr lang="en-US" b="1" dirty="0"/>
              <a:t>ARCHITECTURE</a:t>
            </a:r>
          </a:p>
        </p:txBody>
      </p:sp>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12</a:t>
            </a:fld>
            <a:endParaRPr lang="en-IN"/>
          </a:p>
        </p:txBody>
      </p:sp>
      <p:pic>
        <p:nvPicPr>
          <p:cNvPr id="6" name="Picture 11" descr="Fig. 4"/>
          <p:cNvPicPr>
            <a:picLocks noChangeAspect="1" noChangeArrowheads="1"/>
          </p:cNvPicPr>
          <p:nvPr/>
        </p:nvPicPr>
        <p:blipFill>
          <a:blip r:embed="rId2"/>
          <a:srcRect/>
          <a:stretch>
            <a:fillRect/>
          </a:stretch>
        </p:blipFill>
        <p:spPr bwMode="auto">
          <a:xfrm>
            <a:off x="1453662" y="1828800"/>
            <a:ext cx="8886092" cy="3733800"/>
          </a:xfrm>
          <a:prstGeom prst="rect">
            <a:avLst/>
          </a:prstGeom>
          <a:noFill/>
        </p:spPr>
      </p:pic>
    </p:spTree>
    <p:extLst>
      <p:ext uri="{BB962C8B-B14F-4D97-AF65-F5344CB8AC3E}">
        <p14:creationId xmlns:p14="http://schemas.microsoft.com/office/powerpoint/2010/main" val="247831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lnSpc>
                <a:spcPct val="150000"/>
              </a:lnSpc>
              <a:spcBef>
                <a:spcPts val="500"/>
              </a:spcBef>
              <a:buClr>
                <a:schemeClr val="tx1"/>
              </a:buClr>
            </a:pPr>
            <a:r>
              <a:rPr lang="en-US" b="1" dirty="0">
                <a:solidFill>
                  <a:srgbClr val="000000"/>
                </a:solidFill>
                <a:latin typeface="Times New Roman" panose="02020603050405020304" pitchFamily="18" charset="0"/>
                <a:cs typeface="Times New Roman" panose="02020603050405020304" pitchFamily="18" charset="0"/>
              </a:rPr>
              <a:t>Convolution Layer </a:t>
            </a:r>
            <a:r>
              <a:rPr lang="en-US" dirty="0">
                <a:solidFill>
                  <a:srgbClr val="000000"/>
                </a:solidFill>
                <a:latin typeface="Times New Roman" panose="02020603050405020304" pitchFamily="18" charset="0"/>
                <a:cs typeface="Times New Roman" panose="02020603050405020304" pitchFamily="18" charset="0"/>
              </a:rPr>
              <a:t>: This is the first step in the process of removing elements from an image. The convolution layer has a few filters that can make the convolution work. The whole image is taken as pixel values.</a:t>
            </a:r>
          </a:p>
          <a:p>
            <a:pPr algn="just">
              <a:lnSpc>
                <a:spcPct val="150000"/>
              </a:lnSpc>
              <a:spcBef>
                <a:spcPts val="500"/>
              </a:spcBef>
              <a:buClr>
                <a:schemeClr val="tx1"/>
              </a:buClr>
            </a:pP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a:t>
            </a:r>
            <a:r>
              <a:rPr lang="en-US" b="1" dirty="0" smtClean="0">
                <a:solidFill>
                  <a:srgbClr val="000000"/>
                </a:solidFill>
                <a:latin typeface="Times New Roman" panose="02020603050405020304" pitchFamily="18" charset="0"/>
                <a:cs typeface="Times New Roman" panose="02020603050405020304" pitchFamily="18" charset="0"/>
              </a:rPr>
              <a:t>Pooling </a:t>
            </a:r>
            <a:r>
              <a:rPr lang="en-US" b="1" dirty="0">
                <a:solidFill>
                  <a:srgbClr val="000000"/>
                </a:solidFill>
                <a:latin typeface="Times New Roman" panose="02020603050405020304" pitchFamily="18" charset="0"/>
                <a:cs typeface="Times New Roman" panose="02020603050405020304" pitchFamily="18" charset="0"/>
              </a:rPr>
              <a:t>Layer : </a:t>
            </a:r>
            <a:r>
              <a:rPr lang="en-US" dirty="0">
                <a:solidFill>
                  <a:srgbClr val="000000"/>
                </a:solidFill>
                <a:latin typeface="Times New Roman" panose="02020603050405020304" pitchFamily="18" charset="0"/>
                <a:cs typeface="Times New Roman" panose="02020603050405020304" pitchFamily="18" charset="0"/>
              </a:rPr>
              <a:t>Pooling is the down sampling operation that reduces the dimensionality </a:t>
            </a:r>
            <a:r>
              <a:rPr lang="en-US" dirty="0" smtClean="0">
                <a:solidFill>
                  <a:srgbClr val="000000"/>
                </a:solidFill>
                <a:latin typeface="Times New Roman" panose="02020603050405020304" pitchFamily="18" charset="0"/>
                <a:cs typeface="Times New Roman" panose="02020603050405020304" pitchFamily="18" charset="0"/>
              </a:rPr>
              <a:t>      of </a:t>
            </a:r>
            <a:r>
              <a:rPr lang="en-US" dirty="0">
                <a:solidFill>
                  <a:srgbClr val="000000"/>
                </a:solidFill>
                <a:latin typeface="Times New Roman" panose="02020603050405020304" pitchFamily="18" charset="0"/>
                <a:cs typeface="Times New Roman" panose="02020603050405020304" pitchFamily="18" charset="0"/>
              </a:rPr>
              <a:t>feature maps. The dimensional of the pooling layer of an input image is 32x32x10. The result of this pooling layer will be in 16x16x10 feature map.</a:t>
            </a:r>
          </a:p>
          <a:p>
            <a:pPr algn="just">
              <a:lnSpc>
                <a:spcPct val="150000"/>
              </a:lnSpc>
              <a:spcBef>
                <a:spcPts val="500"/>
              </a:spcBef>
              <a:buClr>
                <a:schemeClr val="tx1"/>
              </a:buClr>
            </a:pPr>
            <a:r>
              <a:rPr lang="en-US" b="1" dirty="0">
                <a:solidFill>
                  <a:srgbClr val="000000"/>
                </a:solidFill>
                <a:latin typeface="Times New Roman" panose="02020603050405020304" pitchFamily="18" charset="0"/>
                <a:cs typeface="Times New Roman" panose="02020603050405020304" pitchFamily="18" charset="0"/>
              </a:rPr>
              <a:t>Fully Connected Layers </a:t>
            </a:r>
            <a:r>
              <a:rPr lang="en-US" dirty="0">
                <a:solidFill>
                  <a:srgbClr val="000000"/>
                </a:solidFill>
                <a:latin typeface="Times New Roman" panose="02020603050405020304" pitchFamily="18" charset="0"/>
                <a:cs typeface="Times New Roman" panose="02020603050405020304" pitchFamily="18" charset="0"/>
              </a:rPr>
              <a:t>: Input into a fully integrated layer is a product from the last layer of Pooling and convolution, which is then abbreviated and inserted into a fully integrated layer.</a:t>
            </a:r>
          </a:p>
          <a:p>
            <a:endParaRPr lang="en-US" dirty="0"/>
          </a:p>
        </p:txBody>
      </p:sp>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13</a:t>
            </a:fld>
            <a:endParaRPr lang="en-IN"/>
          </a:p>
        </p:txBody>
      </p:sp>
    </p:spTree>
    <p:extLst>
      <p:ext uri="{BB962C8B-B14F-4D97-AF65-F5344CB8AC3E}">
        <p14:creationId xmlns:p14="http://schemas.microsoft.com/office/powerpoint/2010/main" val="4124982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F52125-A284-4EB5-90E9-926DE1673E5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SOFTWARE USED</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022618E-F022-4104-932E-8B28A41D22C7}"/>
              </a:ext>
            </a:extLst>
          </p:cNvPr>
          <p:cNvSpPr>
            <a:spLocks noGrp="1"/>
          </p:cNvSpPr>
          <p:nvPr>
            <p:ph idx="1"/>
          </p:nvPr>
        </p:nvSpPr>
        <p:spPr/>
        <p:txBody>
          <a:bodyPr>
            <a:normAutofit fontScale="92500" lnSpcReduction="20000"/>
          </a:bodyPr>
          <a:lstStyle/>
          <a:p>
            <a:pPr marL="0" indent="0">
              <a:lnSpc>
                <a:spcPct val="150000"/>
              </a:lnSpc>
              <a:buNone/>
            </a:pPr>
            <a:r>
              <a:rPr lang="en-US" sz="3200" dirty="0">
                <a:latin typeface="Times New Roman" pitchFamily="18" charset="0"/>
                <a:cs typeface="Times New Roman" pitchFamily="18" charset="0"/>
              </a:rPr>
              <a:t>Python:</a:t>
            </a:r>
            <a:r>
              <a:rPr lang="en-US" sz="2000" dirty="0">
                <a:latin typeface="Times New Roman" pitchFamily="18" charset="0"/>
                <a:cs typeface="Times New Roman" pitchFamily="18" charset="0"/>
              </a:rPr>
              <a:t> </a:t>
            </a:r>
          </a:p>
          <a:p>
            <a:pPr>
              <a:lnSpc>
                <a:spcPct val="150000"/>
              </a:lnSpc>
            </a:pPr>
            <a:r>
              <a:rPr lang="en-US" sz="2000" dirty="0">
                <a:latin typeface="Times New Roman" pitchFamily="18" charset="0"/>
                <a:cs typeface="Times New Roman" pitchFamily="18" charset="0"/>
              </a:rPr>
              <a:t>Python has an abundance of powerful tools prepared for scientific computing Packages like </a:t>
            </a:r>
            <a:r>
              <a:rPr lang="en-US" sz="2000" dirty="0" err="1">
                <a:latin typeface="Times New Roman" pitchFamily="18" charset="0"/>
                <a:cs typeface="Times New Roman" pitchFamily="18" charset="0"/>
              </a:rPr>
              <a:t>Num-Py</a:t>
            </a:r>
            <a:r>
              <a:rPr lang="en-US" sz="2000" dirty="0">
                <a:latin typeface="Times New Roman" pitchFamily="18" charset="0"/>
                <a:cs typeface="Times New Roman" pitchFamily="18" charset="0"/>
              </a:rPr>
              <a:t>, Pandas and </a:t>
            </a:r>
            <a:r>
              <a:rPr lang="en-US" sz="2000" dirty="0" err="1">
                <a:latin typeface="Times New Roman" pitchFamily="18" charset="0"/>
                <a:cs typeface="Times New Roman" pitchFamily="18" charset="0"/>
              </a:rPr>
              <a:t>Sci-Py</a:t>
            </a:r>
            <a:r>
              <a:rPr lang="en-US" sz="2000" dirty="0">
                <a:latin typeface="Times New Roman" pitchFamily="18" charset="0"/>
                <a:cs typeface="Times New Roman" pitchFamily="18" charset="0"/>
              </a:rPr>
              <a:t> area unit freely available and well documented. Packages like these will dramatically scale back, and change the code required to write a given program. This makes iteration fast.</a:t>
            </a:r>
          </a:p>
          <a:p>
            <a:pPr marL="0" indent="0">
              <a:lnSpc>
                <a:spcPct val="150000"/>
              </a:lnSpc>
              <a:buNone/>
            </a:pPr>
            <a:r>
              <a:rPr lang="en-US" sz="3200" dirty="0" err="1">
                <a:latin typeface="Times New Roman" pitchFamily="18" charset="0"/>
                <a:cs typeface="Times New Roman" pitchFamily="18" charset="0"/>
              </a:rPr>
              <a:t>Jupyter</a:t>
            </a:r>
            <a:r>
              <a:rPr lang="en-US" sz="3200" dirty="0">
                <a:latin typeface="Times New Roman" pitchFamily="18" charset="0"/>
                <a:cs typeface="Times New Roman" pitchFamily="18" charset="0"/>
              </a:rPr>
              <a:t> Notebook :</a:t>
            </a:r>
          </a:p>
          <a:p>
            <a:pPr>
              <a:lnSpc>
                <a:spcPct val="150000"/>
              </a:lnSpc>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Jupyter</a:t>
            </a:r>
            <a:r>
              <a:rPr lang="en-US" sz="2000" dirty="0">
                <a:latin typeface="Times New Roman" pitchFamily="18" charset="0"/>
                <a:cs typeface="Times New Roman" pitchFamily="18" charset="0"/>
              </a:rPr>
              <a:t> Notebook is an open-source web application that enables you to make and share documents that contain live code, equations, visualizations and narrative text. Uses include: data cleaning and transformation, numerical simulation, statistical </a:t>
            </a:r>
            <a:r>
              <a:rPr lang="en-US" sz="2000" dirty="0" err="1">
                <a:latin typeface="Times New Roman" pitchFamily="18" charset="0"/>
                <a:cs typeface="Times New Roman" pitchFamily="18" charset="0"/>
              </a:rPr>
              <a:t>modelling</a:t>
            </a:r>
            <a:r>
              <a:rPr lang="en-US" sz="2000" dirty="0">
                <a:latin typeface="Times New Roman" pitchFamily="18" charset="0"/>
                <a:cs typeface="Times New Roman" pitchFamily="18" charset="0"/>
              </a:rPr>
              <a:t>, data visualization, machine learning, and much more.</a:t>
            </a:r>
          </a:p>
          <a:p>
            <a:endParaRPr lang="en-US" sz="2000" b="0" i="0" dirty="0">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451DFD3B-0F12-4073-A32D-0D44A9EC20CB}"/>
              </a:ext>
            </a:extLst>
          </p:cNvPr>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a:extLst>
              <a:ext uri="{FF2B5EF4-FFF2-40B4-BE49-F238E27FC236}">
                <a16:creationId xmlns="" xmlns:a16="http://schemas.microsoft.com/office/drawing/2014/main" id="{00D29D8E-A732-4583-9A73-81968FB4B4F8}"/>
              </a:ext>
            </a:extLst>
          </p:cNvPr>
          <p:cNvSpPr>
            <a:spLocks noGrp="1"/>
          </p:cNvSpPr>
          <p:nvPr>
            <p:ph type="sldNum" sz="quarter" idx="12"/>
          </p:nvPr>
        </p:nvSpPr>
        <p:spPr/>
        <p:txBody>
          <a:bodyPr/>
          <a:lstStyle/>
          <a:p>
            <a:fld id="{296937B0-B724-4784-A4DD-F2D33AA643C0}" type="slidenum">
              <a:rPr lang="en-IN" smtClean="0"/>
              <a:t>14</a:t>
            </a:fld>
            <a:endParaRPr lang="en-IN"/>
          </a:p>
        </p:txBody>
      </p:sp>
    </p:spTree>
    <p:extLst>
      <p:ext uri="{BB962C8B-B14F-4D97-AF65-F5344CB8AC3E}">
        <p14:creationId xmlns:p14="http://schemas.microsoft.com/office/powerpoint/2010/main" val="2567194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cs typeface="Times New Roman" pitchFamily="18" charset="0"/>
              </a:rPr>
              <a:t>RESULTS</a:t>
            </a:r>
            <a:endParaRPr lang="en-US" sz="3200" b="1" dirty="0">
              <a:latin typeface="+mn-lt"/>
              <a:cs typeface="Times New Roman" pitchFamily="18" charset="0"/>
            </a:endParaRPr>
          </a:p>
        </p:txBody>
      </p:sp>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15</a:t>
            </a:fld>
            <a:endParaRPr lang="en-IN"/>
          </a:p>
        </p:txBody>
      </p:sp>
      <p:sp>
        <p:nvSpPr>
          <p:cNvPr id="3" name="Content Placeholder 2"/>
          <p:cNvSpPr>
            <a:spLocks noGrp="1"/>
          </p:cNvSpPr>
          <p:nvPr>
            <p:ph idx="1"/>
          </p:nvPr>
        </p:nvSpPr>
        <p:spPr/>
        <p:txBody>
          <a:bodyPr/>
          <a:lstStyle/>
          <a:p>
            <a:r>
              <a:rPr lang="en-US" dirty="0" smtClean="0"/>
              <a:t>Model Loss </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805" y="2596662"/>
            <a:ext cx="4581525" cy="3629025"/>
          </a:xfrm>
          <a:prstGeom prst="rect">
            <a:avLst/>
          </a:prstGeom>
        </p:spPr>
      </p:pic>
    </p:spTree>
    <p:extLst>
      <p:ext uri="{BB962C8B-B14F-4D97-AF65-F5344CB8AC3E}">
        <p14:creationId xmlns:p14="http://schemas.microsoft.com/office/powerpoint/2010/main" val="2943429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16</a:t>
            </a:fld>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883" y="2078709"/>
            <a:ext cx="4119563" cy="3657600"/>
          </a:xfrm>
          <a:prstGeom prst="rect">
            <a:avLst/>
          </a:prstGeom>
        </p:spPr>
      </p:pic>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230" y="2076050"/>
            <a:ext cx="4057650" cy="3657600"/>
          </a:xfrm>
          <a:prstGeom prst="rect">
            <a:avLst/>
          </a:prstGeom>
        </p:spPr>
      </p:pic>
    </p:spTree>
    <p:extLst>
      <p:ext uri="{BB962C8B-B14F-4D97-AF65-F5344CB8AC3E}">
        <p14:creationId xmlns:p14="http://schemas.microsoft.com/office/powerpoint/2010/main" val="3435084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Performance Comparison </a:t>
            </a:r>
            <a:endParaRPr lang="en-US"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17</a:t>
            </a:fld>
            <a:endParaRPr lang="en-IN"/>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913556694"/>
              </p:ext>
            </p:extLst>
          </p:nvPr>
        </p:nvGraphicFramePr>
        <p:xfrm>
          <a:off x="838200" y="1825625"/>
          <a:ext cx="10515600" cy="4271662"/>
        </p:xfrm>
        <a:graphic>
          <a:graphicData uri="http://schemas.openxmlformats.org/drawingml/2006/table">
            <a:tbl>
              <a:tblPr firstRow="1" bandRow="1">
                <a:tableStyleId>{5C22544A-7EE6-4342-B048-85BDC9FD1C3A}</a:tableStyleId>
              </a:tblPr>
              <a:tblGrid>
                <a:gridCol w="3505200"/>
                <a:gridCol w="3505200"/>
                <a:gridCol w="3505200"/>
              </a:tblGrid>
              <a:tr h="1267151">
                <a:tc>
                  <a:txBody>
                    <a:bodyPr/>
                    <a:lstStyle/>
                    <a:p>
                      <a:r>
                        <a:rPr lang="en-US" dirty="0" smtClean="0"/>
                        <a:t>Model</a:t>
                      </a:r>
                      <a:endParaRPr lang="en-US" dirty="0"/>
                    </a:p>
                  </a:txBody>
                  <a:tcPr/>
                </a:tc>
                <a:tc>
                  <a:txBody>
                    <a:bodyPr/>
                    <a:lstStyle/>
                    <a:p>
                      <a:r>
                        <a:rPr lang="en-US" dirty="0" smtClean="0"/>
                        <a:t>Specificity</a:t>
                      </a:r>
                      <a:endParaRPr lang="en-US" dirty="0"/>
                    </a:p>
                  </a:txBody>
                  <a:tcPr/>
                </a:tc>
                <a:tc>
                  <a:txBody>
                    <a:bodyPr/>
                    <a:lstStyle/>
                    <a:p>
                      <a:r>
                        <a:rPr lang="en-US" dirty="0" smtClean="0"/>
                        <a:t>Accuracy</a:t>
                      </a:r>
                      <a:endParaRPr lang="en-US" dirty="0"/>
                    </a:p>
                  </a:txBody>
                  <a:tcPr/>
                </a:tc>
              </a:tr>
              <a:tr h="1267151">
                <a:tc>
                  <a:txBody>
                    <a:bodyPr/>
                    <a:lstStyle/>
                    <a:p>
                      <a:r>
                        <a:rPr lang="en-US" dirty="0" smtClean="0"/>
                        <a:t> Traditional Machine Learning </a:t>
                      </a:r>
                    </a:p>
                    <a:p>
                      <a:pPr marL="285750" indent="-285750">
                        <a:buFont typeface="Wingdings" pitchFamily="2" charset="2"/>
                        <a:buChar char="Ø"/>
                      </a:pPr>
                      <a:r>
                        <a:rPr lang="en-US" baseline="0" dirty="0" smtClean="0"/>
                        <a:t> Navies' Bayes</a:t>
                      </a:r>
                    </a:p>
                    <a:p>
                      <a:pPr marL="285750" indent="-285750">
                        <a:buFont typeface="Wingdings" pitchFamily="2" charset="2"/>
                        <a:buChar char="Ø"/>
                      </a:pPr>
                      <a:r>
                        <a:rPr lang="en-US" baseline="0" dirty="0" smtClean="0"/>
                        <a:t> Random Forest </a:t>
                      </a:r>
                    </a:p>
                    <a:p>
                      <a:pPr marL="285750" indent="-285750">
                        <a:buFont typeface="Wingdings" pitchFamily="2" charset="2"/>
                        <a:buChar char="Ø"/>
                      </a:pPr>
                      <a:r>
                        <a:rPr lang="en-US" baseline="0" dirty="0" smtClean="0"/>
                        <a:t> K-Nearest Neighbor</a:t>
                      </a:r>
                    </a:p>
                    <a:p>
                      <a:pPr marL="285750" indent="-285750">
                        <a:buFont typeface="Wingdings" pitchFamily="2" charset="2"/>
                        <a:buChar char="Ø"/>
                      </a:pPr>
                      <a:r>
                        <a:rPr lang="en-US" baseline="0" dirty="0" smtClean="0"/>
                        <a:t> Support Vector Machine</a:t>
                      </a:r>
                    </a:p>
                    <a:p>
                      <a:endParaRPr lang="en-US" dirty="0"/>
                    </a:p>
                  </a:txBody>
                  <a:tcPr/>
                </a:tc>
                <a:tc>
                  <a:txBody>
                    <a:bodyPr/>
                    <a:lstStyle/>
                    <a:p>
                      <a:endParaRPr lang="en-US" dirty="0" smtClean="0"/>
                    </a:p>
                    <a:p>
                      <a:r>
                        <a:rPr lang="en-US" dirty="0" smtClean="0"/>
                        <a:t>0.9143</a:t>
                      </a:r>
                    </a:p>
                    <a:p>
                      <a:r>
                        <a:rPr lang="en-US" dirty="0" smtClean="0"/>
                        <a:t>0.9050</a:t>
                      </a:r>
                    </a:p>
                    <a:p>
                      <a:r>
                        <a:rPr lang="en-US" dirty="0" smtClean="0"/>
                        <a:t>0.8810</a:t>
                      </a:r>
                    </a:p>
                    <a:p>
                      <a:r>
                        <a:rPr lang="en-US" dirty="0" smtClean="0"/>
                        <a:t>0.9050</a:t>
                      </a:r>
                      <a:endParaRPr lang="en-US" dirty="0"/>
                    </a:p>
                  </a:txBody>
                  <a:tcPr/>
                </a:tc>
                <a:tc>
                  <a:txBody>
                    <a:bodyPr/>
                    <a:lstStyle/>
                    <a:p>
                      <a:r>
                        <a:rPr lang="en-US" dirty="0" smtClean="0"/>
                        <a:t>77.27%</a:t>
                      </a:r>
                    </a:p>
                    <a:p>
                      <a:r>
                        <a:rPr lang="en-US" dirty="0" smtClean="0"/>
                        <a:t>88.63%</a:t>
                      </a:r>
                    </a:p>
                    <a:p>
                      <a:r>
                        <a:rPr lang="en-US" dirty="0" smtClean="0"/>
                        <a:t>84.09%</a:t>
                      </a:r>
                    </a:p>
                    <a:p>
                      <a:r>
                        <a:rPr lang="en-US" dirty="0" smtClean="0"/>
                        <a:t>88.63%</a:t>
                      </a:r>
                      <a:endParaRPr lang="en-US" dirty="0"/>
                    </a:p>
                  </a:txBody>
                  <a:tcPr/>
                </a:tc>
              </a:tr>
              <a:tr h="12671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Artificial</a:t>
                      </a:r>
                      <a:r>
                        <a:rPr lang="en-US" baseline="0" dirty="0" smtClean="0"/>
                        <a:t> </a:t>
                      </a:r>
                      <a:r>
                        <a:rPr lang="en-US" sz="1800" dirty="0" smtClean="0">
                          <a:solidFill>
                            <a:srgbClr val="000000"/>
                          </a:solidFill>
                          <a:latin typeface="Times New Roman" panose="02020603050405020304" pitchFamily="18" charset="0"/>
                          <a:cs typeface="Times New Roman" panose="02020603050405020304" pitchFamily="18" charset="0"/>
                        </a:rPr>
                        <a:t>Neural Networks</a:t>
                      </a:r>
                      <a:endParaRPr lang="en-US" dirty="0" smtClean="0"/>
                    </a:p>
                    <a:p>
                      <a:endParaRPr lang="en-US" dirty="0" smtClean="0"/>
                    </a:p>
                    <a:p>
                      <a:r>
                        <a:rPr lang="en-US" sz="1800" dirty="0" smtClean="0">
                          <a:solidFill>
                            <a:srgbClr val="000000"/>
                          </a:solidFill>
                          <a:latin typeface="Times New Roman" panose="02020603050405020304" pitchFamily="18" charset="0"/>
                          <a:cs typeface="Times New Roman" panose="02020603050405020304" pitchFamily="18" charset="0"/>
                        </a:rPr>
                        <a:t>Convolution Neural Networks</a:t>
                      </a:r>
                      <a:endParaRPr lang="en-US" dirty="0"/>
                    </a:p>
                  </a:txBody>
                  <a:tcPr/>
                </a:tc>
                <a:tc>
                  <a:txBody>
                    <a:bodyPr/>
                    <a:lstStyle/>
                    <a:p>
                      <a:r>
                        <a:rPr lang="en-US" dirty="0" smtClean="0"/>
                        <a:t>0.6543</a:t>
                      </a:r>
                    </a:p>
                    <a:p>
                      <a:endParaRPr lang="en-US" dirty="0" smtClean="0"/>
                    </a:p>
                    <a:p>
                      <a:r>
                        <a:rPr lang="en-US" dirty="0" smtClean="0"/>
                        <a:t>0.4743</a:t>
                      </a:r>
                      <a:endParaRPr lang="en-US" dirty="0"/>
                    </a:p>
                  </a:txBody>
                  <a:tcPr/>
                </a:tc>
                <a:tc>
                  <a:txBody>
                    <a:bodyPr/>
                    <a:lstStyle/>
                    <a:p>
                      <a:r>
                        <a:rPr lang="en-US" dirty="0" smtClean="0"/>
                        <a:t>84.65%</a:t>
                      </a:r>
                    </a:p>
                    <a:p>
                      <a:endParaRPr lang="en-US" dirty="0" smtClean="0"/>
                    </a:p>
                    <a:p>
                      <a:r>
                        <a:rPr lang="en-US" dirty="0" smtClean="0"/>
                        <a:t>93.4%</a:t>
                      </a:r>
                      <a:endParaRPr lang="en-US" dirty="0"/>
                    </a:p>
                  </a:txBody>
                  <a:tcPr/>
                </a:tc>
              </a:tr>
            </a:tbl>
          </a:graphicData>
        </a:graphic>
      </p:graphicFrame>
    </p:spTree>
    <p:extLst>
      <p:ext uri="{BB962C8B-B14F-4D97-AF65-F5344CB8AC3E}">
        <p14:creationId xmlns:p14="http://schemas.microsoft.com/office/powerpoint/2010/main" val="2360376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fontScale="70000" lnSpcReduction="20000"/>
          </a:bodyPr>
          <a:lstStyle/>
          <a:p>
            <a:pPr>
              <a:lnSpc>
                <a:spcPct val="160000"/>
              </a:lnSpc>
            </a:pPr>
            <a:r>
              <a:rPr lang="en-US" dirty="0">
                <a:latin typeface="Times New Roman" pitchFamily="18" charset="0"/>
                <a:cs typeface="Times New Roman" pitchFamily="18" charset="0"/>
              </a:rPr>
              <a:t>In brain tumor detection we have studied about feature based existing </a:t>
            </a:r>
            <a:r>
              <a:rPr lang="en-US" dirty="0" smtClean="0">
                <a:latin typeface="Times New Roman" pitchFamily="18" charset="0"/>
                <a:cs typeface="Times New Roman" pitchFamily="18" charset="0"/>
              </a:rPr>
              <a:t>work. </a:t>
            </a:r>
            <a:endParaRPr lang="en-US" dirty="0">
              <a:latin typeface="Times New Roman" pitchFamily="18" charset="0"/>
              <a:cs typeface="Times New Roman" pitchFamily="18" charset="0"/>
            </a:endParaRPr>
          </a:p>
          <a:p>
            <a:pPr>
              <a:lnSpc>
                <a:spcPct val="160000"/>
              </a:lnSpc>
            </a:pPr>
            <a:r>
              <a:rPr lang="en-US" dirty="0">
                <a:latin typeface="Times New Roman" pitchFamily="18" charset="0"/>
                <a:cs typeface="Times New Roman" pitchFamily="18" charset="0"/>
              </a:rPr>
              <a:t>And also study about deep learning techniques CNN and ANN. </a:t>
            </a:r>
          </a:p>
          <a:p>
            <a:pPr>
              <a:lnSpc>
                <a:spcPct val="160000"/>
              </a:lnSpc>
            </a:pPr>
            <a:r>
              <a:rPr lang="en-US" dirty="0">
                <a:latin typeface="Times New Roman" pitchFamily="18" charset="0"/>
                <a:cs typeface="Times New Roman" pitchFamily="18" charset="0"/>
              </a:rPr>
              <a:t>In this system we have detect the tumor is present or not if the tumor is present then model return’s yes otherwise it return no.</a:t>
            </a:r>
          </a:p>
          <a:p>
            <a:pPr>
              <a:lnSpc>
                <a:spcPct val="160000"/>
              </a:lnSpc>
            </a:pPr>
            <a:r>
              <a:rPr lang="en-US" dirty="0">
                <a:latin typeface="Times New Roman" pitchFamily="18" charset="0"/>
                <a:cs typeface="Times New Roman" pitchFamily="18" charset="0"/>
              </a:rPr>
              <a:t>We have compared CNN with the ANN. The result of comparison CNN is more accurate than ANN. </a:t>
            </a:r>
            <a:r>
              <a:rPr lang="en-US" dirty="0" smtClean="0">
                <a:latin typeface="Times New Roman" pitchFamily="18" charset="0"/>
                <a:cs typeface="Times New Roman" pitchFamily="18" charset="0"/>
              </a:rPr>
              <a:t>We obtained the accuracy of CNN in our project is 93%.</a:t>
            </a:r>
            <a:endParaRPr lang="en-US" dirty="0">
              <a:latin typeface="Times New Roman" pitchFamily="18" charset="0"/>
              <a:cs typeface="Times New Roman" pitchFamily="18" charset="0"/>
            </a:endParaRPr>
          </a:p>
          <a:p>
            <a:pPr>
              <a:lnSpc>
                <a:spcPct val="160000"/>
              </a:lnSpc>
            </a:pPr>
            <a:r>
              <a:rPr lang="en-US" dirty="0">
                <a:latin typeface="Times New Roman" pitchFamily="18" charset="0"/>
                <a:cs typeface="Times New Roman" pitchFamily="18" charset="0"/>
              </a:rPr>
              <a:t>However, not every task is said to be perfect in this development field even  more improvement may be possible in this application</a:t>
            </a:r>
            <a:r>
              <a:rPr lang="en-US" dirty="0"/>
              <a:t>.</a:t>
            </a:r>
          </a:p>
          <a:p>
            <a:endParaRPr lang="en-US" dirty="0"/>
          </a:p>
        </p:txBody>
      </p:sp>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18</a:t>
            </a:fld>
            <a:endParaRPr lang="en-IN"/>
          </a:p>
        </p:txBody>
      </p:sp>
    </p:spTree>
    <p:extLst>
      <p:ext uri="{BB962C8B-B14F-4D97-AF65-F5344CB8AC3E}">
        <p14:creationId xmlns:p14="http://schemas.microsoft.com/office/powerpoint/2010/main" val="1343246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a:bodyPr>
          <a:lstStyle/>
          <a:p>
            <a:r>
              <a:rPr lang="en-US" sz="2000" dirty="0" err="1">
                <a:latin typeface="Times New Roman" pitchFamily="18" charset="0"/>
                <a:cs typeface="Times New Roman" pitchFamily="18" charset="0"/>
              </a:rPr>
              <a:t>Sajid</a:t>
            </a:r>
            <a:r>
              <a:rPr lang="en-US" sz="2000" dirty="0">
                <a:latin typeface="Times New Roman" pitchFamily="18" charset="0"/>
                <a:cs typeface="Times New Roman" pitchFamily="18" charset="0"/>
              </a:rPr>
              <a:t>, Sidra, Saddam </a:t>
            </a:r>
            <a:r>
              <a:rPr lang="en-US" sz="2000" dirty="0" err="1">
                <a:latin typeface="Times New Roman" pitchFamily="18" charset="0"/>
                <a:cs typeface="Times New Roman" pitchFamily="18" charset="0"/>
              </a:rPr>
              <a:t>Hussain</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Amna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Sarwar</a:t>
            </a:r>
            <a:r>
              <a:rPr lang="en-US" sz="2000" dirty="0">
                <a:latin typeface="Times New Roman" pitchFamily="18" charset="0"/>
                <a:cs typeface="Times New Roman" pitchFamily="18" charset="0"/>
              </a:rPr>
              <a:t>. ”Brain tumor detection and segmentation in </a:t>
            </a:r>
            <a:r>
              <a:rPr lang="en-US" sz="2000" dirty="0" smtClean="0">
                <a:latin typeface="Times New Roman" pitchFamily="18" charset="0"/>
                <a:cs typeface="Times New Roman" pitchFamily="18" charset="0"/>
              </a:rPr>
              <a:t>MR images </a:t>
            </a:r>
            <a:r>
              <a:rPr lang="en-US" sz="2000" dirty="0">
                <a:latin typeface="Times New Roman" pitchFamily="18" charset="0"/>
                <a:cs typeface="Times New Roman" pitchFamily="18" charset="0"/>
              </a:rPr>
              <a:t>using deep learning.” Arabian Journal for Science and Engineering 44.11 (2019): 9249-9261</a:t>
            </a:r>
            <a:r>
              <a:rPr lang="en-US" sz="2000" dirty="0" smtClean="0">
                <a:latin typeface="Times New Roman" pitchFamily="18" charset="0"/>
                <a:cs typeface="Times New Roman" pitchFamily="18" charset="0"/>
              </a:rPr>
              <a:t>.</a:t>
            </a:r>
          </a:p>
          <a:p>
            <a:r>
              <a:rPr lang="en-US" sz="2000" dirty="0" err="1">
                <a:latin typeface="Times New Roman" pitchFamily="18" charset="0"/>
                <a:cs typeface="Times New Roman" pitchFamily="18" charset="0"/>
              </a:rPr>
              <a:t>Siar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Masoumeh</a:t>
            </a:r>
            <a:r>
              <a:rPr lang="en-US" sz="2000" dirty="0">
                <a:latin typeface="Times New Roman" pitchFamily="18" charset="0"/>
                <a:cs typeface="Times New Roman" pitchFamily="18" charset="0"/>
              </a:rPr>
              <a:t>, and Mohammad </a:t>
            </a:r>
            <a:r>
              <a:rPr lang="en-US" sz="2000" dirty="0" err="1">
                <a:latin typeface="Times New Roman" pitchFamily="18" charset="0"/>
                <a:cs typeface="Times New Roman" pitchFamily="18" charset="0"/>
              </a:rPr>
              <a:t>Teshnehlab</a:t>
            </a:r>
            <a:r>
              <a:rPr lang="en-US" sz="2000" dirty="0">
                <a:latin typeface="Times New Roman" pitchFamily="18" charset="0"/>
                <a:cs typeface="Times New Roman" pitchFamily="18" charset="0"/>
              </a:rPr>
              <a:t>. ”Brain tumor detection using deep neural </a:t>
            </a:r>
            <a:r>
              <a:rPr lang="en-US" sz="2000" dirty="0" smtClean="0">
                <a:latin typeface="Times New Roman" pitchFamily="18" charset="0"/>
                <a:cs typeface="Times New Roman" pitchFamily="18" charset="0"/>
              </a:rPr>
              <a:t>network and </a:t>
            </a:r>
            <a:r>
              <a:rPr lang="en-US" sz="2000" dirty="0">
                <a:latin typeface="Times New Roman" pitchFamily="18" charset="0"/>
                <a:cs typeface="Times New Roman" pitchFamily="18" charset="0"/>
              </a:rPr>
              <a:t>machine learning algorithm.” 2019 9th International Conference on Computer and </a:t>
            </a:r>
            <a:r>
              <a:rPr lang="en-US" sz="2000" dirty="0" smtClean="0">
                <a:latin typeface="Times New Roman" pitchFamily="18" charset="0"/>
                <a:cs typeface="Times New Roman" pitchFamily="18" charset="0"/>
              </a:rPr>
              <a:t>Knowledge Engineering </a:t>
            </a:r>
            <a:r>
              <a:rPr lang="en-US" sz="2000" dirty="0">
                <a:latin typeface="Times New Roman" pitchFamily="18" charset="0"/>
                <a:cs typeface="Times New Roman" pitchFamily="18" charset="0"/>
              </a:rPr>
              <a:t>(ICCKE). IEEE, 2019</a:t>
            </a:r>
            <a:r>
              <a:rPr lang="en-US" sz="2000" dirty="0" smtClean="0">
                <a:latin typeface="Times New Roman" pitchFamily="18" charset="0"/>
                <a:cs typeface="Times New Roman" pitchFamily="18" charset="0"/>
              </a:rPr>
              <a:t>.</a:t>
            </a:r>
          </a:p>
          <a:p>
            <a:r>
              <a:rPr lang="en-US" sz="2000" dirty="0" err="1">
                <a:latin typeface="Times New Roman" pitchFamily="18" charset="0"/>
                <a:cs typeface="Times New Roman" pitchFamily="18" charset="0"/>
              </a:rPr>
              <a:t>Hemanth</a:t>
            </a:r>
            <a:r>
              <a:rPr lang="en-US" sz="2000" dirty="0">
                <a:latin typeface="Times New Roman" pitchFamily="18" charset="0"/>
                <a:cs typeface="Times New Roman" pitchFamily="18" charset="0"/>
              </a:rPr>
              <a:t>, G., M. </a:t>
            </a:r>
            <a:r>
              <a:rPr lang="en-US" sz="2000" dirty="0" err="1">
                <a:latin typeface="Times New Roman" pitchFamily="18" charset="0"/>
                <a:cs typeface="Times New Roman" pitchFamily="18" charset="0"/>
              </a:rPr>
              <a:t>Janardhan</a:t>
            </a:r>
            <a:r>
              <a:rPr lang="en-US" sz="2000" dirty="0">
                <a:latin typeface="Times New Roman" pitchFamily="18" charset="0"/>
                <a:cs typeface="Times New Roman" pitchFamily="18" charset="0"/>
              </a:rPr>
              <a:t>, and L. </a:t>
            </a:r>
            <a:r>
              <a:rPr lang="en-US" sz="2000" dirty="0" err="1">
                <a:latin typeface="Times New Roman" pitchFamily="18" charset="0"/>
                <a:cs typeface="Times New Roman" pitchFamily="18" charset="0"/>
              </a:rPr>
              <a:t>Sujihelen</a:t>
            </a:r>
            <a:r>
              <a:rPr lang="en-US" sz="2000" dirty="0">
                <a:latin typeface="Times New Roman" pitchFamily="18" charset="0"/>
                <a:cs typeface="Times New Roman" pitchFamily="18" charset="0"/>
              </a:rPr>
              <a:t>. ”Design and implementing brain tumor </a:t>
            </a:r>
            <a:r>
              <a:rPr lang="en-US" sz="2000" dirty="0" smtClean="0">
                <a:latin typeface="Times New Roman" pitchFamily="18" charset="0"/>
                <a:cs typeface="Times New Roman" pitchFamily="18" charset="0"/>
              </a:rPr>
              <a:t>detection using </a:t>
            </a:r>
            <a:r>
              <a:rPr lang="en-US" sz="2000" dirty="0">
                <a:latin typeface="Times New Roman" pitchFamily="18" charset="0"/>
                <a:cs typeface="Times New Roman" pitchFamily="18" charset="0"/>
              </a:rPr>
              <a:t>machine learning approach.” 2019 3rd International Conference on Trends in Electronics </a:t>
            </a:r>
            <a:r>
              <a:rPr lang="en-US" sz="2000" dirty="0" smtClean="0">
                <a:latin typeface="Times New Roman" pitchFamily="18" charset="0"/>
                <a:cs typeface="Times New Roman" pitchFamily="18" charset="0"/>
              </a:rPr>
              <a:t>and Informatics </a:t>
            </a:r>
            <a:r>
              <a:rPr lang="en-US" sz="2000" dirty="0">
                <a:latin typeface="Times New Roman" pitchFamily="18" charset="0"/>
                <a:cs typeface="Times New Roman" pitchFamily="18" charset="0"/>
              </a:rPr>
              <a:t>(ICOEI). IEEE, 2019.</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Mohsen, </a:t>
            </a:r>
            <a:r>
              <a:rPr lang="en-US" sz="2000" dirty="0" err="1">
                <a:latin typeface="Times New Roman" pitchFamily="18" charset="0"/>
                <a:cs typeface="Times New Roman" pitchFamily="18" charset="0"/>
              </a:rPr>
              <a:t>Heba</a:t>
            </a:r>
            <a:r>
              <a:rPr lang="en-US" sz="2000" dirty="0">
                <a:latin typeface="Times New Roman" pitchFamily="18" charset="0"/>
                <a:cs typeface="Times New Roman" pitchFamily="18" charset="0"/>
              </a:rPr>
              <a:t>, et al. ”Classification using deep learning neural networks for brain tumors.” </a:t>
            </a:r>
            <a:r>
              <a:rPr lang="en-US" sz="2000" dirty="0" smtClean="0">
                <a:latin typeface="Times New Roman" pitchFamily="18" charset="0"/>
                <a:cs typeface="Times New Roman" pitchFamily="18" charset="0"/>
              </a:rPr>
              <a:t>Future Computing </a:t>
            </a:r>
            <a:r>
              <a:rPr lang="en-US" sz="2000" dirty="0">
                <a:latin typeface="Times New Roman" pitchFamily="18" charset="0"/>
                <a:cs typeface="Times New Roman" pitchFamily="18" charset="0"/>
              </a:rPr>
              <a:t>and Informatics Journal 3.1 (2018): 68-71</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Isın</a:t>
            </a:r>
            <a:r>
              <a:rPr lang="en-US" sz="2000" dirty="0">
                <a:latin typeface="Times New Roman" pitchFamily="18" charset="0"/>
                <a:cs typeface="Times New Roman" pitchFamily="18" charset="0"/>
              </a:rPr>
              <a:t>, Ali, </a:t>
            </a:r>
            <a:r>
              <a:rPr lang="en-US" sz="2000" dirty="0" err="1">
                <a:latin typeface="Times New Roman" pitchFamily="18" charset="0"/>
                <a:cs typeface="Times New Roman" pitchFamily="18" charset="0"/>
              </a:rPr>
              <a:t>Cem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Direko˘glu</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Melike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S，ah</a:t>
            </a:r>
            <a:r>
              <a:rPr lang="en-US" sz="2000" dirty="0">
                <a:latin typeface="Times New Roman" pitchFamily="18" charset="0"/>
                <a:cs typeface="Times New Roman" pitchFamily="18" charset="0"/>
              </a:rPr>
              <a:t>. ”Review of MRI-based brain tumor image </a:t>
            </a:r>
            <a:r>
              <a:rPr lang="en-US" sz="2000" dirty="0" smtClean="0">
                <a:latin typeface="Times New Roman" pitchFamily="18" charset="0"/>
                <a:cs typeface="Times New Roman" pitchFamily="18" charset="0"/>
              </a:rPr>
              <a:t>segmentation using </a:t>
            </a:r>
            <a:r>
              <a:rPr lang="en-US" sz="2000" dirty="0">
                <a:latin typeface="Times New Roman" pitchFamily="18" charset="0"/>
                <a:cs typeface="Times New Roman" pitchFamily="18" charset="0"/>
              </a:rPr>
              <a:t>deep learning methods.” </a:t>
            </a:r>
            <a:r>
              <a:rPr lang="en-US" sz="2000" dirty="0" err="1">
                <a:latin typeface="Times New Roman" pitchFamily="18" charset="0"/>
                <a:cs typeface="Times New Roman" pitchFamily="18" charset="0"/>
              </a:rPr>
              <a:t>Procedia</a:t>
            </a:r>
            <a:r>
              <a:rPr lang="en-US" sz="2000" dirty="0">
                <a:latin typeface="Times New Roman" pitchFamily="18" charset="0"/>
                <a:cs typeface="Times New Roman" pitchFamily="18" charset="0"/>
              </a:rPr>
              <a:t> Computer Science 102 (2016): 317-324.</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19</a:t>
            </a:fld>
            <a:endParaRPr lang="en-IN"/>
          </a:p>
        </p:txBody>
      </p:sp>
    </p:spTree>
    <p:extLst>
      <p:ext uri="{BB962C8B-B14F-4D97-AF65-F5344CB8AC3E}">
        <p14:creationId xmlns:p14="http://schemas.microsoft.com/office/powerpoint/2010/main" val="4066243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AGENDA</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a:t>OBJECTIVE</a:t>
            </a:r>
          </a:p>
          <a:p>
            <a:r>
              <a:rPr lang="en-US" dirty="0"/>
              <a:t>ABSTRACT</a:t>
            </a:r>
          </a:p>
          <a:p>
            <a:r>
              <a:rPr lang="en-US" dirty="0" smtClean="0"/>
              <a:t>INTRODUCTION</a:t>
            </a:r>
            <a:endParaRPr lang="en-US" dirty="0"/>
          </a:p>
          <a:p>
            <a:r>
              <a:rPr lang="en-US" dirty="0"/>
              <a:t>METHODOLOGY</a:t>
            </a:r>
          </a:p>
          <a:p>
            <a:r>
              <a:rPr lang="en-US" dirty="0" smtClean="0"/>
              <a:t>SOFTWARE </a:t>
            </a:r>
            <a:r>
              <a:rPr lang="en-US" dirty="0"/>
              <a:t>USED</a:t>
            </a:r>
          </a:p>
          <a:p>
            <a:r>
              <a:rPr lang="en-US" dirty="0" smtClean="0"/>
              <a:t>RESULTS</a:t>
            </a:r>
          </a:p>
          <a:p>
            <a:r>
              <a:rPr lang="en-US" dirty="0" smtClean="0"/>
              <a:t>PERFORMANCE COMPARISON</a:t>
            </a:r>
            <a:endParaRPr lang="en-US" dirty="0"/>
          </a:p>
          <a:p>
            <a:r>
              <a:rPr lang="en-US" dirty="0"/>
              <a:t>CONCLUSION</a:t>
            </a:r>
          </a:p>
          <a:p>
            <a:r>
              <a:rPr lang="en-US" dirty="0" smtClean="0"/>
              <a:t>REFERENCES</a:t>
            </a:r>
            <a:endParaRPr lang="en-US" dirty="0"/>
          </a:p>
        </p:txBody>
      </p:sp>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2</a:t>
            </a:fld>
            <a:endParaRPr lang="en-IN"/>
          </a:p>
        </p:txBody>
      </p:sp>
    </p:spTree>
    <p:extLst>
      <p:ext uri="{BB962C8B-B14F-4D97-AF65-F5344CB8AC3E}">
        <p14:creationId xmlns:p14="http://schemas.microsoft.com/office/powerpoint/2010/main" val="3902009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See the source image">
            <a:extLst>
              <a:ext uri="{FF2B5EF4-FFF2-40B4-BE49-F238E27FC236}">
                <a16:creationId xmlns="" xmlns:a16="http://schemas.microsoft.com/office/drawing/2014/main" id="{FC2A7CC1-0516-4DAB-874C-7DAF17932314}"/>
              </a:ext>
            </a:extLst>
          </p:cNvPr>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extLst>
      <p:ext uri="{BB962C8B-B14F-4D97-AF65-F5344CB8AC3E}">
        <p14:creationId xmlns:p14="http://schemas.microsoft.com/office/powerpoint/2010/main" val="613541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A6EDCD-F804-4AFC-A7F9-A81D5D76793F}"/>
              </a:ext>
            </a:extLst>
          </p:cNvPr>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OBJECTIVE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55B240C-178E-43F4-A5F7-52644EB89589}"/>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To provide doctors good software to identify tumor and their causes. </a:t>
            </a:r>
          </a:p>
          <a:p>
            <a:r>
              <a:rPr lang="en-US" sz="2000" dirty="0">
                <a:latin typeface="Times New Roman" pitchFamily="18" charset="0"/>
                <a:cs typeface="Times New Roman" pitchFamily="18" charset="0"/>
              </a:rPr>
              <a:t>Save patient’s time. </a:t>
            </a:r>
          </a:p>
          <a:p>
            <a:r>
              <a:rPr lang="en-US" sz="2000" dirty="0">
                <a:latin typeface="Times New Roman" pitchFamily="18" charset="0"/>
                <a:cs typeface="Times New Roman" pitchFamily="18" charset="0"/>
              </a:rPr>
              <a:t>Provide a solution appropriately at early stages. </a:t>
            </a:r>
          </a:p>
          <a:p>
            <a:r>
              <a:rPr lang="en-US" sz="2000" dirty="0">
                <a:latin typeface="Times New Roman" pitchFamily="18" charset="0"/>
                <a:cs typeface="Times New Roman" pitchFamily="18" charset="0"/>
              </a:rPr>
              <a:t>Get timely </a:t>
            </a:r>
            <a:r>
              <a:rPr lang="en-US" sz="2000" dirty="0" smtClean="0">
                <a:latin typeface="Times New Roman" pitchFamily="18" charset="0"/>
                <a:cs typeface="Times New Roman" pitchFamily="18" charset="0"/>
              </a:rPr>
              <a:t>consultation</a:t>
            </a:r>
            <a:r>
              <a:rPr lang="en-IN" sz="2000" dirty="0">
                <a:latin typeface="Times New Roman" panose="02020603050405020304" pitchFamily="18" charset="0"/>
                <a:cs typeface="Times New Roman" panose="02020603050405020304" pitchFamily="18" charset="0"/>
              </a:rPr>
              <a:t>.</a:t>
            </a:r>
            <a:endParaRPr lang="en-US" sz="20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8E46149E-38A6-4818-958B-B7155A0EA101}"/>
              </a:ext>
            </a:extLst>
          </p:cNvPr>
          <p:cNvSpPr>
            <a:spLocks noGrp="1"/>
          </p:cNvSpPr>
          <p:nvPr>
            <p:ph type="dt" sz="half" idx="10"/>
          </p:nvPr>
        </p:nvSpPr>
        <p:spPr/>
        <p:txBody>
          <a:bodyPr/>
          <a:lstStyle/>
          <a:p>
            <a:fld id="{8CF77B5B-0CD1-4D4C-880B-113335856E22}" type="datetime1">
              <a:rPr lang="en-IN" smtClean="0"/>
              <a:t>07-12-2022</a:t>
            </a:fld>
            <a:endParaRPr lang="en-IN"/>
          </a:p>
        </p:txBody>
      </p:sp>
      <p:sp>
        <p:nvSpPr>
          <p:cNvPr id="5" name="Slide Number Placeholder 4">
            <a:extLst>
              <a:ext uri="{FF2B5EF4-FFF2-40B4-BE49-F238E27FC236}">
                <a16:creationId xmlns="" xmlns:a16="http://schemas.microsoft.com/office/drawing/2014/main" id="{AECB4186-0D9F-4E05-BA3B-8A89DA18EFA8}"/>
              </a:ext>
            </a:extLst>
          </p:cNvPr>
          <p:cNvSpPr>
            <a:spLocks noGrp="1"/>
          </p:cNvSpPr>
          <p:nvPr>
            <p:ph type="sldNum" sz="quarter" idx="12"/>
          </p:nvPr>
        </p:nvSpPr>
        <p:spPr/>
        <p:txBody>
          <a:bodyPr/>
          <a:lstStyle/>
          <a:p>
            <a:fld id="{296937B0-B724-4784-A4DD-F2D33AA643C0}" type="slidenum">
              <a:rPr lang="en-IN" smtClean="0"/>
              <a:t>3</a:t>
            </a:fld>
            <a:endParaRPr lang="en-IN"/>
          </a:p>
        </p:txBody>
      </p:sp>
    </p:spTree>
    <p:extLst>
      <p:ext uri="{BB962C8B-B14F-4D97-AF65-F5344CB8AC3E}">
        <p14:creationId xmlns:p14="http://schemas.microsoft.com/office/powerpoint/2010/main" val="1633132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EEE190-6B40-4446-A23C-5EF734DA82BF}"/>
              </a:ext>
            </a:extLst>
          </p:cNvPr>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ABSTRACT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79A3E98-5F6F-4265-A586-FD05CA054ED5}"/>
              </a:ext>
            </a:extLst>
          </p:cNvPr>
          <p:cNvSpPr>
            <a:spLocks noGrp="1"/>
          </p:cNvSpPr>
          <p:nvPr>
            <p:ph idx="1"/>
          </p:nvPr>
        </p:nvSpPr>
        <p:spPr/>
        <p:txBody>
          <a:bodyPr>
            <a:noAutofit/>
          </a:bodyPr>
          <a:lstStyle/>
          <a:p>
            <a:pPr>
              <a:lnSpc>
                <a:spcPct val="150000"/>
              </a:lnSpc>
            </a:pPr>
            <a:r>
              <a:rPr lang="en-US" sz="1800" dirty="0">
                <a:latin typeface="Times New Roman" pitchFamily="18" charset="0"/>
                <a:cs typeface="Times New Roman" pitchFamily="18" charset="0"/>
              </a:rPr>
              <a:t>The main idea of this project is to detect the location of brain tumor using (MRI) Magnetic Resonance Imaging and (CT) Computed Tomography scans. The tumor means abnormal cells growth in a human brain.</a:t>
            </a:r>
          </a:p>
          <a:p>
            <a:pPr>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This technique is carried out in two steps:</a:t>
            </a:r>
          </a:p>
          <a:p>
            <a:pPr marL="0" indent="0">
              <a:lnSpc>
                <a:spcPct val="150000"/>
              </a:lnSpc>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First </a:t>
            </a:r>
            <a:r>
              <a:rPr lang="en-US" sz="1800" dirty="0">
                <a:latin typeface="Times New Roman" pitchFamily="18" charset="0"/>
                <a:cs typeface="Times New Roman" pitchFamily="18" charset="0"/>
              </a:rPr>
              <a:t>acquire gray scale image from MRI and CT scan images and then comparing the tumor images.</a:t>
            </a:r>
          </a:p>
          <a:p>
            <a:pPr marL="0" indent="0">
              <a:lnSpc>
                <a:spcPct val="150000"/>
              </a:lnSpc>
              <a:buNone/>
            </a:pPr>
            <a:r>
              <a:rPr lang="en-US" sz="1800" dirty="0">
                <a:latin typeface="Times New Roman" pitchFamily="18" charset="0"/>
                <a:cs typeface="Times New Roman" pitchFamily="18" charset="0"/>
              </a:rPr>
              <a:t>             Using CNN(Convolution Neural Network) architecture we find out exact location of the tumor.</a:t>
            </a:r>
          </a:p>
          <a:p>
            <a:pPr>
              <a:lnSpc>
                <a:spcPct val="150000"/>
              </a:lnSpc>
            </a:pPr>
            <a:r>
              <a:rPr lang="en-US" sz="1800" dirty="0">
                <a:latin typeface="Times New Roman" pitchFamily="18" charset="0"/>
                <a:cs typeface="Times New Roman" pitchFamily="18" charset="0"/>
              </a:rPr>
              <a:t>CNN(Convolution Neural Network) is used here to study the tumor region of MRI Brain Image in terms of its pixel intensity as it helps in removing the frequency components of edge detected MRI scan image.</a:t>
            </a:r>
          </a:p>
          <a:p>
            <a:pPr>
              <a:lnSpc>
                <a:spcPct val="150000"/>
              </a:lnSpc>
            </a:pPr>
            <a:r>
              <a:rPr lang="en-US" sz="1800" dirty="0">
                <a:latin typeface="Times New Roman" pitchFamily="18" charset="0"/>
                <a:cs typeface="Times New Roman" pitchFamily="18" charset="0"/>
              </a:rPr>
              <a:t>In this project we are find out exact position of brain tumor by using Deep Learning.</a:t>
            </a:r>
          </a:p>
        </p:txBody>
      </p:sp>
      <p:sp>
        <p:nvSpPr>
          <p:cNvPr id="4" name="Date Placeholder 3">
            <a:extLst>
              <a:ext uri="{FF2B5EF4-FFF2-40B4-BE49-F238E27FC236}">
                <a16:creationId xmlns="" xmlns:a16="http://schemas.microsoft.com/office/drawing/2014/main" id="{588B472A-8422-4B5F-8F9B-DE52132D4F62}"/>
              </a:ext>
            </a:extLst>
          </p:cNvPr>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a:extLst>
              <a:ext uri="{FF2B5EF4-FFF2-40B4-BE49-F238E27FC236}">
                <a16:creationId xmlns="" xmlns:a16="http://schemas.microsoft.com/office/drawing/2014/main" id="{56CF990D-CDC9-47AE-90EA-94B2388A2740}"/>
              </a:ext>
            </a:extLst>
          </p:cNvPr>
          <p:cNvSpPr>
            <a:spLocks noGrp="1"/>
          </p:cNvSpPr>
          <p:nvPr>
            <p:ph type="sldNum" sz="quarter" idx="12"/>
          </p:nvPr>
        </p:nvSpPr>
        <p:spPr/>
        <p:txBody>
          <a:bodyPr/>
          <a:lstStyle/>
          <a:p>
            <a:fld id="{296937B0-B724-4784-A4DD-F2D33AA643C0}" type="slidenum">
              <a:rPr lang="en-IN" smtClean="0"/>
              <a:t>4</a:t>
            </a:fld>
            <a:endParaRPr lang="en-IN"/>
          </a:p>
        </p:txBody>
      </p:sp>
    </p:spTree>
    <p:extLst>
      <p:ext uri="{BB962C8B-B14F-4D97-AF65-F5344CB8AC3E}">
        <p14:creationId xmlns:p14="http://schemas.microsoft.com/office/powerpoint/2010/main" val="3173466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295EE7-B5D8-4957-936C-52F93F14510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AA98143-63B6-426B-9ACD-4CD1F0460B7F}"/>
              </a:ext>
            </a:extLst>
          </p:cNvPr>
          <p:cNvSpPr>
            <a:spLocks noGrp="1"/>
          </p:cNvSpPr>
          <p:nvPr>
            <p:ph idx="1"/>
          </p:nvPr>
        </p:nvSpPr>
        <p:spPr/>
        <p:txBody>
          <a:bodyPr>
            <a:normAutofit fontScale="92500" lnSpcReduction="20000"/>
          </a:bodyPr>
          <a:lstStyle/>
          <a:p>
            <a:pPr>
              <a:lnSpc>
                <a:spcPct val="150000"/>
              </a:lnSpc>
            </a:pPr>
            <a:r>
              <a:rPr lang="en-US" sz="1800" b="0" i="0" dirty="0">
                <a:solidFill>
                  <a:srgbClr val="040404"/>
                </a:solidFill>
                <a:effectLst/>
                <a:latin typeface="Times New Roman" panose="02020603050405020304" pitchFamily="18" charset="0"/>
                <a:cs typeface="Times New Roman" panose="02020603050405020304" pitchFamily="18" charset="0"/>
              </a:rPr>
              <a:t>A brain tumor also known as an intracranial tumor, is an abnormal mass of tissue in which cells grow and multiply uncontrollably, seemingly unchecked by the mechanisms that control normal cells.</a:t>
            </a:r>
          </a:p>
          <a:p>
            <a:pPr>
              <a:lnSpc>
                <a:spcPct val="150000"/>
              </a:lnSpc>
            </a:pPr>
            <a:r>
              <a:rPr lang="en-US" sz="1800" dirty="0">
                <a:solidFill>
                  <a:srgbClr val="040404"/>
                </a:solidFill>
                <a:latin typeface="Times New Roman" panose="02020603050405020304" pitchFamily="18" charset="0"/>
                <a:cs typeface="Times New Roman" panose="02020603050405020304" pitchFamily="18" charset="0"/>
              </a:rPr>
              <a:t>Basically a brain tumor is classified into two types:-</a:t>
            </a:r>
          </a:p>
          <a:p>
            <a:pPr marL="0" indent="0">
              <a:lnSpc>
                <a:spcPct val="150000"/>
              </a:lnSpc>
              <a:buNone/>
            </a:pPr>
            <a:r>
              <a:rPr lang="en-US" sz="1800" dirty="0">
                <a:solidFill>
                  <a:srgbClr val="040404"/>
                </a:solidFill>
                <a:latin typeface="Times New Roman" panose="02020603050405020304" pitchFamily="18" charset="0"/>
                <a:cs typeface="Times New Roman" panose="02020603050405020304" pitchFamily="18" charset="0"/>
              </a:rPr>
              <a:t>    Benign(Non-Cancerous).</a:t>
            </a:r>
          </a:p>
          <a:p>
            <a:pPr marL="0" indent="0">
              <a:lnSpc>
                <a:spcPct val="150000"/>
              </a:lnSpc>
              <a:buNone/>
            </a:pPr>
            <a:r>
              <a:rPr lang="en-US" sz="1800" dirty="0">
                <a:solidFill>
                  <a:srgbClr val="040404"/>
                </a:solidFill>
                <a:latin typeface="Times New Roman" panose="02020603050405020304" pitchFamily="18" charset="0"/>
                <a:cs typeface="Times New Roman" panose="02020603050405020304" pitchFamily="18" charset="0"/>
              </a:rPr>
              <a:t>    Malignant(Cancerous).</a:t>
            </a:r>
          </a:p>
          <a:p>
            <a:pPr>
              <a:lnSpc>
                <a:spcPct val="150000"/>
              </a:lnSpc>
            </a:pPr>
            <a:r>
              <a:rPr lang="en-US" sz="1800" dirty="0">
                <a:solidFill>
                  <a:srgbClr val="040404"/>
                </a:solidFill>
                <a:latin typeface="Times New Roman" panose="02020603050405020304" pitchFamily="18" charset="0"/>
                <a:cs typeface="Times New Roman" panose="02020603050405020304" pitchFamily="18" charset="0"/>
              </a:rPr>
              <a:t>D</a:t>
            </a:r>
            <a:r>
              <a:rPr lang="en-US" sz="1800" dirty="0">
                <a:latin typeface="Times New Roman" panose="02020603050405020304" pitchFamily="18" charset="0"/>
                <a:cs typeface="Times New Roman" panose="02020603050405020304" pitchFamily="18" charset="0"/>
              </a:rPr>
              <a:t>etection of tumor is done by performing biopsy, which is one of the conventional method to recognize tumors, it should be performed by radiologist or clinical experts in pathology lab and it also depends on one’s experience. Manual assessment of pathological changes is leading to human errors and time consuming. It is time consuming process and it might lead to some of human error.</a:t>
            </a:r>
          </a:p>
          <a:p>
            <a:pPr>
              <a:lnSpc>
                <a:spcPct val="150000"/>
              </a:lnSpc>
            </a:pPr>
            <a:r>
              <a:rPr lang="en-US" sz="1800" dirty="0">
                <a:latin typeface="Times New Roman" panose="02020603050405020304" pitchFamily="18" charset="0"/>
                <a:cs typeface="Times New Roman" panose="02020603050405020304" pitchFamily="18" charset="0"/>
              </a:rPr>
              <a:t>So, using our project we can easily identify the tumor within very less time and even minimize the error also.</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4DDE1119-D6D9-45F2-801C-ABA1A4488E88}"/>
              </a:ext>
            </a:extLst>
          </p:cNvPr>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a:extLst>
              <a:ext uri="{FF2B5EF4-FFF2-40B4-BE49-F238E27FC236}">
                <a16:creationId xmlns="" xmlns:a16="http://schemas.microsoft.com/office/drawing/2014/main" id="{A3FC2844-8C8B-4F78-96D2-759D19A6D957}"/>
              </a:ext>
            </a:extLst>
          </p:cNvPr>
          <p:cNvSpPr>
            <a:spLocks noGrp="1"/>
          </p:cNvSpPr>
          <p:nvPr>
            <p:ph type="sldNum" sz="quarter" idx="12"/>
          </p:nvPr>
        </p:nvSpPr>
        <p:spPr/>
        <p:txBody>
          <a:bodyPr/>
          <a:lstStyle/>
          <a:p>
            <a:fld id="{296937B0-B724-4784-A4DD-F2D33AA643C0}" type="slidenum">
              <a:rPr lang="en-IN" smtClean="0"/>
              <a:t>5</a:t>
            </a:fld>
            <a:endParaRPr lang="en-IN"/>
          </a:p>
        </p:txBody>
      </p:sp>
    </p:spTree>
    <p:extLst>
      <p:ext uri="{BB962C8B-B14F-4D97-AF65-F5344CB8AC3E}">
        <p14:creationId xmlns:p14="http://schemas.microsoft.com/office/powerpoint/2010/main" val="1233772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p:txBody>
          <a:bodyPr>
            <a:normAutofit/>
          </a:bodyPr>
          <a:lstStyle/>
          <a:p>
            <a:pPr>
              <a:lnSpc>
                <a:spcPct val="150000"/>
              </a:lnSpc>
            </a:pPr>
            <a:r>
              <a:rPr lang="en-US" sz="1800" dirty="0">
                <a:latin typeface="Times New Roman" pitchFamily="18" charset="0"/>
                <a:cs typeface="Times New Roman" pitchFamily="18" charset="0"/>
              </a:rPr>
              <a:t>Cancerous tumor is classified as primary and secondary tumors. </a:t>
            </a:r>
            <a:endParaRPr lang="en-US" sz="1800" dirty="0" smtClean="0">
              <a:latin typeface="Times New Roman" pitchFamily="18" charset="0"/>
              <a:cs typeface="Times New Roman" pitchFamily="18" charset="0"/>
            </a:endParaRPr>
          </a:p>
          <a:p>
            <a:pPr>
              <a:lnSpc>
                <a:spcPct val="150000"/>
              </a:lnSpc>
            </a:pPr>
            <a:r>
              <a:rPr lang="en-US" sz="1800" dirty="0" smtClean="0">
                <a:latin typeface="Times New Roman" pitchFamily="18" charset="0"/>
                <a:cs typeface="Times New Roman" pitchFamily="18" charset="0"/>
              </a:rPr>
              <a:t>Primary </a:t>
            </a:r>
            <a:r>
              <a:rPr lang="en-US" sz="1800" dirty="0">
                <a:latin typeface="Times New Roman" pitchFamily="18" charset="0"/>
                <a:cs typeface="Times New Roman" pitchFamily="18" charset="0"/>
              </a:rPr>
              <a:t>are the ones which emanate from brain tissues and secondary tumors spread from other parts of body to brain. This is called the brain metastasis. Malignant tumor is more harmful as compared to benign tumor as it spreads rapidly in irregular shapes</a:t>
            </a:r>
            <a:r>
              <a:rPr lang="en-US" sz="1800" dirty="0" smtClean="0">
                <a:latin typeface="Times New Roman" pitchFamily="18" charset="0"/>
                <a:cs typeface="Times New Roman" pitchFamily="18" charset="0"/>
              </a:rPr>
              <a:t>.</a:t>
            </a:r>
          </a:p>
          <a:p>
            <a:pPr>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If the growth of extra cells becomes more than 50%, then possibility of recovery of patient is optimum. Development in medical imaging technique provides the more opportunity to detect the problem. </a:t>
            </a:r>
            <a:endParaRPr lang="en-US" sz="1800" dirty="0" smtClean="0">
              <a:latin typeface="Times New Roman" pitchFamily="18" charset="0"/>
              <a:cs typeface="Times New Roman" pitchFamily="18" charset="0"/>
            </a:endParaRPr>
          </a:p>
          <a:p>
            <a:pPr>
              <a:lnSpc>
                <a:spcPct val="150000"/>
              </a:lnSpc>
            </a:pPr>
            <a:r>
              <a:rPr lang="en-US" sz="1800" dirty="0" smtClean="0">
                <a:latin typeface="Times New Roman" pitchFamily="18" charset="0"/>
                <a:cs typeface="Times New Roman" pitchFamily="18" charset="0"/>
              </a:rPr>
              <a:t>MRI </a:t>
            </a:r>
            <a:r>
              <a:rPr lang="en-US" sz="1800" dirty="0">
                <a:latin typeface="Times New Roman" pitchFamily="18" charset="0"/>
                <a:cs typeface="Times New Roman" pitchFamily="18" charset="0"/>
              </a:rPr>
              <a:t>and CT scan are the most frequently used imaging technique in neuroscience which provides the deep structure of the brain by creating the 3D </a:t>
            </a:r>
            <a:r>
              <a:rPr lang="en-US" sz="1800" dirty="0" smtClean="0">
                <a:latin typeface="Times New Roman" pitchFamily="18" charset="0"/>
                <a:cs typeface="Times New Roman" pitchFamily="18" charset="0"/>
              </a:rPr>
              <a:t>images.</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6</a:t>
            </a:fld>
            <a:endParaRPr lang="en-IN"/>
          </a:p>
        </p:txBody>
      </p:sp>
    </p:spTree>
    <p:extLst>
      <p:ext uri="{BB962C8B-B14F-4D97-AF65-F5344CB8AC3E}">
        <p14:creationId xmlns:p14="http://schemas.microsoft.com/office/powerpoint/2010/main" val="1342222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smtClean="0">
                <a:latin typeface="Times New Roman" pitchFamily="18" charset="0"/>
                <a:cs typeface="Times New Roman" pitchFamily="18" charset="0"/>
              </a:rPr>
              <a:t>METHODOLOGY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itchFamily="18" charset="0"/>
                <a:cs typeface="Times New Roman" pitchFamily="18" charset="0"/>
              </a:rPr>
              <a:t>Firstly, we have collected the dataset of the Tumor images with the 2 classes (Yes and No).</a:t>
            </a:r>
          </a:p>
          <a:p>
            <a:pPr algn="just">
              <a:lnSpc>
                <a:spcPct val="150000"/>
              </a:lnSpc>
            </a:pPr>
            <a:r>
              <a:rPr lang="en-US" sz="1800" dirty="0">
                <a:latin typeface="Times New Roman" pitchFamily="18" charset="0"/>
                <a:cs typeface="Times New Roman" pitchFamily="18" charset="0"/>
              </a:rPr>
              <a:t> Necessary pre-processing steps will be completed with the dataset before training with our algorithm.</a:t>
            </a:r>
          </a:p>
          <a:p>
            <a:pPr algn="just">
              <a:lnSpc>
                <a:spcPct val="150000"/>
              </a:lnSpc>
            </a:pPr>
            <a:r>
              <a:rPr lang="en-US" sz="1800" dirty="0">
                <a:latin typeface="Times New Roman" pitchFamily="18" charset="0"/>
                <a:cs typeface="Times New Roman" pitchFamily="18" charset="0"/>
              </a:rPr>
              <a:t>Once after training the model will be saved for testing and classifying.</a:t>
            </a:r>
          </a:p>
          <a:p>
            <a:pPr algn="just">
              <a:lnSpc>
                <a:spcPct val="150000"/>
              </a:lnSpc>
            </a:pPr>
            <a:r>
              <a:rPr lang="en-US" sz="1800" dirty="0">
                <a:latin typeface="Times New Roman" pitchFamily="18" charset="0"/>
                <a:cs typeface="Times New Roman" pitchFamily="18" charset="0"/>
              </a:rPr>
              <a:t>User can upload the images of which to be classified and by using the saved model the images will be classified and predicted.</a:t>
            </a:r>
          </a:p>
        </p:txBody>
      </p:sp>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7</a:t>
            </a:fld>
            <a:endParaRPr lang="en-IN"/>
          </a:p>
        </p:txBody>
      </p:sp>
    </p:spTree>
    <p:extLst>
      <p:ext uri="{BB962C8B-B14F-4D97-AF65-F5344CB8AC3E}">
        <p14:creationId xmlns:p14="http://schemas.microsoft.com/office/powerpoint/2010/main" val="1951088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3029"/>
          </a:xfrm>
        </p:spPr>
        <p:txBody>
          <a:bodyPr/>
          <a:lstStyle/>
          <a:p>
            <a:r>
              <a:rPr lang="en-US" b="1" dirty="0" smtClean="0"/>
              <a:t>DATA FLOW DIAGRAM</a:t>
            </a:r>
            <a:endParaRPr lang="en-US" b="1" dirty="0"/>
          </a:p>
        </p:txBody>
      </p:sp>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8</a:t>
            </a:fld>
            <a:endParaRPr lang="en-IN"/>
          </a:p>
        </p:txBody>
      </p:sp>
      <p:sp>
        <p:nvSpPr>
          <p:cNvPr id="7" name="Rectangle 6"/>
          <p:cNvSpPr/>
          <p:nvPr/>
        </p:nvSpPr>
        <p:spPr>
          <a:xfrm>
            <a:off x="3681046" y="1535723"/>
            <a:ext cx="3798277"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DATASET</a:t>
            </a:r>
            <a:endParaRPr lang="en-US" dirty="0"/>
          </a:p>
        </p:txBody>
      </p:sp>
      <p:sp>
        <p:nvSpPr>
          <p:cNvPr id="8" name="Rectangle 7"/>
          <p:cNvSpPr/>
          <p:nvPr/>
        </p:nvSpPr>
        <p:spPr>
          <a:xfrm>
            <a:off x="3681046" y="2145323"/>
            <a:ext cx="3798277"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PRE-PROCESSING</a:t>
            </a:r>
            <a:endParaRPr lang="en-US" dirty="0"/>
          </a:p>
        </p:txBody>
      </p:sp>
      <p:sp>
        <p:nvSpPr>
          <p:cNvPr id="13" name="Rectangle 12"/>
          <p:cNvSpPr/>
          <p:nvPr/>
        </p:nvSpPr>
        <p:spPr>
          <a:xfrm>
            <a:off x="3681046" y="2813539"/>
            <a:ext cx="3798277"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 SPLITTING THE DATA</a:t>
            </a:r>
            <a:endParaRPr lang="en-US" dirty="0"/>
          </a:p>
        </p:txBody>
      </p:sp>
      <p:sp>
        <p:nvSpPr>
          <p:cNvPr id="14" name="Rectangle 13"/>
          <p:cNvSpPr/>
          <p:nvPr/>
        </p:nvSpPr>
        <p:spPr>
          <a:xfrm>
            <a:off x="3681045" y="3446584"/>
            <a:ext cx="3798277"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BUILDING THE MODEL</a:t>
            </a:r>
            <a:endParaRPr lang="en-US" dirty="0"/>
          </a:p>
        </p:txBody>
      </p:sp>
      <p:sp>
        <p:nvSpPr>
          <p:cNvPr id="15" name="Rectangle 14"/>
          <p:cNvSpPr/>
          <p:nvPr/>
        </p:nvSpPr>
        <p:spPr>
          <a:xfrm>
            <a:off x="3681044" y="4021015"/>
            <a:ext cx="3798277"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CLASSIFICATION</a:t>
            </a:r>
            <a:endParaRPr lang="en-US" dirty="0"/>
          </a:p>
        </p:txBody>
      </p:sp>
      <p:sp>
        <p:nvSpPr>
          <p:cNvPr id="16" name="Rectangle 15"/>
          <p:cNvSpPr/>
          <p:nvPr/>
        </p:nvSpPr>
        <p:spPr>
          <a:xfrm>
            <a:off x="3657600" y="4630615"/>
            <a:ext cx="3798277"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PREDICTION OF TUMOR</a:t>
            </a:r>
            <a:endParaRPr lang="en-US" dirty="0"/>
          </a:p>
        </p:txBody>
      </p:sp>
      <p:cxnSp>
        <p:nvCxnSpPr>
          <p:cNvPr id="20" name="Straight Arrow Connector 19"/>
          <p:cNvCxnSpPr>
            <a:stCxn id="7" idx="2"/>
            <a:endCxn id="8" idx="0"/>
          </p:cNvCxnSpPr>
          <p:nvPr/>
        </p:nvCxnSpPr>
        <p:spPr>
          <a:xfrm>
            <a:off x="5580185" y="1840523"/>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13" idx="0"/>
          </p:cNvCxnSpPr>
          <p:nvPr/>
        </p:nvCxnSpPr>
        <p:spPr>
          <a:xfrm>
            <a:off x="5580185" y="2450123"/>
            <a:ext cx="0" cy="363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556739" y="3118339"/>
            <a:ext cx="0" cy="363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2"/>
            <a:endCxn id="15" idx="0"/>
          </p:cNvCxnSpPr>
          <p:nvPr/>
        </p:nvCxnSpPr>
        <p:spPr>
          <a:xfrm flipH="1">
            <a:off x="5580183" y="3751384"/>
            <a:ext cx="1" cy="2696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2"/>
          </p:cNvCxnSpPr>
          <p:nvPr/>
        </p:nvCxnSpPr>
        <p:spPr>
          <a:xfrm>
            <a:off x="5580183" y="4325815"/>
            <a:ext cx="2"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949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50000"/>
              </a:lnSpc>
              <a:buNone/>
            </a:pPr>
            <a:r>
              <a:rPr lang="en-US" sz="1800" dirty="0">
                <a:latin typeface="Times New Roman" pitchFamily="18" charset="0"/>
                <a:cs typeface="Times New Roman" pitchFamily="18" charset="0"/>
              </a:rPr>
              <a:t>1. System:</a:t>
            </a:r>
          </a:p>
          <a:p>
            <a:pPr lvl="1">
              <a:lnSpc>
                <a:spcPct val="150000"/>
              </a:lnSpc>
            </a:pPr>
            <a:r>
              <a:rPr lang="en-US" sz="1800" dirty="0">
                <a:latin typeface="Times New Roman" pitchFamily="18" charset="0"/>
                <a:cs typeface="Times New Roman" pitchFamily="18" charset="0"/>
              </a:rPr>
              <a:t>1.1 Create Dataset:</a:t>
            </a:r>
          </a:p>
          <a:p>
            <a:pPr lvl="1">
              <a:lnSpc>
                <a:spcPct val="150000"/>
              </a:lnSpc>
              <a:buNone/>
            </a:pPr>
            <a:r>
              <a:rPr lang="en-US" sz="1800" dirty="0">
                <a:latin typeface="Times New Roman" pitchFamily="18" charset="0"/>
                <a:cs typeface="Times New Roman" pitchFamily="18" charset="0"/>
              </a:rPr>
              <a:t>		The dataset containing images of the Brain defect images are to be classified is split into training and testing dataset with the test size of 30-20%.</a:t>
            </a:r>
          </a:p>
          <a:p>
            <a:pPr lvl="1">
              <a:lnSpc>
                <a:spcPct val="150000"/>
              </a:lnSpc>
            </a:pPr>
            <a:r>
              <a:rPr lang="en-US" sz="1800" dirty="0">
                <a:latin typeface="Times New Roman" pitchFamily="18" charset="0"/>
                <a:cs typeface="Times New Roman" pitchFamily="18" charset="0"/>
              </a:rPr>
              <a:t>1.2 Pre-processing:</a:t>
            </a:r>
          </a:p>
          <a:p>
            <a:pPr lvl="1">
              <a:lnSpc>
                <a:spcPct val="150000"/>
              </a:lnSpc>
              <a:buNone/>
            </a:pPr>
            <a:r>
              <a:rPr lang="en-US" sz="1800" dirty="0">
                <a:latin typeface="Times New Roman" pitchFamily="18" charset="0"/>
                <a:cs typeface="Times New Roman" pitchFamily="18" charset="0"/>
              </a:rPr>
              <a:t>		Resizing and reshaping the images into appropriate format to train our model. </a:t>
            </a:r>
          </a:p>
          <a:p>
            <a:pPr lvl="1">
              <a:lnSpc>
                <a:spcPct val="150000"/>
              </a:lnSpc>
            </a:pPr>
            <a:r>
              <a:rPr lang="en-US" sz="1800" dirty="0">
                <a:latin typeface="Times New Roman" pitchFamily="18" charset="0"/>
                <a:cs typeface="Times New Roman" pitchFamily="18" charset="0"/>
              </a:rPr>
              <a:t>1.3 Training:</a:t>
            </a:r>
          </a:p>
          <a:p>
            <a:pPr lvl="1">
              <a:lnSpc>
                <a:spcPct val="150000"/>
              </a:lnSpc>
              <a:buNone/>
            </a:pPr>
            <a:r>
              <a:rPr lang="en-US" sz="1800" dirty="0">
                <a:latin typeface="Times New Roman" pitchFamily="18" charset="0"/>
                <a:cs typeface="Times New Roman" pitchFamily="18" charset="0"/>
              </a:rPr>
              <a:t>		Use the pre-processed training dataset is used to train our model using CNN, algorithm along with some of the transfer learning methods.</a:t>
            </a:r>
          </a:p>
          <a:p>
            <a:pPr>
              <a:lnSpc>
                <a:spcPct val="150000"/>
              </a:lnSpc>
            </a:pPr>
            <a:endParaRPr lang="en-US" sz="1800" dirty="0"/>
          </a:p>
        </p:txBody>
      </p:sp>
      <p:sp>
        <p:nvSpPr>
          <p:cNvPr id="4" name="Date Placeholder 3"/>
          <p:cNvSpPr>
            <a:spLocks noGrp="1"/>
          </p:cNvSpPr>
          <p:nvPr>
            <p:ph type="dt" sz="half" idx="10"/>
          </p:nvPr>
        </p:nvSpPr>
        <p:spPr/>
        <p:txBody>
          <a:bodyPr/>
          <a:lstStyle/>
          <a:p>
            <a:fld id="{1546DD71-CFF6-4673-B02A-9DA1035F5FA2}" type="datetime1">
              <a:rPr lang="en-IN" smtClean="0"/>
              <a:t>07-12-2022</a:t>
            </a:fld>
            <a:endParaRPr lang="en-IN"/>
          </a:p>
        </p:txBody>
      </p:sp>
      <p:sp>
        <p:nvSpPr>
          <p:cNvPr id="5" name="Slide Number Placeholder 4"/>
          <p:cNvSpPr>
            <a:spLocks noGrp="1"/>
          </p:cNvSpPr>
          <p:nvPr>
            <p:ph type="sldNum" sz="quarter" idx="12"/>
          </p:nvPr>
        </p:nvSpPr>
        <p:spPr/>
        <p:txBody>
          <a:bodyPr/>
          <a:lstStyle/>
          <a:p>
            <a:fld id="{296937B0-B724-4784-A4DD-F2D33AA643C0}" type="slidenum">
              <a:rPr lang="en-IN" smtClean="0"/>
              <a:t>9</a:t>
            </a:fld>
            <a:endParaRPr lang="en-IN"/>
          </a:p>
        </p:txBody>
      </p:sp>
    </p:spTree>
    <p:extLst>
      <p:ext uri="{BB962C8B-B14F-4D97-AF65-F5344CB8AC3E}">
        <p14:creationId xmlns:p14="http://schemas.microsoft.com/office/powerpoint/2010/main" val="2997408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346</TotalTime>
  <Words>1222</Words>
  <Application>Microsoft Office PowerPoint</Application>
  <PresentationFormat>Custom</PresentationFormat>
  <Paragraphs>160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AGENDA</vt:lpstr>
      <vt:lpstr>OBJECTIVE</vt:lpstr>
      <vt:lpstr>ABSTRACT</vt:lpstr>
      <vt:lpstr>INTRODUCTION</vt:lpstr>
      <vt:lpstr>Contd…..</vt:lpstr>
      <vt:lpstr>METHODOLOGY</vt:lpstr>
      <vt:lpstr>DATA FLOW DIAGRAM</vt:lpstr>
      <vt:lpstr>PowerPoint Presentation</vt:lpstr>
      <vt:lpstr>PowerPoint Presentation</vt:lpstr>
      <vt:lpstr>CNN</vt:lpstr>
      <vt:lpstr>CNN ARCHITECTURE</vt:lpstr>
      <vt:lpstr>PowerPoint Presentation</vt:lpstr>
      <vt:lpstr>SOFTWARE USED</vt:lpstr>
      <vt:lpstr>RESULTS</vt:lpstr>
      <vt:lpstr>PowerPoint Presentation</vt:lpstr>
      <vt:lpstr>Performance Comparison </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vinaypadamata24@gmail.com</dc:creator>
  <cp:lastModifiedBy>user</cp:lastModifiedBy>
  <cp:revision>41</cp:revision>
  <dcterms:created xsi:type="dcterms:W3CDTF">2022-03-22T14:57:24Z</dcterms:created>
  <dcterms:modified xsi:type="dcterms:W3CDTF">2022-12-06T23:07:26Z</dcterms:modified>
</cp:coreProperties>
</file>