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24387048" cy="13716000"/>
  <p:notesSz cx="13716000" cy="24387048"/>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1-10.svg"/><Relationship Id="rId11" Type="http://schemas.openxmlformats.org/officeDocument/2006/relationships/image" Target="../media/image-1-11.png"/><Relationship Id="rId12" Type="http://schemas.openxmlformats.org/officeDocument/2006/relationships/image" Target="../media/image-1-12.svg"/><Relationship Id="rId13" Type="http://schemas.openxmlformats.org/officeDocument/2006/relationships/image" Target="../media/image-1-13.png"/><Relationship Id="rId14" Type="http://schemas.openxmlformats.org/officeDocument/2006/relationships/image" Target="../media/image-1-14.svg"/><Relationship Id="rId15" Type="http://schemas.openxmlformats.org/officeDocument/2006/relationships/image" Target="../media/image-1-15.png"/><Relationship Id="rId16" Type="http://schemas.openxmlformats.org/officeDocument/2006/relationships/image" Target="../media/image-1-16.svg"/><Relationship Id="rId17" Type="http://schemas.openxmlformats.org/officeDocument/2006/relationships/slideLayout" Target="../slideLayouts/slideLayout1.xml"/><Relationship Id="rId1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svg"/><Relationship Id="rId3" Type="http://schemas.openxmlformats.org/officeDocument/2006/relationships/image" Target="../media/image-10-3.png"/><Relationship Id="rId4" Type="http://schemas.openxmlformats.org/officeDocument/2006/relationships/image" Target="../media/image-10-4.sv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sv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sv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svg"/><Relationship Id="rId3" Type="http://schemas.openxmlformats.org/officeDocument/2006/relationships/image" Target="../media/image-4-3.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sv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sv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svg"/><Relationship Id="rId3" Type="http://schemas.openxmlformats.org/officeDocument/2006/relationships/image" Target="../media/image-7-3.png"/><Relationship Id="rId4" Type="http://schemas.openxmlformats.org/officeDocument/2006/relationships/image" Target="../media/image-7-4.svg"/><Relationship Id="rId5" Type="http://schemas.openxmlformats.org/officeDocument/2006/relationships/image" Target="../media/image-7-5.png"/><Relationship Id="rId6" Type="http://schemas.openxmlformats.org/officeDocument/2006/relationships/image" Target="../media/image-7-6.sv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sv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sv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2400600" y="1003300"/>
            <a:ext cx="19478244" cy="2540000"/>
          </a:xfrm>
          <a:prstGeom prst="rect">
            <a:avLst/>
          </a:prstGeom>
          <a:noFill/>
          <a:ln/>
        </p:spPr>
      </p:sp>
      <p:pic>
        <p:nvPicPr>
          <p:cNvPr id="3"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00600" y="1828800"/>
            <a:ext cx="4846739" cy="889000"/>
          </a:xfrm>
          <a:prstGeom prst="rect">
            <a:avLst/>
          </a:prstGeom>
        </p:spPr>
      </p:pic>
      <p:pic>
        <p:nvPicPr>
          <p:cNvPr id="4" name="Image 1" descr=" ">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52578" y="1003300"/>
            <a:ext cx="7216872" cy="2540000"/>
          </a:xfrm>
          <a:prstGeom prst="rect">
            <a:avLst/>
          </a:prstGeom>
        </p:spPr>
      </p:pic>
      <p:pic>
        <p:nvPicPr>
          <p:cNvPr id="5" name="Image 2" descr=" ">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74688" y="1638300"/>
            <a:ext cx="3604156" cy="1270000"/>
          </a:xfrm>
          <a:prstGeom prst="rect">
            <a:avLst/>
          </a:prstGeom>
        </p:spPr>
      </p:pic>
      <p:pic>
        <p:nvPicPr>
          <p:cNvPr id="6" name="Image 3" descr=" ">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307838" y="6489700"/>
            <a:ext cx="4216927" cy="3644900"/>
          </a:xfrm>
          <a:prstGeom prst="rect">
            <a:avLst/>
          </a:prstGeom>
        </p:spPr>
      </p:pic>
      <p:sp>
        <p:nvSpPr>
          <p:cNvPr id="7" name="Text 1"/>
          <p:cNvSpPr/>
          <p:nvPr/>
        </p:nvSpPr>
        <p:spPr>
          <a:xfrm>
            <a:off x="16524765" y="6320367"/>
            <a:ext cx="5719948" cy="2252133"/>
          </a:xfrm>
          <a:prstGeom prst="rect">
            <a:avLst/>
          </a:prstGeom>
          <a:noFill/>
          <a:ln/>
        </p:spPr>
        <p:txBody>
          <a:bodyPr wrap="square" lIns="0" tIns="0" rIns="0" bIns="0" rtlCol="0" anchor="b"/>
          <a:lstStyle/>
          <a:p>
            <a:pPr algn="l" indent="0" marL="0">
              <a:buNone/>
            </a:pPr>
            <a:r>
              <a:rPr lang="en-US" sz="10000" dirty="0">
                <a:solidFill>
                  <a:srgbClr val="000000">
                    <a:alpha val="100000"/>
                  </a:srgbClr>
                </a:solidFill>
                <a:latin typeface="Poppins Medium" pitchFamily="34" charset="0"/>
                <a:ea typeface="Poppins Medium" pitchFamily="34" charset="-122"/>
                <a:cs typeface="Poppins Medium" pitchFamily="34" charset="-120"/>
              </a:rPr>
              <a:t>SARATHI</a:t>
            </a:r>
            <a:endParaRPr lang="en-US" sz="10000" dirty="0"/>
          </a:p>
        </p:txBody>
      </p:sp>
      <p:sp>
        <p:nvSpPr>
          <p:cNvPr id="8" name="Text 2"/>
          <p:cNvSpPr/>
          <p:nvPr/>
        </p:nvSpPr>
        <p:spPr>
          <a:xfrm>
            <a:off x="16562870" y="8166100"/>
            <a:ext cx="6744543" cy="1841500"/>
          </a:xfrm>
          <a:prstGeom prst="rect">
            <a:avLst/>
          </a:prstGeom>
          <a:noFill/>
          <a:ln/>
        </p:spPr>
        <p:txBody>
          <a:bodyPr wrap="square" lIns="0" tIns="0" rIns="0" bIns="0" rtlCol="0" anchor="t"/>
          <a:lstStyle/>
          <a:p>
            <a:pPr algn="l" indent="0" marL="0">
              <a:buNone/>
            </a:pPr>
            <a:r>
              <a:rPr lang="en-US" sz="3000" dirty="0">
                <a:solidFill>
                  <a:srgbClr val="000000">
                    <a:alpha val="100000"/>
                  </a:srgbClr>
                </a:solidFill>
                <a:latin typeface="Poppins Medium" pitchFamily="34" charset="0"/>
                <a:ea typeface="Poppins Medium" pitchFamily="34" charset="-122"/>
                <a:cs typeface="Poppins Medium" pitchFamily="34" charset="-120"/>
              </a:rPr>
              <a:t>SAFETY ASSISTED </a:t>
            </a:r>
            <a:endParaRPr lang="en-US" sz="3000" dirty="0"/>
          </a:p>
          <a:p>
            <a:pPr algn="l" indent="0" marL="0">
              <a:buNone/>
            </a:pPr>
            <a:r>
              <a:rPr lang="en-US" sz="3000" dirty="0">
                <a:solidFill>
                  <a:srgbClr val="000000">
                    <a:alpha val="100000"/>
                  </a:srgbClr>
                </a:solidFill>
                <a:latin typeface="Poppins Medium" pitchFamily="34" charset="0"/>
                <a:ea typeface="Poppins Medium" pitchFamily="34" charset="-122"/>
                <a:cs typeface="Poppins Medium" pitchFamily="34" charset="-120"/>
              </a:rPr>
              <a:t>RESPONSIVE AUTOMATED</a:t>
            </a:r>
            <a:endParaRPr lang="en-US" sz="3000" dirty="0"/>
          </a:p>
          <a:p>
            <a:pPr algn="l" indent="0" marL="0">
              <a:buNone/>
            </a:pPr>
            <a:r>
              <a:rPr lang="en-US" sz="3000" dirty="0">
                <a:solidFill>
                  <a:srgbClr val="000000">
                    <a:alpha val="100000"/>
                  </a:srgbClr>
                </a:solidFill>
                <a:latin typeface="Poppins Medium" pitchFamily="34" charset="0"/>
                <a:ea typeface="Poppins Medium" pitchFamily="34" charset="-122"/>
                <a:cs typeface="Poppins Medium" pitchFamily="34" charset="-120"/>
              </a:rPr>
              <a:t>TECH FOR HIGHWAY INDEPENDENCE</a:t>
            </a:r>
            <a:endParaRPr lang="en-US" sz="3000" dirty="0"/>
          </a:p>
        </p:txBody>
      </p:sp>
      <p:sp>
        <p:nvSpPr>
          <p:cNvPr id="9" name="Shape 3"/>
          <p:cNvSpPr/>
          <p:nvPr/>
        </p:nvSpPr>
        <p:spPr>
          <a:xfrm>
            <a:off x="11558445" y="4432300"/>
            <a:ext cx="127016" cy="8255000"/>
          </a:xfrm>
          <a:prstGeom prst="roundRect">
            <a:avLst>
              <a:gd name="adj" fmla="val 100787"/>
            </a:avLst>
          </a:prstGeom>
          <a:solidFill>
            <a:srgbClr val="000000">
              <a:alpha val="100000"/>
            </a:srgbClr>
          </a:solidFill>
          <a:ln/>
        </p:spPr>
      </p:sp>
      <p:sp>
        <p:nvSpPr>
          <p:cNvPr id="10" name="Shape 4"/>
          <p:cNvSpPr/>
          <p:nvPr/>
        </p:nvSpPr>
        <p:spPr>
          <a:xfrm>
            <a:off x="1625803" y="3581400"/>
            <a:ext cx="21160845" cy="127000"/>
          </a:xfrm>
          <a:prstGeom prst="roundRect">
            <a:avLst>
              <a:gd name="adj" fmla="val 100800"/>
            </a:avLst>
          </a:prstGeom>
          <a:solidFill>
            <a:srgbClr val="000000">
              <a:alpha val="100000"/>
            </a:srgbClr>
          </a:solidFill>
          <a:ln/>
        </p:spPr>
      </p:sp>
      <p:sp>
        <p:nvSpPr>
          <p:cNvPr id="11" name="Shape 5"/>
          <p:cNvSpPr/>
          <p:nvPr/>
        </p:nvSpPr>
        <p:spPr>
          <a:xfrm>
            <a:off x="2540318" y="5524500"/>
            <a:ext cx="3492937" cy="3365500"/>
          </a:xfrm>
          <a:prstGeom prst="rect">
            <a:avLst/>
          </a:prstGeom>
          <a:noFill/>
          <a:ln/>
        </p:spPr>
      </p:sp>
      <p:pic>
        <p:nvPicPr>
          <p:cNvPr id="12" name="Image 4" descr=" ">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16627" y="5524500"/>
            <a:ext cx="2540318" cy="2540000"/>
          </a:xfrm>
          <a:prstGeom prst="rect">
            <a:avLst/>
          </a:prstGeom>
        </p:spPr>
      </p:pic>
      <p:sp>
        <p:nvSpPr>
          <p:cNvPr id="13" name="Text 6"/>
          <p:cNvSpPr/>
          <p:nvPr/>
        </p:nvSpPr>
        <p:spPr>
          <a:xfrm>
            <a:off x="2540318" y="8191500"/>
            <a:ext cx="3619952" cy="698500"/>
          </a:xfrm>
          <a:prstGeom prst="rect">
            <a:avLst/>
          </a:prstGeom>
          <a:noFill/>
          <a:ln/>
        </p:spPr>
        <p:txBody>
          <a:bodyPr wrap="square" lIns="0" tIns="0" rIns="0" bIns="0" rtlCol="0" anchor="b"/>
          <a:lstStyle/>
          <a:p>
            <a:pPr algn="l" indent="0" marL="0">
              <a:buNone/>
            </a:pPr>
            <a:r>
              <a:rPr lang="en-US" sz="3000" dirty="0">
                <a:solidFill>
                  <a:srgbClr val="000000">
                    <a:alpha val="100000"/>
                  </a:srgbClr>
                </a:solidFill>
                <a:latin typeface="Poppins Medium" pitchFamily="34" charset="0"/>
                <a:ea typeface="Poppins Medium" pitchFamily="34" charset="-122"/>
                <a:cs typeface="Poppins Medium" pitchFamily="34" charset="-120"/>
              </a:rPr>
              <a:t>HS Sagar vasishta</a:t>
            </a:r>
            <a:endParaRPr lang="en-US" sz="3000" dirty="0"/>
          </a:p>
        </p:txBody>
      </p:sp>
      <p:sp>
        <p:nvSpPr>
          <p:cNvPr id="14" name="Shape 7"/>
          <p:cNvSpPr/>
          <p:nvPr/>
        </p:nvSpPr>
        <p:spPr>
          <a:xfrm>
            <a:off x="2921365" y="9207500"/>
            <a:ext cx="2540318" cy="3365500"/>
          </a:xfrm>
          <a:prstGeom prst="rect">
            <a:avLst/>
          </a:prstGeom>
          <a:noFill/>
          <a:ln/>
        </p:spPr>
      </p:sp>
      <p:pic>
        <p:nvPicPr>
          <p:cNvPr id="15" name="Image 5" descr=" ">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21365" y="9207500"/>
            <a:ext cx="2540318" cy="2540000"/>
          </a:xfrm>
          <a:prstGeom prst="rect">
            <a:avLst/>
          </a:prstGeom>
        </p:spPr>
      </p:pic>
      <p:sp>
        <p:nvSpPr>
          <p:cNvPr id="16" name="Text 8"/>
          <p:cNvSpPr/>
          <p:nvPr/>
        </p:nvSpPr>
        <p:spPr>
          <a:xfrm>
            <a:off x="3511989" y="11874500"/>
            <a:ext cx="1486086" cy="698500"/>
          </a:xfrm>
          <a:prstGeom prst="rect">
            <a:avLst/>
          </a:prstGeom>
          <a:noFill/>
          <a:ln/>
        </p:spPr>
        <p:txBody>
          <a:bodyPr wrap="square" lIns="0" tIns="0" rIns="0" bIns="0" rtlCol="0" anchor="b"/>
          <a:lstStyle/>
          <a:p>
            <a:pPr algn="l" indent="0" marL="0">
              <a:buNone/>
            </a:pPr>
            <a:r>
              <a:rPr lang="en-US" sz="3000" dirty="0">
                <a:solidFill>
                  <a:srgbClr val="000000">
                    <a:alpha val="100000"/>
                  </a:srgbClr>
                </a:solidFill>
                <a:latin typeface="Poppins Medium" pitchFamily="34" charset="0"/>
                <a:ea typeface="Poppins Medium" pitchFamily="34" charset="-122"/>
                <a:cs typeface="Poppins Medium" pitchFamily="34" charset="-120"/>
              </a:rPr>
              <a:t>Neha R</a:t>
            </a:r>
            <a:endParaRPr lang="en-US" sz="3000" dirty="0"/>
          </a:p>
        </p:txBody>
      </p:sp>
      <p:sp>
        <p:nvSpPr>
          <p:cNvPr id="17" name="Shape 9"/>
          <p:cNvSpPr/>
          <p:nvPr/>
        </p:nvSpPr>
        <p:spPr>
          <a:xfrm>
            <a:off x="7239905" y="5524500"/>
            <a:ext cx="3162695" cy="3365500"/>
          </a:xfrm>
          <a:prstGeom prst="rect">
            <a:avLst/>
          </a:prstGeom>
          <a:noFill/>
          <a:ln/>
        </p:spPr>
      </p:sp>
      <p:pic>
        <p:nvPicPr>
          <p:cNvPr id="18" name="Image 6" descr=" ">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51094" y="5524500"/>
            <a:ext cx="2540318" cy="2540000"/>
          </a:xfrm>
          <a:prstGeom prst="rect">
            <a:avLst/>
          </a:prstGeom>
        </p:spPr>
      </p:pic>
      <p:sp>
        <p:nvSpPr>
          <p:cNvPr id="19" name="Text 10"/>
          <p:cNvSpPr/>
          <p:nvPr/>
        </p:nvSpPr>
        <p:spPr>
          <a:xfrm>
            <a:off x="7239905" y="8191500"/>
            <a:ext cx="3289711" cy="698500"/>
          </a:xfrm>
          <a:prstGeom prst="rect">
            <a:avLst/>
          </a:prstGeom>
          <a:noFill/>
          <a:ln/>
        </p:spPr>
        <p:txBody>
          <a:bodyPr wrap="square" lIns="0" tIns="0" rIns="0" bIns="0" rtlCol="0" anchor="b"/>
          <a:lstStyle/>
          <a:p>
            <a:pPr algn="l" indent="0" marL="0">
              <a:buNone/>
            </a:pPr>
            <a:r>
              <a:rPr lang="en-US" sz="3000" dirty="0">
                <a:solidFill>
                  <a:srgbClr val="000000">
                    <a:alpha val="100000"/>
                  </a:srgbClr>
                </a:solidFill>
                <a:latin typeface="Poppins Medium" pitchFamily="34" charset="0"/>
                <a:ea typeface="Poppins Medium" pitchFamily="34" charset="-122"/>
                <a:cs typeface="Poppins Medium" pitchFamily="34" charset="-120"/>
              </a:rPr>
              <a:t>Harish kumawat</a:t>
            </a:r>
            <a:endParaRPr lang="en-US" sz="3000" dirty="0"/>
          </a:p>
        </p:txBody>
      </p:sp>
      <p:sp>
        <p:nvSpPr>
          <p:cNvPr id="20" name="Shape 11"/>
          <p:cNvSpPr/>
          <p:nvPr/>
        </p:nvSpPr>
        <p:spPr>
          <a:xfrm>
            <a:off x="7493937" y="9207500"/>
            <a:ext cx="2540318" cy="3365500"/>
          </a:xfrm>
          <a:prstGeom prst="rect">
            <a:avLst/>
          </a:prstGeom>
          <a:noFill/>
          <a:ln/>
        </p:spPr>
      </p:sp>
      <p:pic>
        <p:nvPicPr>
          <p:cNvPr id="21" name="Image 7" descr=" ">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93937" y="9207500"/>
            <a:ext cx="2540318" cy="2540000"/>
          </a:xfrm>
          <a:prstGeom prst="rect">
            <a:avLst/>
          </a:prstGeom>
        </p:spPr>
      </p:pic>
      <p:sp>
        <p:nvSpPr>
          <p:cNvPr id="22" name="Text 12"/>
          <p:cNvSpPr/>
          <p:nvPr/>
        </p:nvSpPr>
        <p:spPr>
          <a:xfrm>
            <a:off x="7665408" y="11874500"/>
            <a:ext cx="2324391" cy="698500"/>
          </a:xfrm>
          <a:prstGeom prst="rect">
            <a:avLst/>
          </a:prstGeom>
          <a:noFill/>
          <a:ln/>
        </p:spPr>
        <p:txBody>
          <a:bodyPr wrap="square" lIns="0" tIns="0" rIns="0" bIns="0" rtlCol="0" anchor="b"/>
          <a:lstStyle/>
          <a:p>
            <a:pPr algn="l" indent="0" marL="0">
              <a:buNone/>
            </a:pPr>
            <a:r>
              <a:rPr lang="en-US" sz="3000" dirty="0">
                <a:solidFill>
                  <a:srgbClr val="000000">
                    <a:alpha val="100000"/>
                  </a:srgbClr>
                </a:solidFill>
                <a:latin typeface="Poppins Medium" pitchFamily="34" charset="0"/>
                <a:ea typeface="Poppins Medium" pitchFamily="34" charset="-122"/>
                <a:cs typeface="Poppins Medium" pitchFamily="34" charset="-120"/>
              </a:rPr>
              <a:t>Jayanth SD</a:t>
            </a:r>
            <a:endParaRPr lang="en-US" sz="3000" dirty="0"/>
          </a:p>
        </p:txBody>
      </p:sp>
      <p:sp>
        <p:nvSpPr>
          <p:cNvPr id="23" name="Text 13"/>
          <p:cNvSpPr/>
          <p:nvPr/>
        </p:nvSpPr>
        <p:spPr>
          <a:xfrm>
            <a:off x="2540318" y="4085167"/>
            <a:ext cx="7548977" cy="931333"/>
          </a:xfrm>
          <a:prstGeom prst="rect">
            <a:avLst/>
          </a:prstGeom>
          <a:noFill/>
          <a:ln/>
        </p:spPr>
        <p:txBody>
          <a:bodyPr wrap="square" lIns="0" tIns="0" rIns="0" bIns="0" rtlCol="0" anchor="b"/>
          <a:lstStyle/>
          <a:p>
            <a:pPr algn="l" indent="0" marL="0">
              <a:buNone/>
            </a:pPr>
            <a:r>
              <a:rPr lang="en-US" sz="4000" dirty="0">
                <a:solidFill>
                  <a:srgbClr val="000000">
                    <a:alpha val="100000"/>
                  </a:srgbClr>
                </a:solidFill>
                <a:latin typeface="Poppins Medium" pitchFamily="34" charset="0"/>
                <a:ea typeface="Poppins Medium" pitchFamily="34" charset="-122"/>
                <a:cs typeface="Poppins Medium" pitchFamily="34" charset="-120"/>
              </a:rPr>
              <a:t>Presented by : Team Hackerz</a:t>
            </a:r>
            <a:endParaRPr lang="en-US" sz="4000" dirty="0"/>
          </a:p>
        </p:txBody>
      </p:sp>
      <p:sp>
        <p:nvSpPr>
          <p:cNvPr id="24" name="Text 14"/>
          <p:cNvSpPr/>
          <p:nvPr/>
        </p:nvSpPr>
        <p:spPr>
          <a:xfrm>
            <a:off x="12815902" y="4085167"/>
            <a:ext cx="4665716" cy="931333"/>
          </a:xfrm>
          <a:prstGeom prst="rect">
            <a:avLst/>
          </a:prstGeom>
          <a:noFill/>
          <a:ln/>
        </p:spPr>
        <p:txBody>
          <a:bodyPr wrap="square" lIns="0" tIns="0" rIns="0" bIns="0" rtlCol="0" anchor="b"/>
          <a:lstStyle/>
          <a:p>
            <a:pPr algn="l" indent="0" marL="0">
              <a:buNone/>
            </a:pPr>
            <a:r>
              <a:rPr lang="en-US" sz="4000" dirty="0">
                <a:solidFill>
                  <a:srgbClr val="000000">
                    <a:alpha val="100000"/>
                  </a:srgbClr>
                </a:solidFill>
                <a:latin typeface="Poppins Medium" pitchFamily="34" charset="0"/>
                <a:ea typeface="Poppins Medium" pitchFamily="34" charset="-122"/>
                <a:cs typeface="Poppins Medium" pitchFamily="34" charset="-120"/>
              </a:rPr>
              <a:t>Date : 22-10-2023</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pic>
        <p:nvPicPr>
          <p:cNvPr id="2"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94" y="762000"/>
            <a:ext cx="1905238" cy="1646796"/>
          </a:xfrm>
          <a:prstGeom prst="rect">
            <a:avLst/>
          </a:prstGeom>
        </p:spPr>
      </p:pic>
      <p:pic>
        <p:nvPicPr>
          <p:cNvPr id="3" name="Image 1" descr=" ">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6591" y="3810000"/>
            <a:ext cx="1905238" cy="1646796"/>
          </a:xfrm>
          <a:prstGeom prst="rect">
            <a:avLst/>
          </a:prstGeom>
        </p:spPr>
      </p:pic>
      <p:sp>
        <p:nvSpPr>
          <p:cNvPr id="4" name="Text 0"/>
          <p:cNvSpPr/>
          <p:nvPr/>
        </p:nvSpPr>
        <p:spPr>
          <a:xfrm>
            <a:off x="2946768" y="1270000"/>
            <a:ext cx="18396133" cy="588433"/>
          </a:xfrm>
          <a:prstGeom prst="rect">
            <a:avLst/>
          </a:prstGeom>
          <a:noFill/>
          <a:ln/>
        </p:spPr>
        <p:txBody>
          <a:bodyPr wrap="square" lIns="0" tIns="0" rIns="0" bIns="0" rtlCol="0" anchor="t"/>
          <a:lstStyle/>
          <a:p>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UTOMATED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T</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ECH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F</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OR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H</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IGHWAY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I</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NDEPENDENCE -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S.A.R.A.T.H.I</a:t>
            </a:r>
            <a:endParaRPr lang="en-US" sz="2500" dirty="0"/>
          </a:p>
        </p:txBody>
      </p:sp>
      <p:sp>
        <p:nvSpPr>
          <p:cNvPr id="5" name="Shape 1"/>
          <p:cNvSpPr/>
          <p:nvPr/>
        </p:nvSpPr>
        <p:spPr>
          <a:xfrm>
            <a:off x="2857857" y="1778000"/>
            <a:ext cx="20005000" cy="63500"/>
          </a:xfrm>
          <a:prstGeom prst="roundRect">
            <a:avLst>
              <a:gd name="adj" fmla="val 201600"/>
            </a:avLst>
          </a:prstGeom>
          <a:solidFill>
            <a:srgbClr val="1E1E1E">
              <a:alpha val="100000"/>
            </a:srgbClr>
          </a:solidFill>
          <a:ln/>
        </p:spPr>
      </p:sp>
      <p:sp>
        <p:nvSpPr>
          <p:cNvPr id="6" name="Text 2"/>
          <p:cNvSpPr/>
          <p:nvPr/>
        </p:nvSpPr>
        <p:spPr>
          <a:xfrm>
            <a:off x="21465683" y="1270000"/>
            <a:ext cx="1113506" cy="465667"/>
          </a:xfrm>
          <a:prstGeom prst="rect">
            <a:avLst/>
          </a:prstGeom>
          <a:noFill/>
          <a:ln/>
        </p:spPr>
        <p:txBody>
          <a:bodyPr wrap="square" lIns="0" tIns="0" rIns="0" bIns="0" rtlCol="0" anchor="t"/>
          <a:lstStyle/>
          <a:p>
            <a:pPr algn="l" indent="0" marL="0">
              <a:buNone/>
            </a:pPr>
            <a:r>
              <a:rPr lang="en-US" sz="2000" dirty="0">
                <a:solidFill>
                  <a:srgbClr val="000000">
                    <a:alpha val="100000"/>
                  </a:srgbClr>
                </a:solidFill>
                <a:latin typeface="Poppins Regular" pitchFamily="34" charset="0"/>
                <a:ea typeface="Poppins Regular" pitchFamily="34" charset="-122"/>
                <a:cs typeface="Poppins Regular" pitchFamily="34" charset="-120"/>
              </a:rPr>
              <a:t>Slide - 7</a:t>
            </a:r>
            <a:endParaRPr lang="en-US" sz="2000" dirty="0"/>
          </a:p>
        </p:txBody>
      </p:sp>
      <p:sp>
        <p:nvSpPr>
          <p:cNvPr id="7" name="Text 3"/>
          <p:cNvSpPr/>
          <p:nvPr/>
        </p:nvSpPr>
        <p:spPr>
          <a:xfrm>
            <a:off x="6606942" y="5666317"/>
            <a:ext cx="11160462" cy="5532967"/>
          </a:xfrm>
          <a:prstGeom prst="rect">
            <a:avLst/>
          </a:prstGeom>
          <a:noFill/>
          <a:ln/>
        </p:spPr>
        <p:txBody>
          <a:bodyPr wrap="square" lIns="0" tIns="0" rIns="0" bIns="0" rtlCol="0" anchor="ctr"/>
          <a:lstStyle/>
          <a:p>
            <a:pPr algn="ctr" indent="0" marL="0">
              <a:lnSpc>
                <a:spcPts val="5250"/>
              </a:lnSpc>
              <a:buNone/>
            </a:pPr>
            <a:r>
              <a:rPr lang="en-US" sz="3500" dirty="0">
                <a:solidFill>
                  <a:srgbClr val="000000">
                    <a:alpha val="100000"/>
                  </a:srgbClr>
                </a:solidFill>
                <a:latin typeface="Poppins SemiBold" pitchFamily="34" charset="0"/>
                <a:ea typeface="Poppins SemiBold" pitchFamily="34" charset="-122"/>
                <a:cs typeface="Poppins SemiBold" pitchFamily="34" charset="-120"/>
              </a:rPr>
              <a:t>"In the journey to safer highways, the most crucial road is the one we pave together. Thank you for joining us on this path to a safer and more independent future on the road. Your support fuels our commitment to make a difference."</a:t>
            </a:r>
            <a:endParaRPr lang="en-US" sz="3500" dirty="0"/>
          </a:p>
          <a:p>
            <a:pPr algn="ctr" indent="0" marL="0">
              <a:lnSpc>
                <a:spcPts val="5250"/>
              </a:lnSpc>
              <a:buNone/>
            </a:pPr>
            <a:r>
              <a:rPr lang="en-US" sz="3500" dirty="0">
                <a:solidFill>
                  <a:srgbClr val="000000">
                    <a:alpha val="100000"/>
                  </a:srgbClr>
                </a:solidFill>
                <a:latin typeface="Poppins SemiBold" pitchFamily="34" charset="0"/>
                <a:ea typeface="Poppins SemiBold" pitchFamily="34" charset="-122"/>
                <a:cs typeface="Poppins SemiBold" pitchFamily="34" charset="-120"/>
              </a:rPr>
              <a:t> </a:t>
            </a:r>
            <a:endParaRPr lang="en-US" sz="3500" dirty="0"/>
          </a:p>
          <a:p>
            <a:pPr algn="ctr" indent="0" marL="0">
              <a:lnSpc>
                <a:spcPts val="5250"/>
              </a:lnSpc>
              <a:buNone/>
            </a:pPr>
            <a:r>
              <a:rPr lang="en-US" sz="3500" dirty="0">
                <a:solidFill>
                  <a:srgbClr val="000000">
                    <a:alpha val="100000"/>
                  </a:srgbClr>
                </a:solidFill>
                <a:latin typeface="Poppins SemiBold" pitchFamily="34" charset="0"/>
                <a:ea typeface="Poppins SemiBold" pitchFamily="34" charset="-122"/>
                <a:cs typeface="Poppins SemiBold" pitchFamily="34" charset="-120"/>
              </a:rPr>
              <a:t>The SARATHI Team</a:t>
            </a:r>
            <a:endParaRPr lang="en-US" sz="3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2"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94" y="762000"/>
            <a:ext cx="1905238" cy="1646793"/>
          </a:xfrm>
          <a:prstGeom prst="rect">
            <a:avLst/>
          </a:prstGeom>
        </p:spPr>
      </p:pic>
      <p:sp>
        <p:nvSpPr>
          <p:cNvPr id="3" name="Text 0"/>
          <p:cNvSpPr/>
          <p:nvPr/>
        </p:nvSpPr>
        <p:spPr>
          <a:xfrm>
            <a:off x="2946768" y="1270000"/>
            <a:ext cx="18396133" cy="588433"/>
          </a:xfrm>
          <a:prstGeom prst="rect">
            <a:avLst/>
          </a:prstGeom>
          <a:noFill/>
          <a:ln/>
        </p:spPr>
        <p:txBody>
          <a:bodyPr wrap="square" lIns="0" tIns="0" rIns="0" bIns="0" rtlCol="0" anchor="t"/>
          <a:lstStyle/>
          <a:p>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UTOMATED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T</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ECH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F</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OR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H</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IGHWAY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I</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NDEPENDENCE -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S.A.R.A.T.H.I</a:t>
            </a:r>
            <a:endParaRPr lang="en-US" sz="2500" dirty="0"/>
          </a:p>
        </p:txBody>
      </p:sp>
      <p:sp>
        <p:nvSpPr>
          <p:cNvPr id="4" name="Shape 1"/>
          <p:cNvSpPr/>
          <p:nvPr/>
        </p:nvSpPr>
        <p:spPr>
          <a:xfrm>
            <a:off x="2857857" y="1778000"/>
            <a:ext cx="20005000" cy="63500"/>
          </a:xfrm>
          <a:prstGeom prst="roundRect">
            <a:avLst>
              <a:gd name="adj" fmla="val 201600"/>
            </a:avLst>
          </a:prstGeom>
          <a:solidFill>
            <a:srgbClr val="1E1E1E">
              <a:alpha val="100000"/>
            </a:srgbClr>
          </a:solidFill>
          <a:ln/>
        </p:spPr>
      </p:sp>
      <p:sp>
        <p:nvSpPr>
          <p:cNvPr id="5" name="Text 2"/>
          <p:cNvSpPr/>
          <p:nvPr/>
        </p:nvSpPr>
        <p:spPr>
          <a:xfrm>
            <a:off x="21465683" y="1270000"/>
            <a:ext cx="1049998" cy="465667"/>
          </a:xfrm>
          <a:prstGeom prst="rect">
            <a:avLst/>
          </a:prstGeom>
          <a:noFill/>
          <a:ln/>
        </p:spPr>
        <p:txBody>
          <a:bodyPr wrap="square" lIns="0" tIns="0" rIns="0" bIns="0" rtlCol="0" anchor="t"/>
          <a:lstStyle/>
          <a:p>
            <a:pPr algn="l" indent="0" marL="0">
              <a:buNone/>
            </a:pPr>
            <a:r>
              <a:rPr lang="en-US" sz="2000" dirty="0">
                <a:solidFill>
                  <a:srgbClr val="000000">
                    <a:alpha val="100000"/>
                  </a:srgbClr>
                </a:solidFill>
                <a:latin typeface="Poppins Regular" pitchFamily="34" charset="0"/>
                <a:ea typeface="Poppins Regular" pitchFamily="34" charset="-122"/>
                <a:cs typeface="Poppins Regular" pitchFamily="34" charset="-120"/>
              </a:rPr>
              <a:t>Slide - 1</a:t>
            </a:r>
            <a:endParaRPr lang="en-US" sz="2000" dirty="0"/>
          </a:p>
        </p:txBody>
      </p:sp>
      <p:sp>
        <p:nvSpPr>
          <p:cNvPr id="6" name="Text 3"/>
          <p:cNvSpPr/>
          <p:nvPr/>
        </p:nvSpPr>
        <p:spPr>
          <a:xfrm>
            <a:off x="1295562" y="2832100"/>
            <a:ext cx="9471150" cy="1164167"/>
          </a:xfrm>
          <a:prstGeom prst="rect">
            <a:avLst/>
          </a:prstGeom>
          <a:noFill/>
          <a:ln/>
        </p:spPr>
        <p:txBody>
          <a:bodyPr wrap="square" lIns="0" tIns="0" rIns="0" bIns="0" rtlCol="0" anchor="t"/>
          <a:lstStyle/>
          <a:p>
            <a:pPr algn="l" indent="0" marL="0">
              <a:buNone/>
            </a:pPr>
            <a:r>
              <a:rPr lang="en-US" sz="5000" dirty="0">
                <a:solidFill>
                  <a:srgbClr val="000000">
                    <a:alpha val="100000"/>
                  </a:srgbClr>
                </a:solidFill>
                <a:latin typeface="Poppins SemiBold" pitchFamily="34" charset="0"/>
                <a:ea typeface="Poppins SemiBold" pitchFamily="34" charset="-122"/>
                <a:cs typeface="Poppins SemiBold" pitchFamily="34" charset="-120"/>
              </a:rPr>
              <a:t>Introduction - Idea Overview</a:t>
            </a:r>
            <a:endParaRPr lang="en-US" sz="5000" dirty="0"/>
          </a:p>
        </p:txBody>
      </p:sp>
      <p:sp>
        <p:nvSpPr>
          <p:cNvPr id="7" name="Text 4"/>
          <p:cNvSpPr/>
          <p:nvPr/>
        </p:nvSpPr>
        <p:spPr>
          <a:xfrm>
            <a:off x="1282860" y="4000500"/>
            <a:ext cx="22558019" cy="8699500"/>
          </a:xfrm>
          <a:prstGeom prst="rect">
            <a:avLst/>
          </a:prstGeom>
          <a:noFill/>
          <a:ln/>
        </p:spPr>
        <p:txBody>
          <a:bodyPr wrap="square" lIns="0" tIns="0" rIns="0" bIns="0" rtlCol="0" anchor="t"/>
          <a:lstStyle/>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Safety Assisted Responsive Automated Tech for Highway Independence is a groundbreaking project designed to address the critical issue of safety on highways.</a:t>
            </a:r>
            <a:endParaRPr lang="en-US" sz="3000" dirty="0"/>
          </a:p>
          <a:p>
            <a:pPr algn="l" indent="0" marL="0">
              <a:lnSpc>
                <a:spcPts val="4500"/>
              </a:lnSpc>
              <a:buNone/>
            </a:pPr>
            <a:r>
              <a:rPr lang="en-US" sz="3000" dirty="0">
                <a:solidFill>
                  <a:srgbClr val="000000">
                    <a:alpha val="100000"/>
                  </a:srgbClr>
                </a:solidFill>
                <a:latin typeface="Poppins Bold" pitchFamily="34" charset="0"/>
                <a:ea typeface="Poppins Bold" pitchFamily="34" charset="-122"/>
                <a:cs typeface="Poppins Bold" pitchFamily="34" charset="-120"/>
              </a:rPr>
              <a:t>Idea : </a:t>
            </a:r>
            <a:endParaRPr lang="en-US" sz="3000" dirty="0"/>
          </a:p>
          <a:p>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&gt; SARATHI</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aims to enhance driver safety and independence on highways by providing real-time assistance,</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the system is platform independent, and can be easily deployed into any ARM powered system.</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a:t>
            </a:r>
            <a:endParaRPr lang="en-US" sz="3000" dirty="0"/>
          </a:p>
          <a:p>
            <a:pPr algn="l" indent="0" marL="0">
              <a:lnSpc>
                <a:spcPts val="4500"/>
              </a:lnSpc>
              <a:buNone/>
            </a:pPr>
            <a:r>
              <a:rPr lang="en-US" sz="3000" dirty="0">
                <a:solidFill>
                  <a:srgbClr val="000000">
                    <a:alpha val="100000"/>
                  </a:srgbClr>
                </a:solidFill>
                <a:latin typeface="Poppins Bold" pitchFamily="34" charset="0"/>
                <a:ea typeface="Poppins Bold" pitchFamily="34" charset="-122"/>
                <a:cs typeface="Poppins Bold" pitchFamily="34" charset="-120"/>
              </a:rPr>
              <a:t>&gt; </a:t>
            </a:r>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SARATHI's</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primary goal is to address these safety challenges by providing real-time drowsiness detection</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and driver assistance, making highways safer for all.</a:t>
            </a:r>
            <a:endParaRPr lang="en-US" sz="3000" dirty="0"/>
          </a:p>
          <a:p>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SARATHI</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intends to make highways safer, it can be easily plugged into heavy or light vehicles with just </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a </a:t>
            </a:r>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pocket sized</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device</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&gt; </a:t>
            </a:r>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About</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a:t>
            </a:r>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SARA</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:At the core of SARATHI is SARA (</a:t>
            </a:r>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ssistant), an intelligent voice assistant designed to assist drivers in real time.</a:t>
            </a:r>
            <a:endParaRPr lang="en-US" sz="3000" dirty="0"/>
          </a:p>
          <a:p>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SARA</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is the voice-driven virtual assistant that connects users to the SARATHI system, providing real-time assistance and guidance.</a:t>
            </a: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pic>
        <p:nvPicPr>
          <p:cNvPr id="2"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94" y="762000"/>
            <a:ext cx="1905238" cy="1646793"/>
          </a:xfrm>
          <a:prstGeom prst="rect">
            <a:avLst/>
          </a:prstGeom>
        </p:spPr>
      </p:pic>
      <p:sp>
        <p:nvSpPr>
          <p:cNvPr id="3" name="Text 0"/>
          <p:cNvSpPr/>
          <p:nvPr/>
        </p:nvSpPr>
        <p:spPr>
          <a:xfrm>
            <a:off x="2946768" y="1270000"/>
            <a:ext cx="18396133" cy="588433"/>
          </a:xfrm>
          <a:prstGeom prst="rect">
            <a:avLst/>
          </a:prstGeom>
          <a:noFill/>
          <a:ln/>
        </p:spPr>
        <p:txBody>
          <a:bodyPr wrap="square" lIns="0" tIns="0" rIns="0" bIns="0" rtlCol="0" anchor="t"/>
          <a:lstStyle/>
          <a:p>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UTOMATED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T</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ECH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F</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OR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H</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IGHWAY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I</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NDEPENDENCE -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S.A.R.A.T.H.I</a:t>
            </a:r>
            <a:endParaRPr lang="en-US" sz="2500" dirty="0"/>
          </a:p>
        </p:txBody>
      </p:sp>
      <p:sp>
        <p:nvSpPr>
          <p:cNvPr id="4" name="Shape 1"/>
          <p:cNvSpPr/>
          <p:nvPr/>
        </p:nvSpPr>
        <p:spPr>
          <a:xfrm>
            <a:off x="2857857" y="1778000"/>
            <a:ext cx="20005000" cy="63500"/>
          </a:xfrm>
          <a:prstGeom prst="roundRect">
            <a:avLst>
              <a:gd name="adj" fmla="val 201600"/>
            </a:avLst>
          </a:prstGeom>
          <a:solidFill>
            <a:srgbClr val="1E1E1E">
              <a:alpha val="100000"/>
            </a:srgbClr>
          </a:solidFill>
          <a:ln/>
        </p:spPr>
      </p:sp>
      <p:sp>
        <p:nvSpPr>
          <p:cNvPr id="5" name="Text 2"/>
          <p:cNvSpPr/>
          <p:nvPr/>
        </p:nvSpPr>
        <p:spPr>
          <a:xfrm>
            <a:off x="21465683" y="1270000"/>
            <a:ext cx="1113506" cy="465667"/>
          </a:xfrm>
          <a:prstGeom prst="rect">
            <a:avLst/>
          </a:prstGeom>
          <a:noFill/>
          <a:ln/>
        </p:spPr>
        <p:txBody>
          <a:bodyPr wrap="square" lIns="0" tIns="0" rIns="0" bIns="0" rtlCol="0" anchor="t"/>
          <a:lstStyle/>
          <a:p>
            <a:pPr algn="l" indent="0" marL="0">
              <a:buNone/>
            </a:pPr>
            <a:r>
              <a:rPr lang="en-US" sz="2000" dirty="0">
                <a:solidFill>
                  <a:srgbClr val="000000">
                    <a:alpha val="100000"/>
                  </a:srgbClr>
                </a:solidFill>
                <a:latin typeface="Poppins Regular" pitchFamily="34" charset="0"/>
                <a:ea typeface="Poppins Regular" pitchFamily="34" charset="-122"/>
                <a:cs typeface="Poppins Regular" pitchFamily="34" charset="-120"/>
              </a:rPr>
              <a:t>Slide - 2</a:t>
            </a:r>
            <a:endParaRPr lang="en-US" sz="2000" dirty="0"/>
          </a:p>
        </p:txBody>
      </p:sp>
      <p:sp>
        <p:nvSpPr>
          <p:cNvPr id="6" name="Text 3"/>
          <p:cNvSpPr/>
          <p:nvPr/>
        </p:nvSpPr>
        <p:spPr>
          <a:xfrm>
            <a:off x="1295562" y="2832100"/>
            <a:ext cx="6511681" cy="1164167"/>
          </a:xfrm>
          <a:prstGeom prst="rect">
            <a:avLst/>
          </a:prstGeom>
          <a:noFill/>
          <a:ln/>
        </p:spPr>
        <p:txBody>
          <a:bodyPr wrap="square" lIns="0" tIns="0" rIns="0" bIns="0" rtlCol="0" anchor="t"/>
          <a:lstStyle/>
          <a:p>
            <a:pPr algn="l" indent="0" marL="0">
              <a:buNone/>
            </a:pPr>
            <a:r>
              <a:rPr lang="en-US" sz="5000" dirty="0">
                <a:solidFill>
                  <a:srgbClr val="000000">
                    <a:alpha val="100000"/>
                  </a:srgbClr>
                </a:solidFill>
                <a:latin typeface="Poppins SemiBold" pitchFamily="34" charset="0"/>
                <a:ea typeface="Poppins SemiBold" pitchFamily="34" charset="-122"/>
                <a:cs typeface="Poppins SemiBold" pitchFamily="34" charset="-120"/>
              </a:rPr>
              <a:t>Problem Statement</a:t>
            </a:r>
            <a:endParaRPr lang="en-US" sz="5000" dirty="0"/>
          </a:p>
        </p:txBody>
      </p:sp>
      <p:sp>
        <p:nvSpPr>
          <p:cNvPr id="7" name="Text 4"/>
          <p:cNvSpPr/>
          <p:nvPr/>
        </p:nvSpPr>
        <p:spPr>
          <a:xfrm>
            <a:off x="1282860" y="4000500"/>
            <a:ext cx="21707013" cy="4127500"/>
          </a:xfrm>
          <a:prstGeom prst="rect">
            <a:avLst/>
          </a:prstGeom>
          <a:noFill/>
          <a:ln/>
        </p:spPr>
        <p:txBody>
          <a:bodyPr wrap="square" lIns="0" tIns="0" rIns="0" bIns="0" rtlCol="0" anchor="t"/>
          <a:lstStyle/>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Safety Challenges on Highways: Highways pose unique safety challenges, including driver fatigue, drowsiness, and a higher likelihood of accidents.</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Drowsy driving is a leading contributor to accidents and fatalities, making it a critical issue to address.</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Alarming statistics on road accidents emphasize the urgent need for innovative solutions.</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a:t>
            </a:r>
            <a:endParaRPr lang="en-US" sz="30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There's a growing demand for technology-driven driver assistance systems to improve highway safety.</a:t>
            </a: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pic>
        <p:nvPicPr>
          <p:cNvPr id="2"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94" y="762000"/>
            <a:ext cx="1905238" cy="1646789"/>
          </a:xfrm>
          <a:prstGeom prst="rect">
            <a:avLst/>
          </a:prstGeom>
        </p:spPr>
      </p:pic>
      <p:sp>
        <p:nvSpPr>
          <p:cNvPr id="3" name="Text 0"/>
          <p:cNvSpPr/>
          <p:nvPr/>
        </p:nvSpPr>
        <p:spPr>
          <a:xfrm>
            <a:off x="2946768" y="1270000"/>
            <a:ext cx="18396133" cy="588433"/>
          </a:xfrm>
          <a:prstGeom prst="rect">
            <a:avLst/>
          </a:prstGeom>
          <a:noFill/>
          <a:ln/>
        </p:spPr>
        <p:txBody>
          <a:bodyPr wrap="square" lIns="0" tIns="0" rIns="0" bIns="0" rtlCol="0" anchor="t"/>
          <a:lstStyle/>
          <a:p>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UTOMATED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T</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ECH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F</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OR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H</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IGHWAY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I</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NDEPENDENCE -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S.A.R.A.T.H.I</a:t>
            </a:r>
            <a:endParaRPr lang="en-US" sz="2500" dirty="0"/>
          </a:p>
        </p:txBody>
      </p:sp>
      <p:sp>
        <p:nvSpPr>
          <p:cNvPr id="4" name="Shape 1"/>
          <p:cNvSpPr/>
          <p:nvPr/>
        </p:nvSpPr>
        <p:spPr>
          <a:xfrm>
            <a:off x="2857857" y="1778000"/>
            <a:ext cx="20005000" cy="63500"/>
          </a:xfrm>
          <a:prstGeom prst="roundRect">
            <a:avLst>
              <a:gd name="adj" fmla="val 201600"/>
            </a:avLst>
          </a:prstGeom>
          <a:solidFill>
            <a:srgbClr val="1E1E1E">
              <a:alpha val="100000"/>
            </a:srgbClr>
          </a:solidFill>
          <a:ln/>
        </p:spPr>
      </p:sp>
      <p:sp>
        <p:nvSpPr>
          <p:cNvPr id="5" name="Text 2"/>
          <p:cNvSpPr/>
          <p:nvPr/>
        </p:nvSpPr>
        <p:spPr>
          <a:xfrm>
            <a:off x="21465683" y="1270000"/>
            <a:ext cx="1113506" cy="465667"/>
          </a:xfrm>
          <a:prstGeom prst="rect">
            <a:avLst/>
          </a:prstGeom>
          <a:noFill/>
          <a:ln/>
        </p:spPr>
        <p:txBody>
          <a:bodyPr wrap="square" lIns="0" tIns="0" rIns="0" bIns="0" rtlCol="0" anchor="t"/>
          <a:lstStyle/>
          <a:p>
            <a:pPr algn="l" indent="0" marL="0">
              <a:buNone/>
            </a:pPr>
            <a:r>
              <a:rPr lang="en-US" sz="2000" dirty="0">
                <a:solidFill>
                  <a:srgbClr val="000000">
                    <a:alpha val="100000"/>
                  </a:srgbClr>
                </a:solidFill>
                <a:latin typeface="Poppins Regular" pitchFamily="34" charset="0"/>
                <a:ea typeface="Poppins Regular" pitchFamily="34" charset="-122"/>
                <a:cs typeface="Poppins Regular" pitchFamily="34" charset="-120"/>
              </a:rPr>
              <a:t>Slide - 3</a:t>
            </a:r>
            <a:endParaRPr lang="en-US" sz="2000" dirty="0"/>
          </a:p>
        </p:txBody>
      </p:sp>
      <p:sp>
        <p:nvSpPr>
          <p:cNvPr id="6" name="Text 3"/>
          <p:cNvSpPr/>
          <p:nvPr/>
        </p:nvSpPr>
        <p:spPr>
          <a:xfrm>
            <a:off x="1295562" y="2832100"/>
            <a:ext cx="15733033" cy="1164167"/>
          </a:xfrm>
          <a:prstGeom prst="rect">
            <a:avLst/>
          </a:prstGeom>
          <a:noFill/>
          <a:ln/>
        </p:spPr>
        <p:txBody>
          <a:bodyPr wrap="square" lIns="0" tIns="0" rIns="0" bIns="0" rtlCol="0" anchor="t"/>
          <a:lstStyle/>
          <a:p>
            <a:pPr algn="l" indent="0" marL="0">
              <a:buNone/>
            </a:pPr>
            <a:r>
              <a:rPr lang="en-US" sz="5000" dirty="0">
                <a:solidFill>
                  <a:srgbClr val="000000">
                    <a:alpha val="100000"/>
                  </a:srgbClr>
                </a:solidFill>
                <a:latin typeface="Poppins SemiBold" pitchFamily="34" charset="0"/>
                <a:ea typeface="Poppins SemiBold" pitchFamily="34" charset="-122"/>
                <a:cs typeface="Poppins SemiBold" pitchFamily="34" charset="-120"/>
              </a:rPr>
              <a:t>Technical Overview - 1 - Building a Hybrid Model</a:t>
            </a:r>
            <a:endParaRPr lang="en-US" sz="5000" dirty="0"/>
          </a:p>
        </p:txBody>
      </p:sp>
      <p:pic>
        <p:nvPicPr>
          <p:cNvPr id="7" name="Image 1" descr=" ">    </p:cNvPr>
          <p:cNvPicPr>
            <a:picLocks noChangeAspect="1"/>
          </p:cNvPicPr>
          <p:nvPr/>
        </p:nvPicPr>
        <p:blipFill>
          <a:blip r:embed="rId3"/>
          <a:stretch>
            <a:fillRect/>
          </a:stretch>
        </p:blipFill>
        <p:spPr>
          <a:xfrm>
            <a:off x="1336842" y="4126229"/>
            <a:ext cx="21415841" cy="78257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pic>
        <p:nvPicPr>
          <p:cNvPr id="2"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94" y="762000"/>
            <a:ext cx="1905238" cy="1646789"/>
          </a:xfrm>
          <a:prstGeom prst="rect">
            <a:avLst/>
          </a:prstGeom>
        </p:spPr>
      </p:pic>
      <p:sp>
        <p:nvSpPr>
          <p:cNvPr id="3" name="Text 0"/>
          <p:cNvSpPr/>
          <p:nvPr/>
        </p:nvSpPr>
        <p:spPr>
          <a:xfrm>
            <a:off x="2946768" y="1270000"/>
            <a:ext cx="18396133" cy="588433"/>
          </a:xfrm>
          <a:prstGeom prst="rect">
            <a:avLst/>
          </a:prstGeom>
          <a:noFill/>
          <a:ln/>
        </p:spPr>
        <p:txBody>
          <a:bodyPr wrap="square" lIns="0" tIns="0" rIns="0" bIns="0" rtlCol="0" anchor="t"/>
          <a:lstStyle/>
          <a:p>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UTOMATED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T</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ECH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F</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OR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H</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IGHWAY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I</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NDEPENDENCE -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S.A.R.A.T.H.I</a:t>
            </a:r>
            <a:endParaRPr lang="en-US" sz="2500" dirty="0"/>
          </a:p>
        </p:txBody>
      </p:sp>
      <p:sp>
        <p:nvSpPr>
          <p:cNvPr id="4" name="Shape 1"/>
          <p:cNvSpPr/>
          <p:nvPr/>
        </p:nvSpPr>
        <p:spPr>
          <a:xfrm>
            <a:off x="2857857" y="1778000"/>
            <a:ext cx="20005000" cy="63500"/>
          </a:xfrm>
          <a:prstGeom prst="roundRect">
            <a:avLst>
              <a:gd name="adj" fmla="val 201600"/>
            </a:avLst>
          </a:prstGeom>
          <a:solidFill>
            <a:srgbClr val="1E1E1E">
              <a:alpha val="100000"/>
            </a:srgbClr>
          </a:solidFill>
          <a:ln/>
        </p:spPr>
      </p:sp>
      <p:sp>
        <p:nvSpPr>
          <p:cNvPr id="5" name="Text 2"/>
          <p:cNvSpPr/>
          <p:nvPr/>
        </p:nvSpPr>
        <p:spPr>
          <a:xfrm>
            <a:off x="21465683" y="1270000"/>
            <a:ext cx="1126207" cy="465667"/>
          </a:xfrm>
          <a:prstGeom prst="rect">
            <a:avLst/>
          </a:prstGeom>
          <a:noFill/>
          <a:ln/>
        </p:spPr>
        <p:txBody>
          <a:bodyPr wrap="square" lIns="0" tIns="0" rIns="0" bIns="0" rtlCol="0" anchor="t"/>
          <a:lstStyle/>
          <a:p>
            <a:pPr algn="l" indent="0" marL="0">
              <a:buNone/>
            </a:pPr>
            <a:r>
              <a:rPr lang="en-US" sz="2000" dirty="0">
                <a:solidFill>
                  <a:srgbClr val="000000">
                    <a:alpha val="100000"/>
                  </a:srgbClr>
                </a:solidFill>
                <a:latin typeface="Poppins Regular" pitchFamily="34" charset="0"/>
                <a:ea typeface="Poppins Regular" pitchFamily="34" charset="-122"/>
                <a:cs typeface="Poppins Regular" pitchFamily="34" charset="-120"/>
              </a:rPr>
              <a:t>Slide - 4</a:t>
            </a:r>
            <a:endParaRPr lang="en-US" sz="2000" dirty="0"/>
          </a:p>
        </p:txBody>
      </p:sp>
      <p:sp>
        <p:nvSpPr>
          <p:cNvPr id="6" name="Text 3"/>
          <p:cNvSpPr/>
          <p:nvPr/>
        </p:nvSpPr>
        <p:spPr>
          <a:xfrm>
            <a:off x="1295562" y="2832100"/>
            <a:ext cx="18743309" cy="1164167"/>
          </a:xfrm>
          <a:prstGeom prst="rect">
            <a:avLst/>
          </a:prstGeom>
          <a:noFill/>
          <a:ln/>
        </p:spPr>
        <p:txBody>
          <a:bodyPr wrap="square" lIns="0" tIns="0" rIns="0" bIns="0" rtlCol="0" anchor="t"/>
          <a:lstStyle/>
          <a:p>
            <a:pPr algn="l" indent="0" marL="0">
              <a:buNone/>
            </a:pPr>
            <a:r>
              <a:rPr lang="en-US" sz="5000" dirty="0">
                <a:solidFill>
                  <a:srgbClr val="000000">
                    <a:alpha val="100000"/>
                  </a:srgbClr>
                </a:solidFill>
                <a:latin typeface="Poppins SemiBold" pitchFamily="34" charset="0"/>
                <a:ea typeface="Poppins SemiBold" pitchFamily="34" charset="-122"/>
                <a:cs typeface="Poppins SemiBold" pitchFamily="34" charset="-120"/>
              </a:rPr>
              <a:t>Technical Overview - 2 - SARA, Your Responsive Assistant</a:t>
            </a:r>
            <a:endParaRPr lang="en-US" sz="5000" dirty="0"/>
          </a:p>
        </p:txBody>
      </p:sp>
      <p:sp>
        <p:nvSpPr>
          <p:cNvPr id="7" name="Text 4"/>
          <p:cNvSpPr/>
          <p:nvPr/>
        </p:nvSpPr>
        <p:spPr>
          <a:xfrm>
            <a:off x="1308264" y="4318000"/>
            <a:ext cx="21634652" cy="8208048"/>
          </a:xfrm>
          <a:prstGeom prst="rect">
            <a:avLst/>
          </a:prstGeom>
          <a:noFill/>
          <a:ln/>
        </p:spPr>
        <p:txBody>
          <a:bodyPr wrap="square" lIns="0" tIns="0" rIns="0" bIns="0" rtlCol="0" anchor="t"/>
          <a:lstStyle/>
          <a:p>
            <a:pPr algn="l" indent="0" marL="0">
              <a:lnSpc>
                <a:spcPts val="5250"/>
              </a:lnSpc>
              <a:buNone/>
            </a:pPr>
            <a:r>
              <a:rPr lang="en-US" sz="3500" dirty="0">
                <a:solidFill>
                  <a:srgbClr val="000000">
                    <a:alpha val="100000"/>
                  </a:srgbClr>
                </a:solidFill>
                <a:latin typeface="Poppins SemiBold" pitchFamily="34" charset="0"/>
                <a:ea typeface="Poppins SemiBold" pitchFamily="34" charset="-122"/>
                <a:cs typeface="Poppins SemiBold" pitchFamily="34" charset="-120"/>
              </a:rPr>
              <a:t>SARA</a:t>
            </a:r>
            <a:pPr algn="l" indent="0" marL="0">
              <a:lnSpc>
                <a:spcPts val="5250"/>
              </a:lnSpc>
              <a:buNone/>
            </a:pPr>
            <a:r>
              <a:rPr lang="en-US" sz="3500" dirty="0">
                <a:solidFill>
                  <a:srgbClr val="000000">
                    <a:alpha val="100000"/>
                  </a:srgbClr>
                </a:solidFill>
                <a:latin typeface="Poppins Medium" pitchFamily="34" charset="0"/>
                <a:ea typeface="Poppins Medium" pitchFamily="34" charset="-122"/>
                <a:cs typeface="Poppins Medium" pitchFamily="34" charset="-120"/>
              </a:rPr>
              <a:t>, Your Safety Assisted Responsive Assistant:</a:t>
            </a:r>
            <a:endParaRPr lang="en-US" sz="3500" dirty="0"/>
          </a:p>
          <a:p>
            <a:pPr algn="l" indent="0" marL="0">
              <a:lnSpc>
                <a:spcPts val="4500"/>
              </a:lnSpc>
              <a:buNone/>
            </a:pPr>
            <a:r>
              <a:rPr lang="en-US" sz="3000" dirty="0">
                <a:solidFill>
                  <a:srgbClr val="000000">
                    <a:alpha val="100000"/>
                  </a:srgbClr>
                </a:solidFill>
                <a:latin typeface="Poppins Medium" pitchFamily="34" charset="0"/>
                <a:ea typeface="Poppins Medium" pitchFamily="34" charset="-122"/>
                <a:cs typeface="Poppins Medium" pitchFamily="34" charset="-120"/>
              </a:rPr>
              <a:t> </a:t>
            </a:r>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S.A.R.A</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short for Safety Assisted Responsive Assistant, designed to provide real-time assistance to drivers. </a:t>
            </a:r>
            <a:endParaRPr lang="en-US" sz="35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With the capability to recognize the wake word </a:t>
            </a:r>
            <a:pPr algn="l" indent="0" marL="0">
              <a:lnSpc>
                <a:spcPts val="4500"/>
              </a:lnSpc>
              <a:buNone/>
            </a:pPr>
            <a:r>
              <a:rPr lang="en-US" sz="3000" dirty="0">
                <a:solidFill>
                  <a:srgbClr val="000000">
                    <a:alpha val="100000"/>
                  </a:srgbClr>
                </a:solidFill>
                <a:latin typeface="Poppins Bold" pitchFamily="34" charset="0"/>
                <a:ea typeface="Poppins Bold" pitchFamily="34" charset="-122"/>
                <a:cs typeface="Poppins Bold" pitchFamily="34" charset="-120"/>
              </a:rPr>
              <a:t>"hey SARA",</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SARA swiftly responds to user commands, acting as the bridge between the driver and SARATHI. Through the integration of natural language processing, speech recognition, and text-to-speech synthesis, SARA ensures a responsive and intuitive communication channel for drivers. </a:t>
            </a:r>
            <a:endParaRPr lang="en-US" sz="3500" dirty="0"/>
          </a:p>
          <a:p>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a:t>
            </a:r>
            <a:endParaRPr lang="en-US" sz="3500" dirty="0"/>
          </a:p>
          <a:p>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Porcupine Voice Recognition:</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 Porcupine enables SARATHI's swift response by recognizing specific wake words, such as "hey SARA," serving as triggers for user interaction.</a:t>
            </a:r>
            <a:endParaRPr lang="en-US" sz="3500" dirty="0"/>
          </a:p>
          <a:p>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 </a:t>
            </a:r>
            <a:endParaRPr lang="en-US" sz="3500" dirty="0"/>
          </a:p>
          <a:p>
            <a:pPr algn="l" indent="0" marL="0">
              <a:lnSpc>
                <a:spcPts val="4500"/>
              </a:lnSpc>
              <a:buNone/>
            </a:pPr>
            <a:r>
              <a:rPr lang="en-US" sz="3000" dirty="0">
                <a:solidFill>
                  <a:srgbClr val="000000">
                    <a:alpha val="100000"/>
                  </a:srgbClr>
                </a:solidFill>
                <a:latin typeface="Poppins SemiBold" pitchFamily="34" charset="0"/>
                <a:ea typeface="Poppins SemiBold" pitchFamily="34" charset="-122"/>
                <a:cs typeface="Poppins SemiBold" pitchFamily="34" charset="-120"/>
              </a:rPr>
              <a:t>Natural Language Processing (NLP): </a:t>
            </a:r>
            <a:pPr algn="l" indent="0" marL="0">
              <a:lnSpc>
                <a:spcPts val="4500"/>
              </a:lnSpc>
              <a:buNone/>
            </a:pPr>
            <a:r>
              <a:rPr lang="en-US" sz="3000" dirty="0">
                <a:solidFill>
                  <a:srgbClr val="000000">
                    <a:alpha val="100000"/>
                  </a:srgbClr>
                </a:solidFill>
                <a:latin typeface="Poppins Regular" pitchFamily="34" charset="0"/>
                <a:ea typeface="Poppins Regular" pitchFamily="34" charset="-122"/>
                <a:cs typeface="Poppins Regular" pitchFamily="34" charset="-120"/>
              </a:rPr>
              <a:t>NLP empowers SARATHI to understand and process the user's spoken commands, allowing it to generate appropriate responses, making SARATHI a user-friendly and intelligent voice assistant.</a:t>
            </a:r>
            <a:endParaRPr lang="en-US" sz="3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pic>
        <p:nvPicPr>
          <p:cNvPr id="2"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94" y="762000"/>
            <a:ext cx="1905238" cy="1646796"/>
          </a:xfrm>
          <a:prstGeom prst="rect">
            <a:avLst/>
          </a:prstGeom>
        </p:spPr>
      </p:pic>
      <p:sp>
        <p:nvSpPr>
          <p:cNvPr id="3" name="Text 0"/>
          <p:cNvSpPr/>
          <p:nvPr/>
        </p:nvSpPr>
        <p:spPr>
          <a:xfrm>
            <a:off x="2946768" y="1270000"/>
            <a:ext cx="18396133" cy="588433"/>
          </a:xfrm>
          <a:prstGeom prst="rect">
            <a:avLst/>
          </a:prstGeom>
          <a:noFill/>
          <a:ln/>
        </p:spPr>
        <p:txBody>
          <a:bodyPr wrap="square" lIns="0" tIns="0" rIns="0" bIns="0" rtlCol="0" anchor="t"/>
          <a:lstStyle/>
          <a:p>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UTOMATED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T</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ECH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F</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OR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H</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IGHWAY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I</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NDEPENDENCE -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S.A.R.A.T.H.I</a:t>
            </a:r>
            <a:endParaRPr lang="en-US" sz="2500" dirty="0"/>
          </a:p>
        </p:txBody>
      </p:sp>
      <p:sp>
        <p:nvSpPr>
          <p:cNvPr id="4" name="Shape 1"/>
          <p:cNvSpPr/>
          <p:nvPr/>
        </p:nvSpPr>
        <p:spPr>
          <a:xfrm>
            <a:off x="2857857" y="1778000"/>
            <a:ext cx="20005000" cy="63500"/>
          </a:xfrm>
          <a:prstGeom prst="roundRect">
            <a:avLst>
              <a:gd name="adj" fmla="val 201600"/>
            </a:avLst>
          </a:prstGeom>
          <a:solidFill>
            <a:srgbClr val="1E1E1E">
              <a:alpha val="100000"/>
            </a:srgbClr>
          </a:solidFill>
          <a:ln/>
        </p:spPr>
      </p:sp>
      <p:sp>
        <p:nvSpPr>
          <p:cNvPr id="5" name="Text 2"/>
          <p:cNvSpPr/>
          <p:nvPr/>
        </p:nvSpPr>
        <p:spPr>
          <a:xfrm>
            <a:off x="21465683" y="1270000"/>
            <a:ext cx="1126207" cy="465667"/>
          </a:xfrm>
          <a:prstGeom prst="rect">
            <a:avLst/>
          </a:prstGeom>
          <a:noFill/>
          <a:ln/>
        </p:spPr>
        <p:txBody>
          <a:bodyPr wrap="square" lIns="0" tIns="0" rIns="0" bIns="0" rtlCol="0" anchor="t"/>
          <a:lstStyle/>
          <a:p>
            <a:pPr algn="l" indent="0" marL="0">
              <a:buNone/>
            </a:pPr>
            <a:r>
              <a:rPr lang="en-US" sz="2000" dirty="0">
                <a:solidFill>
                  <a:srgbClr val="000000">
                    <a:alpha val="100000"/>
                  </a:srgbClr>
                </a:solidFill>
                <a:latin typeface="Poppins Regular" pitchFamily="34" charset="0"/>
                <a:ea typeface="Poppins Regular" pitchFamily="34" charset="-122"/>
                <a:cs typeface="Poppins Regular" pitchFamily="34" charset="-120"/>
              </a:rPr>
              <a:t>Slide - 5</a:t>
            </a:r>
            <a:endParaRPr lang="en-US" sz="2000" dirty="0"/>
          </a:p>
        </p:txBody>
      </p:sp>
      <p:sp>
        <p:nvSpPr>
          <p:cNvPr id="6" name="Text 3"/>
          <p:cNvSpPr/>
          <p:nvPr/>
        </p:nvSpPr>
        <p:spPr>
          <a:xfrm>
            <a:off x="1295562" y="2832100"/>
            <a:ext cx="15136058" cy="1164167"/>
          </a:xfrm>
          <a:prstGeom prst="rect">
            <a:avLst/>
          </a:prstGeom>
          <a:noFill/>
          <a:ln/>
        </p:spPr>
        <p:txBody>
          <a:bodyPr wrap="square" lIns="0" tIns="0" rIns="0" bIns="0" rtlCol="0" anchor="t"/>
          <a:lstStyle/>
          <a:p>
            <a:pPr algn="l" indent="0" marL="0">
              <a:buNone/>
            </a:pPr>
            <a:r>
              <a:rPr lang="en-US" sz="5000" dirty="0">
                <a:solidFill>
                  <a:srgbClr val="000000">
                    <a:alpha val="100000"/>
                  </a:srgbClr>
                </a:solidFill>
                <a:latin typeface="Poppins SemiBold" pitchFamily="34" charset="0"/>
                <a:ea typeface="Poppins SemiBold" pitchFamily="34" charset="-122"/>
                <a:cs typeface="Poppins SemiBold" pitchFamily="34" charset="-120"/>
              </a:rPr>
              <a:t>Market Prospects - Enhancing Highway Safety</a:t>
            </a:r>
            <a:endParaRPr lang="en-US" sz="5000" dirty="0"/>
          </a:p>
        </p:txBody>
      </p:sp>
      <p:sp>
        <p:nvSpPr>
          <p:cNvPr id="7" name="Text 4"/>
          <p:cNvSpPr/>
          <p:nvPr/>
        </p:nvSpPr>
        <p:spPr>
          <a:xfrm>
            <a:off x="1308264" y="3873500"/>
            <a:ext cx="21651973" cy="8898467"/>
          </a:xfrm>
          <a:prstGeom prst="rect">
            <a:avLst/>
          </a:prstGeom>
          <a:noFill/>
          <a:ln/>
        </p:spPr>
        <p:txBody>
          <a:bodyPr wrap="square" lIns="0" tIns="0" rIns="0" bIns="0" rtlCol="0" anchor="t"/>
          <a:lstStyle/>
          <a:p>
            <a:pPr algn="l" indent="0" marL="0">
              <a:lnSpc>
                <a:spcPts val="5250"/>
              </a:lnSpc>
              <a:buNone/>
            </a:pPr>
            <a:r>
              <a:rPr lang="en-US" sz="3500" dirty="0">
                <a:solidFill>
                  <a:srgbClr val="000000">
                    <a:alpha val="100000"/>
                  </a:srgbClr>
                </a:solidFill>
                <a:latin typeface="Poppins SemiBold" pitchFamily="34" charset="0"/>
                <a:ea typeface="Poppins SemiBold" pitchFamily="34" charset="-122"/>
                <a:cs typeface="Poppins SemiBold" pitchFamily="34" charset="-120"/>
              </a:rPr>
              <a:t>Market Research Insights:</a:t>
            </a:r>
            <a:endParaRPr lang="en-US" sz="3500" dirty="0"/>
          </a:p>
          <a:p>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The global market for automotive safety systems is projected to reach $152.5 billion by 2026, at a CAGR of 11.7% from 2021 to 2026.</a:t>
            </a:r>
            <a:endParaRPr lang="en-US" sz="3500" dirty="0"/>
          </a:p>
          <a:p>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In the United States alone, there were approximately 33,000 fatal motor vehicle crashes in 2023, with an economic cost of over $240 billion.</a:t>
            </a:r>
            <a:endParaRPr lang="en-US" sz="3500" dirty="0"/>
          </a:p>
          <a:p>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According to a recent survey, over 60% of drivers have experienced drowsy driving at least once in their lives.</a:t>
            </a:r>
            <a:endParaRPr lang="en-US" sz="3500" dirty="0"/>
          </a:p>
          <a:p>
            <a:pPr algn="l" indent="0" marL="0">
              <a:lnSpc>
                <a:spcPts val="5250"/>
              </a:lnSpc>
              <a:buNone/>
            </a:pPr>
            <a:r>
              <a:rPr lang="en-US" sz="3500" dirty="0">
                <a:solidFill>
                  <a:srgbClr val="000000">
                    <a:alpha val="100000"/>
                  </a:srgbClr>
                </a:solidFill>
                <a:latin typeface="Poppins SemiBold" pitchFamily="34" charset="0"/>
                <a:ea typeface="Poppins SemiBold" pitchFamily="34" charset="-122"/>
                <a:cs typeface="Poppins SemiBold" pitchFamily="34" charset="-120"/>
              </a:rPr>
              <a:t>SARATHI's Position in the Market:</a:t>
            </a:r>
            <a:endParaRPr lang="en-US" sz="3500" dirty="0"/>
          </a:p>
          <a:p>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SARATHI is uniquely positioned to tap into the growing market for safety-assisted highway driving.</a:t>
            </a:r>
            <a:endParaRPr lang="en-US" sz="3500" dirty="0"/>
          </a:p>
          <a:p>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By offering a comprehensive solution that addresses drowsy driving and enhances driver alertness, SARATHI aligns perfectly with the increasing demand for ADAS, contributing to safer highways and reduced accidents.</a:t>
            </a:r>
            <a:endParaRPr lang="en-US" sz="3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pic>
        <p:nvPicPr>
          <p:cNvPr id="2"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94" y="762000"/>
            <a:ext cx="1905238" cy="1646796"/>
          </a:xfrm>
          <a:prstGeom prst="rect">
            <a:avLst/>
          </a:prstGeom>
        </p:spPr>
      </p:pic>
      <p:sp>
        <p:nvSpPr>
          <p:cNvPr id="3" name="Text 0"/>
          <p:cNvSpPr/>
          <p:nvPr/>
        </p:nvSpPr>
        <p:spPr>
          <a:xfrm>
            <a:off x="2946768" y="1270000"/>
            <a:ext cx="18396133" cy="588433"/>
          </a:xfrm>
          <a:prstGeom prst="rect">
            <a:avLst/>
          </a:prstGeom>
          <a:noFill/>
          <a:ln/>
        </p:spPr>
        <p:txBody>
          <a:bodyPr wrap="square" lIns="0" tIns="0" rIns="0" bIns="0" rtlCol="0" anchor="t"/>
          <a:lstStyle/>
          <a:p>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UTOMATED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T</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ECH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F</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OR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H</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IGHWAY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I</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NDEPENDENCE -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S.A.R.A.T.H.I</a:t>
            </a:r>
            <a:endParaRPr lang="en-US" sz="2500" dirty="0"/>
          </a:p>
        </p:txBody>
      </p:sp>
      <p:sp>
        <p:nvSpPr>
          <p:cNvPr id="4" name="Shape 1"/>
          <p:cNvSpPr/>
          <p:nvPr/>
        </p:nvSpPr>
        <p:spPr>
          <a:xfrm>
            <a:off x="2857857" y="1778000"/>
            <a:ext cx="20005000" cy="63500"/>
          </a:xfrm>
          <a:prstGeom prst="roundRect">
            <a:avLst>
              <a:gd name="adj" fmla="val 201600"/>
            </a:avLst>
          </a:prstGeom>
          <a:solidFill>
            <a:srgbClr val="1E1E1E">
              <a:alpha val="100000"/>
            </a:srgbClr>
          </a:solidFill>
          <a:ln/>
        </p:spPr>
      </p:sp>
      <p:sp>
        <p:nvSpPr>
          <p:cNvPr id="5" name="Text 2"/>
          <p:cNvSpPr/>
          <p:nvPr/>
        </p:nvSpPr>
        <p:spPr>
          <a:xfrm>
            <a:off x="21465683" y="1270000"/>
            <a:ext cx="1126207" cy="465667"/>
          </a:xfrm>
          <a:prstGeom prst="rect">
            <a:avLst/>
          </a:prstGeom>
          <a:noFill/>
          <a:ln/>
        </p:spPr>
        <p:txBody>
          <a:bodyPr wrap="square" lIns="0" tIns="0" rIns="0" bIns="0" rtlCol="0" anchor="t"/>
          <a:lstStyle/>
          <a:p>
            <a:pPr algn="l" indent="0" marL="0">
              <a:buNone/>
            </a:pPr>
            <a:r>
              <a:rPr lang="en-US" sz="2000" dirty="0">
                <a:solidFill>
                  <a:srgbClr val="000000">
                    <a:alpha val="100000"/>
                  </a:srgbClr>
                </a:solidFill>
                <a:latin typeface="Poppins Regular" pitchFamily="34" charset="0"/>
                <a:ea typeface="Poppins Regular" pitchFamily="34" charset="-122"/>
                <a:cs typeface="Poppins Regular" pitchFamily="34" charset="-120"/>
              </a:rPr>
              <a:t>Slide - 6</a:t>
            </a:r>
            <a:endParaRPr lang="en-US" sz="2000" dirty="0"/>
          </a:p>
        </p:txBody>
      </p:sp>
      <p:sp>
        <p:nvSpPr>
          <p:cNvPr id="6" name="Text 3"/>
          <p:cNvSpPr/>
          <p:nvPr/>
        </p:nvSpPr>
        <p:spPr>
          <a:xfrm>
            <a:off x="1295562" y="2781300"/>
            <a:ext cx="4606442" cy="1164167"/>
          </a:xfrm>
          <a:prstGeom prst="rect">
            <a:avLst/>
          </a:prstGeom>
          <a:noFill/>
          <a:ln/>
        </p:spPr>
        <p:txBody>
          <a:bodyPr wrap="square" lIns="0" tIns="0" rIns="0" bIns="0" rtlCol="0" anchor="t"/>
          <a:lstStyle/>
          <a:p>
            <a:pPr algn="l" indent="0" marL="0">
              <a:buNone/>
            </a:pPr>
            <a:r>
              <a:rPr lang="en-US" sz="5000" dirty="0">
                <a:solidFill>
                  <a:srgbClr val="000000">
                    <a:alpha val="100000"/>
                  </a:srgbClr>
                </a:solidFill>
                <a:latin typeface="Poppins SemiBold" pitchFamily="34" charset="0"/>
                <a:ea typeface="Poppins SemiBold" pitchFamily="34" charset="-122"/>
                <a:cs typeface="Poppins SemiBold" pitchFamily="34" charset="-120"/>
              </a:rPr>
              <a:t>Execution</a:t>
            </a:r>
            <a:endParaRPr lang="en-US" sz="5000" dirty="0"/>
          </a:p>
        </p:txBody>
      </p:sp>
      <p:pic>
        <p:nvPicPr>
          <p:cNvPr id="7" name="Image 1" descr=" ">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6892" y="4025900"/>
            <a:ext cx="8154419" cy="9055100"/>
          </a:xfrm>
          <a:prstGeom prst="rect">
            <a:avLst/>
          </a:prstGeom>
        </p:spPr>
      </p:pic>
      <p:pic>
        <p:nvPicPr>
          <p:cNvPr id="8" name="Image 2" descr=" ">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82235" y="4025900"/>
            <a:ext cx="5791924" cy="9055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pic>
        <p:nvPicPr>
          <p:cNvPr id="2"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94" y="762000"/>
            <a:ext cx="1905238" cy="1646796"/>
          </a:xfrm>
          <a:prstGeom prst="rect">
            <a:avLst/>
          </a:prstGeom>
        </p:spPr>
      </p:pic>
      <p:sp>
        <p:nvSpPr>
          <p:cNvPr id="3" name="Text 0"/>
          <p:cNvSpPr/>
          <p:nvPr/>
        </p:nvSpPr>
        <p:spPr>
          <a:xfrm>
            <a:off x="2946768" y="1270000"/>
            <a:ext cx="18396133" cy="588433"/>
          </a:xfrm>
          <a:prstGeom prst="rect">
            <a:avLst/>
          </a:prstGeom>
          <a:noFill/>
          <a:ln/>
        </p:spPr>
        <p:txBody>
          <a:bodyPr wrap="square" lIns="0" tIns="0" rIns="0" bIns="0" rtlCol="0" anchor="t"/>
          <a:lstStyle/>
          <a:p>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UTOMATED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T</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ECH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F</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OR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H</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IGHWAY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I</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NDEPENDENCE -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S.A.R.A.T.H.I</a:t>
            </a:r>
            <a:endParaRPr lang="en-US" sz="2500" dirty="0"/>
          </a:p>
        </p:txBody>
      </p:sp>
      <p:sp>
        <p:nvSpPr>
          <p:cNvPr id="4" name="Shape 1"/>
          <p:cNvSpPr/>
          <p:nvPr/>
        </p:nvSpPr>
        <p:spPr>
          <a:xfrm>
            <a:off x="2857857" y="1778000"/>
            <a:ext cx="20005000" cy="63500"/>
          </a:xfrm>
          <a:prstGeom prst="roundRect">
            <a:avLst>
              <a:gd name="adj" fmla="val 201600"/>
            </a:avLst>
          </a:prstGeom>
          <a:solidFill>
            <a:srgbClr val="1E1E1E">
              <a:alpha val="100000"/>
            </a:srgbClr>
          </a:solidFill>
          <a:ln/>
        </p:spPr>
      </p:sp>
      <p:sp>
        <p:nvSpPr>
          <p:cNvPr id="5" name="Text 2"/>
          <p:cNvSpPr/>
          <p:nvPr/>
        </p:nvSpPr>
        <p:spPr>
          <a:xfrm>
            <a:off x="21465683" y="1270000"/>
            <a:ext cx="1126207" cy="465667"/>
          </a:xfrm>
          <a:prstGeom prst="rect">
            <a:avLst/>
          </a:prstGeom>
          <a:noFill/>
          <a:ln/>
        </p:spPr>
        <p:txBody>
          <a:bodyPr wrap="square" lIns="0" tIns="0" rIns="0" bIns="0" rtlCol="0" anchor="t"/>
          <a:lstStyle/>
          <a:p>
            <a:pPr algn="l" indent="0" marL="0">
              <a:buNone/>
            </a:pPr>
            <a:r>
              <a:rPr lang="en-US" sz="2000" dirty="0">
                <a:solidFill>
                  <a:srgbClr val="000000">
                    <a:alpha val="100000"/>
                  </a:srgbClr>
                </a:solidFill>
                <a:latin typeface="Poppins Regular" pitchFamily="34" charset="0"/>
                <a:ea typeface="Poppins Regular" pitchFamily="34" charset="-122"/>
                <a:cs typeface="Poppins Regular" pitchFamily="34" charset="-120"/>
              </a:rPr>
              <a:t>Slide - 6</a:t>
            </a:r>
            <a:endParaRPr lang="en-US" sz="2000" dirty="0"/>
          </a:p>
        </p:txBody>
      </p:sp>
      <p:sp>
        <p:nvSpPr>
          <p:cNvPr id="6" name="Text 3"/>
          <p:cNvSpPr/>
          <p:nvPr/>
        </p:nvSpPr>
        <p:spPr>
          <a:xfrm>
            <a:off x="1295562" y="2781300"/>
            <a:ext cx="4606442" cy="1164167"/>
          </a:xfrm>
          <a:prstGeom prst="rect">
            <a:avLst/>
          </a:prstGeom>
          <a:noFill/>
          <a:ln/>
        </p:spPr>
        <p:txBody>
          <a:bodyPr wrap="square" lIns="0" tIns="0" rIns="0" bIns="0" rtlCol="0" anchor="t"/>
          <a:lstStyle/>
          <a:p>
            <a:pPr algn="l" indent="0" marL="0">
              <a:buNone/>
            </a:pPr>
            <a:r>
              <a:rPr lang="en-US" sz="5000" dirty="0">
                <a:solidFill>
                  <a:srgbClr val="000000">
                    <a:alpha val="100000"/>
                  </a:srgbClr>
                </a:solidFill>
                <a:latin typeface="Poppins SemiBold" pitchFamily="34" charset="0"/>
                <a:ea typeface="Poppins SemiBold" pitchFamily="34" charset="-122"/>
                <a:cs typeface="Poppins SemiBold" pitchFamily="34" charset="-120"/>
              </a:rPr>
              <a:t>Future Scope</a:t>
            </a:r>
            <a:endParaRPr lang="en-US" sz="5000" dirty="0"/>
          </a:p>
        </p:txBody>
      </p:sp>
      <p:sp>
        <p:nvSpPr>
          <p:cNvPr id="7" name="Text 4"/>
          <p:cNvSpPr/>
          <p:nvPr/>
        </p:nvSpPr>
        <p:spPr>
          <a:xfrm>
            <a:off x="1308264" y="3822700"/>
            <a:ext cx="21651973" cy="8898467"/>
          </a:xfrm>
          <a:prstGeom prst="rect">
            <a:avLst/>
          </a:prstGeom>
          <a:noFill/>
          <a:ln/>
        </p:spPr>
        <p:txBody>
          <a:bodyPr wrap="square" lIns="0" tIns="0" rIns="0" bIns="0" rtlCol="0" anchor="t"/>
          <a:lstStyle/>
          <a:p>
            <a:pPr algn="l" indent="0" marL="0">
              <a:lnSpc>
                <a:spcPts val="5250"/>
              </a:lnSpc>
              <a:buNone/>
            </a:pPr>
            <a:r>
              <a:rPr lang="en-US" sz="3500" dirty="0">
                <a:solidFill>
                  <a:srgbClr val="000000">
                    <a:alpha val="100000"/>
                  </a:srgbClr>
                </a:solidFill>
                <a:latin typeface="Poppins Regular" pitchFamily="34" charset="0"/>
                <a:ea typeface="Poppins Regular" pitchFamily="34" charset="-122"/>
                <a:cs typeface="Poppins Regular" pitchFamily="34" charset="-120"/>
              </a:rPr>
              <a:t>Enhancements and Expansions: SARATHI is poised for exciting future developments. Our team envisions several areas of enhancement:</a:t>
            </a:r>
            <a:endParaRPr lang="en-US" sz="3500" dirty="0"/>
          </a:p>
          <a:p>
            <a:pPr algn="l" lvl="1" marL="685800" indent="-342900">
              <a:lnSpc>
                <a:spcPts val="5250"/>
              </a:lnSpc>
              <a:buSzPct val="100000"/>
              <a:buChar char="•"/>
            </a:pPr>
            <a:r>
              <a:rPr lang="en-US" sz="3500" dirty="0">
                <a:solidFill>
                  <a:srgbClr val="000000">
                    <a:alpha val="100000"/>
                  </a:srgbClr>
                </a:solidFill>
                <a:latin typeface="Poppins SemiBold" pitchFamily="34" charset="0"/>
                <a:ea typeface="Poppins SemiBold" pitchFamily="34" charset="-122"/>
                <a:cs typeface="Poppins SemiBold" pitchFamily="34" charset="-120"/>
              </a:rPr>
              <a:t>Real-time GPS Integration:</a:t>
            </a:r>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 Integrating real-time GPS data opens opportunities for location-based assistance, navigation, and traffic analysis.</a:t>
            </a:r>
            <a:endParaRPr lang="en-US" sz="3500" dirty="0"/>
          </a:p>
          <a:p>
            <a:pPr algn="l" lvl="1" marL="685800" indent="-342900">
              <a:lnSpc>
                <a:spcPts val="5250"/>
              </a:lnSpc>
              <a:buSzPct val="100000"/>
              <a:buChar char="•"/>
            </a:pPr>
            <a:r>
              <a:rPr lang="en-US" sz="3500" dirty="0">
                <a:solidFill>
                  <a:srgbClr val="000000">
                    <a:alpha val="100000"/>
                  </a:srgbClr>
                </a:solidFill>
                <a:latin typeface="Poppins SemiBold" pitchFamily="34" charset="0"/>
                <a:ea typeface="Poppins SemiBold" pitchFamily="34" charset="-122"/>
                <a:cs typeface="Poppins SemiBold" pitchFamily="34" charset="-120"/>
              </a:rPr>
              <a:t>Vehicle Control Features: </a:t>
            </a:r>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Expanding SARATHI's capabilities to control vehicle functions, such as lights and air conditioning, offers added convenience and safety.</a:t>
            </a:r>
            <a:endParaRPr lang="en-US" sz="3500" dirty="0"/>
          </a:p>
          <a:p>
            <a:pPr algn="l" lvl="1" marL="685800" indent="-342900">
              <a:lnSpc>
                <a:spcPts val="5250"/>
              </a:lnSpc>
              <a:buSzPct val="100000"/>
              <a:buChar char="•"/>
            </a:pPr>
            <a:r>
              <a:rPr lang="en-US" sz="3500" dirty="0">
                <a:solidFill>
                  <a:srgbClr val="000000">
                    <a:alpha val="100000"/>
                  </a:srgbClr>
                </a:solidFill>
                <a:latin typeface="Poppins SemiBold" pitchFamily="34" charset="0"/>
                <a:ea typeface="Poppins SemiBold" pitchFamily="34" charset="-122"/>
                <a:cs typeface="Poppins SemiBold" pitchFamily="34" charset="-120"/>
              </a:rPr>
              <a:t>Integration with IoT Devices:</a:t>
            </a:r>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 We're exploring partnerships with IoT devices to provide comprehensive and real-time safety information, further enhancing highway safety.</a:t>
            </a:r>
            <a:endParaRPr lang="en-US" sz="3500" dirty="0"/>
          </a:p>
          <a:p>
            <a:pPr algn="l" lvl="1" marL="685800" indent="-342900">
              <a:lnSpc>
                <a:spcPts val="5250"/>
              </a:lnSpc>
              <a:buSzPct val="100000"/>
              <a:buChar char="•"/>
            </a:pPr>
            <a:r>
              <a:rPr lang="en-US" sz="3500" dirty="0">
                <a:solidFill>
                  <a:srgbClr val="000000">
                    <a:alpha val="100000"/>
                  </a:srgbClr>
                </a:solidFill>
                <a:latin typeface="Poppins SemiBold" pitchFamily="34" charset="0"/>
                <a:ea typeface="Poppins SemiBold" pitchFamily="34" charset="-122"/>
                <a:cs typeface="Poppins SemiBold" pitchFamily="34" charset="-120"/>
              </a:rPr>
              <a:t>Potential for Autonomous Driving:</a:t>
            </a:r>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 As autonomous driving technology advances, SARATHI's role could evolve to become an integral part of self-driving vehicles, ensuring safe transitions from manual to autonomous modes.</a:t>
            </a:r>
            <a:endParaRPr lang="en-US" sz="3500" dirty="0"/>
          </a:p>
          <a:p>
            <a:pPr algn="l" lvl="1" marL="685800" indent="-342900">
              <a:lnSpc>
                <a:spcPts val="5250"/>
              </a:lnSpc>
              <a:buSzPct val="100000"/>
              <a:buChar char="•"/>
            </a:pPr>
            <a:r>
              <a:rPr lang="en-US" sz="3500" dirty="0">
                <a:solidFill>
                  <a:srgbClr val="000000">
                    <a:alpha val="100000"/>
                  </a:srgbClr>
                </a:solidFill>
                <a:latin typeface="Poppins SemiBold" pitchFamily="34" charset="0"/>
                <a:ea typeface="Poppins SemiBold" pitchFamily="34" charset="-122"/>
                <a:cs typeface="Poppins SemiBold" pitchFamily="34" charset="-120"/>
              </a:rPr>
              <a:t>Expanding Languages and Dialects: </a:t>
            </a:r>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SARA's influence can extend globally with support for multiple languages and dialects, making it accessible and relevant across diverse regions.</a:t>
            </a:r>
            <a:endParaRPr lang="en-US" sz="3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pic>
        <p:nvPicPr>
          <p:cNvPr id="2" name="Image 0" descr=" ">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94" y="762000"/>
            <a:ext cx="1905238" cy="1646796"/>
          </a:xfrm>
          <a:prstGeom prst="rect">
            <a:avLst/>
          </a:prstGeom>
        </p:spPr>
      </p:pic>
      <p:sp>
        <p:nvSpPr>
          <p:cNvPr id="3" name="Text 0"/>
          <p:cNvSpPr/>
          <p:nvPr/>
        </p:nvSpPr>
        <p:spPr>
          <a:xfrm>
            <a:off x="2946768" y="1270000"/>
            <a:ext cx="18396133" cy="588433"/>
          </a:xfrm>
          <a:prstGeom prst="rect">
            <a:avLst/>
          </a:prstGeom>
          <a:noFill/>
          <a:ln/>
        </p:spPr>
        <p:txBody>
          <a:bodyPr wrap="square" lIns="0" tIns="0" rIns="0" bIns="0" rtlCol="0" anchor="t"/>
          <a:lstStyle/>
          <a:p>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AFETY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SSISTED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R</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ESPONSIVE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A</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UTOMATED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T</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ECH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F</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OR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H</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IGHWAY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I</a:t>
            </a:r>
            <a:pPr algn="l" indent="0" marL="0">
              <a:buNone/>
            </a:pPr>
            <a:r>
              <a:rPr lang="en-US" sz="2500" dirty="0">
                <a:solidFill>
                  <a:srgbClr val="000000">
                    <a:alpha val="100000"/>
                  </a:srgbClr>
                </a:solidFill>
                <a:latin typeface="Poppins Regular" pitchFamily="34" charset="0"/>
                <a:ea typeface="Poppins Regular" pitchFamily="34" charset="-122"/>
                <a:cs typeface="Poppins Regular" pitchFamily="34" charset="-120"/>
              </a:rPr>
              <a:t>NDEPENDENCE - </a:t>
            </a:r>
            <a:pPr algn="l" indent="0" marL="0">
              <a:buNone/>
            </a:pPr>
            <a:r>
              <a:rPr lang="en-US" sz="2500" dirty="0">
                <a:solidFill>
                  <a:srgbClr val="000000">
                    <a:alpha val="100000"/>
                  </a:srgbClr>
                </a:solidFill>
                <a:latin typeface="Poppins SemiBold" pitchFamily="34" charset="0"/>
                <a:ea typeface="Poppins SemiBold" pitchFamily="34" charset="-122"/>
                <a:cs typeface="Poppins SemiBold" pitchFamily="34" charset="-120"/>
              </a:rPr>
              <a:t>S.A.R.A.T.H.I</a:t>
            </a:r>
            <a:endParaRPr lang="en-US" sz="2500" dirty="0"/>
          </a:p>
        </p:txBody>
      </p:sp>
      <p:sp>
        <p:nvSpPr>
          <p:cNvPr id="4" name="Shape 1"/>
          <p:cNvSpPr/>
          <p:nvPr/>
        </p:nvSpPr>
        <p:spPr>
          <a:xfrm>
            <a:off x="2857857" y="1778000"/>
            <a:ext cx="20005000" cy="63500"/>
          </a:xfrm>
          <a:prstGeom prst="roundRect">
            <a:avLst>
              <a:gd name="adj" fmla="val 201600"/>
            </a:avLst>
          </a:prstGeom>
          <a:solidFill>
            <a:srgbClr val="1E1E1E">
              <a:alpha val="100000"/>
            </a:srgbClr>
          </a:solidFill>
          <a:ln/>
        </p:spPr>
      </p:sp>
      <p:sp>
        <p:nvSpPr>
          <p:cNvPr id="5" name="Text 2"/>
          <p:cNvSpPr/>
          <p:nvPr/>
        </p:nvSpPr>
        <p:spPr>
          <a:xfrm>
            <a:off x="21465683" y="1270000"/>
            <a:ext cx="1113506" cy="465667"/>
          </a:xfrm>
          <a:prstGeom prst="rect">
            <a:avLst/>
          </a:prstGeom>
          <a:noFill/>
          <a:ln/>
        </p:spPr>
        <p:txBody>
          <a:bodyPr wrap="square" lIns="0" tIns="0" rIns="0" bIns="0" rtlCol="0" anchor="t"/>
          <a:lstStyle/>
          <a:p>
            <a:pPr algn="l" indent="0" marL="0">
              <a:buNone/>
            </a:pPr>
            <a:r>
              <a:rPr lang="en-US" sz="2000" dirty="0">
                <a:solidFill>
                  <a:srgbClr val="000000">
                    <a:alpha val="100000"/>
                  </a:srgbClr>
                </a:solidFill>
                <a:latin typeface="Poppins Regular" pitchFamily="34" charset="0"/>
                <a:ea typeface="Poppins Regular" pitchFamily="34" charset="-122"/>
                <a:cs typeface="Poppins Regular" pitchFamily="34" charset="-120"/>
              </a:rPr>
              <a:t>Slide - 7</a:t>
            </a:r>
            <a:endParaRPr lang="en-US" sz="2000" dirty="0"/>
          </a:p>
        </p:txBody>
      </p:sp>
      <p:sp>
        <p:nvSpPr>
          <p:cNvPr id="6" name="Text 3"/>
          <p:cNvSpPr/>
          <p:nvPr/>
        </p:nvSpPr>
        <p:spPr>
          <a:xfrm>
            <a:off x="1333667" y="2768600"/>
            <a:ext cx="12354411" cy="1164167"/>
          </a:xfrm>
          <a:prstGeom prst="rect">
            <a:avLst/>
          </a:prstGeom>
          <a:noFill/>
          <a:ln/>
        </p:spPr>
        <p:txBody>
          <a:bodyPr wrap="square" lIns="0" tIns="0" rIns="0" bIns="0" rtlCol="0" anchor="t"/>
          <a:lstStyle/>
          <a:p>
            <a:pPr algn="l" indent="0" marL="0">
              <a:buNone/>
            </a:pPr>
            <a:r>
              <a:rPr lang="en-US" sz="5000" dirty="0">
                <a:solidFill>
                  <a:srgbClr val="000000">
                    <a:alpha val="100000"/>
                  </a:srgbClr>
                </a:solidFill>
                <a:latin typeface="Poppins SemiBold" pitchFamily="34" charset="0"/>
                <a:ea typeface="Poppins SemiBold" pitchFamily="34" charset="-122"/>
                <a:cs typeface="Poppins SemiBold" pitchFamily="34" charset="-120"/>
              </a:rPr>
              <a:t>Conclusion -For a Safer Tomorrow</a:t>
            </a:r>
            <a:endParaRPr lang="en-US" sz="5000" dirty="0"/>
          </a:p>
        </p:txBody>
      </p:sp>
      <p:sp>
        <p:nvSpPr>
          <p:cNvPr id="7" name="Text 4"/>
          <p:cNvSpPr/>
          <p:nvPr/>
        </p:nvSpPr>
        <p:spPr>
          <a:xfrm>
            <a:off x="1346368" y="3810000"/>
            <a:ext cx="21651973" cy="8898467"/>
          </a:xfrm>
          <a:prstGeom prst="rect">
            <a:avLst/>
          </a:prstGeom>
          <a:noFill/>
          <a:ln/>
        </p:spPr>
        <p:txBody>
          <a:bodyPr wrap="square" lIns="0" tIns="0" rIns="0" bIns="0" rtlCol="0" anchor="t"/>
          <a:lstStyle/>
          <a:p>
            <a:pPr algn="l" lvl="1" marL="685800" indent="-342900">
              <a:lnSpc>
                <a:spcPts val="5250"/>
              </a:lnSpc>
              <a:buSzPct val="100000"/>
              <a:buChar char="•"/>
            </a:pPr>
            <a:r>
              <a:rPr lang="en-US" sz="3500" dirty="0">
                <a:solidFill>
                  <a:srgbClr val="000000">
                    <a:alpha val="100000"/>
                  </a:srgbClr>
                </a:solidFill>
                <a:latin typeface="Poppins SemiBold" pitchFamily="34" charset="0"/>
                <a:ea typeface="Poppins SemiBold" pitchFamily="34" charset="-122"/>
                <a:cs typeface="Poppins SemiBold" pitchFamily="34" charset="-120"/>
              </a:rPr>
              <a:t>Transforming Highway Safety:</a:t>
            </a:r>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 SARATHI, our endeavor in Safety Assisted Responsive Automated Tech for Highway Independence, marks a significant stride toward safer highways. At its core, SARA, the Safety Assisted Responsive Assistant, has proven itself invaluable.</a:t>
            </a:r>
            <a:endParaRPr lang="en-US" sz="3500" dirty="0"/>
          </a:p>
          <a:p>
            <a:pPr algn="l" lvl="1" marL="685800" indent="-342900">
              <a:lnSpc>
                <a:spcPts val="5250"/>
              </a:lnSpc>
              <a:buSzPct val="100000"/>
              <a:buChar char="•"/>
            </a:pPr>
            <a:r>
              <a:rPr lang="en-US" sz="3500" dirty="0">
                <a:solidFill>
                  <a:srgbClr val="000000">
                    <a:alpha val="100000"/>
                  </a:srgbClr>
                </a:solidFill>
                <a:latin typeface="Poppins SemiBold" pitchFamily="34" charset="0"/>
                <a:ea typeface="Poppins SemiBold" pitchFamily="34" charset="-122"/>
                <a:cs typeface="Poppins SemiBold" pitchFamily="34" charset="-120"/>
              </a:rPr>
              <a:t>Achievements and Gratitude:</a:t>
            </a:r>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 We celebrate the accomplishments along this journey, from reducing accidents to empowering drivers with advanced assistance. Our heartfelt thanks go out to the dedicated team, contributors, and supporters who have shaped this vision.</a:t>
            </a:r>
            <a:endParaRPr lang="en-US" sz="3500" dirty="0"/>
          </a:p>
          <a:p>
            <a:pPr algn="l" lvl="1" marL="685800" indent="-342900">
              <a:lnSpc>
                <a:spcPts val="5250"/>
              </a:lnSpc>
              <a:buSzPct val="100000"/>
              <a:buChar char="•"/>
            </a:pPr>
            <a:r>
              <a:rPr lang="en-US" sz="3500" dirty="0">
                <a:solidFill>
                  <a:srgbClr val="000000">
                    <a:alpha val="100000"/>
                  </a:srgbClr>
                </a:solidFill>
                <a:latin typeface="Poppins SemiBold" pitchFamily="34" charset="0"/>
                <a:ea typeface="Poppins SemiBold" pitchFamily="34" charset="-122"/>
                <a:cs typeface="Poppins SemiBold" pitchFamily="34" charset="-120"/>
              </a:rPr>
              <a:t>Stay Connected:</a:t>
            </a:r>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 We invite you to connect with us, share ideas, and explore potential collaborations. Together, we can continue to drive innovation and create a safer, more independent highway experience.</a:t>
            </a:r>
            <a:endParaRPr lang="en-US" sz="3500" dirty="0"/>
          </a:p>
          <a:p>
            <a:pPr algn="l" lvl="1" marL="685800" indent="-342900">
              <a:lnSpc>
                <a:spcPts val="5250"/>
              </a:lnSpc>
              <a:buSzPct val="100000"/>
              <a:buChar char="•"/>
            </a:pPr>
            <a:r>
              <a:rPr lang="en-US" sz="3500" dirty="0">
                <a:solidFill>
                  <a:srgbClr val="000000">
                    <a:alpha val="100000"/>
                  </a:srgbClr>
                </a:solidFill>
                <a:latin typeface="Poppins SemiBold" pitchFamily="34" charset="0"/>
                <a:ea typeface="Poppins SemiBold" pitchFamily="34" charset="-122"/>
                <a:cs typeface="Poppins SemiBold" pitchFamily="34" charset="-120"/>
              </a:rPr>
              <a:t>A Brighter Road Ahead: </a:t>
            </a:r>
            <a:pPr algn="l" lvl="1" marL="685800" indent="-342900">
              <a:lnSpc>
                <a:spcPts val="5250"/>
              </a:lnSpc>
              <a:buSzPct val="100000"/>
              <a:buChar char="•"/>
            </a:pPr>
            <a:r>
              <a:rPr lang="en-US" sz="3500" dirty="0">
                <a:solidFill>
                  <a:srgbClr val="000000">
                    <a:alpha val="100000"/>
                  </a:srgbClr>
                </a:solidFill>
                <a:latin typeface="Poppins Regular" pitchFamily="34" charset="0"/>
                <a:ea typeface="Poppins Regular" pitchFamily="34" charset="-122"/>
                <a:cs typeface="Poppins Regular" pitchFamily="34" charset="-120"/>
              </a:rPr>
              <a:t>As we conclude, remember that SARATHI signifies the commitment to a future where highways are safer, driving is more independent, and technology keeps us vigilant. The path forward holds great promise, and we are excited to journey together.</a:t>
            </a:r>
            <a:endParaRPr lang="en-US" sz="3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2023-10-22T08:50:09Z</dcterms:created>
  <dcterms:modified xsi:type="dcterms:W3CDTF">2023-10-22T08:50:09Z</dcterms:modified>
</cp:coreProperties>
</file>