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29"/>
  </p:notesMasterIdLst>
  <p:sldIdLst>
    <p:sldId id="257" r:id="rId6"/>
    <p:sldId id="278"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9"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4F74E-9C10-4063-886F-E54F54419131}"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19ECB-6974-4CC1-AAE8-579970D9D3FE}" type="slidenum">
              <a:rPr lang="en-US" smtClean="0"/>
              <a:t>‹#›</a:t>
            </a:fld>
            <a:endParaRPr lang="en-US"/>
          </a:p>
        </p:txBody>
      </p:sp>
    </p:spTree>
    <p:extLst>
      <p:ext uri="{BB962C8B-B14F-4D97-AF65-F5344CB8AC3E}">
        <p14:creationId xmlns:p14="http://schemas.microsoft.com/office/powerpoint/2010/main" val="375588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business process is a collection of linked tasks that find their end in the delivery of a service or product to a client. A business process has also been defined as a set of activities and tasks that, once completed, will accomplish an organizational </a:t>
            </a:r>
            <a:r>
              <a:rPr lang="en-US" sz="1200" b="0" i="0" kern="1200" dirty="0" err="1" smtClean="0">
                <a:solidFill>
                  <a:schemeClr val="tx1"/>
                </a:solidFill>
                <a:effectLst/>
                <a:latin typeface="+mn-lt"/>
                <a:ea typeface="+mn-ea"/>
                <a:cs typeface="+mn-cs"/>
              </a:rPr>
              <a:t>goal.Operational</a:t>
            </a:r>
            <a:r>
              <a:rPr lang="en-US" sz="1200" b="0" i="0" kern="1200" dirty="0" smtClean="0">
                <a:solidFill>
                  <a:schemeClr val="tx1"/>
                </a:solidFill>
                <a:effectLst/>
                <a:latin typeface="+mn-lt"/>
                <a:ea typeface="+mn-ea"/>
                <a:cs typeface="+mn-cs"/>
              </a:rPr>
              <a:t> processes constitute the core business.</a:t>
            </a:r>
          </a:p>
          <a:p>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4245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Banking management system </a:t>
            </a:r>
            <a:r>
              <a:rPr lang="en-US" sz="1200" b="0" dirty="0" smtClean="0">
                <a:solidFill>
                  <a:schemeClr val="tx1"/>
                </a:solidFill>
                <a:latin typeface="Times New Roman" panose="02020603050405020304" pitchFamily="18" charset="0"/>
                <a:cs typeface="Times New Roman" panose="02020603050405020304" pitchFamily="18" charset="0"/>
              </a:rPr>
              <a:t>logical design of the database are represents as tables, attributes,</a:t>
            </a:r>
            <a:r>
              <a:rPr lang="en-US" sz="1200" b="0" baseline="0" dirty="0" smtClean="0">
                <a:solidFill>
                  <a:schemeClr val="tx1"/>
                </a:solidFill>
                <a:latin typeface="Times New Roman" panose="02020603050405020304" pitchFamily="18" charset="0"/>
                <a:cs typeface="Times New Roman" panose="02020603050405020304" pitchFamily="18" charset="0"/>
              </a:rPr>
              <a:t> keys, datatypes.</a:t>
            </a: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4598A91-6B9E-4056-B395-BAF3F48C003F}" type="slidenum">
              <a:rPr lang="en-US" smtClean="0"/>
              <a:t>11</a:t>
            </a:fld>
            <a:endParaRPr lang="en-US"/>
          </a:p>
        </p:txBody>
      </p:sp>
    </p:spTree>
    <p:extLst>
      <p:ext uri="{BB962C8B-B14F-4D97-AF65-F5344CB8AC3E}">
        <p14:creationId xmlns:p14="http://schemas.microsoft.com/office/powerpoint/2010/main" val="214359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Banking management system </a:t>
            </a:r>
            <a:r>
              <a:rPr lang="en-US" sz="1200" b="0" dirty="0" smtClean="0">
                <a:solidFill>
                  <a:schemeClr val="tx1"/>
                </a:solidFill>
                <a:latin typeface="Times New Roman" panose="02020603050405020304" pitchFamily="18" charset="0"/>
                <a:cs typeface="Times New Roman" panose="02020603050405020304" pitchFamily="18" charset="0"/>
              </a:rPr>
              <a:t>logical design of the database are represents as tables, attributes,</a:t>
            </a:r>
            <a:r>
              <a:rPr lang="en-US" sz="1200" b="0" baseline="0" dirty="0" smtClean="0">
                <a:solidFill>
                  <a:schemeClr val="tx1"/>
                </a:solidFill>
                <a:latin typeface="Times New Roman" panose="02020603050405020304" pitchFamily="18" charset="0"/>
                <a:cs typeface="Times New Roman" panose="02020603050405020304" pitchFamily="18" charset="0"/>
              </a:rPr>
              <a:t> keys, datatypes.</a:t>
            </a: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4598A91-6B9E-4056-B395-BAF3F48C003F}" type="slidenum">
              <a:rPr lang="en-US" smtClean="0"/>
              <a:t>12</a:t>
            </a:fld>
            <a:endParaRPr lang="en-US"/>
          </a:p>
        </p:txBody>
      </p:sp>
    </p:spTree>
    <p:extLst>
      <p:ext uri="{BB962C8B-B14F-4D97-AF65-F5344CB8AC3E}">
        <p14:creationId xmlns:p14="http://schemas.microsoft.com/office/powerpoint/2010/main" val="349778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Banking management system </a:t>
            </a:r>
            <a:r>
              <a:rPr lang="en-US" sz="1200" b="0" dirty="0" smtClean="0">
                <a:solidFill>
                  <a:schemeClr val="tx1"/>
                </a:solidFill>
                <a:latin typeface="Times New Roman" panose="02020603050405020304" pitchFamily="18" charset="0"/>
                <a:cs typeface="Times New Roman" panose="02020603050405020304" pitchFamily="18" charset="0"/>
              </a:rPr>
              <a:t>logical design of the database are represents as tables, attributes,</a:t>
            </a:r>
            <a:r>
              <a:rPr lang="en-US" sz="1200" b="0" baseline="0" dirty="0" smtClean="0">
                <a:solidFill>
                  <a:schemeClr val="tx1"/>
                </a:solidFill>
                <a:latin typeface="Times New Roman" panose="02020603050405020304" pitchFamily="18" charset="0"/>
                <a:cs typeface="Times New Roman" panose="02020603050405020304" pitchFamily="18" charset="0"/>
              </a:rPr>
              <a:t> keys, datatypes.</a:t>
            </a: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4598A91-6B9E-4056-B395-BAF3F48C003F}" type="slidenum">
              <a:rPr lang="en-US" smtClean="0"/>
              <a:t>13</a:t>
            </a:fld>
            <a:endParaRPr lang="en-US"/>
          </a:p>
        </p:txBody>
      </p:sp>
    </p:spTree>
    <p:extLst>
      <p:ext uri="{BB962C8B-B14F-4D97-AF65-F5344CB8AC3E}">
        <p14:creationId xmlns:p14="http://schemas.microsoft.com/office/powerpoint/2010/main" val="1498765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79164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35220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02931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6456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280675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281625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90609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business process is a collection of linked tasks that find their end in the delivery of a service or product to a client. A business process has also been defined as a set of activities and tasks that, once completed, will accomplish an organizational </a:t>
            </a:r>
            <a:r>
              <a:rPr lang="en-US" sz="1200" b="0" i="0" kern="1200" dirty="0" err="1" smtClean="0">
                <a:solidFill>
                  <a:schemeClr val="tx1"/>
                </a:solidFill>
                <a:effectLst/>
                <a:latin typeface="+mn-lt"/>
                <a:ea typeface="+mn-ea"/>
                <a:cs typeface="+mn-cs"/>
              </a:rPr>
              <a:t>goal.Operational</a:t>
            </a:r>
            <a:r>
              <a:rPr lang="en-US" sz="1200" b="0" i="0" kern="1200" dirty="0" smtClean="0">
                <a:solidFill>
                  <a:schemeClr val="tx1"/>
                </a:solidFill>
                <a:effectLst/>
                <a:latin typeface="+mn-lt"/>
                <a:ea typeface="+mn-ea"/>
                <a:cs typeface="+mn-cs"/>
              </a:rPr>
              <a:t> processes constitute the core business.</a:t>
            </a:r>
          </a:p>
          <a:p>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59964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455903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business process is a collection of linked tasks that find their end in the delivery of a service or product to a client. A business process has also been defined as a set of activities and tasks that, once completed, will accomplish an organizational </a:t>
            </a:r>
            <a:r>
              <a:rPr lang="en-US" sz="1200" b="0" i="0" kern="1200" dirty="0" err="1" smtClean="0">
                <a:solidFill>
                  <a:schemeClr val="tx1"/>
                </a:solidFill>
                <a:effectLst/>
                <a:latin typeface="+mn-lt"/>
                <a:ea typeface="+mn-ea"/>
                <a:cs typeface="+mn-cs"/>
              </a:rPr>
              <a:t>goal.Operational</a:t>
            </a:r>
            <a:r>
              <a:rPr lang="en-US" sz="1200" b="0" i="0" kern="1200" dirty="0" smtClean="0">
                <a:solidFill>
                  <a:schemeClr val="tx1"/>
                </a:solidFill>
                <a:effectLst/>
                <a:latin typeface="+mn-lt"/>
                <a:ea typeface="+mn-ea"/>
                <a:cs typeface="+mn-cs"/>
              </a:rPr>
              <a:t> processes constitute the core business.</a:t>
            </a:r>
          </a:p>
          <a:p>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44649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business process is a collection of linked tasks that find their end in the delivery of a service or product to a client. A business process has also been defined as a set of activities and tasks that, once completed, will accomplish an organizational </a:t>
            </a:r>
            <a:r>
              <a:rPr lang="en-US" sz="1200" b="0" i="0" kern="1200" dirty="0" err="1" smtClean="0">
                <a:solidFill>
                  <a:schemeClr val="tx1"/>
                </a:solidFill>
                <a:effectLst/>
                <a:latin typeface="+mn-lt"/>
                <a:ea typeface="+mn-ea"/>
                <a:cs typeface="+mn-cs"/>
              </a:rPr>
              <a:t>goal.Operational</a:t>
            </a:r>
            <a:r>
              <a:rPr lang="en-US" sz="1200" b="0" i="0" kern="1200" dirty="0" smtClean="0">
                <a:solidFill>
                  <a:schemeClr val="tx1"/>
                </a:solidFill>
                <a:effectLst/>
                <a:latin typeface="+mn-lt"/>
                <a:ea typeface="+mn-ea"/>
                <a:cs typeface="+mn-cs"/>
              </a:rPr>
              <a:t> processes constitute the core business.</a:t>
            </a:r>
          </a:p>
          <a:p>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92908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47835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operations related to Accounts, is managed by this module. Saving Account Module : Saving Account Module is used to manage the Saving Account. Current Account Module : It has been developed for managing the Current Account. Customer Module : It manages the Customer.</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7605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operations related to Accounts, is managed by this module. Saving Account Module : Saving Account Module is used to manage the Saving Account. Current Account Module : It has been developed for managing the Current Account. Customer Module : It manages the Customer.</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9072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529250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we detail about the six major objectives of planning in India, i.e., (a) Economic Growth, (b) Attaining Economic Equality and Social Justice, (c) Achieving Full Employment, (d) Attaining Economic Self-Reliance, (e) Modernization of Various Sectors, and (f) Redressing Imbalances in the Economy.</a:t>
            </a:r>
            <a:endParaRPr lang="en-US" dirty="0"/>
          </a:p>
        </p:txBody>
      </p:sp>
      <p:sp>
        <p:nvSpPr>
          <p:cNvPr id="4" name="Slide Number Placeholder 3"/>
          <p:cNvSpPr>
            <a:spLocks noGrp="1"/>
          </p:cNvSpPr>
          <p:nvPr>
            <p:ph type="sldNum" sz="quarter" idx="10"/>
          </p:nvPr>
        </p:nvSpPr>
        <p:spPr/>
        <p:txBody>
          <a:bodyPr/>
          <a:lstStyle/>
          <a:p>
            <a:fld id="{44598A91-6B9E-4056-B395-BAF3F48C003F}"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61516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Firms are defined as constrained if they applied for bank loans, bank overdrafts, credit lines or credit card overdrafts and were made an offer, but rejected the offer due to the cost being too high.</a:t>
            </a:r>
            <a:endParaRPr lang="en-US" b="0" dirty="0"/>
          </a:p>
        </p:txBody>
      </p:sp>
      <p:sp>
        <p:nvSpPr>
          <p:cNvPr id="4" name="Slide Number Placeholder 3"/>
          <p:cNvSpPr>
            <a:spLocks noGrp="1"/>
          </p:cNvSpPr>
          <p:nvPr>
            <p:ph type="sldNum" sz="quarter" idx="10"/>
          </p:nvPr>
        </p:nvSpPr>
        <p:spPr/>
        <p:txBody>
          <a:bodyPr/>
          <a:lstStyle/>
          <a:p>
            <a:fld id="{44598A91-6B9E-4056-B395-BAF3F48C003F}" type="slidenum">
              <a:rPr lang="en-US" smtClean="0"/>
              <a:t>10</a:t>
            </a:fld>
            <a:endParaRPr lang="en-US"/>
          </a:p>
        </p:txBody>
      </p:sp>
    </p:spTree>
    <p:extLst>
      <p:ext uri="{BB962C8B-B14F-4D97-AF65-F5344CB8AC3E}">
        <p14:creationId xmlns:p14="http://schemas.microsoft.com/office/powerpoint/2010/main" val="16080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6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914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26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5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65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4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113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074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266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pPr/>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519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pPr/>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41678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669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028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1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999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409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048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578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625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3875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7683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pPr/>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60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883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pPr/>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3356179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244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9342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012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122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9815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309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4224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7380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44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988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pPr/>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9495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pPr/>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30060760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2654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6191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7286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3411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0893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05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559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22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30053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23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pPr/>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6499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pPr/>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3217390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16503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417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70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pPr/>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7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pPr/>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344068"/>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solidFill>
                  <a:srgbClr val="344068"/>
                </a:solidFill>
              </a:rPr>
              <a:pPr/>
              <a:t>‹#›</a:t>
            </a:fld>
            <a:endParaRPr lang="en-US" dirty="0">
              <a:solidFill>
                <a:srgbClr val="344068"/>
              </a:solidFill>
            </a:endParaRPr>
          </a:p>
        </p:txBody>
      </p:sp>
    </p:spTree>
    <p:extLst>
      <p:ext uri="{BB962C8B-B14F-4D97-AF65-F5344CB8AC3E}">
        <p14:creationId xmlns:p14="http://schemas.microsoft.com/office/powerpoint/2010/main" val="259606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78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2BE451C3-0FF4-47C4-B829-773ADF60F88C}" type="datetimeFigureOut">
              <a:rPr lang="en-US" smtClean="0"/>
              <a:pPr defTabSz="45720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56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2BE451C3-0FF4-47C4-B829-773ADF60F88C}" type="datetimeFigureOut">
              <a:rPr lang="en-US" smtClean="0"/>
              <a:pPr defTabSz="45720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0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2BE451C3-0FF4-47C4-B829-773ADF60F88C}" type="datetimeFigureOut">
              <a:rPr lang="en-US" smtClean="0"/>
              <a:pPr defTabSz="45720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350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2BE451C3-0FF4-47C4-B829-773ADF60F88C}" type="datetimeFigureOut">
              <a:rPr lang="en-US" smtClean="0"/>
              <a:pPr defTabSz="45720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0260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defTabSz="457200"/>
            <a:fld id="{2BE451C3-0FF4-47C4-B829-773ADF60F88C}" type="datetimeFigureOut">
              <a:rPr lang="en-US" smtClean="0"/>
              <a:pPr defTabSz="45720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defTabSz="457200"/>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457200"/>
            <a:fld id="{D57F1E4F-1CFF-5643-939E-217C01CDF565}" type="slidenum">
              <a:rPr lang="en-US" smtClean="0"/>
              <a:pPr defTabSz="45720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367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877744" y="3159027"/>
            <a:ext cx="104974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STUDENTS’ RECORDS MANAGEMENT SYSTEM</a:t>
            </a:r>
            <a:endPar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33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18" y="249382"/>
            <a:ext cx="10058400" cy="1487979"/>
          </a:xfrm>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dirty="0"/>
              <a:t/>
            </a:r>
            <a:br>
              <a:rPr lang="en-US" dirty="0"/>
            </a:br>
            <a:r>
              <a:rPr lang="en-US" sz="4000" b="1" dirty="0">
                <a:solidFill>
                  <a:schemeClr val="tx1"/>
                </a:solidFill>
                <a:latin typeface="Times New Roman" panose="02020603050405020304" pitchFamily="18" charset="0"/>
                <a:cs typeface="Times New Roman" panose="02020603050405020304" pitchFamily="18" charset="0"/>
              </a:rPr>
              <a:t>TECHNICAL CONSTRAINTS</a:t>
            </a:r>
            <a:endParaRPr lang="en-US" dirty="0"/>
          </a:p>
        </p:txBody>
      </p:sp>
      <p:sp>
        <p:nvSpPr>
          <p:cNvPr id="3" name="Content Placeholder 2"/>
          <p:cNvSpPr>
            <a:spLocks noGrp="1"/>
          </p:cNvSpPr>
          <p:nvPr>
            <p:ph idx="1"/>
          </p:nvPr>
        </p:nvSpPr>
        <p:spPr>
          <a:xfrm>
            <a:off x="997527" y="1737360"/>
            <a:ext cx="10411691" cy="4517967"/>
          </a:xfrm>
        </p:spPr>
        <p:txBody>
          <a:bodyPr>
            <a:normAutofit fontScale="25000" lnSpcReduction="20000"/>
          </a:bodyPr>
          <a:lstStyle/>
          <a:p>
            <a:pPr>
              <a:lnSpc>
                <a:spcPct val="170000"/>
              </a:lnSpc>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The system is totally web-based, therefore Apache or Oracle Servers would be used.</a:t>
            </a:r>
          </a:p>
          <a:p>
            <a:pPr>
              <a:lnSpc>
                <a:spcPct val="170000"/>
              </a:lnSpc>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MySQL would be deployed in developing the systems database.</a:t>
            </a:r>
          </a:p>
          <a:p>
            <a:pPr>
              <a:lnSpc>
                <a:spcPct val="170000"/>
              </a:lnSpc>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MySQL is an open source database application that is secure and user friendly.</a:t>
            </a:r>
          </a:p>
          <a:p>
            <a:pPr>
              <a:lnSpc>
                <a:spcPct val="170000"/>
              </a:lnSpc>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Technical skills are required to effectively install and operate MySQL on any Server.</a:t>
            </a:r>
            <a:endParaRPr lang="en-US" sz="9600" dirty="0" smtClean="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68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466" y="332509"/>
            <a:ext cx="10058400" cy="1330036"/>
          </a:xfrm>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LOGICAL DESIGN OF THE </a:t>
            </a:r>
            <a:r>
              <a:rPr lang="en-US" sz="4000" b="1" dirty="0" smtClean="0">
                <a:solidFill>
                  <a:schemeClr val="tx1"/>
                </a:solidFill>
                <a:latin typeface="Times New Roman" panose="02020603050405020304" pitchFamily="18" charset="0"/>
                <a:cs typeface="Times New Roman" panose="02020603050405020304" pitchFamily="18" charset="0"/>
              </a:rPr>
              <a:t>DATABASE</a:t>
            </a:r>
            <a:r>
              <a:rPr lang="en-US" sz="4000"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8466" y="1944885"/>
            <a:ext cx="10117891" cy="4023360"/>
          </a:xfrm>
        </p:spPr>
        <p:txBody>
          <a:bodyPr>
            <a:normAutofit/>
          </a:bodyPr>
          <a:lstStyle/>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Each Entity listed in the building blocks shall have the following features</a:t>
            </a:r>
            <a:endParaRPr lang="en-US" sz="2400" b="1"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Tables</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Attributes</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Keys</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Data </a:t>
            </a:r>
            <a:r>
              <a:rPr lang="en-US" sz="2400" b="1" dirty="0">
                <a:solidFill>
                  <a:schemeClr val="tx1"/>
                </a:solidFill>
                <a:latin typeface="Times New Roman" panose="02020603050405020304" pitchFamily="18" charset="0"/>
                <a:cs typeface="Times New Roman" panose="02020603050405020304" pitchFamily="18" charset="0"/>
              </a:rPr>
              <a:t>Types</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496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466" y="332509"/>
            <a:ext cx="10058400" cy="1330036"/>
          </a:xfrm>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LOGICAL DESIGN OF THE </a:t>
            </a:r>
            <a:r>
              <a:rPr lang="en-US" sz="4000" b="1" dirty="0" smtClean="0">
                <a:solidFill>
                  <a:schemeClr val="tx1"/>
                </a:solidFill>
                <a:latin typeface="Times New Roman" panose="02020603050405020304" pitchFamily="18" charset="0"/>
                <a:cs typeface="Times New Roman" panose="02020603050405020304" pitchFamily="18" charset="0"/>
              </a:rPr>
              <a:t>DATABASE </a:t>
            </a:r>
            <a:r>
              <a:rPr lang="en-US" sz="4000" b="1" dirty="0" err="1" smtClean="0">
                <a:solidFill>
                  <a:schemeClr val="tx1"/>
                </a:solidFill>
                <a:latin typeface="Times New Roman" panose="02020603050405020304" pitchFamily="18" charset="0"/>
                <a:cs typeface="Times New Roman" panose="02020603050405020304" pitchFamily="18" charset="0"/>
              </a:rPr>
              <a:t>cont</a:t>
            </a:r>
            <a:r>
              <a:rPr lang="en-US" sz="4000" b="1" dirty="0" smtClean="0">
                <a:solidFill>
                  <a:schemeClr val="tx1"/>
                </a:solidFill>
                <a:latin typeface="Times New Roman" panose="02020603050405020304" pitchFamily="18" charset="0"/>
                <a:cs typeface="Times New Roman" panose="02020603050405020304" pitchFamily="18" charset="0"/>
              </a:rPr>
              <a:t>…</a:t>
            </a:r>
            <a:r>
              <a:rPr lang="en-US" sz="4000"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8466" y="1944885"/>
            <a:ext cx="10117891" cy="4023360"/>
          </a:xfrm>
        </p:spPr>
        <p:txBody>
          <a:bodyPr>
            <a:normAutofit/>
          </a:bodyPr>
          <a:lstStyle/>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Finance: Program, Admission Number (PK), Semester, Amount, Paid, Deficit, Date</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Academia: Admission Number (PK), Academic Year, Semester, Course Unit, Lecture Hall, Examinations, Results, Attendance</a:t>
            </a:r>
            <a:endParaRPr lang="en-US" dirty="0"/>
          </a:p>
        </p:txBody>
      </p:sp>
    </p:spTree>
    <p:extLst>
      <p:ext uri="{BB962C8B-B14F-4D97-AF65-F5344CB8AC3E}">
        <p14:creationId xmlns:p14="http://schemas.microsoft.com/office/powerpoint/2010/main" val="354151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466" y="332509"/>
            <a:ext cx="10058400" cy="1330036"/>
          </a:xfrm>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LOGICAL DESIGN OF THE </a:t>
            </a:r>
            <a:r>
              <a:rPr lang="en-US" sz="4000" b="1" dirty="0" smtClean="0">
                <a:solidFill>
                  <a:schemeClr val="tx1"/>
                </a:solidFill>
                <a:latin typeface="Times New Roman" panose="02020603050405020304" pitchFamily="18" charset="0"/>
                <a:cs typeface="Times New Roman" panose="02020603050405020304" pitchFamily="18" charset="0"/>
              </a:rPr>
              <a:t>DATABASE </a:t>
            </a:r>
            <a:r>
              <a:rPr lang="en-US" sz="4000" b="1" dirty="0" err="1" smtClean="0">
                <a:solidFill>
                  <a:schemeClr val="tx1"/>
                </a:solidFill>
                <a:latin typeface="Times New Roman" panose="02020603050405020304" pitchFamily="18" charset="0"/>
                <a:cs typeface="Times New Roman" panose="02020603050405020304" pitchFamily="18" charset="0"/>
              </a:rPr>
              <a:t>cont</a:t>
            </a:r>
            <a:r>
              <a:rPr lang="en-US" sz="4000" b="1" dirty="0" smtClean="0">
                <a:solidFill>
                  <a:schemeClr val="tx1"/>
                </a:solidFill>
                <a:latin typeface="Times New Roman" panose="02020603050405020304" pitchFamily="18" charset="0"/>
                <a:cs typeface="Times New Roman" panose="02020603050405020304" pitchFamily="18" charset="0"/>
              </a:rPr>
              <a:t>…</a:t>
            </a:r>
            <a:r>
              <a:rPr lang="en-US" sz="4000" b="1"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8466" y="1944885"/>
            <a:ext cx="10117891" cy="4023360"/>
          </a:xfrm>
        </p:spPr>
        <p:txBody>
          <a:bodyPr>
            <a:normAutofit lnSpcReduction="10000"/>
          </a:bodyPr>
          <a:lstStyle/>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Admission: Admission Number (PK), First and Last Name</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Registration: Admission Number (PK), ID/Passport, Parent Information, First and Last Name, Email</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Sports: Admission Number (PK), Academic Year, Semester, Activity participating in</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Health: Admission Number (PK), In-Patient (FK), Out-Patient (FK), Medical History, Family Doc, Program, Parents Info</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Cafeteria: Admission Number (PK), Fee, Semester, Academic Year</a:t>
            </a:r>
          </a:p>
          <a:p>
            <a:pPr marL="0" indent="0">
              <a:buNone/>
            </a:pPr>
            <a:r>
              <a:rPr lang="en-US" sz="2400" b="1" dirty="0" smtClean="0">
                <a:solidFill>
                  <a:schemeClr val="tx1"/>
                </a:solidFill>
                <a:latin typeface="Times New Roman" panose="02020603050405020304" pitchFamily="18" charset="0"/>
                <a:cs typeface="Times New Roman" panose="02020603050405020304" pitchFamily="18" charset="0"/>
              </a:rPr>
              <a:t>Accommodation: Admission Number (PK), Hostel name, Semester, Academic Year, Fee, Hostel </a:t>
            </a:r>
            <a:r>
              <a:rPr lang="en-US" sz="2400" b="1" dirty="0" smtClean="0">
                <a:solidFill>
                  <a:schemeClr val="tx1"/>
                </a:solidFill>
                <a:latin typeface="Times New Roman" panose="02020603050405020304" pitchFamily="18" charset="0"/>
                <a:cs typeface="Times New Roman" panose="02020603050405020304" pitchFamily="18" charset="0"/>
              </a:rPr>
              <a:t>Admin</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5200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NETWORK INFRASTRUCTURE &amp; SECURITY</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399203"/>
          </a:xfrm>
        </p:spPr>
        <p:txBody>
          <a:bodyPr>
            <a:normAutofit fontScale="85000" lnSpcReduction="10000"/>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use of fiber-optic cable as the university’s network backbone connecting all the sections and faculties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Use of Ethernet cables for departmental network setups.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Deployment of Access Points in various designated places within the university’s premise.</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Configuring various authentication and authorization network credentials.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Use of firewalls to safeguard the network from external spooning</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User of burglar proofing technique to safeguard the physical server rooms.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70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SYSTEM EXAMINATION PLAN</a:t>
            </a:r>
            <a:endParaRPr lang="en-US"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6531128"/>
              </p:ext>
            </p:extLst>
          </p:nvPr>
        </p:nvGraphicFramePr>
        <p:xfrm>
          <a:off x="1584101" y="1846264"/>
          <a:ext cx="8912180" cy="4452636"/>
        </p:xfrm>
        <a:graphic>
          <a:graphicData uri="http://schemas.openxmlformats.org/drawingml/2006/table">
            <a:tbl>
              <a:tblPr>
                <a:tableStyleId>{5C22544A-7EE6-4342-B048-85BDC9FD1C3A}</a:tableStyleId>
              </a:tblPr>
              <a:tblGrid>
                <a:gridCol w="2619866"/>
                <a:gridCol w="2404366"/>
                <a:gridCol w="1041891"/>
                <a:gridCol w="2846057"/>
              </a:tblGrid>
              <a:tr h="274935">
                <a:tc>
                  <a:txBody>
                    <a:bodyPr/>
                    <a:lstStyle/>
                    <a:p>
                      <a:pPr marL="0" marR="0" algn="just">
                        <a:lnSpc>
                          <a:spcPct val="200000"/>
                        </a:lnSpc>
                        <a:spcBef>
                          <a:spcPts val="0"/>
                        </a:spcBef>
                        <a:spcAft>
                          <a:spcPts val="0"/>
                        </a:spcAft>
                      </a:pPr>
                      <a:r>
                        <a:rPr lang="en-US" sz="1100" kern="1200" dirty="0">
                          <a:effectLst/>
                        </a:rPr>
                        <a:t>Audit Type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When / frequency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Audit by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Applicability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274935">
                <a:tc>
                  <a:txBody>
                    <a:bodyPr/>
                    <a:lstStyle/>
                    <a:p>
                      <a:pPr marL="0" marR="0" algn="just">
                        <a:lnSpc>
                          <a:spcPct val="200000"/>
                        </a:lnSpc>
                        <a:spcBef>
                          <a:spcPts val="0"/>
                        </a:spcBef>
                        <a:spcAft>
                          <a:spcPts val="0"/>
                        </a:spcAft>
                      </a:pPr>
                      <a:r>
                        <a:rPr lang="en-US" sz="1100" kern="1200" dirty="0">
                          <a:effectLst/>
                        </a:rPr>
                        <a:t>Start Audit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Project beginning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SQA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ALL types of projects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1099740">
                <a:tc>
                  <a:txBody>
                    <a:bodyPr/>
                    <a:lstStyle/>
                    <a:p>
                      <a:pPr marL="0" marR="0" algn="just">
                        <a:lnSpc>
                          <a:spcPct val="200000"/>
                        </a:lnSpc>
                        <a:spcBef>
                          <a:spcPts val="0"/>
                        </a:spcBef>
                        <a:spcAft>
                          <a:spcPts val="0"/>
                        </a:spcAft>
                      </a:pPr>
                      <a:r>
                        <a:rPr lang="en-US" sz="1100" kern="1200" dirty="0">
                          <a:effectLst/>
                        </a:rPr>
                        <a:t>Work product audit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nSpc>
                          <a:spcPct val="200000"/>
                        </a:lnSpc>
                        <a:spcBef>
                          <a:spcPts val="0"/>
                        </a:spcBef>
                        <a:spcAft>
                          <a:spcPts val="0"/>
                        </a:spcAft>
                      </a:pPr>
                      <a:r>
                        <a:rPr lang="en-US" sz="1100" kern="1200" dirty="0">
                          <a:effectLst/>
                        </a:rPr>
                        <a:t>Before each deliverable(in case of  Development/Large  Maintenance Work)</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QL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nchor="ctr"/>
                </a:tc>
                <a:tc>
                  <a:txBody>
                    <a:bodyPr/>
                    <a:lstStyle/>
                    <a:p>
                      <a:pPr marL="0" marR="0">
                        <a:lnSpc>
                          <a:spcPct val="200000"/>
                        </a:lnSpc>
                        <a:spcBef>
                          <a:spcPts val="0"/>
                        </a:spcBef>
                        <a:spcAft>
                          <a:spcPts val="0"/>
                        </a:spcAft>
                      </a:pPr>
                      <a:r>
                        <a:rPr lang="en-US" sz="1100" kern="1200">
                          <a:effectLst/>
                        </a:rPr>
                        <a:t>Not applicable to Application support/Infrastructure management Service/ERP Production Support: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274935">
                <a:tc>
                  <a:txBody>
                    <a:bodyPr/>
                    <a:lstStyle/>
                    <a:p>
                      <a:pPr marL="0" marR="0" algn="just">
                        <a:lnSpc>
                          <a:spcPct val="200000"/>
                        </a:lnSpc>
                        <a:spcBef>
                          <a:spcPts val="0"/>
                        </a:spcBef>
                        <a:spcAft>
                          <a:spcPts val="0"/>
                        </a:spcAft>
                      </a:pPr>
                      <a:r>
                        <a:rPr lang="en-US" sz="1100" kern="1200">
                          <a:effectLst/>
                        </a:rPr>
                        <a:t>Process audit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Once in a month</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QL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ALL types of projects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1374675">
                <a:tc>
                  <a:txBody>
                    <a:bodyPr/>
                    <a:lstStyle/>
                    <a:p>
                      <a:pPr marL="0" marR="0" algn="just">
                        <a:lnSpc>
                          <a:spcPct val="200000"/>
                        </a:lnSpc>
                        <a:spcBef>
                          <a:spcPts val="0"/>
                        </a:spcBef>
                        <a:spcAft>
                          <a:spcPts val="0"/>
                        </a:spcAft>
                      </a:pPr>
                      <a:r>
                        <a:rPr lang="en-US" sz="1100" kern="1200">
                          <a:effectLst/>
                        </a:rPr>
                        <a:t>Closure audit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nSpc>
                          <a:spcPct val="200000"/>
                        </a:lnSpc>
                        <a:spcBef>
                          <a:spcPts val="0"/>
                        </a:spcBef>
                        <a:spcAft>
                          <a:spcPts val="0"/>
                        </a:spcAft>
                      </a:pPr>
                      <a:r>
                        <a:rPr lang="en-US" sz="1100" kern="1200" dirty="0">
                          <a:effectLst/>
                        </a:rPr>
                        <a:t>After project completion/ once in six months (in case of long maintenance/support projects)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SQA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ALL types of projects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274935">
                <a:tc>
                  <a:txBody>
                    <a:bodyPr/>
                    <a:lstStyle/>
                    <a:p>
                      <a:pPr marL="0" marR="0" algn="just">
                        <a:lnSpc>
                          <a:spcPct val="200000"/>
                        </a:lnSpc>
                        <a:spcBef>
                          <a:spcPts val="0"/>
                        </a:spcBef>
                        <a:spcAft>
                          <a:spcPts val="0"/>
                        </a:spcAft>
                      </a:pPr>
                      <a:r>
                        <a:rPr lang="en-US" sz="1100" kern="1200">
                          <a:effectLst/>
                        </a:rPr>
                        <a:t>Configuration audit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Once in a month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CL/QL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Combined with Process audit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r h="824805">
                <a:tc>
                  <a:txBody>
                    <a:bodyPr/>
                    <a:lstStyle/>
                    <a:p>
                      <a:pPr marL="0" marR="0">
                        <a:lnSpc>
                          <a:spcPct val="200000"/>
                        </a:lnSpc>
                        <a:spcBef>
                          <a:spcPts val="0"/>
                        </a:spcBef>
                        <a:spcAft>
                          <a:spcPts val="0"/>
                        </a:spcAft>
                      </a:pPr>
                      <a:r>
                        <a:rPr lang="en-US" sz="1100" kern="1200">
                          <a:effectLst/>
                        </a:rPr>
                        <a:t>Additional audit (Audits executed/expected by Client as per contract)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a:effectLst/>
                        </a:rPr>
                        <a:t>Event Based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External experts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c>
                  <a:txBody>
                    <a:bodyPr/>
                    <a:lstStyle/>
                    <a:p>
                      <a:pPr marL="0" marR="0" algn="just">
                        <a:lnSpc>
                          <a:spcPct val="200000"/>
                        </a:lnSpc>
                        <a:spcBef>
                          <a:spcPts val="0"/>
                        </a:spcBef>
                        <a:spcAft>
                          <a:spcPts val="0"/>
                        </a:spcAft>
                      </a:pPr>
                      <a:r>
                        <a:rPr lang="en-US" sz="1100" kern="1200" dirty="0">
                          <a:effectLst/>
                        </a:rPr>
                        <a:t>Optional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550" marR="51550" marT="0" marB="0"/>
                </a:tc>
              </a:tr>
            </a:tbl>
          </a:graphicData>
        </a:graphic>
      </p:graphicFrame>
    </p:spTree>
    <p:extLst>
      <p:ext uri="{BB962C8B-B14F-4D97-AF65-F5344CB8AC3E}">
        <p14:creationId xmlns:p14="http://schemas.microsoft.com/office/powerpoint/2010/main" val="411958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CADENT PLAN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399203"/>
          </a:xfrm>
        </p:spPr>
        <p:txBody>
          <a:bodyPr>
            <a:norm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Used for analyzing, monitoring &amp; controlling the project’s performance to ensure that all the project’s objectives are met.</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Collected periodically.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39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DEFECT PREVENTION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399203"/>
          </a:xfrm>
        </p:spPr>
        <p:txBody>
          <a:bodyPr>
            <a:norm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Encompasses identification and analysis of commonly caused defects in projects.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Various meetings scheduled to discuss the mitigation measures.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86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DATA FLOW DIAGRAMS (DFDs)</a:t>
            </a:r>
            <a:br>
              <a:rPr lang="en-US" sz="4000" b="1" dirty="0" smtClean="0">
                <a:solidFill>
                  <a:schemeClr val="tx1"/>
                </a:solidFill>
                <a:latin typeface="Times New Roman" panose="02020603050405020304" pitchFamily="18" charset="0"/>
                <a:cs typeface="Times New Roman" panose="02020603050405020304" pitchFamily="18" charset="0"/>
              </a:rPr>
            </a:br>
            <a:r>
              <a:rPr lang="en-US" sz="3100" b="1" i="1" dirty="0" smtClean="0">
                <a:solidFill>
                  <a:schemeClr val="tx1"/>
                </a:solidFill>
                <a:latin typeface="Times New Roman" panose="02020603050405020304" pitchFamily="18" charset="0"/>
                <a:cs typeface="Times New Roman" panose="02020603050405020304" pitchFamily="18" charset="0"/>
              </a:rPr>
              <a:t>STUDENT REGISTRATION DFD</a:t>
            </a:r>
            <a:endParaRPr lang="en-US" sz="4000" i="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3190684" y="2079613"/>
            <a:ext cx="5870957" cy="3932261"/>
          </a:xfrm>
          <a:prstGeom prst="rect">
            <a:avLst/>
          </a:prstGeom>
        </p:spPr>
      </p:pic>
    </p:spTree>
    <p:extLst>
      <p:ext uri="{BB962C8B-B14F-4D97-AF65-F5344CB8AC3E}">
        <p14:creationId xmlns:p14="http://schemas.microsoft.com/office/powerpoint/2010/main" val="158991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DATA FLOW DIAGRAMS (DFDs)</a:t>
            </a:r>
            <a:br>
              <a:rPr lang="en-US" sz="4000" b="1" dirty="0" smtClean="0">
                <a:solidFill>
                  <a:schemeClr val="tx1"/>
                </a:solidFill>
                <a:latin typeface="Times New Roman" panose="02020603050405020304" pitchFamily="18" charset="0"/>
                <a:cs typeface="Times New Roman" panose="02020603050405020304" pitchFamily="18" charset="0"/>
              </a:rPr>
            </a:br>
            <a:r>
              <a:rPr lang="en-US" sz="3100" b="1" i="1" dirty="0" smtClean="0">
                <a:solidFill>
                  <a:schemeClr val="tx1"/>
                </a:solidFill>
                <a:latin typeface="Times New Roman" panose="02020603050405020304" pitchFamily="18" charset="0"/>
                <a:cs typeface="Times New Roman" panose="02020603050405020304" pitchFamily="18" charset="0"/>
              </a:rPr>
              <a:t>STUDENT RECORDS DFD</a:t>
            </a:r>
            <a:endParaRPr lang="en-US" sz="4000" i="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Student information System DFD - Free Student Project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6834" y="1846263"/>
            <a:ext cx="7637172" cy="4451506"/>
          </a:xfrm>
          <a:prstGeom prst="rect">
            <a:avLst/>
          </a:prstGeom>
          <a:noFill/>
          <a:ln>
            <a:noFill/>
          </a:ln>
        </p:spPr>
      </p:pic>
    </p:spTree>
    <p:extLst>
      <p:ext uri="{BB962C8B-B14F-4D97-AF65-F5344CB8AC3E}">
        <p14:creationId xmlns:p14="http://schemas.microsoft.com/office/powerpoint/2010/main" val="167101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83170"/>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097280" y="1792725"/>
            <a:ext cx="10058400" cy="4347248"/>
          </a:xfrm>
        </p:spPr>
        <p:txBody>
          <a:bodyPr>
            <a:normAutofit fontScale="85000" lnSpcReduction="10000"/>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Every setup environment currently needs application system to assist with their functions. University isn’t going to be left behind in this technological development.</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 students records management is an application that the university has planned on for a while now, and the management feels they are ready to implement and execute it at this time.</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institution has contracted our firm to help with the implementation, installation, commissioning and maintenance of this application system</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In this write up, we present an overview of how the database system would look like together with the various building block entities.</a:t>
            </a:r>
          </a:p>
        </p:txBody>
      </p:sp>
    </p:spTree>
    <p:extLst>
      <p:ext uri="{BB962C8B-B14F-4D97-AF65-F5344CB8AC3E}">
        <p14:creationId xmlns:p14="http://schemas.microsoft.com/office/powerpoint/2010/main" val="152394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DATA FLOW DIAGRAMS (DFDs)</a:t>
            </a:r>
            <a:br>
              <a:rPr lang="en-US" sz="4000" b="1" dirty="0" smtClean="0">
                <a:solidFill>
                  <a:schemeClr val="tx1"/>
                </a:solidFill>
                <a:latin typeface="Times New Roman" panose="02020603050405020304" pitchFamily="18" charset="0"/>
                <a:cs typeface="Times New Roman" panose="02020603050405020304" pitchFamily="18" charset="0"/>
              </a:rPr>
            </a:br>
            <a:r>
              <a:rPr lang="en-US" sz="3100" b="1" i="1" dirty="0" smtClean="0">
                <a:solidFill>
                  <a:schemeClr val="tx1"/>
                </a:solidFill>
                <a:latin typeface="Times New Roman" panose="02020603050405020304" pitchFamily="18" charset="0"/>
                <a:cs typeface="Times New Roman" panose="02020603050405020304" pitchFamily="18" charset="0"/>
              </a:rPr>
              <a:t>LOGINS DFD</a:t>
            </a:r>
            <a:endParaRPr lang="en-US" sz="4000" i="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descr="Pin on Quick Save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96816" y="2033333"/>
            <a:ext cx="5858693" cy="3648584"/>
          </a:xfrm>
          <a:prstGeom prst="rect">
            <a:avLst/>
          </a:prstGeom>
          <a:noFill/>
          <a:ln>
            <a:noFill/>
          </a:ln>
        </p:spPr>
      </p:pic>
    </p:spTree>
    <p:extLst>
      <p:ext uri="{BB962C8B-B14F-4D97-AF65-F5344CB8AC3E}">
        <p14:creationId xmlns:p14="http://schemas.microsoft.com/office/powerpoint/2010/main" val="229064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DATA FLOW DIAGRAMS (DFDs)</a:t>
            </a:r>
            <a:br>
              <a:rPr lang="en-US" sz="4000" b="1" dirty="0" smtClean="0">
                <a:solidFill>
                  <a:schemeClr val="tx1"/>
                </a:solidFill>
                <a:latin typeface="Times New Roman" panose="02020603050405020304" pitchFamily="18" charset="0"/>
                <a:cs typeface="Times New Roman" panose="02020603050405020304" pitchFamily="18" charset="0"/>
              </a:rPr>
            </a:br>
            <a:r>
              <a:rPr lang="en-US" sz="3100" b="1" i="1" dirty="0" smtClean="0">
                <a:solidFill>
                  <a:schemeClr val="tx1"/>
                </a:solidFill>
                <a:latin typeface="Times New Roman" panose="02020603050405020304" pitchFamily="18" charset="0"/>
                <a:cs typeface="Times New Roman" panose="02020603050405020304" pitchFamily="18" charset="0"/>
              </a:rPr>
              <a:t>DFD &amp; USE CASE DIAGRAM FOR THE LIBRARY COMPONENT</a:t>
            </a:r>
            <a:endParaRPr lang="en-US" sz="4000" i="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Solved Need help explaining a data flow diagram and a use | Chegg.com"/>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646104" y="1846263"/>
            <a:ext cx="2960118" cy="4022725"/>
          </a:xfrm>
          <a:prstGeom prst="rect">
            <a:avLst/>
          </a:prstGeom>
          <a:noFill/>
          <a:ln>
            <a:noFill/>
          </a:ln>
        </p:spPr>
      </p:pic>
    </p:spTree>
    <p:extLst>
      <p:ext uri="{BB962C8B-B14F-4D97-AF65-F5344CB8AC3E}">
        <p14:creationId xmlns:p14="http://schemas.microsoft.com/office/powerpoint/2010/main" val="34447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83170"/>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a:xfrm>
            <a:off x="1097280" y="1792725"/>
            <a:ext cx="10058400" cy="4347248"/>
          </a:xfrm>
        </p:spPr>
        <p:txBody>
          <a:bodyPr>
            <a:normAutofit lnSpcReduction="10000"/>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We have presented an overview of the system to be developed in this write up.</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We project to continue to database modelling and development from this write up.</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All the necessary database building blocks have adequately been discussed in this write up.</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We will implement the database on MySQL and have the application developed using </a:t>
            </a:r>
            <a:r>
              <a:rPr lang="en-US" sz="2400" dirty="0" err="1" smtClean="0">
                <a:solidFill>
                  <a:schemeClr val="tx1"/>
                </a:solidFill>
                <a:latin typeface="Times New Roman" panose="02020603050405020304" pitchFamily="18" charset="0"/>
                <a:cs typeface="Times New Roman" panose="02020603050405020304" pitchFamily="18" charset="0"/>
              </a:rPr>
              <a:t>PhP</a:t>
            </a:r>
            <a:r>
              <a:rPr lang="en-US" sz="2400" dirty="0" smtClean="0">
                <a:solidFill>
                  <a:schemeClr val="tx1"/>
                </a:solidFill>
                <a:latin typeface="Times New Roman" panose="02020603050405020304" pitchFamily="18" charset="0"/>
                <a:cs typeface="Times New Roman" panose="02020603050405020304" pitchFamily="18" charset="0"/>
              </a:rPr>
              <a:t> web development tool (Both front and back end).</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773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1" y="382736"/>
            <a:ext cx="8824676" cy="5867471"/>
          </a:xfrm>
          <a:prstGeom prst="rect">
            <a:avLst/>
          </a:prstGeom>
        </p:spPr>
      </p:pic>
    </p:spTree>
    <p:extLst>
      <p:ext uri="{BB962C8B-B14F-4D97-AF65-F5344CB8AC3E}">
        <p14:creationId xmlns:p14="http://schemas.microsoft.com/office/powerpoint/2010/main" val="191556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83170"/>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ENVIRONMENTAL SETUP</a:t>
            </a:r>
            <a:endParaRPr lang="en-US" dirty="0"/>
          </a:p>
        </p:txBody>
      </p:sp>
      <p:sp>
        <p:nvSpPr>
          <p:cNvPr id="3" name="Content Placeholder 2"/>
          <p:cNvSpPr>
            <a:spLocks noGrp="1"/>
          </p:cNvSpPr>
          <p:nvPr>
            <p:ph idx="1"/>
          </p:nvPr>
        </p:nvSpPr>
        <p:spPr>
          <a:xfrm>
            <a:off x="1097280" y="1792725"/>
            <a:ext cx="10058400" cy="4347248"/>
          </a:xfrm>
        </p:spPr>
        <p:txBody>
          <a:bodyPr>
            <a:norm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An institution of higher learning, University, that is interested in setting up a students’ records management system.</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There exists over ten different university sections that the students can have access to. The </a:t>
            </a:r>
            <a:r>
              <a:rPr lang="en-US" sz="2400" dirty="0">
                <a:solidFill>
                  <a:schemeClr val="tx1"/>
                </a:solidFill>
                <a:latin typeface="Times New Roman" panose="02020603050405020304" pitchFamily="18" charset="0"/>
                <a:cs typeface="Times New Roman" panose="02020603050405020304" pitchFamily="18" charset="0"/>
              </a:rPr>
              <a:t>academic section (core mandate) has </a:t>
            </a:r>
            <a:r>
              <a:rPr lang="en-US" sz="2400" dirty="0" smtClean="0">
                <a:solidFill>
                  <a:schemeClr val="tx1"/>
                </a:solidFill>
                <a:latin typeface="Times New Roman" panose="02020603050405020304" pitchFamily="18" charset="0"/>
                <a:cs typeface="Times New Roman" panose="02020603050405020304" pitchFamily="18" charset="0"/>
              </a:rPr>
              <a:t>a total of over ten faculties, with each faculty having a minimum of 4 departments.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 student is issued with an admission number upon acceptance of the application by the selection committee.</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7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PURPOSE OF THE SYSTEM</a:t>
            </a:r>
            <a:endParaRPr lang="en-US" dirty="0"/>
          </a:p>
        </p:txBody>
      </p:sp>
      <p:sp>
        <p:nvSpPr>
          <p:cNvPr id="3" name="Content Placeholder 2"/>
          <p:cNvSpPr>
            <a:spLocks noGrp="1"/>
          </p:cNvSpPr>
          <p:nvPr>
            <p:ph idx="1"/>
          </p:nvPr>
        </p:nvSpPr>
        <p:spPr>
          <a:xfrm>
            <a:off x="1097280" y="1845734"/>
            <a:ext cx="10058400" cy="4347248"/>
          </a:xfrm>
        </p:spPr>
        <p:txBody>
          <a:bodyPr>
            <a:normAutofit fontScale="92500" lnSpcReduction="20000"/>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Integrate activities around the students into a single source. All the student’s information can be accessed from a single stop-over.</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Leverage on the administration on holistically monitoring each student. A single click will provide all the necessary information of several students.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accessibility of the system from any location. The database system will be distributed and embedded onto an IP address.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Total data protection guaranteed.</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Improved operations productivity, thus saving on both time and money.</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78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THE </a:t>
            </a:r>
            <a:r>
              <a:rPr lang="en-US" sz="4000" b="1" dirty="0" smtClean="0">
                <a:solidFill>
                  <a:schemeClr val="tx1"/>
                </a:solidFill>
                <a:latin typeface="Times New Roman" panose="02020603050405020304" pitchFamily="18" charset="0"/>
                <a:cs typeface="Times New Roman" panose="02020603050405020304" pitchFamily="18" charset="0"/>
              </a:rPr>
              <a:t>SYSTEM FEATURES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3"/>
            <a:ext cx="10058400" cy="4399203"/>
          </a:xfrm>
        </p:spPr>
        <p:txBody>
          <a:bodyPr>
            <a:norm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proposed system to be developed will be user-friendly</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The system shall have encryption/decryption features to limit accessibility by unauthorized personnel</a:t>
            </a:r>
            <a:r>
              <a:rPr lang="en-US" sz="2400" dirty="0" smtClean="0">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Only the administrators and other authorized personnel will have an access to the system backbone. The system configuration will support this</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51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797" y="0"/>
            <a:ext cx="10058400" cy="1769424"/>
          </a:xfrm>
        </p:spPr>
        <p:txBody>
          <a:bodyPr>
            <a:no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SYSTEM BUILDING BLOCKS (</a:t>
            </a:r>
            <a:r>
              <a:rPr lang="en-US" sz="3600" b="1" dirty="0" smtClean="0">
                <a:solidFill>
                  <a:schemeClr val="tx1"/>
                </a:solidFill>
                <a:latin typeface="Times New Roman" panose="02020603050405020304" pitchFamily="18" charset="0"/>
                <a:cs typeface="Times New Roman" panose="02020603050405020304" pitchFamily="18" charset="0"/>
              </a:rPr>
              <a:t>MODULES </a:t>
            </a:r>
            <a:r>
              <a:rPr lang="en-US" sz="3600" b="1" dirty="0" smtClean="0">
                <a:solidFill>
                  <a:schemeClr val="tx1"/>
                </a:solidFill>
                <a:latin typeface="Times New Roman" panose="02020603050405020304" pitchFamily="18" charset="0"/>
                <a:cs typeface="Times New Roman" panose="02020603050405020304" pitchFamily="18" charset="0"/>
              </a:rPr>
              <a:t>AND SUB </a:t>
            </a:r>
            <a:r>
              <a:rPr lang="en-US" sz="3600" b="1" dirty="0" smtClean="0">
                <a:solidFill>
                  <a:schemeClr val="tx1"/>
                </a:solidFill>
                <a:latin typeface="Times New Roman" panose="02020603050405020304" pitchFamily="18" charset="0"/>
                <a:cs typeface="Times New Roman" panose="02020603050405020304" pitchFamily="18" charset="0"/>
              </a:rPr>
              <a:t>MODULES)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3751" y="2011988"/>
            <a:ext cx="10592493" cy="4056303"/>
          </a:xfrm>
        </p:spPr>
        <p:txBody>
          <a:bodyPr>
            <a:no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Registration Entity: demographic data of the student including the admission number and parents/guardian details.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Finance Entity: students’ accounts information</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Health Entity: Existing medical conditions together with the hospital registration details.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Cafeteria Entity: Meals offered by the institution together with the price tags.</a:t>
            </a:r>
          </a:p>
        </p:txBody>
      </p:sp>
    </p:spTree>
    <p:extLst>
      <p:ext uri="{BB962C8B-B14F-4D97-AF65-F5344CB8AC3E}">
        <p14:creationId xmlns:p14="http://schemas.microsoft.com/office/powerpoint/2010/main" val="87133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797" y="0"/>
            <a:ext cx="10058400" cy="1769424"/>
          </a:xfrm>
        </p:spPr>
        <p:txBody>
          <a:bodyPr>
            <a:no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SYSTEM BUILDING BLOCKS (</a:t>
            </a:r>
            <a:r>
              <a:rPr lang="en-US" sz="3600" b="1" dirty="0" smtClean="0">
                <a:solidFill>
                  <a:schemeClr val="tx1"/>
                </a:solidFill>
                <a:latin typeface="Times New Roman" panose="02020603050405020304" pitchFamily="18" charset="0"/>
                <a:cs typeface="Times New Roman" panose="02020603050405020304" pitchFamily="18" charset="0"/>
              </a:rPr>
              <a:t>MODULES </a:t>
            </a:r>
            <a:r>
              <a:rPr lang="en-US" sz="3600" b="1" dirty="0" smtClean="0">
                <a:solidFill>
                  <a:schemeClr val="tx1"/>
                </a:solidFill>
                <a:latin typeface="Times New Roman" panose="02020603050405020304" pitchFamily="18" charset="0"/>
                <a:cs typeface="Times New Roman" panose="02020603050405020304" pitchFamily="18" charset="0"/>
              </a:rPr>
              <a:t>AND SUB </a:t>
            </a:r>
            <a:r>
              <a:rPr lang="en-US" sz="3600" b="1" dirty="0" smtClean="0">
                <a:solidFill>
                  <a:schemeClr val="tx1"/>
                </a:solidFill>
                <a:latin typeface="Times New Roman" panose="02020603050405020304" pitchFamily="18" charset="0"/>
                <a:cs typeface="Times New Roman" panose="02020603050405020304" pitchFamily="18" charset="0"/>
              </a:rPr>
              <a:t>MODULES) </a:t>
            </a:r>
            <a:r>
              <a:rPr lang="en-US" sz="3600" b="1" dirty="0" err="1" smtClean="0">
                <a:solidFill>
                  <a:schemeClr val="tx1"/>
                </a:solidFill>
                <a:latin typeface="Times New Roman" panose="02020603050405020304" pitchFamily="18" charset="0"/>
                <a:cs typeface="Times New Roman" panose="02020603050405020304" pitchFamily="18" charset="0"/>
              </a:rPr>
              <a:t>cont</a:t>
            </a:r>
            <a:r>
              <a:rPr lang="en-US" sz="3600" b="1" dirty="0" smtClean="0">
                <a:solidFill>
                  <a:schemeClr val="tx1"/>
                </a:solidFill>
                <a:latin typeface="Times New Roman" panose="02020603050405020304" pitchFamily="18" charset="0"/>
                <a:cs typeface="Times New Roman" panose="02020603050405020304" pitchFamily="18" charset="0"/>
              </a:rPr>
              <a:t>…</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3751" y="2011988"/>
            <a:ext cx="10592493" cy="4056303"/>
          </a:xfrm>
        </p:spPr>
        <p:txBody>
          <a:bodyPr>
            <a:noAutofit/>
          </a:bodyPr>
          <a:lstStyle/>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Games/Sports Entity: all the available sporting activities with the student’s choice of sports.</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Accommodation Entity: students hostel of residence and other related information.</a:t>
            </a:r>
          </a:p>
          <a:p>
            <a:pPr>
              <a:lnSpc>
                <a:spcPct val="150000"/>
              </a:lnSpc>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Academic Entity: Lectures and Examination sub-modules. Includes students attendance records, course units, lecturer, exams administered and the results.</a:t>
            </a: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66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THE </a:t>
            </a:r>
            <a:r>
              <a:rPr lang="en-US" sz="4000" b="1" dirty="0" smtClean="0">
                <a:solidFill>
                  <a:schemeClr val="tx1"/>
                </a:solidFill>
                <a:latin typeface="Times New Roman" panose="02020603050405020304" pitchFamily="18" charset="0"/>
                <a:cs typeface="Times New Roman" panose="02020603050405020304" pitchFamily="18" charset="0"/>
              </a:rPr>
              <a:t>ENTITY RELATIONSHIP DIAGRAM (ERD)</a:t>
            </a:r>
            <a:endParaRPr lang="en-US" sz="4000" dirty="0">
              <a:solidFill>
                <a:schemeClr val="tx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970468" y="1880315"/>
            <a:ext cx="8319752" cy="4417454"/>
            <a:chOff x="0" y="0"/>
            <a:chExt cx="7410450" cy="4600575"/>
          </a:xfrm>
        </p:grpSpPr>
        <p:sp>
          <p:nvSpPr>
            <p:cNvPr id="7" name="Rectangle 6"/>
            <p:cNvSpPr/>
            <p:nvPr/>
          </p:nvSpPr>
          <p:spPr>
            <a:xfrm>
              <a:off x="1657350" y="348615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Health</a:t>
              </a:r>
              <a:endParaRPr lang="en-US" sz="1100">
                <a:effectLst/>
                <a:ea typeface="Calibri" panose="020F0502020204030204" pitchFamily="34" charset="0"/>
                <a:cs typeface="Times New Roman" panose="02020603050405020304" pitchFamily="18" charset="0"/>
              </a:endParaRPr>
            </a:p>
          </p:txBody>
        </p:sp>
        <p:grpSp>
          <p:nvGrpSpPr>
            <p:cNvPr id="8" name="Group 7"/>
            <p:cNvGrpSpPr/>
            <p:nvPr/>
          </p:nvGrpSpPr>
          <p:grpSpPr>
            <a:xfrm>
              <a:off x="0" y="0"/>
              <a:ext cx="7410450" cy="4600575"/>
              <a:chOff x="0" y="0"/>
              <a:chExt cx="7410450" cy="4600575"/>
            </a:xfrm>
          </p:grpSpPr>
          <p:sp>
            <p:nvSpPr>
              <p:cNvPr id="9" name="Rectangle 8"/>
              <p:cNvSpPr/>
              <p:nvPr/>
            </p:nvSpPr>
            <p:spPr>
              <a:xfrm>
                <a:off x="3352800" y="57150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Registration</a:t>
                </a:r>
                <a:endParaRPr lang="en-US" sz="1100">
                  <a:effectLst/>
                  <a:ea typeface="Calibri" panose="020F0502020204030204" pitchFamily="34" charset="0"/>
                  <a:cs typeface="Times New Roman" panose="02020603050405020304" pitchFamily="18" charset="0"/>
                </a:endParaRPr>
              </a:p>
            </p:txBody>
          </p:sp>
          <p:sp>
            <p:nvSpPr>
              <p:cNvPr id="10" name="Rectangle 9"/>
              <p:cNvSpPr/>
              <p:nvPr/>
            </p:nvSpPr>
            <p:spPr>
              <a:xfrm>
                <a:off x="3352800" y="377190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Finance</a:t>
                </a:r>
                <a:endParaRPr lang="en-US" sz="1100">
                  <a:effectLst/>
                  <a:ea typeface="Calibri" panose="020F0502020204030204" pitchFamily="34" charset="0"/>
                  <a:cs typeface="Times New Roman" panose="02020603050405020304" pitchFamily="18" charset="0"/>
                </a:endParaRPr>
              </a:p>
            </p:txBody>
          </p:sp>
          <p:sp>
            <p:nvSpPr>
              <p:cNvPr id="11" name="Rectangle 10"/>
              <p:cNvSpPr/>
              <p:nvPr/>
            </p:nvSpPr>
            <p:spPr>
              <a:xfrm>
                <a:off x="866775" y="217170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Cafeteria</a:t>
                </a:r>
                <a:endParaRPr lang="en-US" sz="1100">
                  <a:effectLst/>
                  <a:ea typeface="Calibri" panose="020F0502020204030204" pitchFamily="34" charset="0"/>
                  <a:cs typeface="Times New Roman" panose="02020603050405020304" pitchFamily="18" charset="0"/>
                </a:endParaRPr>
              </a:p>
            </p:txBody>
          </p:sp>
          <p:sp>
            <p:nvSpPr>
              <p:cNvPr id="12" name="Rectangle 11"/>
              <p:cNvSpPr/>
              <p:nvPr/>
            </p:nvSpPr>
            <p:spPr>
              <a:xfrm>
                <a:off x="1495425" y="89535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Sports</a:t>
                </a:r>
                <a:endParaRPr lang="en-US" sz="1100">
                  <a:effectLst/>
                  <a:ea typeface="Calibri" panose="020F0502020204030204" pitchFamily="34" charset="0"/>
                  <a:cs typeface="Times New Roman" panose="02020603050405020304" pitchFamily="18" charset="0"/>
                </a:endParaRPr>
              </a:p>
            </p:txBody>
          </p:sp>
          <p:sp>
            <p:nvSpPr>
              <p:cNvPr id="13" name="Rectangle 12"/>
              <p:cNvSpPr/>
              <p:nvPr/>
            </p:nvSpPr>
            <p:spPr>
              <a:xfrm>
                <a:off x="5448300" y="1876425"/>
                <a:ext cx="1047750"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Accommodation</a:t>
                </a:r>
                <a:endParaRPr lang="en-US" sz="1100">
                  <a:effectLst/>
                  <a:ea typeface="Calibri" panose="020F0502020204030204" pitchFamily="34" charset="0"/>
                  <a:cs typeface="Times New Roman" panose="02020603050405020304" pitchFamily="18" charset="0"/>
                </a:endParaRPr>
              </a:p>
            </p:txBody>
          </p:sp>
          <p:sp>
            <p:nvSpPr>
              <p:cNvPr id="14" name="Rectangle 13"/>
              <p:cNvSpPr/>
              <p:nvPr/>
            </p:nvSpPr>
            <p:spPr>
              <a:xfrm>
                <a:off x="5486400" y="3009900"/>
                <a:ext cx="77152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Academics</a:t>
                </a:r>
                <a:endParaRPr lang="en-US" sz="1100">
                  <a:effectLst/>
                  <a:ea typeface="Calibri" panose="020F0502020204030204" pitchFamily="34" charset="0"/>
                  <a:cs typeface="Times New Roman" panose="02020603050405020304" pitchFamily="18" charset="0"/>
                </a:endParaRPr>
              </a:p>
            </p:txBody>
          </p:sp>
          <p:sp>
            <p:nvSpPr>
              <p:cNvPr id="15" name="Rectangle 14"/>
              <p:cNvSpPr/>
              <p:nvPr/>
            </p:nvSpPr>
            <p:spPr>
              <a:xfrm>
                <a:off x="3352800" y="2019300"/>
                <a:ext cx="828675" cy="2857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Admission</a:t>
                </a:r>
                <a:endParaRPr lang="en-US" sz="1100">
                  <a:effectLst/>
                  <a:ea typeface="Calibri" panose="020F0502020204030204" pitchFamily="34" charset="0"/>
                  <a:cs typeface="Times New Roman" panose="02020603050405020304" pitchFamily="18" charset="0"/>
                </a:endParaRPr>
              </a:p>
            </p:txBody>
          </p:sp>
          <p:sp>
            <p:nvSpPr>
              <p:cNvPr id="16" name="Diamond 15"/>
              <p:cNvSpPr/>
              <p:nvPr/>
            </p:nvSpPr>
            <p:spPr>
              <a:xfrm>
                <a:off x="3209925" y="1152525"/>
                <a:ext cx="1133475"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Accepts</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cxnSp>
            <p:nvCxnSpPr>
              <p:cNvPr id="17" name="Straight Connector 16"/>
              <p:cNvCxnSpPr/>
              <p:nvPr/>
            </p:nvCxnSpPr>
            <p:spPr>
              <a:xfrm flipV="1">
                <a:off x="3781425" y="866775"/>
                <a:ext cx="0" cy="29527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781425" y="1600200"/>
                <a:ext cx="0" cy="419100"/>
              </a:xfrm>
              <a:prstGeom prst="line">
                <a:avLst/>
              </a:prstGeom>
            </p:spPr>
            <p:style>
              <a:lnRef idx="1">
                <a:schemeClr val="dk1"/>
              </a:lnRef>
              <a:fillRef idx="0">
                <a:schemeClr val="dk1"/>
              </a:fillRef>
              <a:effectRef idx="0">
                <a:schemeClr val="dk1"/>
              </a:effectRef>
              <a:fontRef idx="minor">
                <a:schemeClr val="tx1"/>
              </a:fontRef>
            </p:style>
          </p:cxnSp>
          <p:sp>
            <p:nvSpPr>
              <p:cNvPr id="19" name="Diamond 18"/>
              <p:cNvSpPr/>
              <p:nvPr/>
            </p:nvSpPr>
            <p:spPr>
              <a:xfrm>
                <a:off x="2152650" y="1295400"/>
                <a:ext cx="7620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Reg</a:t>
                </a:r>
                <a:endParaRPr lang="en-US" sz="1100">
                  <a:effectLst/>
                  <a:ea typeface="Calibri" panose="020F0502020204030204" pitchFamily="34" charset="0"/>
                  <a:cs typeface="Times New Roman" panose="02020603050405020304" pitchFamily="18" charset="0"/>
                </a:endParaRPr>
              </a:p>
            </p:txBody>
          </p:sp>
          <p:sp>
            <p:nvSpPr>
              <p:cNvPr id="20" name="Diamond 19"/>
              <p:cNvSpPr/>
              <p:nvPr/>
            </p:nvSpPr>
            <p:spPr>
              <a:xfrm>
                <a:off x="1981200" y="2076450"/>
                <a:ext cx="7620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Reg</a:t>
                </a:r>
                <a:endParaRPr lang="en-US" sz="1100">
                  <a:effectLst/>
                  <a:ea typeface="Calibri" panose="020F0502020204030204" pitchFamily="34" charset="0"/>
                  <a:cs typeface="Times New Roman" panose="02020603050405020304" pitchFamily="18" charset="0"/>
                </a:endParaRPr>
              </a:p>
            </p:txBody>
          </p:sp>
          <p:sp>
            <p:nvSpPr>
              <p:cNvPr id="21" name="Diamond 20"/>
              <p:cNvSpPr/>
              <p:nvPr/>
            </p:nvSpPr>
            <p:spPr>
              <a:xfrm>
                <a:off x="4352925" y="1704975"/>
                <a:ext cx="9144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Book</a:t>
                </a:r>
                <a:r>
                  <a:rPr lang="en-US" sz="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22" name="Diamond 21"/>
              <p:cNvSpPr/>
              <p:nvPr/>
            </p:nvSpPr>
            <p:spPr>
              <a:xfrm>
                <a:off x="4429125" y="2524125"/>
                <a:ext cx="7620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Reg</a:t>
                </a:r>
                <a:endParaRPr lang="en-US" sz="1100">
                  <a:effectLst/>
                  <a:ea typeface="Calibri" panose="020F0502020204030204" pitchFamily="34" charset="0"/>
                  <a:cs typeface="Times New Roman" panose="02020603050405020304" pitchFamily="18" charset="0"/>
                </a:endParaRPr>
              </a:p>
            </p:txBody>
          </p:sp>
          <p:sp>
            <p:nvSpPr>
              <p:cNvPr id="23" name="Diamond 22"/>
              <p:cNvSpPr/>
              <p:nvPr/>
            </p:nvSpPr>
            <p:spPr>
              <a:xfrm>
                <a:off x="3429000" y="2905125"/>
                <a:ext cx="7620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Reg</a:t>
                </a:r>
                <a:endParaRPr lang="en-US" sz="1100">
                  <a:effectLst/>
                  <a:ea typeface="Calibri" panose="020F0502020204030204" pitchFamily="34" charset="0"/>
                  <a:cs typeface="Times New Roman" panose="02020603050405020304" pitchFamily="18" charset="0"/>
                </a:endParaRPr>
              </a:p>
            </p:txBody>
          </p:sp>
          <p:sp>
            <p:nvSpPr>
              <p:cNvPr id="24" name="Diamond 23"/>
              <p:cNvSpPr/>
              <p:nvPr/>
            </p:nvSpPr>
            <p:spPr>
              <a:xfrm>
                <a:off x="2247900" y="2771775"/>
                <a:ext cx="762000" cy="44767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Reg</a:t>
                </a:r>
                <a:endParaRPr lang="en-US" sz="1100">
                  <a:effectLst/>
                  <a:ea typeface="Calibri" panose="020F0502020204030204" pitchFamily="34" charset="0"/>
                  <a:cs typeface="Times New Roman" panose="02020603050405020304" pitchFamily="18" charset="0"/>
                </a:endParaRPr>
              </a:p>
            </p:txBody>
          </p:sp>
          <p:cxnSp>
            <p:nvCxnSpPr>
              <p:cNvPr id="25" name="Straight Connector 24"/>
              <p:cNvCxnSpPr/>
              <p:nvPr/>
            </p:nvCxnSpPr>
            <p:spPr>
              <a:xfrm flipV="1">
                <a:off x="3819525" y="2305050"/>
                <a:ext cx="0" cy="60007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810000" y="3352800"/>
                <a:ext cx="0" cy="419100"/>
              </a:xfrm>
              <a:prstGeom prst="line">
                <a:avLst/>
              </a:prstGeom>
            </p:spPr>
            <p:style>
              <a:lnRef idx="1">
                <a:schemeClr val="dk1"/>
              </a:lnRef>
              <a:fillRef idx="0">
                <a:schemeClr val="dk1"/>
              </a:fillRef>
              <a:effectRef idx="0">
                <a:schemeClr val="dk1"/>
              </a:effectRef>
              <a:fontRef idx="minor">
                <a:schemeClr val="tx1"/>
              </a:fontRef>
            </p:style>
          </p:cxnSp>
          <p:cxnSp>
            <p:nvCxnSpPr>
              <p:cNvPr id="27" name="Elbow Connector 26"/>
              <p:cNvCxnSpPr/>
              <p:nvPr/>
            </p:nvCxnSpPr>
            <p:spPr>
              <a:xfrm flipH="1">
                <a:off x="2752725" y="2143125"/>
                <a:ext cx="609600" cy="161925"/>
              </a:xfrm>
              <a:prstGeom prst="bentConnector3">
                <a:avLst/>
              </a:prstGeom>
            </p:spPr>
            <p:style>
              <a:lnRef idx="1">
                <a:schemeClr val="dk1"/>
              </a:lnRef>
              <a:fillRef idx="0">
                <a:schemeClr val="dk1"/>
              </a:fillRef>
              <a:effectRef idx="0">
                <a:schemeClr val="dk1"/>
              </a:effectRef>
              <a:fontRef idx="minor">
                <a:schemeClr val="tx1"/>
              </a:fontRef>
            </p:style>
          </p:cxnSp>
          <p:cxnSp>
            <p:nvCxnSpPr>
              <p:cNvPr id="28" name="Elbow Connector 27"/>
              <p:cNvCxnSpPr/>
              <p:nvPr/>
            </p:nvCxnSpPr>
            <p:spPr>
              <a:xfrm flipH="1">
                <a:off x="1704975" y="2305050"/>
                <a:ext cx="266700" cy="76200"/>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a:off x="4181475" y="2219325"/>
                <a:ext cx="266700" cy="533400"/>
              </a:xfrm>
              <a:prstGeom prst="bentConnector3">
                <a:avLst/>
              </a:prstGeom>
            </p:spPr>
            <p:style>
              <a:lnRef idx="1">
                <a:schemeClr val="dk1"/>
              </a:lnRef>
              <a:fillRef idx="0">
                <a:schemeClr val="dk1"/>
              </a:fillRef>
              <a:effectRef idx="0">
                <a:schemeClr val="dk1"/>
              </a:effectRef>
              <a:fontRef idx="minor">
                <a:schemeClr val="tx1"/>
              </a:fontRef>
            </p:style>
          </p:cxnSp>
          <p:cxnSp>
            <p:nvCxnSpPr>
              <p:cNvPr id="30" name="Elbow Connector 29"/>
              <p:cNvCxnSpPr/>
              <p:nvPr/>
            </p:nvCxnSpPr>
            <p:spPr>
              <a:xfrm>
                <a:off x="5181600" y="2752725"/>
                <a:ext cx="304800" cy="390525"/>
              </a:xfrm>
              <a:prstGeom prst="bentConnector3">
                <a:avLst/>
              </a:prstGeom>
            </p:spPr>
            <p:style>
              <a:lnRef idx="1">
                <a:schemeClr val="dk1"/>
              </a:lnRef>
              <a:fillRef idx="0">
                <a:schemeClr val="dk1"/>
              </a:fillRef>
              <a:effectRef idx="0">
                <a:schemeClr val="dk1"/>
              </a:effectRef>
              <a:fontRef idx="minor">
                <a:schemeClr val="tx1"/>
              </a:fontRef>
            </p:style>
          </p:cxnSp>
          <p:cxnSp>
            <p:nvCxnSpPr>
              <p:cNvPr id="31" name="Elbow Connector 30"/>
              <p:cNvCxnSpPr/>
              <p:nvPr/>
            </p:nvCxnSpPr>
            <p:spPr>
              <a:xfrm flipV="1">
                <a:off x="4191000" y="1933575"/>
                <a:ext cx="171450" cy="180975"/>
              </a:xfrm>
              <a:prstGeom prst="bentConnector3">
                <a:avLst/>
              </a:prstGeom>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a:off x="5248275" y="1933575"/>
                <a:ext cx="209550" cy="152400"/>
              </a:xfrm>
              <a:prstGeom prst="bentConnector3">
                <a:avLst/>
              </a:prstGeom>
            </p:spPr>
            <p:style>
              <a:lnRef idx="1">
                <a:schemeClr val="dk1"/>
              </a:lnRef>
              <a:fillRef idx="0">
                <a:schemeClr val="dk1"/>
              </a:fillRef>
              <a:effectRef idx="0">
                <a:schemeClr val="dk1"/>
              </a:effectRef>
              <a:fontRef idx="minor">
                <a:schemeClr val="tx1"/>
              </a:fontRef>
            </p:style>
          </p:cxnSp>
          <p:cxnSp>
            <p:nvCxnSpPr>
              <p:cNvPr id="33" name="Elbow Connector 32"/>
              <p:cNvCxnSpPr/>
              <p:nvPr/>
            </p:nvCxnSpPr>
            <p:spPr>
              <a:xfrm flipH="1" flipV="1">
                <a:off x="2924175" y="1524000"/>
                <a:ext cx="438150" cy="542925"/>
              </a:xfrm>
              <a:prstGeom prst="bentConnector3">
                <a:avLst/>
              </a:prstGeom>
            </p:spPr>
            <p:style>
              <a:lnRef idx="1">
                <a:schemeClr val="dk1"/>
              </a:lnRef>
              <a:fillRef idx="0">
                <a:schemeClr val="dk1"/>
              </a:fillRef>
              <a:effectRef idx="0">
                <a:schemeClr val="dk1"/>
              </a:effectRef>
              <a:fontRef idx="minor">
                <a:schemeClr val="tx1"/>
              </a:fontRef>
            </p:style>
          </p:cxnSp>
          <p:cxnSp>
            <p:nvCxnSpPr>
              <p:cNvPr id="34" name="Elbow Connector 33"/>
              <p:cNvCxnSpPr/>
              <p:nvPr/>
            </p:nvCxnSpPr>
            <p:spPr>
              <a:xfrm flipH="1" flipV="1">
                <a:off x="2333625" y="1057275"/>
                <a:ext cx="209550" cy="247650"/>
              </a:xfrm>
              <a:prstGeom prst="bentConnector3">
                <a:avLst/>
              </a:prstGeom>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flipH="1">
                <a:off x="3009900" y="2238375"/>
                <a:ext cx="342900" cy="762000"/>
              </a:xfrm>
              <a:prstGeom prst="bentConnector3">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flipH="1">
                <a:off x="2486025" y="3219450"/>
                <a:ext cx="152400" cy="352425"/>
              </a:xfrm>
              <a:prstGeom prst="bentConnector3">
                <a:avLst/>
              </a:prstGeom>
            </p:spPr>
            <p:style>
              <a:lnRef idx="1">
                <a:schemeClr val="dk1"/>
              </a:lnRef>
              <a:fillRef idx="0">
                <a:schemeClr val="dk1"/>
              </a:fillRef>
              <a:effectRef idx="0">
                <a:schemeClr val="dk1"/>
              </a:effectRef>
              <a:fontRef idx="minor">
                <a:schemeClr val="tx1"/>
              </a:fontRef>
            </p:style>
          </p:cxnSp>
          <p:sp>
            <p:nvSpPr>
              <p:cNvPr id="37" name="Oval 36"/>
              <p:cNvSpPr/>
              <p:nvPr/>
            </p:nvSpPr>
            <p:spPr>
              <a:xfrm>
                <a:off x="2809875" y="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Name</a:t>
                </a:r>
                <a:endParaRPr lang="en-US" sz="1100">
                  <a:effectLst/>
                  <a:ea typeface="Calibri" panose="020F0502020204030204" pitchFamily="34" charset="0"/>
                  <a:cs typeface="Times New Roman" panose="02020603050405020304" pitchFamily="18" charset="0"/>
                </a:endParaRPr>
              </a:p>
            </p:txBody>
          </p:sp>
          <p:sp>
            <p:nvSpPr>
              <p:cNvPr id="38" name="Oval 37"/>
              <p:cNvSpPr/>
              <p:nvPr/>
            </p:nvSpPr>
            <p:spPr>
              <a:xfrm>
                <a:off x="3562350" y="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39" name="Oval 38"/>
              <p:cNvSpPr/>
              <p:nvPr/>
            </p:nvSpPr>
            <p:spPr>
              <a:xfrm>
                <a:off x="4286250" y="1333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ID</a:t>
                </a:r>
                <a:endParaRPr lang="en-US" sz="1100">
                  <a:effectLst/>
                  <a:ea typeface="Calibri" panose="020F0502020204030204" pitchFamily="34" charset="0"/>
                  <a:cs typeface="Times New Roman" panose="02020603050405020304" pitchFamily="18" charset="0"/>
                </a:endParaRPr>
              </a:p>
            </p:txBody>
          </p:sp>
          <p:sp>
            <p:nvSpPr>
              <p:cNvPr id="40" name="Oval 39"/>
              <p:cNvSpPr/>
              <p:nvPr/>
            </p:nvSpPr>
            <p:spPr>
              <a:xfrm>
                <a:off x="4600575" y="533400"/>
                <a:ext cx="7048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Parents</a:t>
                </a:r>
                <a:endParaRPr lang="en-US" sz="1100">
                  <a:effectLst/>
                  <a:ea typeface="Calibri" panose="020F0502020204030204" pitchFamily="34" charset="0"/>
                  <a:cs typeface="Times New Roman" panose="02020603050405020304" pitchFamily="18" charset="0"/>
                </a:endParaRPr>
              </a:p>
            </p:txBody>
          </p:sp>
          <p:sp>
            <p:nvSpPr>
              <p:cNvPr id="41" name="Oval 40"/>
              <p:cNvSpPr/>
              <p:nvPr/>
            </p:nvSpPr>
            <p:spPr>
              <a:xfrm>
                <a:off x="4257675" y="91440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Email</a:t>
                </a:r>
                <a:endParaRPr lang="en-US" sz="1100">
                  <a:effectLst/>
                  <a:ea typeface="Calibri" panose="020F0502020204030204" pitchFamily="34" charset="0"/>
                  <a:cs typeface="Times New Roman" panose="02020603050405020304" pitchFamily="18" charset="0"/>
                </a:endParaRPr>
              </a:p>
            </p:txBody>
          </p:sp>
          <p:cxnSp>
            <p:nvCxnSpPr>
              <p:cNvPr id="42" name="Straight Connector 41"/>
              <p:cNvCxnSpPr/>
              <p:nvPr/>
            </p:nvCxnSpPr>
            <p:spPr>
              <a:xfrm flipH="1" flipV="1">
                <a:off x="3267075" y="285750"/>
                <a:ext cx="161925" cy="28575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V="1">
                <a:off x="3733800" y="276225"/>
                <a:ext cx="95250" cy="29527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4191000" y="400050"/>
                <a:ext cx="228600" cy="18097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4181475" y="695325"/>
                <a:ext cx="43815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181475" y="857250"/>
                <a:ext cx="142875" cy="114300"/>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4429125" y="38671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48" name="Oval 47"/>
              <p:cNvSpPr/>
              <p:nvPr/>
            </p:nvSpPr>
            <p:spPr>
              <a:xfrm>
                <a:off x="4124325" y="3352800"/>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Prog</a:t>
                </a:r>
                <a:endParaRPr lang="en-US" sz="1100">
                  <a:effectLst/>
                  <a:ea typeface="Calibri" panose="020F0502020204030204" pitchFamily="34" charset="0"/>
                  <a:cs typeface="Times New Roman" panose="02020603050405020304" pitchFamily="18" charset="0"/>
                </a:endParaRPr>
              </a:p>
            </p:txBody>
          </p:sp>
          <p:sp>
            <p:nvSpPr>
              <p:cNvPr id="49" name="Oval 48"/>
              <p:cNvSpPr/>
              <p:nvPr/>
            </p:nvSpPr>
            <p:spPr>
              <a:xfrm>
                <a:off x="3438525" y="4286250"/>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Year</a:t>
                </a:r>
                <a:endParaRPr lang="en-US" sz="1100">
                  <a:effectLst/>
                  <a:ea typeface="Calibri" panose="020F0502020204030204" pitchFamily="34" charset="0"/>
                  <a:cs typeface="Times New Roman" panose="02020603050405020304" pitchFamily="18" charset="0"/>
                </a:endParaRPr>
              </a:p>
            </p:txBody>
          </p:sp>
          <p:sp>
            <p:nvSpPr>
              <p:cNvPr id="50" name="Oval 49"/>
              <p:cNvSpPr/>
              <p:nvPr/>
            </p:nvSpPr>
            <p:spPr>
              <a:xfrm>
                <a:off x="2714625" y="4086225"/>
                <a:ext cx="57150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Sem</a:t>
                </a:r>
                <a:endParaRPr lang="en-US" sz="1100">
                  <a:effectLst/>
                  <a:ea typeface="Calibri" panose="020F0502020204030204" pitchFamily="34" charset="0"/>
                  <a:cs typeface="Times New Roman" panose="02020603050405020304" pitchFamily="18" charset="0"/>
                </a:endParaRPr>
              </a:p>
            </p:txBody>
          </p:sp>
          <p:sp>
            <p:nvSpPr>
              <p:cNvPr id="51" name="Oval 50"/>
              <p:cNvSpPr/>
              <p:nvPr/>
            </p:nvSpPr>
            <p:spPr>
              <a:xfrm>
                <a:off x="4191000" y="4276725"/>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Fee</a:t>
                </a:r>
                <a:endParaRPr lang="en-US" sz="1100">
                  <a:effectLst/>
                  <a:ea typeface="Calibri" panose="020F0502020204030204" pitchFamily="34" charset="0"/>
                  <a:cs typeface="Times New Roman" panose="02020603050405020304" pitchFamily="18" charset="0"/>
                </a:endParaRPr>
              </a:p>
            </p:txBody>
          </p:sp>
          <p:cxnSp>
            <p:nvCxnSpPr>
              <p:cNvPr id="52" name="Straight Connector 51"/>
              <p:cNvCxnSpPr/>
              <p:nvPr/>
            </p:nvCxnSpPr>
            <p:spPr>
              <a:xfrm flipV="1">
                <a:off x="4038600" y="3629025"/>
                <a:ext cx="219075" cy="14287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191000" y="3895725"/>
                <a:ext cx="257175" cy="6667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181475" y="4067175"/>
                <a:ext cx="133350" cy="24765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3790950" y="4067175"/>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a:off x="3200400" y="4057650"/>
                <a:ext cx="161925" cy="66675"/>
              </a:xfrm>
              <a:prstGeom prst="line">
                <a:avLst/>
              </a:prstGeom>
            </p:spPr>
            <p:style>
              <a:lnRef idx="1">
                <a:schemeClr val="dk1"/>
              </a:lnRef>
              <a:fillRef idx="0">
                <a:schemeClr val="dk1"/>
              </a:fillRef>
              <a:effectRef idx="0">
                <a:schemeClr val="dk1"/>
              </a:effectRef>
              <a:fontRef idx="minor">
                <a:schemeClr val="tx1"/>
              </a:fontRef>
            </p:style>
          </p:cxnSp>
          <p:sp>
            <p:nvSpPr>
              <p:cNvPr id="57" name="Oval 56"/>
              <p:cNvSpPr/>
              <p:nvPr/>
            </p:nvSpPr>
            <p:spPr>
              <a:xfrm>
                <a:off x="1304925" y="297180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58" name="Oval 57"/>
              <p:cNvSpPr/>
              <p:nvPr/>
            </p:nvSpPr>
            <p:spPr>
              <a:xfrm>
                <a:off x="647700" y="3314700"/>
                <a:ext cx="733425"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IP/OP</a:t>
                </a:r>
                <a:endParaRPr lang="en-US" sz="1100">
                  <a:effectLst/>
                  <a:ea typeface="Calibri" panose="020F0502020204030204" pitchFamily="34" charset="0"/>
                  <a:cs typeface="Times New Roman" panose="02020603050405020304" pitchFamily="18" charset="0"/>
                </a:endParaRPr>
              </a:p>
            </p:txBody>
          </p:sp>
          <p:sp>
            <p:nvSpPr>
              <p:cNvPr id="59" name="Oval 58"/>
              <p:cNvSpPr/>
              <p:nvPr/>
            </p:nvSpPr>
            <p:spPr>
              <a:xfrm>
                <a:off x="733425" y="3752850"/>
                <a:ext cx="7048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Parents</a:t>
                </a:r>
                <a:endParaRPr lang="en-US" sz="1100">
                  <a:effectLst/>
                  <a:ea typeface="Calibri" panose="020F0502020204030204" pitchFamily="34" charset="0"/>
                  <a:cs typeface="Times New Roman" panose="02020603050405020304" pitchFamily="18" charset="0"/>
                </a:endParaRPr>
              </a:p>
            </p:txBody>
          </p:sp>
          <p:sp>
            <p:nvSpPr>
              <p:cNvPr id="60" name="Oval 59"/>
              <p:cNvSpPr/>
              <p:nvPr/>
            </p:nvSpPr>
            <p:spPr>
              <a:xfrm>
                <a:off x="1600200" y="3895725"/>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Prog</a:t>
                </a:r>
                <a:endParaRPr lang="en-US" sz="1100">
                  <a:effectLst/>
                  <a:ea typeface="Calibri" panose="020F0502020204030204" pitchFamily="34" charset="0"/>
                  <a:cs typeface="Times New Roman" panose="02020603050405020304" pitchFamily="18" charset="0"/>
                </a:endParaRPr>
              </a:p>
            </p:txBody>
          </p:sp>
          <p:sp>
            <p:nvSpPr>
              <p:cNvPr id="61" name="Oval 60"/>
              <p:cNvSpPr/>
              <p:nvPr/>
            </p:nvSpPr>
            <p:spPr>
              <a:xfrm>
                <a:off x="2714625" y="3333750"/>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Year</a:t>
                </a:r>
                <a:endParaRPr lang="en-US" sz="1100">
                  <a:effectLst/>
                  <a:ea typeface="Calibri" panose="020F0502020204030204" pitchFamily="34" charset="0"/>
                  <a:cs typeface="Times New Roman" panose="02020603050405020304" pitchFamily="18" charset="0"/>
                </a:endParaRPr>
              </a:p>
            </p:txBody>
          </p:sp>
          <p:cxnSp>
            <p:nvCxnSpPr>
              <p:cNvPr id="62" name="Straight Connector 61"/>
              <p:cNvCxnSpPr/>
              <p:nvPr/>
            </p:nvCxnSpPr>
            <p:spPr>
              <a:xfrm flipH="1">
                <a:off x="1343025" y="3524250"/>
                <a:ext cx="32385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a:off x="1381125" y="3695700"/>
                <a:ext cx="285750" cy="1143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1752600" y="3248025"/>
                <a:ext cx="114300" cy="23812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990725" y="3771900"/>
                <a:ext cx="0" cy="12382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V="1">
                <a:off x="2486025" y="3609975"/>
                <a:ext cx="314325" cy="142875"/>
              </a:xfrm>
              <a:prstGeom prst="line">
                <a:avLst/>
              </a:prstGeom>
            </p:spPr>
            <p:style>
              <a:lnRef idx="1">
                <a:schemeClr val="dk1"/>
              </a:lnRef>
              <a:fillRef idx="0">
                <a:schemeClr val="dk1"/>
              </a:fillRef>
              <a:effectRef idx="0">
                <a:schemeClr val="dk1"/>
              </a:effectRef>
              <a:fontRef idx="minor">
                <a:schemeClr val="tx1"/>
              </a:fontRef>
            </p:style>
          </p:cxnSp>
          <p:sp>
            <p:nvSpPr>
              <p:cNvPr id="67" name="Oval 66"/>
              <p:cNvSpPr/>
              <p:nvPr/>
            </p:nvSpPr>
            <p:spPr>
              <a:xfrm>
                <a:off x="514350" y="16954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68" name="Oval 67"/>
              <p:cNvSpPr/>
              <p:nvPr/>
            </p:nvSpPr>
            <p:spPr>
              <a:xfrm>
                <a:off x="1257300" y="1704975"/>
                <a:ext cx="57150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Sem</a:t>
                </a:r>
                <a:endParaRPr lang="en-US" sz="1100">
                  <a:effectLst/>
                  <a:ea typeface="Calibri" panose="020F0502020204030204" pitchFamily="34" charset="0"/>
                  <a:cs typeface="Times New Roman" panose="02020603050405020304" pitchFamily="18" charset="0"/>
                </a:endParaRPr>
              </a:p>
            </p:txBody>
          </p:sp>
          <p:sp>
            <p:nvSpPr>
              <p:cNvPr id="69" name="Oval 68"/>
              <p:cNvSpPr/>
              <p:nvPr/>
            </p:nvSpPr>
            <p:spPr>
              <a:xfrm>
                <a:off x="0" y="21907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Fee</a:t>
                </a:r>
                <a:endParaRPr lang="en-US" sz="1100">
                  <a:effectLst/>
                  <a:ea typeface="Calibri" panose="020F0502020204030204" pitchFamily="34" charset="0"/>
                  <a:cs typeface="Times New Roman" panose="02020603050405020304" pitchFamily="18" charset="0"/>
                </a:endParaRPr>
              </a:p>
            </p:txBody>
          </p:sp>
          <p:sp>
            <p:nvSpPr>
              <p:cNvPr id="70" name="Oval 69"/>
              <p:cNvSpPr/>
              <p:nvPr/>
            </p:nvSpPr>
            <p:spPr>
              <a:xfrm>
                <a:off x="695325" y="2581275"/>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Year</a:t>
                </a:r>
                <a:endParaRPr lang="en-US" sz="1100">
                  <a:effectLst/>
                  <a:ea typeface="Calibri" panose="020F0502020204030204" pitchFamily="34" charset="0"/>
                  <a:cs typeface="Times New Roman" panose="02020603050405020304" pitchFamily="18" charset="0"/>
                </a:endParaRPr>
              </a:p>
            </p:txBody>
          </p:sp>
          <p:cxnSp>
            <p:nvCxnSpPr>
              <p:cNvPr id="71" name="Straight Connector 70"/>
              <p:cNvCxnSpPr/>
              <p:nvPr/>
            </p:nvCxnSpPr>
            <p:spPr>
              <a:xfrm>
                <a:off x="1495425" y="2009775"/>
                <a:ext cx="0" cy="17145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981075" y="1971675"/>
                <a:ext cx="190500" cy="200025"/>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676275" y="2333625"/>
                <a:ext cx="180975"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162050" y="2457450"/>
                <a:ext cx="0" cy="142875"/>
              </a:xfrm>
              <a:prstGeom prst="line">
                <a:avLst/>
              </a:prstGeom>
            </p:spPr>
            <p:style>
              <a:lnRef idx="1">
                <a:schemeClr val="dk1"/>
              </a:lnRef>
              <a:fillRef idx="0">
                <a:schemeClr val="dk1"/>
              </a:fillRef>
              <a:effectRef idx="0">
                <a:schemeClr val="dk1"/>
              </a:effectRef>
              <a:fontRef idx="minor">
                <a:schemeClr val="tx1"/>
              </a:fontRef>
            </p:style>
          </p:cxnSp>
          <p:sp>
            <p:nvSpPr>
              <p:cNvPr id="75" name="Oval 74"/>
              <p:cNvSpPr/>
              <p:nvPr/>
            </p:nvSpPr>
            <p:spPr>
              <a:xfrm>
                <a:off x="781050" y="4762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76" name="Oval 75"/>
              <p:cNvSpPr/>
              <p:nvPr/>
            </p:nvSpPr>
            <p:spPr>
              <a:xfrm>
                <a:off x="571500" y="914400"/>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Year</a:t>
                </a:r>
                <a:endParaRPr lang="en-US" sz="1100">
                  <a:effectLst/>
                  <a:ea typeface="Calibri" panose="020F0502020204030204" pitchFamily="34" charset="0"/>
                  <a:cs typeface="Times New Roman" panose="02020603050405020304" pitchFamily="18" charset="0"/>
                </a:endParaRPr>
              </a:p>
            </p:txBody>
          </p:sp>
          <p:sp>
            <p:nvSpPr>
              <p:cNvPr id="77" name="Oval 76"/>
              <p:cNvSpPr/>
              <p:nvPr/>
            </p:nvSpPr>
            <p:spPr>
              <a:xfrm>
                <a:off x="1514475" y="428625"/>
                <a:ext cx="57150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Sem</a:t>
                </a:r>
                <a:endParaRPr lang="en-US" sz="1100">
                  <a:effectLst/>
                  <a:ea typeface="Calibri" panose="020F0502020204030204" pitchFamily="34" charset="0"/>
                  <a:cs typeface="Times New Roman" panose="02020603050405020304" pitchFamily="18" charset="0"/>
                </a:endParaRPr>
              </a:p>
            </p:txBody>
          </p:sp>
          <p:sp>
            <p:nvSpPr>
              <p:cNvPr id="78" name="Oval 77"/>
              <p:cNvSpPr/>
              <p:nvPr/>
            </p:nvSpPr>
            <p:spPr>
              <a:xfrm>
                <a:off x="2152650" y="476250"/>
                <a:ext cx="8191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Activity </a:t>
                </a:r>
                <a:endParaRPr lang="en-US" sz="1100">
                  <a:effectLst/>
                  <a:ea typeface="Calibri" panose="020F0502020204030204" pitchFamily="34" charset="0"/>
                  <a:cs typeface="Times New Roman" panose="02020603050405020304" pitchFamily="18" charset="0"/>
                </a:endParaRPr>
              </a:p>
            </p:txBody>
          </p:sp>
          <p:cxnSp>
            <p:nvCxnSpPr>
              <p:cNvPr id="79" name="Straight Connector 78"/>
              <p:cNvCxnSpPr/>
              <p:nvPr/>
            </p:nvCxnSpPr>
            <p:spPr>
              <a:xfrm flipH="1">
                <a:off x="1228725" y="1076325"/>
                <a:ext cx="266700"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flipV="1">
                <a:off x="1343025" y="723900"/>
                <a:ext cx="152400" cy="19050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V="1">
                <a:off x="2314575" y="781050"/>
                <a:ext cx="85725" cy="1143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flipV="1">
                <a:off x="1762125" y="733425"/>
                <a:ext cx="104775" cy="171450"/>
              </a:xfrm>
              <a:prstGeom prst="line">
                <a:avLst/>
              </a:prstGeom>
            </p:spPr>
            <p:style>
              <a:lnRef idx="1">
                <a:schemeClr val="dk1"/>
              </a:lnRef>
              <a:fillRef idx="0">
                <a:schemeClr val="dk1"/>
              </a:fillRef>
              <a:effectRef idx="0">
                <a:schemeClr val="dk1"/>
              </a:effectRef>
              <a:fontRef idx="minor">
                <a:schemeClr val="tx1"/>
              </a:fontRef>
            </p:style>
          </p:cxnSp>
          <p:sp>
            <p:nvSpPr>
              <p:cNvPr id="83" name="Oval 82"/>
              <p:cNvSpPr/>
              <p:nvPr/>
            </p:nvSpPr>
            <p:spPr>
              <a:xfrm>
                <a:off x="5238750" y="133350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84" name="Oval 83"/>
              <p:cNvSpPr/>
              <p:nvPr/>
            </p:nvSpPr>
            <p:spPr>
              <a:xfrm>
                <a:off x="5991225" y="1352550"/>
                <a:ext cx="7048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Hostel </a:t>
                </a:r>
                <a:endParaRPr lang="en-US" sz="1100">
                  <a:effectLst/>
                  <a:ea typeface="Calibri" panose="020F0502020204030204" pitchFamily="34" charset="0"/>
                  <a:cs typeface="Times New Roman" panose="02020603050405020304" pitchFamily="18" charset="0"/>
                </a:endParaRPr>
              </a:p>
            </p:txBody>
          </p:sp>
          <p:sp>
            <p:nvSpPr>
              <p:cNvPr id="85" name="Oval 84"/>
              <p:cNvSpPr/>
              <p:nvPr/>
            </p:nvSpPr>
            <p:spPr>
              <a:xfrm>
                <a:off x="6743700" y="1514475"/>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Fee</a:t>
                </a:r>
                <a:endParaRPr lang="en-US" sz="1100">
                  <a:effectLst/>
                  <a:ea typeface="Calibri" panose="020F0502020204030204" pitchFamily="34" charset="0"/>
                  <a:cs typeface="Times New Roman" panose="02020603050405020304" pitchFamily="18" charset="0"/>
                </a:endParaRPr>
              </a:p>
            </p:txBody>
          </p:sp>
          <p:sp>
            <p:nvSpPr>
              <p:cNvPr id="86" name="Oval 85"/>
              <p:cNvSpPr/>
              <p:nvPr/>
            </p:nvSpPr>
            <p:spPr>
              <a:xfrm>
                <a:off x="6743700" y="1914525"/>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Year</a:t>
                </a:r>
                <a:endParaRPr lang="en-US" sz="1100">
                  <a:effectLst/>
                  <a:ea typeface="Calibri" panose="020F0502020204030204" pitchFamily="34" charset="0"/>
                  <a:cs typeface="Times New Roman" panose="02020603050405020304" pitchFamily="18" charset="0"/>
                </a:endParaRPr>
              </a:p>
            </p:txBody>
          </p:sp>
          <p:sp>
            <p:nvSpPr>
              <p:cNvPr id="87" name="Oval 86"/>
              <p:cNvSpPr/>
              <p:nvPr/>
            </p:nvSpPr>
            <p:spPr>
              <a:xfrm>
                <a:off x="6134100" y="2314575"/>
                <a:ext cx="57150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Sem</a:t>
                </a:r>
                <a:endParaRPr lang="en-US" sz="1100">
                  <a:effectLst/>
                  <a:ea typeface="Calibri" panose="020F0502020204030204" pitchFamily="34" charset="0"/>
                  <a:cs typeface="Times New Roman" panose="02020603050405020304" pitchFamily="18" charset="0"/>
                </a:endParaRPr>
              </a:p>
            </p:txBody>
          </p:sp>
          <p:cxnSp>
            <p:nvCxnSpPr>
              <p:cNvPr id="88" name="Straight Connector 87"/>
              <p:cNvCxnSpPr/>
              <p:nvPr/>
            </p:nvCxnSpPr>
            <p:spPr>
              <a:xfrm flipH="1" flipV="1">
                <a:off x="5543550" y="1619250"/>
                <a:ext cx="114300" cy="257175"/>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V="1">
                <a:off x="6057900" y="1619250"/>
                <a:ext cx="114300" cy="257175"/>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6505575" y="2066925"/>
                <a:ext cx="247650" cy="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V="1">
                <a:off x="6496050" y="1743075"/>
                <a:ext cx="314325" cy="14287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6229350" y="2162175"/>
                <a:ext cx="104775" cy="161925"/>
              </a:xfrm>
              <a:prstGeom prst="line">
                <a:avLst/>
              </a:prstGeom>
            </p:spPr>
            <p:style>
              <a:lnRef idx="1">
                <a:schemeClr val="dk1"/>
              </a:lnRef>
              <a:fillRef idx="0">
                <a:schemeClr val="dk1"/>
              </a:fillRef>
              <a:effectRef idx="0">
                <a:schemeClr val="dk1"/>
              </a:effectRef>
              <a:fontRef idx="minor">
                <a:schemeClr val="tx1"/>
              </a:fontRef>
            </p:style>
          </p:cxnSp>
          <p:sp>
            <p:nvSpPr>
              <p:cNvPr id="93" name="Oval 92"/>
              <p:cNvSpPr/>
              <p:nvPr/>
            </p:nvSpPr>
            <p:spPr>
              <a:xfrm>
                <a:off x="5429250" y="2609850"/>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sp>
            <p:nvSpPr>
              <p:cNvPr id="94" name="Oval 93"/>
              <p:cNvSpPr/>
              <p:nvPr/>
            </p:nvSpPr>
            <p:spPr>
              <a:xfrm>
                <a:off x="6324600" y="2733675"/>
                <a:ext cx="6667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Prog</a:t>
                </a:r>
                <a:endParaRPr lang="en-US" sz="1100">
                  <a:effectLst/>
                  <a:ea typeface="Calibri" panose="020F0502020204030204" pitchFamily="34" charset="0"/>
                  <a:cs typeface="Times New Roman" panose="02020603050405020304" pitchFamily="18" charset="0"/>
                </a:endParaRPr>
              </a:p>
            </p:txBody>
          </p:sp>
          <p:sp>
            <p:nvSpPr>
              <p:cNvPr id="95" name="Oval 94"/>
              <p:cNvSpPr/>
              <p:nvPr/>
            </p:nvSpPr>
            <p:spPr>
              <a:xfrm>
                <a:off x="6524625" y="3105150"/>
                <a:ext cx="7429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Course</a:t>
                </a:r>
                <a:endParaRPr lang="en-US" sz="1100">
                  <a:effectLst/>
                  <a:ea typeface="Calibri" panose="020F0502020204030204" pitchFamily="34" charset="0"/>
                  <a:cs typeface="Times New Roman" panose="02020603050405020304" pitchFamily="18" charset="0"/>
                </a:endParaRPr>
              </a:p>
            </p:txBody>
          </p:sp>
          <p:sp>
            <p:nvSpPr>
              <p:cNvPr id="96" name="Oval 95"/>
              <p:cNvSpPr/>
              <p:nvPr/>
            </p:nvSpPr>
            <p:spPr>
              <a:xfrm>
                <a:off x="5991225" y="3819525"/>
                <a:ext cx="742950"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Exams</a:t>
                </a:r>
                <a:endParaRPr lang="en-US" sz="1100">
                  <a:effectLst/>
                  <a:ea typeface="Calibri" panose="020F0502020204030204" pitchFamily="34" charset="0"/>
                  <a:cs typeface="Times New Roman" panose="02020603050405020304" pitchFamily="18" charset="0"/>
                </a:endParaRPr>
              </a:p>
            </p:txBody>
          </p:sp>
          <p:sp>
            <p:nvSpPr>
              <p:cNvPr id="97" name="Oval 96"/>
              <p:cNvSpPr/>
              <p:nvPr/>
            </p:nvSpPr>
            <p:spPr>
              <a:xfrm>
                <a:off x="6619875" y="3524250"/>
                <a:ext cx="790575"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US" sz="1100">
                  <a:effectLst/>
                  <a:ea typeface="Calibri" panose="020F0502020204030204" pitchFamily="34" charset="0"/>
                  <a:cs typeface="Times New Roman" panose="02020603050405020304" pitchFamily="18" charset="0"/>
                </a:endParaRPr>
              </a:p>
            </p:txBody>
          </p:sp>
          <p:sp>
            <p:nvSpPr>
              <p:cNvPr id="98" name="Oval 97"/>
              <p:cNvSpPr/>
              <p:nvPr/>
            </p:nvSpPr>
            <p:spPr>
              <a:xfrm>
                <a:off x="5057775" y="3609975"/>
                <a:ext cx="828675" cy="314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Lecturer</a:t>
                </a:r>
                <a:endParaRPr lang="en-US" sz="1100">
                  <a:effectLst/>
                  <a:ea typeface="Calibri" panose="020F0502020204030204" pitchFamily="34" charset="0"/>
                  <a:cs typeface="Times New Roman" panose="02020603050405020304" pitchFamily="18" charset="0"/>
                </a:endParaRPr>
              </a:p>
            </p:txBody>
          </p:sp>
          <p:cxnSp>
            <p:nvCxnSpPr>
              <p:cNvPr id="99" name="Straight Connector 98"/>
              <p:cNvCxnSpPr/>
              <p:nvPr/>
            </p:nvCxnSpPr>
            <p:spPr>
              <a:xfrm flipV="1">
                <a:off x="5753100" y="2895600"/>
                <a:ext cx="19050" cy="11430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flipH="1">
                <a:off x="5505450" y="3295650"/>
                <a:ext cx="285750" cy="314325"/>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flipH="1" flipV="1">
                <a:off x="5953125" y="3305175"/>
                <a:ext cx="304800" cy="523875"/>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flipH="1">
                <a:off x="6257925" y="3000375"/>
                <a:ext cx="152400" cy="66675"/>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6267450" y="3171825"/>
                <a:ext cx="266700" cy="66675"/>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6257925" y="3295650"/>
                <a:ext cx="419100" cy="295275"/>
              </a:xfrm>
              <a:prstGeom prst="line">
                <a:avLst/>
              </a:prstGeom>
            </p:spPr>
            <p:style>
              <a:lnRef idx="1">
                <a:schemeClr val="dk1"/>
              </a:lnRef>
              <a:fillRef idx="0">
                <a:schemeClr val="dk1"/>
              </a:fillRef>
              <a:effectRef idx="0">
                <a:schemeClr val="dk1"/>
              </a:effectRef>
              <a:fontRef idx="minor">
                <a:schemeClr val="tx1"/>
              </a:fontRef>
            </p:style>
          </p:cxnSp>
          <p:sp>
            <p:nvSpPr>
              <p:cNvPr id="105" name="Oval 104"/>
              <p:cNvSpPr/>
              <p:nvPr/>
            </p:nvSpPr>
            <p:spPr>
              <a:xfrm>
                <a:off x="3876675" y="1590675"/>
                <a:ext cx="666750" cy="2857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Adm.</a:t>
                </a:r>
                <a:endParaRPr lang="en-US" sz="1100">
                  <a:effectLst/>
                  <a:ea typeface="Calibri" panose="020F0502020204030204" pitchFamily="34" charset="0"/>
                  <a:cs typeface="Times New Roman" panose="02020603050405020304" pitchFamily="18" charset="0"/>
                </a:endParaRPr>
              </a:p>
            </p:txBody>
          </p:sp>
          <p:cxnSp>
            <p:nvCxnSpPr>
              <p:cNvPr id="106" name="Straight Connector 105"/>
              <p:cNvCxnSpPr/>
              <p:nvPr/>
            </p:nvCxnSpPr>
            <p:spPr>
              <a:xfrm flipV="1">
                <a:off x="3943350" y="1866900"/>
                <a:ext cx="152400" cy="15240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0988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smtClean="0">
                <a:solidFill>
                  <a:schemeClr val="tx1"/>
                </a:solidFill>
                <a:latin typeface="Times New Roman" panose="02020603050405020304" pitchFamily="18" charset="0"/>
                <a:cs typeface="Times New Roman" panose="02020603050405020304" pitchFamily="18" charset="0"/>
              </a:rPr>
              <a:t/>
            </a:r>
            <a:br>
              <a:rPr lang="en-US" sz="3600" b="1" dirty="0" smtClean="0">
                <a:solidFill>
                  <a:schemeClr val="tx1"/>
                </a:solidFill>
                <a:latin typeface="Times New Roman" panose="02020603050405020304" pitchFamily="18" charset="0"/>
                <a:cs typeface="Times New Roman" panose="02020603050405020304" pitchFamily="18" charset="0"/>
              </a:rPr>
            </a:br>
            <a:r>
              <a:rPr lang="en-US" sz="4000" b="1" dirty="0" smtClean="0">
                <a:solidFill>
                  <a:schemeClr val="tx1"/>
                </a:solidFill>
                <a:latin typeface="Times New Roman" panose="02020603050405020304" pitchFamily="18" charset="0"/>
                <a:cs typeface="Times New Roman" panose="02020603050405020304" pitchFamily="18" charset="0"/>
              </a:rPr>
              <a:t>THE </a:t>
            </a:r>
            <a:r>
              <a:rPr lang="en-US" sz="4000" b="1" dirty="0" smtClean="0">
                <a:solidFill>
                  <a:schemeClr val="tx1"/>
                </a:solidFill>
                <a:latin typeface="Times New Roman" panose="02020603050405020304" pitchFamily="18" charset="0"/>
                <a:cs typeface="Times New Roman" panose="02020603050405020304" pitchFamily="18" charset="0"/>
              </a:rPr>
              <a:t>DATA DIMENSIONAL MODEL</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144" name="Picture 143" descr="C:\Users\Kevin\Documents\Research work\Malvin\Students Records System\Capture1.PNG"/>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970468" y="1763118"/>
            <a:ext cx="7907628" cy="4573287"/>
          </a:xfrm>
          <a:prstGeom prst="rect">
            <a:avLst/>
          </a:prstGeom>
          <a:noFill/>
          <a:ln>
            <a:noFill/>
          </a:ln>
        </p:spPr>
      </p:pic>
    </p:spTree>
    <p:extLst>
      <p:ext uri="{BB962C8B-B14F-4D97-AF65-F5344CB8AC3E}">
        <p14:creationId xmlns:p14="http://schemas.microsoft.com/office/powerpoint/2010/main" val="11046461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2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3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5.xml><?xml version="1.0" encoding="utf-8"?>
<a:theme xmlns:a="http://schemas.openxmlformats.org/drawingml/2006/main" name="4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1450</Words>
  <Application>Microsoft Office PowerPoint</Application>
  <PresentationFormat>Widescreen</PresentationFormat>
  <Paragraphs>196</Paragraphs>
  <Slides>23</Slides>
  <Notes>21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23</vt:i4>
      </vt:variant>
    </vt:vector>
  </HeadingPairs>
  <TitlesOfParts>
    <vt:vector size="32" baseType="lpstr">
      <vt:lpstr>Calibri</vt:lpstr>
      <vt:lpstr>Calibri Light</vt:lpstr>
      <vt:lpstr>Times New Roman</vt:lpstr>
      <vt:lpstr>Wingdings</vt:lpstr>
      <vt:lpstr>Retrospect</vt:lpstr>
      <vt:lpstr>1_Retrospect</vt:lpstr>
      <vt:lpstr>2_Retrospect</vt:lpstr>
      <vt:lpstr>3_Retrospect</vt:lpstr>
      <vt:lpstr>4_Retrospect</vt:lpstr>
      <vt:lpstr>STUDENTS’ RECORDS MANAGEMENT SYSTEM</vt:lpstr>
      <vt:lpstr>INTRODUCTION</vt:lpstr>
      <vt:lpstr>ENVIRONMENTAL SETUP</vt:lpstr>
      <vt:lpstr>PURPOSE OF THE SYSTEM</vt:lpstr>
      <vt:lpstr>     THE SYSTEM FEATURES</vt:lpstr>
      <vt:lpstr>SYSTEM BUILDING BLOCKS (MODULES AND SUB MODULES)</vt:lpstr>
      <vt:lpstr>SYSTEM BUILDING BLOCKS (MODULES AND SUB MODULES) cont…</vt:lpstr>
      <vt:lpstr>     THE ENTITY RELATIONSHIP DIAGRAM (ERD)</vt:lpstr>
      <vt:lpstr>     THE DATA DIMENSIONAL MODEL</vt:lpstr>
      <vt:lpstr>    TECHNICAL CONSTRAINTS</vt:lpstr>
      <vt:lpstr>    LOGICAL DESIGN OF THE DATABASE   </vt:lpstr>
      <vt:lpstr>    LOGICAL DESIGN OF THE DATABASE cont…   </vt:lpstr>
      <vt:lpstr>    LOGICAL DESIGN OF THE DATABASE cont…   </vt:lpstr>
      <vt:lpstr>     NETWORK INFRASTRUCTURE &amp; SECURITY</vt:lpstr>
      <vt:lpstr>     SYSTEM EXAMINATION PLAN</vt:lpstr>
      <vt:lpstr>     CADENT PLAN</vt:lpstr>
      <vt:lpstr>     DEFECT PREVENTION</vt:lpstr>
      <vt:lpstr>     DATA FLOW DIAGRAMS (DFDs) STUDENT REGISTRATION DFD</vt:lpstr>
      <vt:lpstr>     DATA FLOW DIAGRAMS (DFDs) STUDENT RECORDS DFD</vt:lpstr>
      <vt:lpstr>     DATA FLOW DIAGRAMS (DFDs) LOGINS DFD</vt:lpstr>
      <vt:lpstr>     DATA FLOW DIAGRAMS (DFDs) DFD &amp; USE CASE DIAGRAM FOR THE LIBRARY COMPONENT</vt:lpstr>
      <vt:lpstr>CONCLUSION</vt:lpstr>
      <vt:lpstr>PowerPoint Presentation</vt:lpstr>
    </vt:vector>
  </TitlesOfParts>
  <Company>KPOSN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RECORDS MANAGEMENT SYSTEM</dc:title>
  <dc:creator>Kevin</dc:creator>
  <cp:lastModifiedBy>Kevin</cp:lastModifiedBy>
  <cp:revision>27</cp:revision>
  <dcterms:created xsi:type="dcterms:W3CDTF">2021-12-02T17:17:10Z</dcterms:created>
  <dcterms:modified xsi:type="dcterms:W3CDTF">2021-12-02T19:12:58Z</dcterms:modified>
</cp:coreProperties>
</file>