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17" r:id="rId5"/>
    <p:sldId id="309" r:id="rId6"/>
    <p:sldId id="310" r:id="rId7"/>
    <p:sldId id="311" r:id="rId8"/>
    <p:sldId id="320" r:id="rId9"/>
    <p:sldId id="314" r:id="rId10"/>
    <p:sldId id="321" r:id="rId11"/>
    <p:sldId id="318" r:id="rId12"/>
    <p:sldId id="323" r:id="rId13"/>
    <p:sldId id="324" r:id="rId14"/>
    <p:sldId id="330" r:id="rId15"/>
    <p:sldId id="325" r:id="rId16"/>
    <p:sldId id="329" r:id="rId17"/>
    <p:sldId id="319" r:id="rId18"/>
    <p:sldId id="327" r:id="rId19"/>
    <p:sldId id="328" r:id="rId20"/>
    <p:sldId id="326"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8" d="100"/>
          <a:sy n="78" d="100"/>
        </p:scale>
        <p:origin x="154"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87724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1877961"/>
          </a:xfrm>
        </p:spPr>
        <p:txBody>
          <a:bodyPr anchor="ctr"/>
          <a:lstStyle/>
          <a:p>
            <a:r>
              <a:rPr lang="en-US" dirty="0"/>
              <a:t>Anti  Sleep Glasses</a:t>
            </a:r>
            <a:br>
              <a:rPr lang="en-US" dirty="0"/>
            </a:br>
            <a:r>
              <a:rPr lang="en-US" dirty="0"/>
              <a:t>For Drivers</a:t>
            </a:r>
          </a:p>
        </p:txBody>
      </p:sp>
      <p:sp>
        <p:nvSpPr>
          <p:cNvPr id="2" name="TextBox 1">
            <a:extLst>
              <a:ext uri="{FF2B5EF4-FFF2-40B4-BE49-F238E27FC236}">
                <a16:creationId xmlns:a16="http://schemas.microsoft.com/office/drawing/2014/main" id="{50C09CEE-B7EE-A265-1DB7-95AFFDC3A4EA}"/>
              </a:ext>
            </a:extLst>
          </p:cNvPr>
          <p:cNvSpPr txBox="1"/>
          <p:nvPr/>
        </p:nvSpPr>
        <p:spPr>
          <a:xfrm>
            <a:off x="196645" y="4570702"/>
            <a:ext cx="4050890" cy="1200329"/>
          </a:xfrm>
          <a:prstGeom prst="rect">
            <a:avLst/>
          </a:prstGeom>
          <a:noFill/>
        </p:spPr>
        <p:txBody>
          <a:bodyPr wrap="square" rtlCol="0">
            <a:spAutoFit/>
          </a:bodyPr>
          <a:lstStyle/>
          <a:p>
            <a:r>
              <a:rPr lang="en-IN" sz="2400" b="1" dirty="0"/>
              <a:t>Jayanthi Sharma – 22BCE1758</a:t>
            </a:r>
          </a:p>
          <a:p>
            <a:endParaRPr lang="en-IN" sz="2400" b="1" dirty="0"/>
          </a:p>
          <a:p>
            <a:r>
              <a:rPr lang="en-IN" sz="2400" b="1" dirty="0"/>
              <a:t>Vibha Rao -  22BCE1957</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9460-E589-BAB7-E002-88AD5B911A33}"/>
              </a:ext>
            </a:extLst>
          </p:cNvPr>
          <p:cNvSpPr>
            <a:spLocks noGrp="1"/>
          </p:cNvSpPr>
          <p:nvPr>
            <p:ph type="title"/>
          </p:nvPr>
        </p:nvSpPr>
        <p:spPr>
          <a:xfrm>
            <a:off x="737419" y="457200"/>
            <a:ext cx="10360152" cy="914400"/>
          </a:xfrm>
        </p:spPr>
        <p:txBody>
          <a:bodyPr/>
          <a:lstStyle/>
          <a:p>
            <a:r>
              <a:rPr lang="en-US" dirty="0"/>
              <a:t>Schematic View</a:t>
            </a:r>
            <a:endParaRPr lang="en-IN" dirty="0"/>
          </a:p>
        </p:txBody>
      </p:sp>
      <p:sp>
        <p:nvSpPr>
          <p:cNvPr id="5" name="Slide Number Placeholder 4">
            <a:extLst>
              <a:ext uri="{FF2B5EF4-FFF2-40B4-BE49-F238E27FC236}">
                <a16:creationId xmlns:a16="http://schemas.microsoft.com/office/drawing/2014/main" id="{610E2BE1-B1E0-4492-428E-49C6C8A6C99D}"/>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8" name="Content Placeholder 7">
            <a:extLst>
              <a:ext uri="{FF2B5EF4-FFF2-40B4-BE49-F238E27FC236}">
                <a16:creationId xmlns:a16="http://schemas.microsoft.com/office/drawing/2014/main" id="{39EDC57C-7C4F-322B-4776-0E68C6B1EA2E}"/>
              </a:ext>
            </a:extLst>
          </p:cNvPr>
          <p:cNvPicPr>
            <a:picLocks noGrp="1" noChangeAspect="1"/>
          </p:cNvPicPr>
          <p:nvPr>
            <p:ph sz="quarter" idx="13"/>
          </p:nvPr>
        </p:nvPicPr>
        <p:blipFill>
          <a:blip r:embed="rId2"/>
          <a:stretch>
            <a:fillRect/>
          </a:stretch>
        </p:blipFill>
        <p:spPr>
          <a:xfrm>
            <a:off x="2128684" y="1632156"/>
            <a:ext cx="7934632" cy="4591663"/>
          </a:xfrm>
        </p:spPr>
      </p:pic>
    </p:spTree>
    <p:extLst>
      <p:ext uri="{BB962C8B-B14F-4D97-AF65-F5344CB8AC3E}">
        <p14:creationId xmlns:p14="http://schemas.microsoft.com/office/powerpoint/2010/main" val="155529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air of safety glasses&#10;&#10;Description automatically generated">
            <a:extLst>
              <a:ext uri="{FF2B5EF4-FFF2-40B4-BE49-F238E27FC236}">
                <a16:creationId xmlns:a16="http://schemas.microsoft.com/office/drawing/2014/main" id="{70CD95AD-82A2-A7F7-0214-066EDE38E1AC}"/>
              </a:ext>
            </a:extLst>
          </p:cNvPr>
          <p:cNvPicPr>
            <a:picLocks noChangeAspect="1"/>
          </p:cNvPicPr>
          <p:nvPr/>
        </p:nvPicPr>
        <p:blipFill>
          <a:blip r:embed="rId2"/>
          <a:srcRect t="8407" r="3" b="3"/>
          <a:stretch/>
        </p:blipFill>
        <p:spPr>
          <a:xfrm>
            <a:off x="864276" y="520903"/>
            <a:ext cx="4751511" cy="2510196"/>
          </a:xfrm>
          <a:prstGeom prst="rect">
            <a:avLst/>
          </a:prstGeom>
          <a:noFill/>
        </p:spPr>
      </p:pic>
      <p:sp>
        <p:nvSpPr>
          <p:cNvPr id="2" name="Slide Number Placeholder 1" hidden="1">
            <a:extLst>
              <a:ext uri="{FF2B5EF4-FFF2-40B4-BE49-F238E27FC236}">
                <a16:creationId xmlns:a16="http://schemas.microsoft.com/office/drawing/2014/main" id="{5CBCECCC-C71D-8AB9-065E-0C63B3489E0D}"/>
              </a:ext>
            </a:extLst>
          </p:cNvPr>
          <p:cNvSpPr>
            <a:spLocks noGrp="1"/>
          </p:cNvSpPr>
          <p:nvPr>
            <p:ph type="sldNum" sz="quarter" idx="4294967295"/>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11</a:t>
            </a:fld>
            <a:endParaRPr lang="en-US"/>
          </a:p>
        </p:txBody>
      </p:sp>
      <p:pic>
        <p:nvPicPr>
          <p:cNvPr id="6" name="Picture 5" descr="A pair of safety glasses&#10;&#10;Description automatically generated">
            <a:extLst>
              <a:ext uri="{FF2B5EF4-FFF2-40B4-BE49-F238E27FC236}">
                <a16:creationId xmlns:a16="http://schemas.microsoft.com/office/drawing/2014/main" id="{C8044429-4E4C-6C72-91F0-E226DDAB54B7}"/>
              </a:ext>
            </a:extLst>
          </p:cNvPr>
          <p:cNvPicPr>
            <a:picLocks noChangeAspect="1"/>
          </p:cNvPicPr>
          <p:nvPr/>
        </p:nvPicPr>
        <p:blipFill>
          <a:blip r:embed="rId3"/>
          <a:stretch>
            <a:fillRect/>
          </a:stretch>
        </p:blipFill>
        <p:spPr>
          <a:xfrm>
            <a:off x="3254477" y="3630421"/>
            <a:ext cx="5416008" cy="2723934"/>
          </a:xfrm>
          <a:prstGeom prst="rect">
            <a:avLst/>
          </a:prstGeom>
        </p:spPr>
      </p:pic>
      <p:pic>
        <p:nvPicPr>
          <p:cNvPr id="8" name="Picture 7" descr="A device with wires and wires on a table&#10;&#10;Description automatically generated">
            <a:extLst>
              <a:ext uri="{FF2B5EF4-FFF2-40B4-BE49-F238E27FC236}">
                <a16:creationId xmlns:a16="http://schemas.microsoft.com/office/drawing/2014/main" id="{EC40A50F-F538-0B31-8BD5-48E60E7ACCAF}"/>
              </a:ext>
            </a:extLst>
          </p:cNvPr>
          <p:cNvPicPr>
            <a:picLocks noChangeAspect="1"/>
          </p:cNvPicPr>
          <p:nvPr/>
        </p:nvPicPr>
        <p:blipFill>
          <a:blip r:embed="rId4"/>
          <a:stretch>
            <a:fillRect/>
          </a:stretch>
        </p:blipFill>
        <p:spPr>
          <a:xfrm>
            <a:off x="6576214" y="520903"/>
            <a:ext cx="4188542" cy="2510196"/>
          </a:xfrm>
          <a:prstGeom prst="rect">
            <a:avLst/>
          </a:prstGeom>
        </p:spPr>
      </p:pic>
      <p:sp>
        <p:nvSpPr>
          <p:cNvPr id="10" name="TextBox 9">
            <a:extLst>
              <a:ext uri="{FF2B5EF4-FFF2-40B4-BE49-F238E27FC236}">
                <a16:creationId xmlns:a16="http://schemas.microsoft.com/office/drawing/2014/main" id="{CF1AD64A-4876-1FF3-A735-187783315D5D}"/>
              </a:ext>
            </a:extLst>
          </p:cNvPr>
          <p:cNvSpPr txBox="1"/>
          <p:nvPr/>
        </p:nvSpPr>
        <p:spPr>
          <a:xfrm>
            <a:off x="1237082" y="3128414"/>
            <a:ext cx="3510116" cy="369332"/>
          </a:xfrm>
          <a:prstGeom prst="rect">
            <a:avLst/>
          </a:prstGeom>
          <a:noFill/>
        </p:spPr>
        <p:txBody>
          <a:bodyPr wrap="square" rtlCol="0">
            <a:spAutoFit/>
          </a:bodyPr>
          <a:lstStyle/>
          <a:p>
            <a:pPr algn="ctr"/>
            <a:r>
              <a:rPr lang="en-IN" b="1" dirty="0"/>
              <a:t>Side View</a:t>
            </a:r>
          </a:p>
        </p:txBody>
      </p:sp>
      <p:sp>
        <p:nvSpPr>
          <p:cNvPr id="12" name="TextBox 11">
            <a:extLst>
              <a:ext uri="{FF2B5EF4-FFF2-40B4-BE49-F238E27FC236}">
                <a16:creationId xmlns:a16="http://schemas.microsoft.com/office/drawing/2014/main" id="{9893694D-A6D7-9040-87F3-C41F9B6D99B3}"/>
              </a:ext>
            </a:extLst>
          </p:cNvPr>
          <p:cNvSpPr txBox="1"/>
          <p:nvPr/>
        </p:nvSpPr>
        <p:spPr>
          <a:xfrm>
            <a:off x="6915427" y="3128414"/>
            <a:ext cx="3510116" cy="369332"/>
          </a:xfrm>
          <a:prstGeom prst="rect">
            <a:avLst/>
          </a:prstGeom>
          <a:noFill/>
        </p:spPr>
        <p:txBody>
          <a:bodyPr wrap="square" rtlCol="0">
            <a:spAutoFit/>
          </a:bodyPr>
          <a:lstStyle/>
          <a:p>
            <a:pPr algn="ctr"/>
            <a:r>
              <a:rPr lang="en-IN" b="1" dirty="0"/>
              <a:t>Top View</a:t>
            </a:r>
          </a:p>
        </p:txBody>
      </p:sp>
      <p:sp>
        <p:nvSpPr>
          <p:cNvPr id="13" name="TextBox 12">
            <a:extLst>
              <a:ext uri="{FF2B5EF4-FFF2-40B4-BE49-F238E27FC236}">
                <a16:creationId xmlns:a16="http://schemas.microsoft.com/office/drawing/2014/main" id="{60EC8017-FEC5-7B2D-E3C1-F2960810B27D}"/>
              </a:ext>
            </a:extLst>
          </p:cNvPr>
          <p:cNvSpPr txBox="1"/>
          <p:nvPr/>
        </p:nvSpPr>
        <p:spPr>
          <a:xfrm>
            <a:off x="4207423" y="6354355"/>
            <a:ext cx="3510116" cy="369332"/>
          </a:xfrm>
          <a:prstGeom prst="rect">
            <a:avLst/>
          </a:prstGeom>
          <a:noFill/>
        </p:spPr>
        <p:txBody>
          <a:bodyPr wrap="square" rtlCol="0">
            <a:spAutoFit/>
          </a:bodyPr>
          <a:lstStyle/>
          <a:p>
            <a:pPr algn="ctr"/>
            <a:r>
              <a:rPr lang="en-IN" b="1" dirty="0"/>
              <a:t>Front View</a:t>
            </a:r>
          </a:p>
        </p:txBody>
      </p:sp>
      <p:sp>
        <p:nvSpPr>
          <p:cNvPr id="15" name="TextBox 14">
            <a:extLst>
              <a:ext uri="{FF2B5EF4-FFF2-40B4-BE49-F238E27FC236}">
                <a16:creationId xmlns:a16="http://schemas.microsoft.com/office/drawing/2014/main" id="{4FBB01E4-3EFB-C36C-2662-065E54A39C2F}"/>
              </a:ext>
            </a:extLst>
          </p:cNvPr>
          <p:cNvSpPr txBox="1"/>
          <p:nvPr/>
        </p:nvSpPr>
        <p:spPr>
          <a:xfrm>
            <a:off x="4667081" y="35222"/>
            <a:ext cx="6100916" cy="400110"/>
          </a:xfrm>
          <a:prstGeom prst="rect">
            <a:avLst/>
          </a:prstGeom>
          <a:noFill/>
        </p:spPr>
        <p:txBody>
          <a:bodyPr wrap="square">
            <a:spAutoFit/>
          </a:bodyPr>
          <a:lstStyle/>
          <a:p>
            <a:r>
              <a:rPr lang="en-US" sz="2000" b="1" dirty="0"/>
              <a:t>Project Implementation</a:t>
            </a:r>
            <a:endParaRPr lang="en-IN" sz="2000" b="1" dirty="0"/>
          </a:p>
        </p:txBody>
      </p:sp>
    </p:spTree>
    <p:extLst>
      <p:ext uri="{BB962C8B-B14F-4D97-AF65-F5344CB8AC3E}">
        <p14:creationId xmlns:p14="http://schemas.microsoft.com/office/powerpoint/2010/main" val="231019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9460-E589-BAB7-E002-88AD5B911A33}"/>
              </a:ext>
            </a:extLst>
          </p:cNvPr>
          <p:cNvSpPr>
            <a:spLocks noGrp="1"/>
          </p:cNvSpPr>
          <p:nvPr>
            <p:ph type="title"/>
          </p:nvPr>
        </p:nvSpPr>
        <p:spPr>
          <a:xfrm>
            <a:off x="737419" y="457200"/>
            <a:ext cx="10360152" cy="914400"/>
          </a:xfrm>
        </p:spPr>
        <p:txBody>
          <a:bodyPr/>
          <a:lstStyle/>
          <a:p>
            <a:r>
              <a:rPr lang="en-US" dirty="0"/>
              <a:t>Block Diagram</a:t>
            </a:r>
            <a:endParaRPr lang="en-IN" dirty="0"/>
          </a:p>
        </p:txBody>
      </p:sp>
      <p:sp>
        <p:nvSpPr>
          <p:cNvPr id="5" name="Slide Number Placeholder 4">
            <a:extLst>
              <a:ext uri="{FF2B5EF4-FFF2-40B4-BE49-F238E27FC236}">
                <a16:creationId xmlns:a16="http://schemas.microsoft.com/office/drawing/2014/main" id="{610E2BE1-B1E0-4492-428E-49C6C8A6C99D}"/>
              </a:ext>
            </a:extLst>
          </p:cNvPr>
          <p:cNvSpPr>
            <a:spLocks noGrp="1"/>
          </p:cNvSpPr>
          <p:nvPr>
            <p:ph type="sldNum" sz="quarter" idx="4"/>
          </p:nvPr>
        </p:nvSpPr>
        <p:spPr/>
        <p:txBody>
          <a:bodyPr/>
          <a:lstStyle/>
          <a:p>
            <a:fld id="{58FB4751-880F-D840-AAA9-3A15815CC996}" type="slidenum">
              <a:rPr lang="en-US" smtClean="0"/>
              <a:pPr/>
              <a:t>12</a:t>
            </a:fld>
            <a:endParaRPr lang="en-US" dirty="0"/>
          </a:p>
        </p:txBody>
      </p:sp>
      <p:pic>
        <p:nvPicPr>
          <p:cNvPr id="7" name="Content Placeholder 6">
            <a:extLst>
              <a:ext uri="{FF2B5EF4-FFF2-40B4-BE49-F238E27FC236}">
                <a16:creationId xmlns:a16="http://schemas.microsoft.com/office/drawing/2014/main" id="{AEF9946C-3BA2-0DD3-1CAD-E72202AE151B}"/>
              </a:ext>
            </a:extLst>
          </p:cNvPr>
          <p:cNvPicPr>
            <a:picLocks noGrp="1" noChangeAspect="1"/>
          </p:cNvPicPr>
          <p:nvPr>
            <p:ph sz="quarter" idx="13"/>
          </p:nvPr>
        </p:nvPicPr>
        <p:blipFill>
          <a:blip r:embed="rId2"/>
          <a:stretch>
            <a:fillRect/>
          </a:stretch>
        </p:blipFill>
        <p:spPr>
          <a:xfrm>
            <a:off x="4177489" y="1224697"/>
            <a:ext cx="4543724" cy="5103056"/>
          </a:xfrm>
        </p:spPr>
      </p:pic>
    </p:spTree>
    <p:extLst>
      <p:ext uri="{BB962C8B-B14F-4D97-AF65-F5344CB8AC3E}">
        <p14:creationId xmlns:p14="http://schemas.microsoft.com/office/powerpoint/2010/main" val="426117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9460-E589-BAB7-E002-88AD5B911A33}"/>
              </a:ext>
            </a:extLst>
          </p:cNvPr>
          <p:cNvSpPr>
            <a:spLocks noGrp="1"/>
          </p:cNvSpPr>
          <p:nvPr>
            <p:ph type="title"/>
          </p:nvPr>
        </p:nvSpPr>
        <p:spPr>
          <a:xfrm>
            <a:off x="737419" y="457200"/>
            <a:ext cx="10360152" cy="914400"/>
          </a:xfrm>
        </p:spPr>
        <p:txBody>
          <a:bodyPr/>
          <a:lstStyle/>
          <a:p>
            <a:r>
              <a:rPr lang="en-US" dirty="0"/>
              <a:t>Code</a:t>
            </a:r>
            <a:endParaRPr lang="en-IN" dirty="0"/>
          </a:p>
        </p:txBody>
      </p:sp>
      <p:sp>
        <p:nvSpPr>
          <p:cNvPr id="5" name="Slide Number Placeholder 4">
            <a:extLst>
              <a:ext uri="{FF2B5EF4-FFF2-40B4-BE49-F238E27FC236}">
                <a16:creationId xmlns:a16="http://schemas.microsoft.com/office/drawing/2014/main" id="{610E2BE1-B1E0-4492-428E-49C6C8A6C99D}"/>
              </a:ext>
            </a:extLst>
          </p:cNvPr>
          <p:cNvSpPr>
            <a:spLocks noGrp="1"/>
          </p:cNvSpPr>
          <p:nvPr>
            <p:ph type="sldNum" sz="quarter" idx="4"/>
          </p:nvPr>
        </p:nvSpPr>
        <p:spPr/>
        <p:txBody>
          <a:bodyPr/>
          <a:lstStyle/>
          <a:p>
            <a:fld id="{58FB4751-880F-D840-AAA9-3A15815CC996}" type="slidenum">
              <a:rPr lang="en-US" smtClean="0"/>
              <a:pPr/>
              <a:t>13</a:t>
            </a:fld>
            <a:endParaRPr lang="en-US" dirty="0"/>
          </a:p>
        </p:txBody>
      </p:sp>
      <p:pic>
        <p:nvPicPr>
          <p:cNvPr id="8" name="Picture 7">
            <a:extLst>
              <a:ext uri="{FF2B5EF4-FFF2-40B4-BE49-F238E27FC236}">
                <a16:creationId xmlns:a16="http://schemas.microsoft.com/office/drawing/2014/main" id="{F2ACD981-7273-41DD-41FD-6E1655EB459E}"/>
              </a:ext>
            </a:extLst>
          </p:cNvPr>
          <p:cNvPicPr>
            <a:picLocks noChangeAspect="1"/>
          </p:cNvPicPr>
          <p:nvPr/>
        </p:nvPicPr>
        <p:blipFill>
          <a:blip r:embed="rId2"/>
          <a:stretch>
            <a:fillRect/>
          </a:stretch>
        </p:blipFill>
        <p:spPr>
          <a:xfrm>
            <a:off x="2754340" y="285135"/>
            <a:ext cx="6917754" cy="6081629"/>
          </a:xfrm>
          <a:prstGeom prst="rect">
            <a:avLst/>
          </a:prstGeom>
        </p:spPr>
      </p:pic>
    </p:spTree>
    <p:extLst>
      <p:ext uri="{BB962C8B-B14F-4D97-AF65-F5344CB8AC3E}">
        <p14:creationId xmlns:p14="http://schemas.microsoft.com/office/powerpoint/2010/main" val="135078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A173-DFE3-C3D5-23F9-3AE03776139C}"/>
              </a:ext>
            </a:extLst>
          </p:cNvPr>
          <p:cNvSpPr>
            <a:spLocks noGrp="1"/>
          </p:cNvSpPr>
          <p:nvPr>
            <p:ph type="title"/>
          </p:nvPr>
        </p:nvSpPr>
        <p:spPr/>
        <p:txBody>
          <a:bodyPr/>
          <a:lstStyle/>
          <a:p>
            <a:r>
              <a:rPr lang="en-US" dirty="0"/>
              <a:t>Expected Outcome</a:t>
            </a:r>
            <a:endParaRPr lang="en-IN" dirty="0"/>
          </a:p>
        </p:txBody>
      </p:sp>
      <p:sp>
        <p:nvSpPr>
          <p:cNvPr id="3" name="Content Placeholder 2">
            <a:extLst>
              <a:ext uri="{FF2B5EF4-FFF2-40B4-BE49-F238E27FC236}">
                <a16:creationId xmlns:a16="http://schemas.microsoft.com/office/drawing/2014/main" id="{CDAAB06C-42F3-AB51-2EA0-B70EC7795905}"/>
              </a:ext>
            </a:extLst>
          </p:cNvPr>
          <p:cNvSpPr>
            <a:spLocks noGrp="1"/>
          </p:cNvSpPr>
          <p:nvPr>
            <p:ph sz="quarter" idx="11"/>
          </p:nvPr>
        </p:nvSpPr>
        <p:spPr>
          <a:xfrm>
            <a:off x="914400" y="2039112"/>
            <a:ext cx="10439400" cy="3877055"/>
          </a:xfrm>
        </p:spPr>
        <p:txBody>
          <a:bodyPr/>
          <a:lstStyle/>
          <a:p>
            <a:pPr marL="342900" indent="-342900">
              <a:buFont typeface="Wingdings" panose="05000000000000000000" pitchFamily="2" charset="2"/>
              <a:buChar char="v"/>
            </a:pPr>
            <a:r>
              <a:rPr lang="en-US" dirty="0">
                <a:solidFill>
                  <a:schemeClr val="bg2">
                    <a:lumMod val="25000"/>
                  </a:schemeClr>
                </a:solidFill>
              </a:rPr>
              <a:t>Accurate Drowsiness Detection: The device will effectively differentiate between drowsiness and regular blinking, ensuring precise identification of when a driver is truly falling asleep.</a:t>
            </a:r>
          </a:p>
          <a:p>
            <a:pPr marL="342900" indent="-342900">
              <a:buFont typeface="Wingdings" panose="05000000000000000000" pitchFamily="2" charset="2"/>
              <a:buChar char="v"/>
            </a:pPr>
            <a:r>
              <a:rPr lang="en-US" dirty="0">
                <a:solidFill>
                  <a:schemeClr val="bg2">
                    <a:lumMod val="25000"/>
                  </a:schemeClr>
                </a:solidFill>
              </a:rPr>
              <a:t>Timely Alerts: A warning alarm will activate specifically for drowsiness, alerting the driver without triggering during normal blinking, thus minimizing false positives.</a:t>
            </a:r>
          </a:p>
        </p:txBody>
      </p:sp>
      <p:sp>
        <p:nvSpPr>
          <p:cNvPr id="5" name="Slide Number Placeholder 4">
            <a:extLst>
              <a:ext uri="{FF2B5EF4-FFF2-40B4-BE49-F238E27FC236}">
                <a16:creationId xmlns:a16="http://schemas.microsoft.com/office/drawing/2014/main" id="{5D1DF2FE-42D1-A8A3-716B-7A9D280FC65D}"/>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Tree>
    <p:extLst>
      <p:ext uri="{BB962C8B-B14F-4D97-AF65-F5344CB8AC3E}">
        <p14:creationId xmlns:p14="http://schemas.microsoft.com/office/powerpoint/2010/main" val="245790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A173-DFE3-C3D5-23F9-3AE03776139C}"/>
              </a:ext>
            </a:extLst>
          </p:cNvPr>
          <p:cNvSpPr>
            <a:spLocks noGrp="1"/>
          </p:cNvSpPr>
          <p:nvPr>
            <p:ph type="title"/>
          </p:nvPr>
        </p:nvSpPr>
        <p:spPr/>
        <p:txBody>
          <a:bodyPr/>
          <a:lstStyle/>
          <a:p>
            <a:r>
              <a:rPr lang="en-US" dirty="0"/>
              <a:t>Applications of Anti-Sleep Glasses in Real-Life Scenarios</a:t>
            </a:r>
            <a:endParaRPr lang="en-IN" dirty="0"/>
          </a:p>
        </p:txBody>
      </p:sp>
      <p:sp>
        <p:nvSpPr>
          <p:cNvPr id="3" name="Content Placeholder 2">
            <a:extLst>
              <a:ext uri="{FF2B5EF4-FFF2-40B4-BE49-F238E27FC236}">
                <a16:creationId xmlns:a16="http://schemas.microsoft.com/office/drawing/2014/main" id="{CDAAB06C-42F3-AB51-2EA0-B70EC7795905}"/>
              </a:ext>
            </a:extLst>
          </p:cNvPr>
          <p:cNvSpPr>
            <a:spLocks noGrp="1"/>
          </p:cNvSpPr>
          <p:nvPr>
            <p:ph sz="quarter" idx="11"/>
          </p:nvPr>
        </p:nvSpPr>
        <p:spPr>
          <a:xfrm>
            <a:off x="914400" y="2039112"/>
            <a:ext cx="10439400" cy="3877055"/>
          </a:xfrm>
        </p:spPr>
        <p:txBody>
          <a:bodyPr/>
          <a:lstStyle/>
          <a:p>
            <a:pPr marL="342900" indent="-342900">
              <a:buFont typeface="Wingdings" panose="05000000000000000000" pitchFamily="2" charset="2"/>
              <a:buChar char="v"/>
            </a:pPr>
            <a:r>
              <a:rPr lang="en-US" b="1" dirty="0">
                <a:solidFill>
                  <a:schemeClr val="bg2">
                    <a:lumMod val="25000"/>
                  </a:schemeClr>
                </a:solidFill>
              </a:rPr>
              <a:t>Long-Distance Driving</a:t>
            </a:r>
            <a:r>
              <a:rPr lang="en-US" dirty="0">
                <a:solidFill>
                  <a:schemeClr val="bg2">
                    <a:lumMod val="25000"/>
                  </a:schemeClr>
                </a:solidFill>
              </a:rPr>
              <a:t>: Alerts drivers to drowsiness, helping prevent accidents during long or night drives.</a:t>
            </a:r>
          </a:p>
          <a:p>
            <a:pPr marL="342900" indent="-342900">
              <a:buFont typeface="Wingdings" panose="05000000000000000000" pitchFamily="2" charset="2"/>
              <a:buChar char="v"/>
            </a:pPr>
            <a:r>
              <a:rPr lang="en-US" b="1" dirty="0">
                <a:solidFill>
                  <a:schemeClr val="bg2">
                    <a:lumMod val="25000"/>
                  </a:schemeClr>
                </a:solidFill>
              </a:rPr>
              <a:t>Shift Work: </a:t>
            </a:r>
            <a:r>
              <a:rPr lang="en-US" dirty="0">
                <a:solidFill>
                  <a:schemeClr val="bg2">
                    <a:lumMod val="25000"/>
                  </a:schemeClr>
                </a:solidFill>
              </a:rPr>
              <a:t>Supports workers in maintaining alertness during night shifts, reducing errors and accidents.</a:t>
            </a:r>
          </a:p>
          <a:p>
            <a:pPr marL="342900" indent="-342900">
              <a:buFont typeface="Wingdings" panose="05000000000000000000" pitchFamily="2" charset="2"/>
              <a:buChar char="v"/>
            </a:pPr>
            <a:r>
              <a:rPr lang="en-US" b="1" dirty="0">
                <a:solidFill>
                  <a:schemeClr val="bg2">
                    <a:lumMod val="25000"/>
                  </a:schemeClr>
                </a:solidFill>
              </a:rPr>
              <a:t>Studying or Working Late</a:t>
            </a:r>
            <a:r>
              <a:rPr lang="en-US" dirty="0">
                <a:solidFill>
                  <a:schemeClr val="bg2">
                    <a:lumMod val="25000"/>
                  </a:schemeClr>
                </a:solidFill>
              </a:rPr>
              <a:t>: Keeps students and professionals focused during late-night study sessions or projects.</a:t>
            </a:r>
          </a:p>
          <a:p>
            <a:pPr marL="342900" indent="-342900">
              <a:buFont typeface="Wingdings" panose="05000000000000000000" pitchFamily="2" charset="2"/>
              <a:buChar char="v"/>
            </a:pPr>
            <a:r>
              <a:rPr lang="en-US" b="1" dirty="0">
                <a:solidFill>
                  <a:schemeClr val="bg2">
                    <a:lumMod val="25000"/>
                  </a:schemeClr>
                </a:solidFill>
              </a:rPr>
              <a:t>Aviation:</a:t>
            </a:r>
            <a:r>
              <a:rPr lang="en-US" dirty="0">
                <a:solidFill>
                  <a:schemeClr val="bg2">
                    <a:lumMod val="25000"/>
                  </a:schemeClr>
                </a:solidFill>
              </a:rPr>
              <a:t> Assists pilots and air traffic controllers in staying vigilant during long hours of monitoring.</a:t>
            </a:r>
          </a:p>
          <a:p>
            <a:pPr marL="342900" indent="-342900">
              <a:buFont typeface="Wingdings" panose="05000000000000000000" pitchFamily="2" charset="2"/>
              <a:buChar char="v"/>
            </a:pPr>
            <a:r>
              <a:rPr lang="en-US" b="1" dirty="0">
                <a:solidFill>
                  <a:schemeClr val="bg2">
                    <a:lumMod val="25000"/>
                  </a:schemeClr>
                </a:solidFill>
              </a:rPr>
              <a:t>Delivery Drivers:</a:t>
            </a:r>
            <a:r>
              <a:rPr lang="en-US" dirty="0">
                <a:solidFill>
                  <a:schemeClr val="bg2">
                    <a:lumMod val="25000"/>
                  </a:schemeClr>
                </a:solidFill>
              </a:rPr>
              <a:t> Helps maintain alertness for timely deliveries and reduces road accident risks</a:t>
            </a:r>
            <a:r>
              <a:rPr lang="en-IN" dirty="0">
                <a:solidFill>
                  <a:schemeClr val="bg2">
                    <a:lumMod val="25000"/>
                  </a:schemeClr>
                </a:solidFill>
              </a:rPr>
              <a:t>.</a:t>
            </a:r>
          </a:p>
          <a:p>
            <a:pPr marL="342900" indent="-342900">
              <a:buFont typeface="Wingdings" panose="05000000000000000000" pitchFamily="2" charset="2"/>
              <a:buChar char="v"/>
            </a:pPr>
            <a:r>
              <a:rPr lang="en-US" b="1" dirty="0">
                <a:solidFill>
                  <a:schemeClr val="bg2">
                    <a:lumMod val="25000"/>
                  </a:schemeClr>
                </a:solidFill>
              </a:rPr>
              <a:t>Gaming and E-Sports:</a:t>
            </a:r>
            <a:r>
              <a:rPr lang="en-US" dirty="0">
                <a:solidFill>
                  <a:schemeClr val="bg2">
                    <a:lumMod val="25000"/>
                  </a:schemeClr>
                </a:solidFill>
              </a:rPr>
              <a:t> Enhances focus and reaction times for gamers during extended sessions.</a:t>
            </a:r>
            <a:endParaRPr lang="en-IN" dirty="0">
              <a:solidFill>
                <a:schemeClr val="bg2">
                  <a:lumMod val="25000"/>
                </a:schemeClr>
              </a:solidFill>
            </a:endParaRPr>
          </a:p>
          <a:p>
            <a:pPr marL="342900" indent="-342900">
              <a:buFont typeface="Wingdings" panose="05000000000000000000" pitchFamily="2" charset="2"/>
              <a:buChar char="v"/>
            </a:pPr>
            <a:r>
              <a:rPr lang="en-US" b="1" dirty="0">
                <a:solidFill>
                  <a:schemeClr val="bg2">
                    <a:lumMod val="25000"/>
                  </a:schemeClr>
                </a:solidFill>
              </a:rPr>
              <a:t>Research and Development: </a:t>
            </a:r>
            <a:r>
              <a:rPr lang="en-US" dirty="0">
                <a:solidFill>
                  <a:schemeClr val="bg2">
                    <a:lumMod val="25000"/>
                  </a:schemeClr>
                </a:solidFill>
              </a:rPr>
              <a:t>Ensures scientists remain alert to capture critical observations during long experiments.</a:t>
            </a:r>
          </a:p>
        </p:txBody>
      </p:sp>
      <p:sp>
        <p:nvSpPr>
          <p:cNvPr id="5" name="Slide Number Placeholder 4">
            <a:extLst>
              <a:ext uri="{FF2B5EF4-FFF2-40B4-BE49-F238E27FC236}">
                <a16:creationId xmlns:a16="http://schemas.microsoft.com/office/drawing/2014/main" id="{5D1DF2FE-42D1-A8A3-716B-7A9D280FC65D}"/>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270462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A173-DFE3-C3D5-23F9-3AE03776139C}"/>
              </a:ext>
            </a:extLst>
          </p:cNvPr>
          <p:cNvSpPr>
            <a:spLocks noGrp="1"/>
          </p:cNvSpPr>
          <p:nvPr>
            <p:ph type="title"/>
          </p:nvPr>
        </p:nvSpPr>
        <p:spPr/>
        <p:txBody>
          <a:bodyPr/>
          <a:lstStyle/>
          <a:p>
            <a:r>
              <a:rPr lang="en-US" dirty="0"/>
              <a:t>Advantages of Our Anti Sleep Glasses </a:t>
            </a:r>
            <a:endParaRPr lang="en-IN" dirty="0"/>
          </a:p>
        </p:txBody>
      </p:sp>
      <p:sp>
        <p:nvSpPr>
          <p:cNvPr id="3" name="Content Placeholder 2">
            <a:extLst>
              <a:ext uri="{FF2B5EF4-FFF2-40B4-BE49-F238E27FC236}">
                <a16:creationId xmlns:a16="http://schemas.microsoft.com/office/drawing/2014/main" id="{CDAAB06C-42F3-AB51-2EA0-B70EC7795905}"/>
              </a:ext>
            </a:extLst>
          </p:cNvPr>
          <p:cNvSpPr>
            <a:spLocks noGrp="1"/>
          </p:cNvSpPr>
          <p:nvPr>
            <p:ph sz="quarter" idx="11"/>
          </p:nvPr>
        </p:nvSpPr>
        <p:spPr>
          <a:xfrm>
            <a:off x="914400" y="2039112"/>
            <a:ext cx="10439400" cy="3877055"/>
          </a:xfrm>
        </p:spPr>
        <p:txBody>
          <a:bodyPr>
            <a:normAutofit fontScale="92500" lnSpcReduction="10000"/>
          </a:bodyPr>
          <a:lstStyle/>
          <a:p>
            <a:pPr marL="342900" indent="-342900">
              <a:buFont typeface="Wingdings" panose="05000000000000000000" pitchFamily="2" charset="2"/>
              <a:buChar char="v"/>
            </a:pPr>
            <a:r>
              <a:rPr lang="en-US" b="1" dirty="0">
                <a:solidFill>
                  <a:schemeClr val="bg2">
                    <a:lumMod val="25000"/>
                  </a:schemeClr>
                </a:solidFill>
              </a:rPr>
              <a:t>Enhanced Safety: </a:t>
            </a:r>
            <a:r>
              <a:rPr lang="en-US" dirty="0">
                <a:solidFill>
                  <a:schemeClr val="bg2">
                    <a:lumMod val="25000"/>
                  </a:schemeClr>
                </a:solidFill>
              </a:rPr>
              <a:t>Helps prevent accidents by alerting users to drowsiness, particularly beneficial for drivers and those in safety-sensitive jobs.</a:t>
            </a:r>
          </a:p>
          <a:p>
            <a:pPr marL="342900" indent="-342900">
              <a:buFont typeface="Wingdings" panose="05000000000000000000" pitchFamily="2" charset="2"/>
              <a:buChar char="v"/>
            </a:pPr>
            <a:r>
              <a:rPr lang="en-US" b="1" dirty="0">
                <a:solidFill>
                  <a:schemeClr val="bg2">
                    <a:lumMod val="25000"/>
                  </a:schemeClr>
                </a:solidFill>
              </a:rPr>
              <a:t>Real-Time Monitoring: </a:t>
            </a:r>
            <a:r>
              <a:rPr lang="en-US" dirty="0">
                <a:solidFill>
                  <a:schemeClr val="bg2">
                    <a:lumMod val="25000"/>
                  </a:schemeClr>
                </a:solidFill>
              </a:rPr>
              <a:t>Continuously tracks blinking patterns to detect signs of fatigue, providing immediate feedback.</a:t>
            </a:r>
          </a:p>
          <a:p>
            <a:pPr marL="342900" indent="-342900">
              <a:buFont typeface="Wingdings" panose="05000000000000000000" pitchFamily="2" charset="2"/>
              <a:buChar char="v"/>
            </a:pPr>
            <a:r>
              <a:rPr lang="en-US" b="1" dirty="0">
                <a:solidFill>
                  <a:schemeClr val="bg2">
                    <a:lumMod val="25000"/>
                  </a:schemeClr>
                </a:solidFill>
              </a:rPr>
              <a:t>Immediate Alerts: </a:t>
            </a:r>
            <a:r>
              <a:rPr lang="en-US" dirty="0">
                <a:solidFill>
                  <a:schemeClr val="bg2">
                    <a:lumMod val="25000"/>
                  </a:schemeClr>
                </a:solidFill>
              </a:rPr>
              <a:t>Utilizes a buzzer and vibrator to deliver timely notifications, ensuring users stay awake and alert.</a:t>
            </a:r>
          </a:p>
          <a:p>
            <a:pPr marL="342900" indent="-342900">
              <a:buFont typeface="Wingdings" panose="05000000000000000000" pitchFamily="2" charset="2"/>
              <a:buChar char="v"/>
            </a:pPr>
            <a:r>
              <a:rPr lang="en-US" b="1" dirty="0">
                <a:solidFill>
                  <a:schemeClr val="bg2">
                    <a:lumMod val="25000"/>
                  </a:schemeClr>
                </a:solidFill>
              </a:rPr>
              <a:t>Support for Deaf Users: </a:t>
            </a:r>
            <a:r>
              <a:rPr lang="en-US" dirty="0">
                <a:solidFill>
                  <a:schemeClr val="bg2">
                    <a:lumMod val="25000"/>
                  </a:schemeClr>
                </a:solidFill>
              </a:rPr>
              <a:t>The built-in vibrator provides a tactile alert for users who are deaf or hard of hearing, helping them stay awake without relying on auditory signals.</a:t>
            </a:r>
          </a:p>
          <a:p>
            <a:pPr marL="342900" indent="-342900">
              <a:buFont typeface="Wingdings" panose="05000000000000000000" pitchFamily="2" charset="2"/>
              <a:buChar char="v"/>
            </a:pPr>
            <a:r>
              <a:rPr lang="en-US" b="1" dirty="0">
                <a:solidFill>
                  <a:schemeClr val="bg2">
                    <a:lumMod val="25000"/>
                  </a:schemeClr>
                </a:solidFill>
              </a:rPr>
              <a:t>Customizable Sensitivity: </a:t>
            </a:r>
            <a:r>
              <a:rPr lang="en-US" dirty="0">
                <a:solidFill>
                  <a:schemeClr val="bg2">
                    <a:lumMod val="25000"/>
                  </a:schemeClr>
                </a:solidFill>
              </a:rPr>
              <a:t>Users can adjust the sensitivity of the eye blink sensor to suit individual needs and environments.</a:t>
            </a:r>
            <a:endParaRPr lang="en-IN" dirty="0">
              <a:solidFill>
                <a:schemeClr val="bg2">
                  <a:lumMod val="25000"/>
                </a:schemeClr>
              </a:solidFill>
            </a:endParaRPr>
          </a:p>
          <a:p>
            <a:pPr marL="342900" indent="-342900">
              <a:buFont typeface="Wingdings" panose="05000000000000000000" pitchFamily="2" charset="2"/>
              <a:buChar char="v"/>
            </a:pPr>
            <a:r>
              <a:rPr lang="en-US" b="1" dirty="0">
                <a:solidFill>
                  <a:schemeClr val="bg2">
                    <a:lumMod val="25000"/>
                  </a:schemeClr>
                </a:solidFill>
              </a:rPr>
              <a:t>Portability: </a:t>
            </a:r>
            <a:r>
              <a:rPr lang="en-US" dirty="0">
                <a:solidFill>
                  <a:schemeClr val="bg2">
                    <a:lumMod val="25000"/>
                  </a:schemeClr>
                </a:solidFill>
              </a:rPr>
              <a:t>Designed to be lightweight and easy to wear, making them convenient for daily use</a:t>
            </a:r>
            <a:r>
              <a:rPr lang="en-US" b="1" dirty="0">
                <a:solidFill>
                  <a:schemeClr val="bg2">
                    <a:lumMod val="25000"/>
                  </a:schemeClr>
                </a:solidFill>
              </a:rPr>
              <a:t>.</a:t>
            </a:r>
          </a:p>
          <a:p>
            <a:pPr marL="342900" indent="-342900">
              <a:buFont typeface="Wingdings" panose="05000000000000000000" pitchFamily="2" charset="2"/>
              <a:buChar char="v"/>
            </a:pPr>
            <a:r>
              <a:rPr lang="en-US" b="1" dirty="0">
                <a:solidFill>
                  <a:schemeClr val="bg2">
                    <a:lumMod val="25000"/>
                  </a:schemeClr>
                </a:solidFill>
              </a:rPr>
              <a:t>Cost-Effective Solution: </a:t>
            </a:r>
            <a:r>
              <a:rPr lang="en-US" dirty="0">
                <a:solidFill>
                  <a:schemeClr val="bg2">
                    <a:lumMod val="25000"/>
                  </a:schemeClr>
                </a:solidFill>
              </a:rPr>
              <a:t>More affordable compared to commercial drowsiness detection systems, making technology accessible to a wider audience.</a:t>
            </a:r>
          </a:p>
        </p:txBody>
      </p:sp>
      <p:sp>
        <p:nvSpPr>
          <p:cNvPr id="5" name="Slide Number Placeholder 4">
            <a:extLst>
              <a:ext uri="{FF2B5EF4-FFF2-40B4-BE49-F238E27FC236}">
                <a16:creationId xmlns:a16="http://schemas.microsoft.com/office/drawing/2014/main" id="{5D1DF2FE-42D1-A8A3-716B-7A9D280FC65D}"/>
              </a:ext>
            </a:extLst>
          </p:cNvPr>
          <p:cNvSpPr>
            <a:spLocks noGrp="1"/>
          </p:cNvSpPr>
          <p:nvPr>
            <p:ph type="sldNum" sz="quarter" idx="4"/>
          </p:nvPr>
        </p:nvSpPr>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181943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A173-DFE3-C3D5-23F9-3AE03776139C}"/>
              </a:ext>
            </a:extLst>
          </p:cNvPr>
          <p:cNvSpPr>
            <a:spLocks noGrp="1"/>
          </p:cNvSpPr>
          <p:nvPr>
            <p:ph type="title"/>
          </p:nvPr>
        </p:nvSpPr>
        <p:spPr>
          <a:xfrm>
            <a:off x="589280" y="323089"/>
            <a:ext cx="10360152" cy="914400"/>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CDAAB06C-42F3-AB51-2EA0-B70EC7795905}"/>
              </a:ext>
            </a:extLst>
          </p:cNvPr>
          <p:cNvSpPr>
            <a:spLocks noGrp="1"/>
          </p:cNvSpPr>
          <p:nvPr>
            <p:ph sz="quarter" idx="11"/>
          </p:nvPr>
        </p:nvSpPr>
        <p:spPr>
          <a:xfrm>
            <a:off x="549656" y="1490472"/>
            <a:ext cx="10439400" cy="4930648"/>
          </a:xfrm>
        </p:spPr>
        <p:txBody>
          <a:bodyPr>
            <a:normAutofit lnSpcReduction="10000"/>
          </a:bodyPr>
          <a:lstStyle/>
          <a:p>
            <a:pPr marL="342900" indent="-342900">
              <a:buFont typeface="Wingdings" panose="05000000000000000000" pitchFamily="2" charset="2"/>
              <a:buChar char="v"/>
            </a:pPr>
            <a:r>
              <a:rPr lang="en-US" b="1" dirty="0"/>
              <a:t>Automated Vehicle Shutdown:</a:t>
            </a:r>
            <a:r>
              <a:rPr lang="en-US" dirty="0"/>
              <a:t> To enhance driver safety, future iterations of the system could incorporate an automated vehicle shutdown mechanism. In cases where the driver fails to respond to the alarm by opening their eyes, the system will initiate a controlled halt of the vehicle, thereby mitigating the risk of accidents.</a:t>
            </a:r>
          </a:p>
          <a:p>
            <a:pPr marL="342900" indent="-342900">
              <a:buFont typeface="Wingdings" panose="05000000000000000000" pitchFamily="2" charset="2"/>
              <a:buChar char="v"/>
            </a:pPr>
            <a:r>
              <a:rPr lang="en-US" b="1" dirty="0"/>
              <a:t>Reactivation of Vehicle Control:</a:t>
            </a:r>
            <a:r>
              <a:rPr lang="en-US" dirty="0"/>
              <a:t> Upon detecting that the driver’s eyes are open again, the system will seamlessly restore vehicle control, ensuring a smooth and safe transition back to normal driving conditions.</a:t>
            </a:r>
          </a:p>
          <a:p>
            <a:pPr marL="342900" indent="-342900">
              <a:buFont typeface="Wingdings" panose="05000000000000000000" pitchFamily="2" charset="2"/>
              <a:buChar char="v"/>
            </a:pPr>
            <a:r>
              <a:rPr lang="en-US" b="1" dirty="0"/>
              <a:t>Integration of Alcohol Detection:</a:t>
            </a:r>
            <a:r>
              <a:rPr lang="en-US" dirty="0"/>
              <a:t> In addition to fatigue monitoring, an alcohol detection system can be integrated. If the system detects alcohol consumption by the driver, it will disable the vehicle's operation, preventing potential accidents and enhancing road safety.</a:t>
            </a:r>
          </a:p>
          <a:p>
            <a:pPr marL="342900" indent="-342900">
              <a:buFont typeface="Wingdings" panose="05000000000000000000" pitchFamily="2" charset="2"/>
              <a:buChar char="v"/>
            </a:pPr>
            <a:r>
              <a:rPr lang="en-US" b="1" dirty="0"/>
              <a:t>Fatigue Prediction Algorithm:</a:t>
            </a:r>
            <a:r>
              <a:rPr lang="en-US" dirty="0"/>
              <a:t> Implement a machine learning algorithm that not only reacts to real-time conditions but also predicts the likelihood of driver fatigue based on prior blink data, time of day, and driving duration. This could warn the driver before critical fatigue sets in.</a:t>
            </a:r>
          </a:p>
          <a:p>
            <a:pPr marL="342900" indent="-342900">
              <a:buFont typeface="Wingdings" panose="05000000000000000000" pitchFamily="2" charset="2"/>
              <a:buChar char="v"/>
            </a:pPr>
            <a:r>
              <a:rPr lang="en-US" b="1" dirty="0"/>
              <a:t>Temperature and Heart Rate Monitoring:</a:t>
            </a:r>
            <a:r>
              <a:rPr lang="en-US" dirty="0"/>
              <a:t> Additional sensors can be incorporated to monitor the driver's body temperature and heart rate, providing additional insights into the driver’s physical state and alertness. This could enable more accurate fatigue detection by combining multiple physiological indicators.</a:t>
            </a:r>
          </a:p>
          <a:p>
            <a:pPr marL="342900" indent="-342900">
              <a:buFont typeface="Wingdings" panose="05000000000000000000" pitchFamily="2" charset="2"/>
              <a:buChar char="v"/>
            </a:pPr>
            <a:endParaRPr lang="en-IN" dirty="0">
              <a:solidFill>
                <a:schemeClr val="bg2">
                  <a:lumMod val="25000"/>
                </a:schemeClr>
              </a:solidFill>
            </a:endParaRPr>
          </a:p>
        </p:txBody>
      </p:sp>
      <p:sp>
        <p:nvSpPr>
          <p:cNvPr id="5" name="Slide Number Placeholder 4">
            <a:extLst>
              <a:ext uri="{FF2B5EF4-FFF2-40B4-BE49-F238E27FC236}">
                <a16:creationId xmlns:a16="http://schemas.microsoft.com/office/drawing/2014/main" id="{5D1DF2FE-42D1-A8A3-716B-7A9D280FC65D}"/>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Tree>
    <p:extLst>
      <p:ext uri="{BB962C8B-B14F-4D97-AF65-F5344CB8AC3E}">
        <p14:creationId xmlns:p14="http://schemas.microsoft.com/office/powerpoint/2010/main" val="3502691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Table Of Content</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4511040" cy="3356576"/>
          </a:xfrm>
        </p:spPr>
        <p:txBody>
          <a:bodyPr/>
          <a:lstStyle/>
          <a:p>
            <a:pPr marL="457200" indent="-457200">
              <a:buFont typeface="+mj-lt"/>
              <a:buAutoNum type="arabicPeriod"/>
            </a:pPr>
            <a:r>
              <a:rPr lang="en-US" b="1" dirty="0"/>
              <a:t>Topic </a:t>
            </a:r>
          </a:p>
          <a:p>
            <a:pPr marL="457200" indent="-457200">
              <a:buFont typeface="+mj-lt"/>
              <a:buAutoNum type="arabicPeriod"/>
            </a:pPr>
            <a:r>
              <a:rPr lang="en-US" b="1" dirty="0"/>
              <a:t>Objective</a:t>
            </a:r>
          </a:p>
          <a:p>
            <a:pPr marL="457200" indent="-457200">
              <a:buFont typeface="+mj-lt"/>
              <a:buAutoNum type="arabicPeriod"/>
            </a:pPr>
            <a:r>
              <a:rPr lang="en-US" b="1" dirty="0"/>
              <a:t>Concept</a:t>
            </a:r>
          </a:p>
          <a:p>
            <a:pPr marL="457200" indent="-457200">
              <a:buFont typeface="+mj-lt"/>
              <a:buAutoNum type="arabicPeriod"/>
            </a:pPr>
            <a:r>
              <a:rPr lang="en-US" b="1" dirty="0"/>
              <a:t>Methodology</a:t>
            </a:r>
          </a:p>
          <a:p>
            <a:pPr marL="457200" indent="-457200">
              <a:buFont typeface="+mj-lt"/>
              <a:buAutoNum type="arabicPeriod"/>
            </a:pPr>
            <a:r>
              <a:rPr lang="en-US" b="1" dirty="0"/>
              <a:t>Components list</a:t>
            </a:r>
          </a:p>
          <a:p>
            <a:pPr marL="457200" indent="-457200">
              <a:buFont typeface="+mj-lt"/>
              <a:buAutoNum type="arabicPeriod"/>
            </a:pPr>
            <a:r>
              <a:rPr lang="en-US" b="1" dirty="0"/>
              <a:t>Tools Used</a:t>
            </a:r>
          </a:p>
          <a:p>
            <a:pPr marL="457200" indent="-457200">
              <a:buFont typeface="+mj-lt"/>
              <a:buAutoNum type="arabicPeriod"/>
            </a:pPr>
            <a:r>
              <a:rPr lang="en-US" b="1" dirty="0"/>
              <a:t>Budget</a:t>
            </a:r>
          </a:p>
          <a:p>
            <a:pPr marL="457200" indent="-457200">
              <a:buFont typeface="+mj-lt"/>
              <a:buAutoNum type="arabicPeriod"/>
            </a:pPr>
            <a:r>
              <a:rPr lang="en-US" b="1" dirty="0"/>
              <a:t>Testing Set-Up</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
        <p:nvSpPr>
          <p:cNvPr id="4" name="TextBox 3">
            <a:extLst>
              <a:ext uri="{FF2B5EF4-FFF2-40B4-BE49-F238E27FC236}">
                <a16:creationId xmlns:a16="http://schemas.microsoft.com/office/drawing/2014/main" id="{3E7983B0-B2F1-E5D9-F431-8E373C1F66AC}"/>
              </a:ext>
            </a:extLst>
          </p:cNvPr>
          <p:cNvSpPr txBox="1"/>
          <p:nvPr/>
        </p:nvSpPr>
        <p:spPr>
          <a:xfrm>
            <a:off x="5638800" y="1828800"/>
            <a:ext cx="3459793" cy="3740896"/>
          </a:xfrm>
          <a:prstGeom prst="rect">
            <a:avLst/>
          </a:prstGeom>
          <a:noFill/>
        </p:spPr>
        <p:txBody>
          <a:bodyPr wrap="none" rtlCol="0">
            <a:spAutoFit/>
          </a:bodyPr>
          <a:lstStyle/>
          <a:p>
            <a:pPr marL="342900" indent="-342900">
              <a:lnSpc>
                <a:spcPct val="150000"/>
              </a:lnSpc>
              <a:buFont typeface="+mj-lt"/>
              <a:buAutoNum type="arabicPeriod" startAt="9"/>
            </a:pPr>
            <a:r>
              <a:rPr lang="en-IN" sz="2000" b="1" dirty="0"/>
              <a:t>Testing Set-Up</a:t>
            </a:r>
          </a:p>
          <a:p>
            <a:pPr marL="342900" indent="-342900">
              <a:lnSpc>
                <a:spcPct val="150000"/>
              </a:lnSpc>
              <a:buFont typeface="+mj-lt"/>
              <a:buAutoNum type="arabicPeriod" startAt="9"/>
            </a:pPr>
            <a:r>
              <a:rPr lang="en-IN" sz="2000" b="1" dirty="0"/>
              <a:t> Schematic view of the circuit</a:t>
            </a:r>
          </a:p>
          <a:p>
            <a:pPr marL="342900" indent="-342900">
              <a:lnSpc>
                <a:spcPct val="150000"/>
              </a:lnSpc>
              <a:buFont typeface="+mj-lt"/>
              <a:buAutoNum type="arabicPeriod" startAt="9"/>
            </a:pPr>
            <a:r>
              <a:rPr lang="en-IN" sz="2000" b="1" dirty="0"/>
              <a:t> Block diagram</a:t>
            </a:r>
          </a:p>
          <a:p>
            <a:pPr marL="342900" indent="-342900">
              <a:lnSpc>
                <a:spcPct val="150000"/>
              </a:lnSpc>
              <a:buFont typeface="+mj-lt"/>
              <a:buAutoNum type="arabicPeriod" startAt="9"/>
            </a:pPr>
            <a:r>
              <a:rPr lang="en-IN" sz="2000" b="1" dirty="0"/>
              <a:t>  Code</a:t>
            </a:r>
          </a:p>
          <a:p>
            <a:pPr marL="342900" indent="-342900">
              <a:lnSpc>
                <a:spcPct val="150000"/>
              </a:lnSpc>
              <a:buFont typeface="+mj-lt"/>
              <a:buAutoNum type="arabicPeriod" startAt="9"/>
            </a:pPr>
            <a:r>
              <a:rPr lang="en-IN" sz="2000" b="1" dirty="0"/>
              <a:t> Outcome</a:t>
            </a:r>
          </a:p>
          <a:p>
            <a:pPr marL="342900" indent="-342900">
              <a:lnSpc>
                <a:spcPct val="150000"/>
              </a:lnSpc>
              <a:buFont typeface="+mj-lt"/>
              <a:buAutoNum type="arabicPeriod" startAt="9"/>
            </a:pPr>
            <a:r>
              <a:rPr lang="en-IN" sz="2000" b="1" dirty="0"/>
              <a:t>Application</a:t>
            </a:r>
          </a:p>
          <a:p>
            <a:pPr marL="342900" indent="-342900">
              <a:lnSpc>
                <a:spcPct val="150000"/>
              </a:lnSpc>
              <a:buFont typeface="+mj-lt"/>
              <a:buAutoNum type="arabicPeriod" startAt="9"/>
            </a:pPr>
            <a:r>
              <a:rPr lang="en-IN" sz="2000" b="1" dirty="0"/>
              <a:t>Advantages</a:t>
            </a:r>
          </a:p>
          <a:p>
            <a:pPr marL="342900" indent="-342900">
              <a:lnSpc>
                <a:spcPct val="150000"/>
              </a:lnSpc>
              <a:buFont typeface="+mj-lt"/>
              <a:buAutoNum type="arabicPeriod" startAt="9"/>
            </a:pPr>
            <a:r>
              <a:rPr lang="en-IN" sz="2000" b="1" dirty="0"/>
              <a:t>Future Scope</a:t>
            </a:r>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Objective</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9635613" cy="3877055"/>
          </a:xfrm>
        </p:spPr>
        <p:txBody>
          <a:bodyPr/>
          <a:lstStyle/>
          <a:p>
            <a:r>
              <a:rPr lang="en-US" dirty="0">
                <a:solidFill>
                  <a:schemeClr val="bg2">
                    <a:lumMod val="25000"/>
                  </a:schemeClr>
                </a:solidFill>
              </a:rPr>
              <a:t>Sleep is a dynamic process that affects the way our bodies function. Sleepiness results in disrupted brain functioning, such as reduced reaction time or decreased ability for decision-making. When questioned, over 20% of the drivers admit that they have actually fallen asleep at the wheel. Studies over the past 20 years have indicated that sleepiness is a significant factor in road traffic accidents, contributing to 3% to over 30% of such incidents globally. </a:t>
            </a:r>
          </a:p>
          <a:p>
            <a:endParaRPr lang="en-US" dirty="0">
              <a:solidFill>
                <a:schemeClr val="bg2">
                  <a:lumMod val="25000"/>
                </a:schemeClr>
              </a:solidFill>
            </a:endParaRPr>
          </a:p>
          <a:p>
            <a:r>
              <a:rPr lang="en-US" dirty="0">
                <a:solidFill>
                  <a:schemeClr val="bg2">
                    <a:lumMod val="25000"/>
                  </a:schemeClr>
                </a:solidFill>
              </a:rPr>
              <a:t>The primary objective of the this project is to develop a wearable device that can detect signs of drowsiness in the driver and provide timely alerts to prevent accidents caused by falling asleep, particularly while driving or operating machinery. This project aims to enhance safety and reduce the risk of accidents due to drowsiness.</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sz="3200" dirty="0"/>
              <a:t>Concept</a:t>
            </a:r>
            <a:endParaRPr lang="en-US" dirty="0"/>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914398" y="2039112"/>
            <a:ext cx="10825317" cy="3904488"/>
          </a:xfrm>
        </p:spPr>
        <p:txBody>
          <a:bodyPr/>
          <a:lstStyle/>
          <a:p>
            <a:pPr marL="0" indent="0">
              <a:buNone/>
            </a:pPr>
            <a:r>
              <a:rPr lang="en-US" dirty="0">
                <a:solidFill>
                  <a:schemeClr val="bg2">
                    <a:lumMod val="25000"/>
                  </a:schemeClr>
                </a:solidFill>
              </a:rPr>
              <a:t>The primary goal of this project is to detect signs of drowsiness in drivers and provide timely alerts to prevent accidents. We have utilized a microcontroller, open-source Arduino software, and an eye blink sensor to monitor the driver’s alertness. The eye blink sensor measures the frequency and duration of blinks, sending this data to the microcontroller. If the driver's eyelids remain closed for more than 3 seconds, indicating potential sleepiness, a warning signal is immediately triggered. The glasses integrate multiple technologies, including eye-tracking, sensors, and alerts, to effectively detect drowsiness and promptly warn the user, thereby reducing the risk of accidents.</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9460-E589-BAB7-E002-88AD5B911A33}"/>
              </a:ext>
            </a:extLst>
          </p:cNvPr>
          <p:cNvSpPr>
            <a:spLocks noGrp="1"/>
          </p:cNvSpPr>
          <p:nvPr>
            <p:ph type="title"/>
          </p:nvPr>
        </p:nvSpPr>
        <p:spPr>
          <a:xfrm>
            <a:off x="737419" y="457200"/>
            <a:ext cx="10360152" cy="914400"/>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1E2C884-B3A9-24E4-B9C9-EAA5150CC9BD}"/>
              </a:ext>
            </a:extLst>
          </p:cNvPr>
          <p:cNvSpPr>
            <a:spLocks noGrp="1"/>
          </p:cNvSpPr>
          <p:nvPr>
            <p:ph sz="quarter" idx="13"/>
          </p:nvPr>
        </p:nvSpPr>
        <p:spPr>
          <a:xfrm>
            <a:off x="452283" y="1582993"/>
            <a:ext cx="10540181" cy="4399935"/>
          </a:xfrm>
        </p:spPr>
        <p:txBody>
          <a:bodyPr>
            <a:normAutofit/>
          </a:bodyPr>
          <a:lstStyle/>
          <a:p>
            <a:pPr marL="0" indent="0">
              <a:lnSpc>
                <a:spcPct val="100000"/>
              </a:lnSpc>
              <a:buNone/>
            </a:pPr>
            <a:r>
              <a:rPr lang="en-US" b="1" dirty="0"/>
              <a:t>1.</a:t>
            </a:r>
            <a:r>
              <a:rPr lang="en-US" dirty="0"/>
              <a:t>  </a:t>
            </a:r>
            <a:r>
              <a:rPr lang="en-US" b="1" dirty="0"/>
              <a:t>Breadboard Setup</a:t>
            </a:r>
            <a:r>
              <a:rPr lang="en-US" dirty="0"/>
              <a:t>: </a:t>
            </a:r>
            <a:r>
              <a:rPr lang="en-US" dirty="0">
                <a:solidFill>
                  <a:schemeClr val="bg2">
                    <a:lumMod val="25000"/>
                  </a:schemeClr>
                </a:solidFill>
              </a:rPr>
              <a:t>Assemble the key components—Arduino Uno, eye blink sensor, piezo buzzer, switch, battery and vibrating module on a breadboard. </a:t>
            </a:r>
          </a:p>
          <a:p>
            <a:pPr marL="0" indent="0">
              <a:lnSpc>
                <a:spcPct val="100000"/>
              </a:lnSpc>
              <a:buNone/>
            </a:pPr>
            <a:r>
              <a:rPr lang="en-US" b="1" dirty="0"/>
              <a:t>2. Programming and Testing</a:t>
            </a:r>
            <a:r>
              <a:rPr lang="en-US" dirty="0"/>
              <a:t>: </a:t>
            </a:r>
            <a:r>
              <a:rPr lang="en-US" dirty="0">
                <a:solidFill>
                  <a:schemeClr val="bg2">
                    <a:lumMod val="25000"/>
                  </a:schemeClr>
                </a:solidFill>
              </a:rPr>
              <a:t>Upload a basic sketch to the Arduino Uno that monitors eye blinks and triggers the buzzer if the eye remains closed for more than 3 seconds. Test the system on the breadboard, making any necessary adjustments to ensure accurate detection. Verify that the buzzer and vibrating module function correctly.</a:t>
            </a:r>
          </a:p>
          <a:p>
            <a:pPr marL="0" indent="0">
              <a:buNone/>
            </a:pPr>
            <a:r>
              <a:rPr lang="en-US" b="1" dirty="0">
                <a:solidFill>
                  <a:schemeClr val="bg2">
                    <a:lumMod val="25000"/>
                  </a:schemeClr>
                </a:solidFill>
              </a:rPr>
              <a:t>3. Soldering and Assembly</a:t>
            </a:r>
            <a:r>
              <a:rPr lang="en-US" dirty="0">
                <a:solidFill>
                  <a:schemeClr val="bg2">
                    <a:lumMod val="25000"/>
                  </a:schemeClr>
                </a:solidFill>
              </a:rPr>
              <a:t>: Once the system functions correctly on the breadboard, switch to Arduino Nano and solder all connections securely in order to make it compact. After soldering, attach the components to glasses using double-sided tape.</a:t>
            </a:r>
          </a:p>
          <a:p>
            <a:pPr marL="0" indent="0">
              <a:buNone/>
            </a:pPr>
            <a:r>
              <a:rPr lang="en-US" b="1" dirty="0">
                <a:solidFill>
                  <a:schemeClr val="bg2">
                    <a:lumMod val="25000"/>
                  </a:schemeClr>
                </a:solidFill>
              </a:rPr>
              <a:t>4. Optimization: </a:t>
            </a:r>
            <a:r>
              <a:rPr lang="en-US" dirty="0">
                <a:solidFill>
                  <a:schemeClr val="bg2">
                    <a:lumMod val="25000"/>
                  </a:schemeClr>
                </a:solidFill>
              </a:rPr>
              <a:t>Streamline the design by  arranging  the components to ensure comfort and minimize bulk. Optimize the power usage by considering the addition of a rechargeable battery to improve usability and sustainability.</a:t>
            </a:r>
            <a:endParaRPr lang="en-IN" dirty="0">
              <a:solidFill>
                <a:schemeClr val="bg2">
                  <a:lumMod val="25000"/>
                </a:schemeClr>
              </a:solidFill>
            </a:endParaRPr>
          </a:p>
        </p:txBody>
      </p:sp>
      <p:sp>
        <p:nvSpPr>
          <p:cNvPr id="5" name="Slide Number Placeholder 4">
            <a:extLst>
              <a:ext uri="{FF2B5EF4-FFF2-40B4-BE49-F238E27FC236}">
                <a16:creationId xmlns:a16="http://schemas.microsoft.com/office/drawing/2014/main" id="{610E2BE1-B1E0-4492-428E-49C6C8A6C99D}"/>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413409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dirty="0"/>
              <a:t>Component list</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9" y="2039111"/>
            <a:ext cx="4119717" cy="3840480"/>
          </a:xfrm>
        </p:spPr>
        <p:txBody>
          <a:bodyPr>
            <a:normAutofit/>
          </a:bodyPr>
          <a:lstStyle/>
          <a:p>
            <a:pPr marL="457200" indent="-457200">
              <a:buFont typeface="+mj-lt"/>
              <a:buAutoNum type="arabicPeriod"/>
            </a:pPr>
            <a:endParaRPr lang="en-US" dirty="0">
              <a:solidFill>
                <a:schemeClr val="bg2">
                  <a:lumMod val="25000"/>
                </a:schemeClr>
              </a:solidFill>
            </a:endParaRPr>
          </a:p>
          <a:p>
            <a:pPr marL="457200" indent="-457200">
              <a:buFont typeface="+mj-lt"/>
              <a:buAutoNum type="arabicPeriod"/>
            </a:pPr>
            <a:r>
              <a:rPr lang="en-US" sz="1800" dirty="0">
                <a:solidFill>
                  <a:schemeClr val="tx1">
                    <a:lumMod val="75000"/>
                  </a:schemeClr>
                </a:solidFill>
              </a:rPr>
              <a:t>5V PIEZO buzzer</a:t>
            </a:r>
          </a:p>
          <a:p>
            <a:pPr marL="457200" indent="-457200">
              <a:lnSpc>
                <a:spcPct val="100000"/>
              </a:lnSpc>
              <a:buFont typeface="+mj-lt"/>
              <a:buAutoNum type="arabicPeriod"/>
            </a:pPr>
            <a:r>
              <a:rPr lang="en-US" sz="1800" dirty="0">
                <a:solidFill>
                  <a:schemeClr val="tx1">
                    <a:lumMod val="75000"/>
                  </a:schemeClr>
                </a:solidFill>
              </a:rPr>
              <a:t>Wires</a:t>
            </a:r>
          </a:p>
          <a:p>
            <a:pPr marL="457200" indent="-457200">
              <a:buFont typeface="+mj-lt"/>
              <a:buAutoNum type="arabicPeriod"/>
            </a:pPr>
            <a:r>
              <a:rPr lang="en-US" sz="1800" dirty="0">
                <a:solidFill>
                  <a:schemeClr val="tx1">
                    <a:lumMod val="75000"/>
                  </a:schemeClr>
                </a:solidFill>
              </a:rPr>
              <a:t>9v  battery WITH CAP</a:t>
            </a:r>
          </a:p>
          <a:p>
            <a:pPr marL="457200" indent="-457200">
              <a:buFont typeface="+mj-lt"/>
              <a:buAutoNum type="arabicPeriod"/>
            </a:pPr>
            <a:r>
              <a:rPr lang="en-US" sz="1800" dirty="0">
                <a:solidFill>
                  <a:schemeClr val="tx1">
                    <a:lumMod val="75000"/>
                  </a:schemeClr>
                </a:solidFill>
              </a:rPr>
              <a:t>ARDUINO NANO</a:t>
            </a:r>
          </a:p>
          <a:p>
            <a:pPr marL="457200" indent="-457200">
              <a:buFont typeface="+mj-lt"/>
              <a:buAutoNum type="arabicPeriod"/>
            </a:pPr>
            <a:r>
              <a:rPr lang="en-US" sz="1800" dirty="0">
                <a:solidFill>
                  <a:schemeClr val="tx1">
                    <a:lumMod val="75000"/>
                  </a:schemeClr>
                </a:solidFill>
              </a:rPr>
              <a:t>Arduino Uno</a:t>
            </a:r>
          </a:p>
          <a:p>
            <a:pPr marL="457200" indent="-457200">
              <a:buFont typeface="+mj-lt"/>
              <a:buAutoNum type="arabicPeriod"/>
            </a:pPr>
            <a:r>
              <a:rPr lang="en-US" sz="1800" dirty="0">
                <a:solidFill>
                  <a:schemeClr val="tx1">
                    <a:lumMod val="75000"/>
                  </a:schemeClr>
                </a:solidFill>
              </a:rPr>
              <a:t>SPST switch</a:t>
            </a:r>
          </a:p>
          <a:p>
            <a:pPr marL="457200" indent="-457200">
              <a:buFont typeface="+mj-lt"/>
              <a:buAutoNum type="arabicPeriod"/>
            </a:pPr>
            <a:r>
              <a:rPr lang="en-US" sz="1800" dirty="0">
                <a:solidFill>
                  <a:schemeClr val="tx1">
                    <a:lumMod val="75000"/>
                  </a:schemeClr>
                </a:solidFill>
              </a:rPr>
              <a:t>EYE BLINK SENSOR</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
        <p:nvSpPr>
          <p:cNvPr id="2" name="TextBox 1">
            <a:extLst>
              <a:ext uri="{FF2B5EF4-FFF2-40B4-BE49-F238E27FC236}">
                <a16:creationId xmlns:a16="http://schemas.microsoft.com/office/drawing/2014/main" id="{087FCE05-514D-D6D4-4BCC-FB1A09B21068}"/>
              </a:ext>
            </a:extLst>
          </p:cNvPr>
          <p:cNvSpPr txBox="1"/>
          <p:nvPr/>
        </p:nvSpPr>
        <p:spPr>
          <a:xfrm>
            <a:off x="5338915" y="2383240"/>
            <a:ext cx="5043949" cy="2031325"/>
          </a:xfrm>
          <a:prstGeom prst="rect">
            <a:avLst/>
          </a:prstGeom>
          <a:noFill/>
        </p:spPr>
        <p:txBody>
          <a:bodyPr wrap="square" rtlCol="0">
            <a:spAutoFit/>
          </a:bodyPr>
          <a:lstStyle/>
          <a:p>
            <a:pPr marL="342900" indent="-342900">
              <a:lnSpc>
                <a:spcPct val="150000"/>
              </a:lnSpc>
              <a:buFont typeface="+mj-lt"/>
              <a:buAutoNum type="arabicPeriod" startAt="8"/>
            </a:pPr>
            <a:r>
              <a:rPr lang="en-IN" dirty="0">
                <a:solidFill>
                  <a:schemeClr val="tx1">
                    <a:lumMod val="75000"/>
                  </a:schemeClr>
                </a:solidFill>
              </a:rPr>
              <a:t>FEMALE-FEMALE JUMPER WIRES</a:t>
            </a:r>
          </a:p>
          <a:p>
            <a:pPr marL="342900" indent="-342900">
              <a:lnSpc>
                <a:spcPct val="150000"/>
              </a:lnSpc>
              <a:buFont typeface="+mj-lt"/>
              <a:buAutoNum type="arabicPeriod" startAt="8"/>
            </a:pPr>
            <a:r>
              <a:rPr lang="en-IN" dirty="0">
                <a:solidFill>
                  <a:schemeClr val="bg2">
                    <a:lumMod val="25000"/>
                  </a:schemeClr>
                </a:solidFill>
              </a:rPr>
              <a:t>VIBRATING MODULE</a:t>
            </a:r>
          </a:p>
          <a:p>
            <a:pPr marL="342900" indent="-342900">
              <a:lnSpc>
                <a:spcPct val="150000"/>
              </a:lnSpc>
              <a:buFont typeface="+mj-lt"/>
              <a:buAutoNum type="arabicPeriod" startAt="8"/>
            </a:pPr>
            <a:r>
              <a:rPr lang="en-IN" dirty="0">
                <a:solidFill>
                  <a:schemeClr val="bg2">
                    <a:lumMod val="25000"/>
                  </a:schemeClr>
                </a:solidFill>
              </a:rPr>
              <a:t>GLASSES</a:t>
            </a:r>
          </a:p>
          <a:p>
            <a:pPr marL="342900" indent="-342900">
              <a:lnSpc>
                <a:spcPct val="150000"/>
              </a:lnSpc>
              <a:buFont typeface="+mj-lt"/>
              <a:buAutoNum type="arabicPeriod" startAt="8"/>
            </a:pPr>
            <a:endParaRPr lang="en-IN" dirty="0">
              <a:solidFill>
                <a:schemeClr val="bg2">
                  <a:lumMod val="25000"/>
                </a:schemeClr>
              </a:solidFill>
            </a:endParaRPr>
          </a:p>
          <a:p>
            <a:pPr marL="342900" indent="-342900">
              <a:buFont typeface="+mj-lt"/>
              <a:buAutoNum type="arabicPeriod" startAt="8"/>
            </a:pPr>
            <a:endParaRPr lang="en-IN" dirty="0"/>
          </a:p>
        </p:txBody>
      </p:sp>
    </p:spTree>
    <p:extLst>
      <p:ext uri="{BB962C8B-B14F-4D97-AF65-F5344CB8AC3E}">
        <p14:creationId xmlns:p14="http://schemas.microsoft.com/office/powerpoint/2010/main" val="413214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9" y="2039111"/>
            <a:ext cx="4119717" cy="3840480"/>
          </a:xfrm>
        </p:spPr>
        <p:txBody>
          <a:bodyPr>
            <a:normAutofit/>
          </a:bodyPr>
          <a:lstStyle/>
          <a:p>
            <a:pPr marL="457200" indent="-457200">
              <a:buFont typeface="+mj-lt"/>
              <a:buAutoNum type="arabicPeriod"/>
            </a:pPr>
            <a:endParaRPr lang="en-US" dirty="0">
              <a:solidFill>
                <a:schemeClr val="bg2">
                  <a:lumMod val="25000"/>
                </a:schemeClr>
              </a:solidFill>
            </a:endParaRPr>
          </a:p>
          <a:p>
            <a:pPr marL="457200" indent="-457200">
              <a:lnSpc>
                <a:spcPct val="150000"/>
              </a:lnSpc>
              <a:buFont typeface="+mj-lt"/>
              <a:buAutoNum type="arabicPeriod"/>
            </a:pPr>
            <a:r>
              <a:rPr lang="en-US" sz="1800" dirty="0">
                <a:solidFill>
                  <a:schemeClr val="tx1">
                    <a:lumMod val="75000"/>
                  </a:schemeClr>
                </a:solidFill>
              </a:rPr>
              <a:t>Soldering IRON</a:t>
            </a:r>
          </a:p>
          <a:p>
            <a:pPr marL="457200" indent="-457200">
              <a:lnSpc>
                <a:spcPct val="150000"/>
              </a:lnSpc>
              <a:buFont typeface="+mj-lt"/>
              <a:buAutoNum type="arabicPeriod"/>
            </a:pPr>
            <a:r>
              <a:rPr lang="en-US" sz="1800" dirty="0">
                <a:solidFill>
                  <a:schemeClr val="tx1">
                    <a:lumMod val="75000"/>
                  </a:schemeClr>
                </a:solidFill>
              </a:rPr>
              <a:t>SOLDERING FLUX</a:t>
            </a:r>
          </a:p>
          <a:p>
            <a:pPr marL="457200" indent="-457200">
              <a:lnSpc>
                <a:spcPct val="150000"/>
              </a:lnSpc>
              <a:buFont typeface="+mj-lt"/>
              <a:buAutoNum type="arabicPeriod"/>
            </a:pPr>
            <a:r>
              <a:rPr lang="en-US" sz="1800" dirty="0">
                <a:solidFill>
                  <a:schemeClr val="tx1">
                    <a:lumMod val="75000"/>
                  </a:schemeClr>
                </a:solidFill>
              </a:rPr>
              <a:t>DESOLDERING WICK</a:t>
            </a:r>
          </a:p>
          <a:p>
            <a:pPr marL="457200" indent="-457200">
              <a:lnSpc>
                <a:spcPct val="150000"/>
              </a:lnSpc>
              <a:buFont typeface="+mj-lt"/>
              <a:buAutoNum type="arabicPeriod"/>
            </a:pPr>
            <a:r>
              <a:rPr lang="en-US" sz="1800" dirty="0">
                <a:solidFill>
                  <a:schemeClr val="tx1">
                    <a:lumMod val="75000"/>
                  </a:schemeClr>
                </a:solidFill>
              </a:rPr>
              <a:t>SOLDERING WIRE</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2" name="TextBox 1">
            <a:extLst>
              <a:ext uri="{FF2B5EF4-FFF2-40B4-BE49-F238E27FC236}">
                <a16:creationId xmlns:a16="http://schemas.microsoft.com/office/drawing/2014/main" id="{087FCE05-514D-D6D4-4BCC-FB1A09B21068}"/>
              </a:ext>
            </a:extLst>
          </p:cNvPr>
          <p:cNvSpPr txBox="1"/>
          <p:nvPr/>
        </p:nvSpPr>
        <p:spPr>
          <a:xfrm>
            <a:off x="5338915" y="2383240"/>
            <a:ext cx="5043949" cy="784830"/>
          </a:xfrm>
          <a:prstGeom prst="rect">
            <a:avLst/>
          </a:prstGeom>
          <a:noFill/>
        </p:spPr>
        <p:txBody>
          <a:bodyPr wrap="square" rtlCol="0">
            <a:spAutoFit/>
          </a:bodyPr>
          <a:lstStyle/>
          <a:p>
            <a:pPr marL="342900" indent="-342900">
              <a:lnSpc>
                <a:spcPct val="150000"/>
              </a:lnSpc>
              <a:buFont typeface="+mj-lt"/>
              <a:buAutoNum type="arabicPeriod" startAt="8"/>
            </a:pPr>
            <a:endParaRPr lang="en-IN" dirty="0">
              <a:solidFill>
                <a:schemeClr val="bg2">
                  <a:lumMod val="25000"/>
                </a:schemeClr>
              </a:solidFill>
            </a:endParaRPr>
          </a:p>
          <a:p>
            <a:pPr marL="342900" indent="-342900">
              <a:buFont typeface="+mj-lt"/>
              <a:buAutoNum type="arabicPeriod" startAt="8"/>
            </a:pPr>
            <a:endParaRPr lang="en-IN" dirty="0"/>
          </a:p>
        </p:txBody>
      </p:sp>
    </p:spTree>
    <p:extLst>
      <p:ext uri="{BB962C8B-B14F-4D97-AF65-F5344CB8AC3E}">
        <p14:creationId xmlns:p14="http://schemas.microsoft.com/office/powerpoint/2010/main" val="298315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1EEC-79DD-799A-D1D6-22E59F0BCDBA}"/>
              </a:ext>
            </a:extLst>
          </p:cNvPr>
          <p:cNvSpPr>
            <a:spLocks noGrp="1"/>
          </p:cNvSpPr>
          <p:nvPr>
            <p:ph type="title"/>
          </p:nvPr>
        </p:nvSpPr>
        <p:spPr/>
        <p:txBody>
          <a:bodyPr/>
          <a:lstStyle/>
          <a:p>
            <a:r>
              <a:rPr lang="en-IN" dirty="0"/>
              <a:t>Budget</a:t>
            </a:r>
          </a:p>
        </p:txBody>
      </p:sp>
      <p:sp>
        <p:nvSpPr>
          <p:cNvPr id="5" name="Slide Number Placeholder 4">
            <a:extLst>
              <a:ext uri="{FF2B5EF4-FFF2-40B4-BE49-F238E27FC236}">
                <a16:creationId xmlns:a16="http://schemas.microsoft.com/office/drawing/2014/main" id="{E4D6F24F-F631-34B7-69F0-B6835BE7FA75}"/>
              </a:ext>
            </a:extLst>
          </p:cNvPr>
          <p:cNvSpPr>
            <a:spLocks noGrp="1"/>
          </p:cNvSpPr>
          <p:nvPr>
            <p:ph type="sldNum" sz="quarter" idx="4"/>
          </p:nvPr>
        </p:nvSpPr>
        <p:spPr/>
        <p:txBody>
          <a:bodyPr/>
          <a:lstStyle/>
          <a:p>
            <a:fld id="{58FB4751-880F-D840-AAA9-3A15815CC996}" type="slidenum">
              <a:rPr lang="en-US" smtClean="0"/>
              <a:pPr/>
              <a:t>8</a:t>
            </a:fld>
            <a:endParaRPr lang="en-US" dirty="0"/>
          </a:p>
        </p:txBody>
      </p:sp>
      <p:sp>
        <p:nvSpPr>
          <p:cNvPr id="8" name="TextBox 7">
            <a:extLst>
              <a:ext uri="{FF2B5EF4-FFF2-40B4-BE49-F238E27FC236}">
                <a16:creationId xmlns:a16="http://schemas.microsoft.com/office/drawing/2014/main" id="{FAFB495E-0E18-BD83-2BB2-A06CFA913A67}"/>
              </a:ext>
            </a:extLst>
          </p:cNvPr>
          <p:cNvSpPr txBox="1"/>
          <p:nvPr/>
        </p:nvSpPr>
        <p:spPr>
          <a:xfrm>
            <a:off x="914400" y="1946787"/>
            <a:ext cx="4876800" cy="5478423"/>
          </a:xfrm>
          <a:prstGeom prst="rect">
            <a:avLst/>
          </a:prstGeom>
          <a:noFill/>
        </p:spPr>
        <p:txBody>
          <a:bodyPr wrap="square" rtlCol="0">
            <a:spAutoFit/>
          </a:bodyPr>
          <a:lstStyle/>
          <a:p>
            <a:pPr marL="342900" indent="-342900">
              <a:lnSpc>
                <a:spcPct val="150000"/>
              </a:lnSpc>
              <a:buFont typeface="+mj-lt"/>
              <a:buAutoNum type="arabicPeriod"/>
            </a:pPr>
            <a:r>
              <a:rPr lang="en-IN" sz="2000" dirty="0">
                <a:solidFill>
                  <a:schemeClr val="bg2">
                    <a:lumMod val="25000"/>
                  </a:schemeClr>
                </a:solidFill>
              </a:rPr>
              <a:t>Arduino Uno original with cable - Rs. 1700</a:t>
            </a:r>
          </a:p>
          <a:p>
            <a:pPr marL="342900" indent="-342900">
              <a:lnSpc>
                <a:spcPct val="150000"/>
              </a:lnSpc>
              <a:buFont typeface="+mj-lt"/>
              <a:buAutoNum type="arabicPeriod"/>
            </a:pPr>
            <a:r>
              <a:rPr lang="en-IN" sz="2000" dirty="0">
                <a:solidFill>
                  <a:schemeClr val="bg2">
                    <a:lumMod val="25000"/>
                  </a:schemeClr>
                </a:solidFill>
              </a:rPr>
              <a:t>Piezo buzzer – Rs. 40</a:t>
            </a:r>
          </a:p>
          <a:p>
            <a:pPr marL="342900" indent="-342900">
              <a:lnSpc>
                <a:spcPct val="150000"/>
              </a:lnSpc>
              <a:buFont typeface="+mj-lt"/>
              <a:buAutoNum type="arabicPeriod"/>
            </a:pPr>
            <a:r>
              <a:rPr lang="en-IN" sz="2000" dirty="0">
                <a:solidFill>
                  <a:schemeClr val="bg2">
                    <a:lumMod val="25000"/>
                  </a:schemeClr>
                </a:solidFill>
              </a:rPr>
              <a:t>Jumper wire set – Rs. 136</a:t>
            </a:r>
          </a:p>
          <a:p>
            <a:pPr marL="342900" indent="-342900">
              <a:lnSpc>
                <a:spcPct val="150000"/>
              </a:lnSpc>
              <a:buFont typeface="+mj-lt"/>
              <a:buAutoNum type="arabicPeriod"/>
            </a:pPr>
            <a:r>
              <a:rPr lang="en-IN" sz="2000" dirty="0">
                <a:solidFill>
                  <a:schemeClr val="bg2">
                    <a:lumMod val="25000"/>
                  </a:schemeClr>
                </a:solidFill>
              </a:rPr>
              <a:t>Eye Blink sensor – Rs. 350</a:t>
            </a:r>
          </a:p>
          <a:p>
            <a:pPr marL="342900" indent="-342900">
              <a:lnSpc>
                <a:spcPct val="150000"/>
              </a:lnSpc>
              <a:buFont typeface="+mj-lt"/>
              <a:buAutoNum type="arabicPeriod"/>
            </a:pPr>
            <a:r>
              <a:rPr lang="en-IN" sz="2000" dirty="0">
                <a:solidFill>
                  <a:schemeClr val="bg2">
                    <a:lumMod val="25000"/>
                  </a:schemeClr>
                </a:solidFill>
              </a:rPr>
              <a:t>Arduino Nano – Rs. 245</a:t>
            </a:r>
          </a:p>
          <a:p>
            <a:pPr marL="342900" indent="-342900">
              <a:lnSpc>
                <a:spcPct val="150000"/>
              </a:lnSpc>
              <a:buFont typeface="+mj-lt"/>
              <a:buAutoNum type="arabicPeriod"/>
            </a:pPr>
            <a:r>
              <a:rPr lang="en-IN" sz="2000" dirty="0">
                <a:solidFill>
                  <a:schemeClr val="bg2">
                    <a:lumMod val="25000"/>
                  </a:schemeClr>
                </a:solidFill>
              </a:rPr>
              <a:t>9v battery with cap – Rs. 30</a:t>
            </a:r>
          </a:p>
          <a:p>
            <a:pPr marL="342900" indent="-342900">
              <a:lnSpc>
                <a:spcPct val="150000"/>
              </a:lnSpc>
              <a:buFont typeface="+mj-lt"/>
              <a:buAutoNum type="arabicPeriod"/>
            </a:pPr>
            <a:r>
              <a:rPr lang="en-IN" sz="2000" dirty="0">
                <a:solidFill>
                  <a:schemeClr val="bg2">
                    <a:lumMod val="25000"/>
                  </a:schemeClr>
                </a:solidFill>
              </a:rPr>
              <a:t>Vibrating Module – Rs.  20</a:t>
            </a:r>
          </a:p>
          <a:p>
            <a:pPr marL="342900" indent="-342900">
              <a:lnSpc>
                <a:spcPct val="150000"/>
              </a:lnSpc>
              <a:buFont typeface="+mj-lt"/>
              <a:buAutoNum type="arabicPeriod"/>
            </a:pPr>
            <a:r>
              <a:rPr lang="en-IN" sz="2000" dirty="0">
                <a:solidFill>
                  <a:schemeClr val="bg2">
                    <a:lumMod val="25000"/>
                  </a:schemeClr>
                </a:solidFill>
              </a:rPr>
              <a:t>SPST Switch – Rs. 14</a:t>
            </a:r>
          </a:p>
          <a:p>
            <a:pPr marL="342900" indent="-342900">
              <a:lnSpc>
                <a:spcPct val="150000"/>
              </a:lnSpc>
              <a:buFont typeface="+mj-lt"/>
              <a:buAutoNum type="arabicPeriod"/>
            </a:pPr>
            <a:r>
              <a:rPr lang="en-IN" sz="2000" dirty="0">
                <a:solidFill>
                  <a:schemeClr val="bg2">
                    <a:lumMod val="25000"/>
                  </a:schemeClr>
                </a:solidFill>
              </a:rPr>
              <a:t>Wires – Rs. 120</a:t>
            </a:r>
          </a:p>
          <a:p>
            <a:pPr marL="342900" indent="-342900">
              <a:buFont typeface="+mj-lt"/>
              <a:buAutoNum type="arabicPeriod"/>
            </a:pPr>
            <a:endParaRPr lang="en-IN" sz="2000" dirty="0"/>
          </a:p>
          <a:p>
            <a:pPr marL="342900" indent="-342900">
              <a:buFont typeface="+mj-lt"/>
              <a:buAutoNum type="arabicPeriod"/>
            </a:pPr>
            <a:endParaRPr lang="en-US" sz="2000" dirty="0"/>
          </a:p>
          <a:p>
            <a:pPr marL="342900" indent="-342900">
              <a:buFont typeface="+mj-lt"/>
              <a:buAutoNum type="arabicPeriod"/>
            </a:pPr>
            <a:endParaRPr lang="en-IN" sz="2000" dirty="0"/>
          </a:p>
          <a:p>
            <a:pPr marL="342900" indent="-342900">
              <a:buFont typeface="+mj-lt"/>
              <a:buAutoNum type="arabicPeriod"/>
            </a:pPr>
            <a:endParaRPr lang="en-IN" sz="2000" dirty="0"/>
          </a:p>
        </p:txBody>
      </p:sp>
      <p:sp>
        <p:nvSpPr>
          <p:cNvPr id="3" name="TextBox 2">
            <a:extLst>
              <a:ext uri="{FF2B5EF4-FFF2-40B4-BE49-F238E27FC236}">
                <a16:creationId xmlns:a16="http://schemas.microsoft.com/office/drawing/2014/main" id="{BE89978C-8582-2C9C-8A07-4F5FF21B567D}"/>
              </a:ext>
            </a:extLst>
          </p:cNvPr>
          <p:cNvSpPr txBox="1"/>
          <p:nvPr/>
        </p:nvSpPr>
        <p:spPr>
          <a:xfrm>
            <a:off x="6397752" y="1946787"/>
            <a:ext cx="4876800" cy="1894237"/>
          </a:xfrm>
          <a:prstGeom prst="rect">
            <a:avLst/>
          </a:prstGeom>
          <a:noFill/>
        </p:spPr>
        <p:txBody>
          <a:bodyPr wrap="square" rtlCol="0">
            <a:spAutoFit/>
          </a:bodyPr>
          <a:lstStyle/>
          <a:p>
            <a:pPr>
              <a:lnSpc>
                <a:spcPct val="150000"/>
              </a:lnSpc>
            </a:pPr>
            <a:r>
              <a:rPr lang="en-IN" dirty="0"/>
              <a:t>10.  </a:t>
            </a:r>
            <a:r>
              <a:rPr lang="en-IN" sz="2000" dirty="0"/>
              <a:t>Soldering Iron – Rs. 105</a:t>
            </a:r>
          </a:p>
          <a:p>
            <a:pPr marL="342900" indent="-342900">
              <a:lnSpc>
                <a:spcPct val="150000"/>
              </a:lnSpc>
              <a:buAutoNum type="arabicPeriod" startAt="11"/>
            </a:pPr>
            <a:r>
              <a:rPr lang="en-IN" sz="2000" dirty="0"/>
              <a:t>Soldering Flux – Rs. 20</a:t>
            </a:r>
          </a:p>
          <a:p>
            <a:pPr marL="342900" indent="-342900">
              <a:lnSpc>
                <a:spcPct val="150000"/>
              </a:lnSpc>
              <a:buAutoNum type="arabicPeriod" startAt="11"/>
            </a:pPr>
            <a:r>
              <a:rPr lang="en-IN" sz="2000" dirty="0"/>
              <a:t>Desoldering Wick – Rs. 20</a:t>
            </a:r>
          </a:p>
          <a:p>
            <a:pPr marL="342900" indent="-342900">
              <a:lnSpc>
                <a:spcPct val="150000"/>
              </a:lnSpc>
              <a:buAutoNum type="arabicPeriod" startAt="11"/>
            </a:pPr>
            <a:r>
              <a:rPr lang="en-IN" sz="2000" dirty="0"/>
              <a:t>Soldering Wire – Rs. 20</a:t>
            </a:r>
          </a:p>
        </p:txBody>
      </p:sp>
      <p:sp>
        <p:nvSpPr>
          <p:cNvPr id="4" name="TextBox 3">
            <a:extLst>
              <a:ext uri="{FF2B5EF4-FFF2-40B4-BE49-F238E27FC236}">
                <a16:creationId xmlns:a16="http://schemas.microsoft.com/office/drawing/2014/main" id="{E8A802E5-1FE0-C8D5-A665-97E442F25596}"/>
              </a:ext>
            </a:extLst>
          </p:cNvPr>
          <p:cNvSpPr txBox="1"/>
          <p:nvPr/>
        </p:nvSpPr>
        <p:spPr>
          <a:xfrm>
            <a:off x="6522720" y="4795520"/>
            <a:ext cx="3423920" cy="369332"/>
          </a:xfrm>
          <a:prstGeom prst="rect">
            <a:avLst/>
          </a:prstGeom>
          <a:noFill/>
        </p:spPr>
        <p:txBody>
          <a:bodyPr wrap="square" rtlCol="0">
            <a:spAutoFit/>
          </a:bodyPr>
          <a:lstStyle/>
          <a:p>
            <a:r>
              <a:rPr lang="en-IN" dirty="0"/>
              <a:t>Total: Rs. 2820</a:t>
            </a:r>
          </a:p>
        </p:txBody>
      </p:sp>
    </p:spTree>
    <p:extLst>
      <p:ext uri="{BB962C8B-B14F-4D97-AF65-F5344CB8AC3E}">
        <p14:creationId xmlns:p14="http://schemas.microsoft.com/office/powerpoint/2010/main" val="2737959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9460-E589-BAB7-E002-88AD5B911A33}"/>
              </a:ext>
            </a:extLst>
          </p:cNvPr>
          <p:cNvSpPr>
            <a:spLocks noGrp="1"/>
          </p:cNvSpPr>
          <p:nvPr>
            <p:ph type="title"/>
          </p:nvPr>
        </p:nvSpPr>
        <p:spPr>
          <a:xfrm>
            <a:off x="737419" y="457200"/>
            <a:ext cx="10360152" cy="914400"/>
          </a:xfrm>
        </p:spPr>
        <p:txBody>
          <a:bodyPr/>
          <a:lstStyle/>
          <a:p>
            <a:r>
              <a:rPr lang="en-US" dirty="0"/>
              <a:t>Testing Set-Up</a:t>
            </a:r>
            <a:endParaRPr lang="en-IN" dirty="0"/>
          </a:p>
        </p:txBody>
      </p:sp>
      <p:pic>
        <p:nvPicPr>
          <p:cNvPr id="6" name="Content Placeholder 5">
            <a:extLst>
              <a:ext uri="{FF2B5EF4-FFF2-40B4-BE49-F238E27FC236}">
                <a16:creationId xmlns:a16="http://schemas.microsoft.com/office/drawing/2014/main" id="{7ECFAF36-0AF8-AE41-C535-C0A81C4D6DF6}"/>
              </a:ext>
            </a:extLst>
          </p:cNvPr>
          <p:cNvPicPr>
            <a:picLocks noGrp="1" noChangeAspect="1"/>
          </p:cNvPicPr>
          <p:nvPr>
            <p:ph sz="quarter" idx="13"/>
          </p:nvPr>
        </p:nvPicPr>
        <p:blipFill>
          <a:blip r:embed="rId2"/>
          <a:stretch>
            <a:fillRect/>
          </a:stretch>
        </p:blipFill>
        <p:spPr>
          <a:xfrm>
            <a:off x="1695867" y="1582738"/>
            <a:ext cx="8052553" cy="4400550"/>
          </a:xfrm>
        </p:spPr>
      </p:pic>
      <p:sp>
        <p:nvSpPr>
          <p:cNvPr id="5" name="Slide Number Placeholder 4">
            <a:extLst>
              <a:ext uri="{FF2B5EF4-FFF2-40B4-BE49-F238E27FC236}">
                <a16:creationId xmlns:a16="http://schemas.microsoft.com/office/drawing/2014/main" id="{610E2BE1-B1E0-4492-428E-49C6C8A6C99D}"/>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44045557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{6653FA74-FB9B-4ACB-94C2-644B1A828595}tf11964407_win32</Template>
  <TotalTime>409</TotalTime>
  <Words>1203</Words>
  <Application>Microsoft Office PowerPoint</Application>
  <PresentationFormat>Widescreen</PresentationFormat>
  <Paragraphs>124</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Courier New</vt:lpstr>
      <vt:lpstr>Gill Sans Nova Light</vt:lpstr>
      <vt:lpstr>Sagona Book</vt:lpstr>
      <vt:lpstr>Wingdings</vt:lpstr>
      <vt:lpstr>Custom</vt:lpstr>
      <vt:lpstr>Anti  Sleep Glasses For Drivers</vt:lpstr>
      <vt:lpstr>Table Of Content</vt:lpstr>
      <vt:lpstr>Objective</vt:lpstr>
      <vt:lpstr>Concept</vt:lpstr>
      <vt:lpstr>Methodology</vt:lpstr>
      <vt:lpstr>Component list</vt:lpstr>
      <vt:lpstr>Tools Used</vt:lpstr>
      <vt:lpstr>Budget</vt:lpstr>
      <vt:lpstr>Testing Set-Up</vt:lpstr>
      <vt:lpstr>Schematic View</vt:lpstr>
      <vt:lpstr>PowerPoint Presentation</vt:lpstr>
      <vt:lpstr>Block Diagram</vt:lpstr>
      <vt:lpstr>Code</vt:lpstr>
      <vt:lpstr>Expected Outcome</vt:lpstr>
      <vt:lpstr>Applications of Anti-Sleep Glasses in Real-Life Scenarios</vt:lpstr>
      <vt:lpstr>Advantages of Our Anti Sleep Glasses </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Jayanthi Sharma</dc:creator>
  <cp:lastModifiedBy>v rao</cp:lastModifiedBy>
  <cp:revision>32</cp:revision>
  <dcterms:created xsi:type="dcterms:W3CDTF">2024-08-14T14:57:22Z</dcterms:created>
  <dcterms:modified xsi:type="dcterms:W3CDTF">2024-10-02T10:50:53Z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