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71" r:id="rId6"/>
    <p:sldId id="282" r:id="rId7"/>
    <p:sldId id="260" r:id="rId8"/>
    <p:sldId id="262" r:id="rId9"/>
    <p:sldId id="261" r:id="rId10"/>
    <p:sldId id="263" r:id="rId11"/>
    <p:sldId id="264" r:id="rId12"/>
    <p:sldId id="279" r:id="rId13"/>
    <p:sldId id="265" r:id="rId14"/>
    <p:sldId id="273" r:id="rId15"/>
    <p:sldId id="280" r:id="rId16"/>
    <p:sldId id="281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/64uEm+q9zNgSrFQD50irXWo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CC544E-0652-4204-8947-3B2362DE0B76}">
  <a:tblStyle styleId="{08CC544E-0652-4204-8947-3B2362DE0B76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0F6"/>
          </a:solidFill>
        </a:fill>
      </a:tcStyle>
    </a:wholeTbl>
    <a:band1H>
      <a:tcTxStyle/>
      <a:tcStyle>
        <a:tcBdr/>
        <a:fill>
          <a:solidFill>
            <a:srgbClr val="D2DF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2DF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6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6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6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6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6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6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6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6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6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6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6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6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6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6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6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6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6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6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6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6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6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6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6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6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6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IN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0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30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0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30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0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30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jf4pzyvnpj/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904415" y="711816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n-IN" sz="4800" b="1" dirty="0">
                <a:latin typeface="Times New Roman"/>
                <a:ea typeface="Times New Roman"/>
                <a:cs typeface="Times New Roman"/>
                <a:sym typeface="Times New Roman"/>
              </a:rPr>
              <a:t>DETECTION OF CYBERBULLYING ON SOCIAL MEDIA PLATFORMS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"/>
          <p:cNvSpPr txBox="1">
            <a:spLocks noGrp="1"/>
          </p:cNvSpPr>
          <p:nvPr>
            <p:ph type="subTitle" idx="1"/>
          </p:nvPr>
        </p:nvSpPr>
        <p:spPr>
          <a:xfrm>
            <a:off x="1206251" y="3571249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 MEMBERS</a:t>
            </a:r>
            <a:endParaRPr sz="18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JAYANTHI T - 1817119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KIRUTHIKA S - 1817125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VARUNA PRIYA S - 1817153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1875"/>
              <a:buNone/>
            </a:pPr>
            <a: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YAZHINI P - 1817157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</a:pPr>
            <a:endParaRPr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B9299-45D6-4A47-B73A-746789A43BA4}"/>
              </a:ext>
            </a:extLst>
          </p:cNvPr>
          <p:cNvSpPr txBox="1"/>
          <p:nvPr/>
        </p:nvSpPr>
        <p:spPr>
          <a:xfrm>
            <a:off x="2194174" y="3475608"/>
            <a:ext cx="2539014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Dr.R.BHAVANI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AP-CSE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>
            <a:spLocks noGrp="1"/>
          </p:cNvSpPr>
          <p:nvPr>
            <p:ph type="title"/>
          </p:nvPr>
        </p:nvSpPr>
        <p:spPr>
          <a:xfrm>
            <a:off x="1267288" y="-22376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DATASET PRE-PROCESSING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8"/>
          <p:cNvSpPr txBox="1">
            <a:spLocks noGrp="1"/>
          </p:cNvSpPr>
          <p:nvPr>
            <p:ph type="body" idx="1"/>
          </p:nvPr>
        </p:nvSpPr>
        <p:spPr>
          <a:xfrm>
            <a:off x="1098613" y="1254803"/>
            <a:ext cx="10802768" cy="489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Pre-processing the dataset for transforming the raw data into understandable format so that it can be sent into the model.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punctuation, capitalization, extra spaces, @name(tags), </a:t>
            </a:r>
            <a:r>
              <a:rPr lang="en-IN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urls</a:t>
            </a: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numbers - Punctuation marks, blank spaces and numbers are removed from the data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Tokenizing - Process of splitting a piece of text or string into smaller units called tokens.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Removal of </a:t>
            </a:r>
            <a:r>
              <a:rPr lang="en-IN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</a:t>
            </a: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IN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Stopwords</a:t>
            </a: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most commonly used words that unnecessarily take up space in the database or take up valuable processing time.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 - Process of reducing a word to its word stem that affixes to suffixes and prefixes or to the roots of words known as a lemma.</a:t>
            </a:r>
            <a:endParaRPr sz="2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>
            <a:spLocks noGrp="1"/>
          </p:cNvSpPr>
          <p:nvPr>
            <p:ph type="title"/>
          </p:nvPr>
        </p:nvSpPr>
        <p:spPr>
          <a:xfrm>
            <a:off x="1069948" y="0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WORD EMBEDDING LAYER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9"/>
          <p:cNvSpPr txBox="1">
            <a:spLocks noGrp="1"/>
          </p:cNvSpPr>
          <p:nvPr>
            <p:ph type="body" idx="1"/>
          </p:nvPr>
        </p:nvSpPr>
        <p:spPr>
          <a:xfrm>
            <a:off x="1069948" y="870011"/>
            <a:ext cx="10817157" cy="554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125"/>
              <a:buNone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word is represented as a real-valued vectors known as word embedding.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layer processes a fixed size sequence of words using padding and truncation.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50,000 vocabulary words. Assign special token for words which are not in the vocabulary words.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Glove (Global word vector representation), the preprocessed data is converted to low dimensional vectors.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Glove works by collecting millions of words and training a neural network to learn the similarity or differences in meaning.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endParaRPr lang="en-US"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endParaRPr lang="en-US"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endParaRPr lang="en-US"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125"/>
              <a:buNone/>
            </a:pPr>
            <a:r>
              <a:rPr lang="en-US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E203-6F4C-4E4B-BC9E-AE446ED9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664" y="263411"/>
            <a:ext cx="9905998" cy="84295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NETWORK(CNN)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57356-4350-4504-83C9-E036ABB6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944" y="1346143"/>
            <a:ext cx="9905999" cy="4582620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 1: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 is a technique used to prevent a model from overfitting.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stays before the hidden layer at the output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low-dimensional vectors which are the output from the embedding      layer is fed into the first dropout layer of CNN to train the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layer drops features randomly to avoid overfitting.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the output will be word vectors with minimized features.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85725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9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body" idx="4294967295"/>
          </p:nvPr>
        </p:nvSpPr>
        <p:spPr>
          <a:xfrm>
            <a:off x="1113038" y="443706"/>
            <a:ext cx="10706100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05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task is to convolve around the input vector to detect features, therefore, it compresses the original input vector while preserving valuable features.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achieved by creating a set of matrices called filters of random numbers called weights.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input contains an arrangement of vectors. It is checked utilizing the fixed size filter. The filter moves or strides just a single row or one column over the matrix.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dropout layer 1 is given to convolution layer which produces   dot product output.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DAC27-E111-480E-9E30-BACF6644F4B1}"/>
              </a:ext>
            </a:extLst>
          </p:cNvPr>
          <p:cNvSpPr txBox="1"/>
          <p:nvPr/>
        </p:nvSpPr>
        <p:spPr>
          <a:xfrm>
            <a:off x="1262525" y="629251"/>
            <a:ext cx="983957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 LAYER :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are used to reduce the spatial size of representation to reduce the amount of parameters.</a:t>
            </a:r>
          </a:p>
          <a:p>
            <a:pPr marL="34290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Max-Pooling layer limits the features in the Feature map.</a:t>
            </a:r>
          </a:p>
          <a:p>
            <a:pPr marL="34290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layer simply slides across the output of a convolutional layer and finds the maximum value of the selected area. In this way, only meaningful and clear features are preserved.</a:t>
            </a:r>
          </a:p>
          <a:p>
            <a:pPr marL="342900" indent="-342900">
              <a:lnSpc>
                <a:spcPct val="150000"/>
              </a:lnSpc>
              <a:buSzPct val="125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convolution layer is given to max-pooling layer which produces reduced size matrix.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7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EA2BB-9B5D-40A2-B7B7-6D694FD7A0D2}"/>
              </a:ext>
            </a:extLst>
          </p:cNvPr>
          <p:cNvSpPr txBox="1"/>
          <p:nvPr/>
        </p:nvSpPr>
        <p:spPr>
          <a:xfrm>
            <a:off x="1070708" y="420484"/>
            <a:ext cx="1005058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(Rectified Linear unit):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activation layer which boosts up the training for accurate predictions by pruning the negative values.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sets all the negative qualities in the dot products of the matrix to 0.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 max pooling layer is given to dropout layer 2 which is used to increase the accuracy.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Layer: 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last layer of the model is Dense (Fully Connected) layer and it is utilized for classification reason. This layer groups the content dependent on the classes determined.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89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45E5C0-6110-44BC-B487-013F512670E8}"/>
              </a:ext>
            </a:extLst>
          </p:cNvPr>
          <p:cNvSpPr txBox="1"/>
          <p:nvPr/>
        </p:nvSpPr>
        <p:spPr>
          <a:xfrm>
            <a:off x="1906954" y="640862"/>
            <a:ext cx="905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from dropout layer 2 is given to fully connected layer.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uses soft-max function to predict the output based on probability.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FC07D-659E-475B-B094-CFD9E17B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3" y="1594339"/>
            <a:ext cx="9730154" cy="48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5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"/>
          <p:cNvSpPr txBox="1"/>
          <p:nvPr/>
        </p:nvSpPr>
        <p:spPr>
          <a:xfrm flipH="1">
            <a:off x="3749351" y="2761861"/>
            <a:ext cx="469329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>
            <a:spLocks noGrp="1"/>
          </p:cNvSpPr>
          <p:nvPr>
            <p:ph type="title"/>
          </p:nvPr>
        </p:nvSpPr>
        <p:spPr>
          <a:xfrm>
            <a:off x="1066768" y="849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"/>
          <p:cNvSpPr txBox="1">
            <a:spLocks noGrp="1"/>
          </p:cNvSpPr>
          <p:nvPr>
            <p:ph type="body" idx="1"/>
          </p:nvPr>
        </p:nvSpPr>
        <p:spPr>
          <a:xfrm>
            <a:off x="1219234" y="1450433"/>
            <a:ext cx="9905999" cy="416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Cyberbullying is a disturbing online behaviour that appears in textual format in most social media networks.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negative effects of cyber bullying have been seen from having anxiety to having suicidal thoughts.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Cyberbullying is to be detected across multiple social media platforms using the data provided by Twitter, Wikipedia and Form spring.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make use of Deep Learning for the purpose of detecting cyberbullying.</a:t>
            </a: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125"/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E525-CC6C-4BDA-9845-7612C238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C8F1C-CBDD-4BA7-89DF-913975F0B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3" y="1489324"/>
            <a:ext cx="9905998" cy="4595446"/>
          </a:xfrm>
        </p:spPr>
        <p:txBody>
          <a:bodyPr/>
          <a:lstStyle/>
          <a:p>
            <a:pPr marL="85725" indent="0">
              <a:buNone/>
            </a:pP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95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has caused significant issues for those involved, ranging from extreme displays of anger to suicide attempts.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is one of the biggest problems in social media platforms like Twitter, Wikipedia etc.,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is difficult to detect and stop due to it happening online.</a:t>
            </a:r>
          </a:p>
        </p:txBody>
      </p:sp>
    </p:spTree>
    <p:extLst>
      <p:ext uri="{BB962C8B-B14F-4D97-AF65-F5344CB8AC3E}">
        <p14:creationId xmlns:p14="http://schemas.microsoft.com/office/powerpoint/2010/main" val="173876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1021021" y="69245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"/>
          <p:cNvSpPr txBox="1">
            <a:spLocks noGrp="1"/>
          </p:cNvSpPr>
          <p:nvPr>
            <p:ph type="body" idx="1"/>
          </p:nvPr>
        </p:nvSpPr>
        <p:spPr>
          <a:xfrm>
            <a:off x="1371142" y="1774555"/>
            <a:ext cx="9905999" cy="4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25"/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experiment provides several useful in-sights about cyberbullying detection. Existing works have heavily relied on traditional machine learning models for cyberbullying detection.</a:t>
            </a:r>
            <a:endParaRPr dirty="0"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work systematically analyses cyberbullying detection on various topics across multiple SMPs using Convolution neutral network.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125"/>
              <a:buNone/>
            </a:pPr>
            <a:endParaRPr sz="2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23D384-022F-4665-9CF4-03D4854D2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10470"/>
              </p:ext>
            </p:extLst>
          </p:nvPr>
        </p:nvGraphicFramePr>
        <p:xfrm>
          <a:off x="1168893" y="1318894"/>
          <a:ext cx="9854213" cy="4687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6609">
                  <a:extLst>
                    <a:ext uri="{9D8B030D-6E8A-4147-A177-3AD203B41FA5}">
                      <a16:colId xmlns:a16="http://schemas.microsoft.com/office/drawing/2014/main" val="3696116612"/>
                    </a:ext>
                  </a:extLst>
                </a:gridCol>
                <a:gridCol w="2396311">
                  <a:extLst>
                    <a:ext uri="{9D8B030D-6E8A-4147-A177-3AD203B41FA5}">
                      <a16:colId xmlns:a16="http://schemas.microsoft.com/office/drawing/2014/main" val="1922578738"/>
                    </a:ext>
                  </a:extLst>
                </a:gridCol>
                <a:gridCol w="2352582">
                  <a:extLst>
                    <a:ext uri="{9D8B030D-6E8A-4147-A177-3AD203B41FA5}">
                      <a16:colId xmlns:a16="http://schemas.microsoft.com/office/drawing/2014/main" val="898952885"/>
                    </a:ext>
                  </a:extLst>
                </a:gridCol>
                <a:gridCol w="2778711">
                  <a:extLst>
                    <a:ext uri="{9D8B030D-6E8A-4147-A177-3AD203B41FA5}">
                      <a16:colId xmlns:a16="http://schemas.microsoft.com/office/drawing/2014/main" val="768088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AUTHOR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METHODOLOGY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REMARKS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81205"/>
                  </a:ext>
                </a:extLst>
              </a:tr>
              <a:tr h="879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Monirah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Abdullah Al-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Ajlan,Mourad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Ykhlef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Algorithm for Cyberbullying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1.Tweets(dataset)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2.Word embedding 3.Classification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4.Class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result is 81.37%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50573"/>
                  </a:ext>
                </a:extLst>
              </a:tr>
              <a:tr h="20967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Maheep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Cyberbullying Across multiple social media platforms using deep learning.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1.Word embedding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2.LSTM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3.Dropout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4.LSTM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5.output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results on different datasets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Wikipedia: 75.5%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Twitter: 79.1%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spring: 72%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771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5434F-8FCF-407B-BF49-4B4E02582DB1}"/>
              </a:ext>
            </a:extLst>
          </p:cNvPr>
          <p:cNvSpPr txBox="1"/>
          <p:nvPr/>
        </p:nvSpPr>
        <p:spPr>
          <a:xfrm>
            <a:off x="3694259" y="297403"/>
            <a:ext cx="4803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8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E13F96-CF66-4AAE-96BE-273359080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61771"/>
              </p:ext>
            </p:extLst>
          </p:nvPr>
        </p:nvGraphicFramePr>
        <p:xfrm>
          <a:off x="1149772" y="1138117"/>
          <a:ext cx="9892455" cy="4581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3661">
                  <a:extLst>
                    <a:ext uri="{9D8B030D-6E8A-4147-A177-3AD203B41FA5}">
                      <a16:colId xmlns:a16="http://schemas.microsoft.com/office/drawing/2014/main" val="1813296035"/>
                    </a:ext>
                  </a:extLst>
                </a:gridCol>
                <a:gridCol w="2295576">
                  <a:extLst>
                    <a:ext uri="{9D8B030D-6E8A-4147-A177-3AD203B41FA5}">
                      <a16:colId xmlns:a16="http://schemas.microsoft.com/office/drawing/2014/main" val="1266556719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2141521465"/>
                    </a:ext>
                  </a:extLst>
                </a:gridCol>
                <a:gridCol w="2699218">
                  <a:extLst>
                    <a:ext uri="{9D8B030D-6E8A-4147-A177-3AD203B41FA5}">
                      <a16:colId xmlns:a16="http://schemas.microsoft.com/office/drawing/2014/main" val="1340065913"/>
                    </a:ext>
                  </a:extLst>
                </a:gridCol>
              </a:tblGrid>
              <a:tr h="783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AUTHOR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METHODOLOGY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REMARKS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63956"/>
                  </a:ext>
                </a:extLst>
              </a:tr>
              <a:tr h="1893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Vijay Banerjee,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Jui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Telavane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Detection Of Cyberbullying Using Deep Neural Network.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1.Dataset collection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2.Dataset preprocessing 3.CNN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4.Output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 for CNN model : 93.97%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10884"/>
                  </a:ext>
                </a:extLst>
              </a:tr>
              <a:tr h="19049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Swetha Agrawal, Amit </a:t>
                      </a:r>
                      <a:r>
                        <a:rPr lang="en-IN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Awekar</a:t>
                      </a: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.</a:t>
                      </a:r>
                      <a:endParaRPr lang="en-IN" sz="1800" u="none" strike="noStrike" cap="none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Deep learning for detecting cyber bullying across multiple social media platforms.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1.Dataset collection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2.Dataset pre-processing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3.Train the DNN models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4.Output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Form spring dataset, the accuracy is 78.5%.</a:t>
                      </a:r>
                    </a:p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8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1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>
            <a:spLocks noGrp="1"/>
          </p:cNvSpPr>
          <p:nvPr>
            <p:ph type="title"/>
          </p:nvPr>
        </p:nvSpPr>
        <p:spPr>
          <a:xfrm>
            <a:off x="1143001" y="99113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5"/>
          <p:cNvSpPr txBox="1">
            <a:spLocks noGrp="1"/>
          </p:cNvSpPr>
          <p:nvPr>
            <p:ph type="body" idx="1"/>
          </p:nvPr>
        </p:nvSpPr>
        <p:spPr>
          <a:xfrm>
            <a:off x="1680868" y="1577683"/>
            <a:ext cx="9905999" cy="453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consists of four main modules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collection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pre-processing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the DNN model : CNN(Convolutional Neural Network)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dataset as bully, sexism , racism or personal attack.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658CF-253E-41CE-9DCA-AFE19CD0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 txBox="1">
            <a:spLocks noGrp="1"/>
          </p:cNvSpPr>
          <p:nvPr>
            <p:ph type="title"/>
          </p:nvPr>
        </p:nvSpPr>
        <p:spPr>
          <a:xfrm>
            <a:off x="1143001" y="130630"/>
            <a:ext cx="9905998" cy="133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DATASET COLLECTION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6"/>
          <p:cNvSpPr txBox="1">
            <a:spLocks noGrp="1"/>
          </p:cNvSpPr>
          <p:nvPr>
            <p:ph type="body" idx="1"/>
          </p:nvPr>
        </p:nvSpPr>
        <p:spPr>
          <a:xfrm>
            <a:off x="1143000" y="1240058"/>
            <a:ext cx="9905999" cy="4972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None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 for different types of social media networks is collected from various </a:t>
            </a:r>
            <a:r>
              <a:rPr lang="en-IN" sz="25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repositories.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spring (https://github.com/JimmyCollins/cyberbullying-datasets/blob/master/datasets/formspring-data.csv)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Twitter(https://github.com/ENCASEH2020/hatespeech-twitter)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125"/>
              <a:buFont typeface="Wingdings" panose="05000000000000000000" pitchFamily="2" charset="2"/>
              <a:buChar char="§"/>
            </a:pP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Wikipedia talk pages(</a:t>
            </a:r>
            <a:r>
              <a:rPr lang="en-IN" sz="25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https://data.mendeley.com/datasets/jf4pzyvnpj/1</a:t>
            </a:r>
            <a:r>
              <a:rPr lang="en-I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5"/>
              <a:buNone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12000 posts from Form spring, 16000 posts from Twitter and 100000 posts from Wikipedia are collected from Social Media Platforms.</a:t>
            </a:r>
            <a:endParaRPr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1103</Words>
  <Application>Microsoft Office PowerPoint</Application>
  <PresentationFormat>Widescreen</PresentationFormat>
  <Paragraphs>128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Twentieth Century</vt:lpstr>
      <vt:lpstr>Wingdings</vt:lpstr>
      <vt:lpstr>Circuit</vt:lpstr>
      <vt:lpstr>DETECTION OF CYBERBULLYING ON SOCIAL MEDIA PLATFORMS</vt:lpstr>
      <vt:lpstr>INTRODUCTION</vt:lpstr>
      <vt:lpstr>PROBLEM STATEMENT</vt:lpstr>
      <vt:lpstr>OBJECTIVE</vt:lpstr>
      <vt:lpstr>PowerPoint Presentation</vt:lpstr>
      <vt:lpstr>PowerPoint Presentation</vt:lpstr>
      <vt:lpstr>METHODOLOGY</vt:lpstr>
      <vt:lpstr>PowerPoint Presentation</vt:lpstr>
      <vt:lpstr>DATASET COLLECTION</vt:lpstr>
      <vt:lpstr>DATASET PRE-PROCESSING</vt:lpstr>
      <vt:lpstr>WORD EMBEDDING LAYER</vt:lpstr>
      <vt:lpstr>CONVOLUTIONAL NEURAL NETWORK(CNN)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CYBERBULLYING ON SOCIAL MEDIA PLATFORMS</dc:title>
  <dc:creator>Kiruthika S</dc:creator>
  <cp:lastModifiedBy>Kiruthika S</cp:lastModifiedBy>
  <cp:revision>11</cp:revision>
  <dcterms:created xsi:type="dcterms:W3CDTF">2021-09-16T15:07:07Z</dcterms:created>
  <dcterms:modified xsi:type="dcterms:W3CDTF">2021-10-29T04:21:31Z</dcterms:modified>
</cp:coreProperties>
</file>