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49" name="PlaceHolder 2"/>
          <p:cNvSpPr>
            <a:spLocks noGrp="1"/>
          </p:cNvSpPr>
          <p:nvPr>
            <p:ph type="body"/>
          </p:nvPr>
        </p:nvSpPr>
        <p:spPr>
          <a:xfrm>
            <a:off x="677160" y="2160720"/>
            <a:ext cx="859644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
        <p:nvSpPr>
          <p:cNvPr id="50" name="PlaceHolder 3"/>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52"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
        <p:nvSpPr>
          <p:cNvPr id="53"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
        <p:nvSpPr>
          <p:cNvPr id="54"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
        <p:nvSpPr>
          <p:cNvPr id="55" name="PlaceHolder 5"/>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57" name="PlaceHolder 2"/>
          <p:cNvSpPr>
            <a:spLocks noGrp="1"/>
          </p:cNvSpPr>
          <p:nvPr>
            <p:ph type="body"/>
          </p:nvPr>
        </p:nvSpPr>
        <p:spPr>
          <a:xfrm>
            <a:off x="677160" y="2160720"/>
            <a:ext cx="276768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
        <p:nvSpPr>
          <p:cNvPr id="58" name="PlaceHolder 3"/>
          <p:cNvSpPr>
            <a:spLocks noGrp="1"/>
          </p:cNvSpPr>
          <p:nvPr>
            <p:ph type="body"/>
          </p:nvPr>
        </p:nvSpPr>
        <p:spPr>
          <a:xfrm>
            <a:off x="3583440" y="2160720"/>
            <a:ext cx="276768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
        <p:nvSpPr>
          <p:cNvPr id="59" name="PlaceHolder 4"/>
          <p:cNvSpPr>
            <a:spLocks noGrp="1"/>
          </p:cNvSpPr>
          <p:nvPr>
            <p:ph type="body"/>
          </p:nvPr>
        </p:nvSpPr>
        <p:spPr>
          <a:xfrm>
            <a:off x="6490080" y="2160720"/>
            <a:ext cx="276768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
        <p:nvSpPr>
          <p:cNvPr id="60" name="PlaceHolder 5"/>
          <p:cNvSpPr>
            <a:spLocks noGrp="1"/>
          </p:cNvSpPr>
          <p:nvPr>
            <p:ph type="body"/>
          </p:nvPr>
        </p:nvSpPr>
        <p:spPr>
          <a:xfrm>
            <a:off x="677160" y="4187520"/>
            <a:ext cx="276768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
        <p:nvSpPr>
          <p:cNvPr id="61" name="PlaceHolder 6"/>
          <p:cNvSpPr>
            <a:spLocks noGrp="1"/>
          </p:cNvSpPr>
          <p:nvPr>
            <p:ph type="body"/>
          </p:nvPr>
        </p:nvSpPr>
        <p:spPr>
          <a:xfrm>
            <a:off x="3583440" y="4187520"/>
            <a:ext cx="276768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
        <p:nvSpPr>
          <p:cNvPr id="62" name="PlaceHolder 7"/>
          <p:cNvSpPr>
            <a:spLocks noGrp="1"/>
          </p:cNvSpPr>
          <p:nvPr>
            <p:ph type="body"/>
          </p:nvPr>
        </p:nvSpPr>
        <p:spPr>
          <a:xfrm>
            <a:off x="6490080" y="4187520"/>
            <a:ext cx="276768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80" name="PlaceHolder 2"/>
          <p:cNvSpPr>
            <a:spLocks noGrp="1"/>
          </p:cNvSpPr>
          <p:nvPr>
            <p:ph type="subTitle"/>
          </p:nvPr>
        </p:nvSpPr>
        <p:spPr>
          <a:xfrm>
            <a:off x="677160" y="2160720"/>
            <a:ext cx="8596440" cy="3880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82" name="PlaceHolder 2"/>
          <p:cNvSpPr>
            <a:spLocks noGrp="1"/>
          </p:cNvSpPr>
          <p:nvPr>
            <p:ph type="body"/>
          </p:nvPr>
        </p:nvSpPr>
        <p:spPr>
          <a:xfrm>
            <a:off x="677160" y="2160720"/>
            <a:ext cx="8596440" cy="3880440"/>
          </a:xfrm>
          <a:prstGeom prst="rect">
            <a:avLst/>
          </a:prstGeom>
        </p:spPr>
        <p:txBody>
          <a:bodyPr lIns="0" rIns="0" tIns="0" bIns="0">
            <a:normAutofit/>
          </a:bodyPr>
          <a:p>
            <a:endParaRPr b="0" lang="en-US" sz="1800" spc="-1" strike="noStrike">
              <a:solidFill>
                <a:srgbClr val="404040"/>
              </a:solidFill>
              <a:latin typeface="Tibetan Machine Un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84"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ibetan Machine Uni"/>
            </a:endParaRPr>
          </a:p>
        </p:txBody>
      </p:sp>
      <p:sp>
        <p:nvSpPr>
          <p:cNvPr id="85"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ibetan Machine Un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77160" y="609480"/>
            <a:ext cx="8596440" cy="61221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89"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
        <p:nvSpPr>
          <p:cNvPr id="90"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ibetan Machine Uni"/>
            </a:endParaRPr>
          </a:p>
        </p:txBody>
      </p:sp>
      <p:sp>
        <p:nvSpPr>
          <p:cNvPr id="91"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28" name="PlaceHolder 2"/>
          <p:cNvSpPr>
            <a:spLocks noGrp="1"/>
          </p:cNvSpPr>
          <p:nvPr>
            <p:ph type="subTitle"/>
          </p:nvPr>
        </p:nvSpPr>
        <p:spPr>
          <a:xfrm>
            <a:off x="677160" y="2160720"/>
            <a:ext cx="8596440" cy="3880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93"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ibetan Machine Uni"/>
            </a:endParaRPr>
          </a:p>
        </p:txBody>
      </p:sp>
      <p:sp>
        <p:nvSpPr>
          <p:cNvPr id="94"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
        <p:nvSpPr>
          <p:cNvPr id="95"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97"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
        <p:nvSpPr>
          <p:cNvPr id="98"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
        <p:nvSpPr>
          <p:cNvPr id="99" name="PlaceHolder 4"/>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01" name="PlaceHolder 2"/>
          <p:cNvSpPr>
            <a:spLocks noGrp="1"/>
          </p:cNvSpPr>
          <p:nvPr>
            <p:ph type="body"/>
          </p:nvPr>
        </p:nvSpPr>
        <p:spPr>
          <a:xfrm>
            <a:off x="677160" y="2160720"/>
            <a:ext cx="859644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
        <p:nvSpPr>
          <p:cNvPr id="102" name="PlaceHolder 3"/>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04"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
        <p:nvSpPr>
          <p:cNvPr id="105"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
        <p:nvSpPr>
          <p:cNvPr id="106"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
        <p:nvSpPr>
          <p:cNvPr id="107" name="PlaceHolder 5"/>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09" name="PlaceHolder 2"/>
          <p:cNvSpPr>
            <a:spLocks noGrp="1"/>
          </p:cNvSpPr>
          <p:nvPr>
            <p:ph type="body"/>
          </p:nvPr>
        </p:nvSpPr>
        <p:spPr>
          <a:xfrm>
            <a:off x="677160" y="2160720"/>
            <a:ext cx="276768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
        <p:nvSpPr>
          <p:cNvPr id="110" name="PlaceHolder 3"/>
          <p:cNvSpPr>
            <a:spLocks noGrp="1"/>
          </p:cNvSpPr>
          <p:nvPr>
            <p:ph type="body"/>
          </p:nvPr>
        </p:nvSpPr>
        <p:spPr>
          <a:xfrm>
            <a:off x="3583440" y="2160720"/>
            <a:ext cx="276768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
        <p:nvSpPr>
          <p:cNvPr id="111" name="PlaceHolder 4"/>
          <p:cNvSpPr>
            <a:spLocks noGrp="1"/>
          </p:cNvSpPr>
          <p:nvPr>
            <p:ph type="body"/>
          </p:nvPr>
        </p:nvSpPr>
        <p:spPr>
          <a:xfrm>
            <a:off x="6490080" y="2160720"/>
            <a:ext cx="276768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
        <p:nvSpPr>
          <p:cNvPr id="112" name="PlaceHolder 5"/>
          <p:cNvSpPr>
            <a:spLocks noGrp="1"/>
          </p:cNvSpPr>
          <p:nvPr>
            <p:ph type="body"/>
          </p:nvPr>
        </p:nvSpPr>
        <p:spPr>
          <a:xfrm>
            <a:off x="677160" y="4187520"/>
            <a:ext cx="276768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
        <p:nvSpPr>
          <p:cNvPr id="113" name="PlaceHolder 6"/>
          <p:cNvSpPr>
            <a:spLocks noGrp="1"/>
          </p:cNvSpPr>
          <p:nvPr>
            <p:ph type="body"/>
          </p:nvPr>
        </p:nvSpPr>
        <p:spPr>
          <a:xfrm>
            <a:off x="3583440" y="4187520"/>
            <a:ext cx="276768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
        <p:nvSpPr>
          <p:cNvPr id="114" name="PlaceHolder 7"/>
          <p:cNvSpPr>
            <a:spLocks noGrp="1"/>
          </p:cNvSpPr>
          <p:nvPr>
            <p:ph type="body"/>
          </p:nvPr>
        </p:nvSpPr>
        <p:spPr>
          <a:xfrm>
            <a:off x="6490080" y="4187520"/>
            <a:ext cx="276768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30" name="PlaceHolder 2"/>
          <p:cNvSpPr>
            <a:spLocks noGrp="1"/>
          </p:cNvSpPr>
          <p:nvPr>
            <p:ph type="body"/>
          </p:nvPr>
        </p:nvSpPr>
        <p:spPr>
          <a:xfrm>
            <a:off x="677160" y="2160720"/>
            <a:ext cx="8596440" cy="3880440"/>
          </a:xfrm>
          <a:prstGeom prst="rect">
            <a:avLst/>
          </a:prstGeom>
        </p:spPr>
        <p:txBody>
          <a:bodyPr lIns="0" rIns="0" tIns="0" bIns="0">
            <a:normAutofit/>
          </a:bodyPr>
          <a:p>
            <a:endParaRPr b="0" lang="en-US" sz="1800" spc="-1" strike="noStrike">
              <a:solidFill>
                <a:srgbClr val="404040"/>
              </a:solidFill>
              <a:latin typeface="Tibetan Machine Un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32"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ibetan Machine Uni"/>
            </a:endParaRPr>
          </a:p>
        </p:txBody>
      </p:sp>
      <p:sp>
        <p:nvSpPr>
          <p:cNvPr id="33"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ibetan Machine Un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77160" y="609480"/>
            <a:ext cx="8596440" cy="61221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37"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
        <p:nvSpPr>
          <p:cNvPr id="38"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ibetan Machine Uni"/>
            </a:endParaRPr>
          </a:p>
        </p:txBody>
      </p:sp>
      <p:sp>
        <p:nvSpPr>
          <p:cNvPr id="39"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41"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ibetan Machine Uni"/>
            </a:endParaRPr>
          </a:p>
        </p:txBody>
      </p:sp>
      <p:sp>
        <p:nvSpPr>
          <p:cNvPr id="42"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
        <p:nvSpPr>
          <p:cNvPr id="43"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45"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
        <p:nvSpPr>
          <p:cNvPr id="46"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
        <p:nvSpPr>
          <p:cNvPr id="47" name="PlaceHolder 4"/>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ibetan Machine Un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43"/>
          <p:cNvGrpSpPr/>
          <p:nvPr/>
        </p:nvGrpSpPr>
        <p:grpSpPr>
          <a:xfrm>
            <a:off x="0" y="-8640"/>
            <a:ext cx="12191760" cy="6866640"/>
            <a:chOff x="0" y="-8640"/>
            <a:chExt cx="12191760" cy="6866640"/>
          </a:xfrm>
        </p:grpSpPr>
        <p:sp>
          <p:nvSpPr>
            <p:cNvPr id="1" name="Straight Connector 19"/>
            <p:cNvSpPr/>
            <p:nvPr/>
          </p:nvSpPr>
          <p:spPr>
            <a:xfrm>
              <a:off x="9370800" y="0"/>
              <a:ext cx="1219320" cy="6858000"/>
            </a:xfrm>
            <a:prstGeom prst="line">
              <a:avLst/>
            </a:prstGeom>
            <a:ln cap="rnd" w="9525">
              <a:solidFill>
                <a:srgbClr val="5fcbef">
                  <a:alpha val="70000"/>
                </a:srgbClr>
              </a:solidFill>
              <a:round/>
            </a:ln>
          </p:spPr>
          <p:style>
            <a:lnRef idx="2">
              <a:schemeClr val="accent1"/>
            </a:lnRef>
            <a:fillRef idx="0">
              <a:schemeClr val="accent1"/>
            </a:fillRef>
            <a:effectRef idx="1">
              <a:schemeClr val="accent1"/>
            </a:effectRef>
            <a:fontRef idx="minor"/>
          </p:style>
        </p:sp>
        <p:sp>
          <p:nvSpPr>
            <p:cNvPr id="2" name="Straight Connector 20"/>
            <p:cNvSpPr/>
            <p:nvPr/>
          </p:nvSpPr>
          <p:spPr>
            <a:xfrm flipH="1">
              <a:off x="7425000" y="3681360"/>
              <a:ext cx="4763520" cy="3176640"/>
            </a:xfrm>
            <a:prstGeom prst="line">
              <a:avLst/>
            </a:prstGeom>
            <a:ln cap="rnd" w="9525">
              <a:solidFill>
                <a:srgbClr val="5fcbef">
                  <a:alpha val="70000"/>
                </a:srgbClr>
              </a:solidFill>
              <a:round/>
            </a:ln>
          </p:spPr>
          <p:style>
            <a:lnRef idx="2">
              <a:schemeClr val="accent1"/>
            </a:lnRef>
            <a:fillRef idx="0">
              <a:schemeClr val="accent1"/>
            </a:fillRef>
            <a:effectRef idx="1">
              <a:schemeClr val="accent1"/>
            </a:effectRef>
            <a:fontRef idx="minor"/>
          </p:style>
        </p:sp>
        <p:sp>
          <p:nvSpPr>
            <p:cNvPr id="3" name="Rectangle 2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Rectangle 2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Rectangle 2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Rectangle 2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Rectangle 2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15"/>
          <p:cNvGrpSpPr/>
          <p:nvPr/>
        </p:nvGrpSpPr>
        <p:grpSpPr>
          <a:xfrm>
            <a:off x="0" y="-8640"/>
            <a:ext cx="12191760" cy="6866640"/>
            <a:chOff x="0" y="-8640"/>
            <a:chExt cx="12191760" cy="6866640"/>
          </a:xfrm>
        </p:grpSpPr>
        <p:sp>
          <p:nvSpPr>
            <p:cNvPr id="12" name="Freeform 14"/>
            <p:cNvSpPr/>
            <p:nvPr/>
          </p:nvSpPr>
          <p:spPr>
            <a:xfrm>
              <a:off x="0" y="-7920"/>
              <a:ext cx="863280" cy="5697720"/>
            </a:xfrm>
            <a:custGeom>
              <a:avLst/>
              <a:gd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 name="Straight Connector 18"/>
            <p:cNvSpPr/>
            <p:nvPr/>
          </p:nvSpPr>
          <p:spPr>
            <a:xfrm>
              <a:off x="9370800" y="0"/>
              <a:ext cx="1219320" cy="6858000"/>
            </a:xfrm>
            <a:prstGeom prst="line">
              <a:avLst/>
            </a:prstGeom>
            <a:ln cap="rnd" w="9525">
              <a:solidFill>
                <a:srgbClr val="5fcbef">
                  <a:alpha val="70000"/>
                </a:srgbClr>
              </a:solidFill>
              <a:round/>
            </a:ln>
          </p:spPr>
          <p:style>
            <a:lnRef idx="2">
              <a:schemeClr val="accent1"/>
            </a:lnRef>
            <a:fillRef idx="0">
              <a:schemeClr val="accent1"/>
            </a:fillRef>
            <a:effectRef idx="1">
              <a:schemeClr val="accent1"/>
            </a:effectRef>
            <a:fontRef idx="minor"/>
          </p:style>
        </p:sp>
        <p:sp>
          <p:nvSpPr>
            <p:cNvPr id="14" name="Straight Connector 19"/>
            <p:cNvSpPr/>
            <p:nvPr/>
          </p:nvSpPr>
          <p:spPr>
            <a:xfrm flipH="1">
              <a:off x="7425000" y="3681360"/>
              <a:ext cx="4763520" cy="3176640"/>
            </a:xfrm>
            <a:prstGeom prst="line">
              <a:avLst/>
            </a:prstGeom>
            <a:ln cap="rnd" w="9525">
              <a:solidFill>
                <a:srgbClr val="5fcbef">
                  <a:alpha val="70000"/>
                </a:srgbClr>
              </a:solidFill>
              <a:round/>
            </a:ln>
          </p:spPr>
          <p:style>
            <a:lnRef idx="2">
              <a:schemeClr val="accent1"/>
            </a:lnRef>
            <a:fillRef idx="0">
              <a:schemeClr val="accent1"/>
            </a:fillRef>
            <a:effectRef idx="1">
              <a:schemeClr val="accent1"/>
            </a:effectRef>
            <a:fontRef idx="minor"/>
          </p:style>
        </p:sp>
        <p:sp>
          <p:nvSpPr>
            <p:cNvPr id="15" name="Rectangle 2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Rectangle 2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Isosceles Triangle 22"/>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Rectangle 2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Rectangle 2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Rectangle 2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Isosceles Triangle 26"/>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1"/>
          <p:cNvSpPr>
            <a:spLocks noGrp="1"/>
          </p:cNvSpPr>
          <p:nvPr>
            <p:ph type="title"/>
          </p:nvPr>
        </p:nvSpPr>
        <p:spPr>
          <a:xfrm>
            <a:off x="1506960" y="2404440"/>
            <a:ext cx="7766640" cy="1645920"/>
          </a:xfrm>
          <a:prstGeom prst="rect">
            <a:avLst/>
          </a:prstGeom>
        </p:spPr>
        <p:txBody>
          <a:bodyPr anchor="b">
            <a:noAutofit/>
          </a:bodyPr>
          <a:p>
            <a:pPr algn="r">
              <a:lnSpc>
                <a:spcPct val="100000"/>
              </a:lnSpc>
            </a:pPr>
            <a:r>
              <a:rPr b="0" lang="en-US" sz="5400" spc="-1" strike="noStrike">
                <a:solidFill>
                  <a:srgbClr val="5fcbef"/>
                </a:solidFill>
                <a:latin typeface="Trebuchet MS"/>
              </a:rPr>
              <a:t>Click to edit Master title style</a:t>
            </a:r>
            <a:endParaRPr b="0" lang="en-US" sz="5400" spc="-1" strike="noStrike">
              <a:solidFill>
                <a:srgbClr val="000000"/>
              </a:solidFill>
              <a:latin typeface="Trebuchet MS"/>
            </a:endParaRPr>
          </a:p>
        </p:txBody>
      </p:sp>
      <p:sp>
        <p:nvSpPr>
          <p:cNvPr id="23" name="PlaceHolder 2"/>
          <p:cNvSpPr>
            <a:spLocks noGrp="1"/>
          </p:cNvSpPr>
          <p:nvPr>
            <p:ph type="dt"/>
          </p:nvPr>
        </p:nvSpPr>
        <p:spPr>
          <a:xfrm>
            <a:off x="7205040" y="6041520"/>
            <a:ext cx="911520" cy="364680"/>
          </a:xfrm>
          <a:prstGeom prst="rect">
            <a:avLst/>
          </a:prstGeom>
        </p:spPr>
        <p:txBody>
          <a:bodyPr anchor="ctr">
            <a:noAutofit/>
          </a:bodyPr>
          <a:p>
            <a:pPr algn="r">
              <a:lnSpc>
                <a:spcPct val="100000"/>
              </a:lnSpc>
            </a:pPr>
            <a:fld id="{7E6C63FB-6C94-49DD-8353-E62C10D7FBD9}" type="datetime">
              <a:rPr b="0" lang="en-IN" sz="900" spc="-1" strike="noStrike">
                <a:solidFill>
                  <a:srgbClr val="8b8b8b"/>
                </a:solidFill>
                <a:latin typeface="Trebuchet MS"/>
              </a:rPr>
              <a:t>07/04/22</a:t>
            </a:fld>
            <a:endParaRPr b="0" lang="en-IN" sz="900" spc="-1" strike="noStrike">
              <a:latin typeface="Times New Roman"/>
            </a:endParaRPr>
          </a:p>
        </p:txBody>
      </p:sp>
      <p:sp>
        <p:nvSpPr>
          <p:cNvPr id="24" name="PlaceHolder 3"/>
          <p:cNvSpPr>
            <a:spLocks noGrp="1"/>
          </p:cNvSpPr>
          <p:nvPr>
            <p:ph type="ftr"/>
          </p:nvPr>
        </p:nvSpPr>
        <p:spPr>
          <a:xfrm>
            <a:off x="677160" y="6041520"/>
            <a:ext cx="6297120" cy="364680"/>
          </a:xfrm>
          <a:prstGeom prst="rect">
            <a:avLst/>
          </a:prstGeom>
        </p:spPr>
        <p:txBody>
          <a:bodyPr anchor="ctr">
            <a:noAutofit/>
          </a:bodyPr>
          <a:p>
            <a:endParaRPr b="0" lang="en-IN" sz="2400" spc="-1" strike="noStrike">
              <a:latin typeface="Times New Roman"/>
            </a:endParaRPr>
          </a:p>
        </p:txBody>
      </p:sp>
      <p:sp>
        <p:nvSpPr>
          <p:cNvPr id="25" name="PlaceHolder 4"/>
          <p:cNvSpPr>
            <a:spLocks noGrp="1"/>
          </p:cNvSpPr>
          <p:nvPr>
            <p:ph type="sldNum"/>
          </p:nvPr>
        </p:nvSpPr>
        <p:spPr>
          <a:xfrm>
            <a:off x="8590680" y="6041520"/>
            <a:ext cx="682920" cy="364680"/>
          </a:xfrm>
          <a:prstGeom prst="rect">
            <a:avLst/>
          </a:prstGeom>
        </p:spPr>
        <p:txBody>
          <a:bodyPr anchor="ctr">
            <a:noAutofit/>
          </a:bodyPr>
          <a:p>
            <a:pPr algn="r">
              <a:lnSpc>
                <a:spcPct val="100000"/>
              </a:lnSpc>
            </a:pPr>
            <a:fld id="{D569113E-094F-45CE-8496-09D152AEC015}" type="slidenum">
              <a:rPr b="0" lang="en-IN" sz="900" spc="-1" strike="noStrike">
                <a:solidFill>
                  <a:srgbClr val="5fcbef"/>
                </a:solidFill>
                <a:latin typeface="Trebuchet MS"/>
              </a:rPr>
              <a:t>&lt;number&gt;</a:t>
            </a:fld>
            <a:endParaRPr b="0" lang="en-IN" sz="900" spc="-1" strike="noStrike">
              <a:latin typeface="Times New Roman"/>
            </a:endParaRPr>
          </a:p>
        </p:txBody>
      </p:sp>
      <p:sp>
        <p:nvSpPr>
          <p:cNvPr id="26"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Click to edit the outline text format</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Second Outline Level</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Third Outline Level</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Fourth Outline Level</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3" name="Group 43"/>
          <p:cNvGrpSpPr/>
          <p:nvPr/>
        </p:nvGrpSpPr>
        <p:grpSpPr>
          <a:xfrm>
            <a:off x="0" y="-8640"/>
            <a:ext cx="12191760" cy="6866640"/>
            <a:chOff x="0" y="-8640"/>
            <a:chExt cx="12191760" cy="6866640"/>
          </a:xfrm>
        </p:grpSpPr>
        <p:sp>
          <p:nvSpPr>
            <p:cNvPr id="64" name="Straight Connector 19"/>
            <p:cNvSpPr/>
            <p:nvPr/>
          </p:nvSpPr>
          <p:spPr>
            <a:xfrm>
              <a:off x="9370800" y="0"/>
              <a:ext cx="1219320" cy="6858000"/>
            </a:xfrm>
            <a:prstGeom prst="line">
              <a:avLst/>
            </a:prstGeom>
            <a:ln cap="rnd" w="9525">
              <a:solidFill>
                <a:srgbClr val="5fcbef">
                  <a:alpha val="70000"/>
                </a:srgbClr>
              </a:solidFill>
              <a:round/>
            </a:ln>
          </p:spPr>
          <p:style>
            <a:lnRef idx="2">
              <a:schemeClr val="accent1"/>
            </a:lnRef>
            <a:fillRef idx="0">
              <a:schemeClr val="accent1"/>
            </a:fillRef>
            <a:effectRef idx="1">
              <a:schemeClr val="accent1"/>
            </a:effectRef>
            <a:fontRef idx="minor"/>
          </p:style>
        </p:sp>
        <p:sp>
          <p:nvSpPr>
            <p:cNvPr id="65" name="Straight Connector 20"/>
            <p:cNvSpPr/>
            <p:nvPr/>
          </p:nvSpPr>
          <p:spPr>
            <a:xfrm flipH="1">
              <a:off x="7425000" y="3681360"/>
              <a:ext cx="4763520" cy="3176640"/>
            </a:xfrm>
            <a:prstGeom prst="line">
              <a:avLst/>
            </a:prstGeom>
            <a:ln cap="rnd" w="9525">
              <a:solidFill>
                <a:srgbClr val="5fcbef">
                  <a:alpha val="70000"/>
                </a:srgbClr>
              </a:solidFill>
              <a:round/>
            </a:ln>
          </p:spPr>
          <p:style>
            <a:lnRef idx="2">
              <a:schemeClr val="accent1"/>
            </a:lnRef>
            <a:fillRef idx="0">
              <a:schemeClr val="accent1"/>
            </a:fillRef>
            <a:effectRef idx="1">
              <a:schemeClr val="accent1"/>
            </a:effectRef>
            <a:fontRef idx="minor"/>
          </p:style>
        </p:sp>
        <p:sp>
          <p:nvSpPr>
            <p:cNvPr id="66" name="Rectangle 2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Rectangle 2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Rectangle 2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Rectangle 2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Rectangle 2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4" name="PlaceHolder 1"/>
          <p:cNvSpPr>
            <a:spLocks noGrp="1"/>
          </p:cNvSpPr>
          <p:nvPr>
            <p:ph type="title"/>
          </p:nvPr>
        </p:nvSpPr>
        <p:spPr>
          <a:xfrm>
            <a:off x="677160" y="609480"/>
            <a:ext cx="8596440" cy="1320480"/>
          </a:xfrm>
          <a:prstGeom prst="rect">
            <a:avLst/>
          </a:prstGeom>
        </p:spPr>
        <p:txBody>
          <a:bodyPr>
            <a:noAutofit/>
          </a:bodyPr>
          <a:p>
            <a:pPr>
              <a:lnSpc>
                <a:spcPct val="100000"/>
              </a:lnSpc>
            </a:pPr>
            <a:r>
              <a:rPr b="0" lang="en-US" sz="3600" spc="-1" strike="noStrike">
                <a:solidFill>
                  <a:srgbClr val="5fcbef"/>
                </a:solidFill>
                <a:latin typeface="Trebuchet MS"/>
              </a:rPr>
              <a:t>Click to edit Master title style</a:t>
            </a:r>
            <a:endParaRPr b="0" lang="en-US" sz="3600" spc="-1" strike="noStrike">
              <a:solidFill>
                <a:srgbClr val="000000"/>
              </a:solidFill>
              <a:latin typeface="Trebuchet MS"/>
            </a:endParaRPr>
          </a:p>
        </p:txBody>
      </p:sp>
      <p:sp>
        <p:nvSpPr>
          <p:cNvPr id="75" name="PlaceHolder 2"/>
          <p:cNvSpPr>
            <a:spLocks noGrp="1"/>
          </p:cNvSpPr>
          <p:nvPr>
            <p:ph type="body"/>
          </p:nvPr>
        </p:nvSpPr>
        <p:spPr>
          <a:xfrm>
            <a:off x="677160" y="2160720"/>
            <a:ext cx="8596440" cy="3880440"/>
          </a:xfrm>
          <a:prstGeom prst="rect">
            <a:avLst/>
          </a:prstGeom>
        </p:spPr>
        <p:txBody>
          <a:bodyPr>
            <a:noAutofit/>
          </a:bodyPr>
          <a:p>
            <a:pPr marL="343080" indent="-342720">
              <a:lnSpc>
                <a:spcPct val="100000"/>
              </a:lnSpc>
              <a:spcBef>
                <a:spcPts val="1001"/>
              </a:spcBef>
              <a:buClr>
                <a:srgbClr val="5fcbef"/>
              </a:buClr>
              <a:buSzPct val="80000"/>
              <a:buFont typeface="Wingdings 3" charset="2"/>
              <a:buChar char=""/>
            </a:pPr>
            <a:r>
              <a:rPr b="0" lang="en-US" sz="1800" spc="-1" strike="noStrike">
                <a:solidFill>
                  <a:srgbClr val="404040"/>
                </a:solidFill>
                <a:latin typeface="Trebuchet MS"/>
              </a:rPr>
              <a:t>Click to edit Master text styles</a:t>
            </a:r>
            <a:endParaRPr b="0" lang="en-US" sz="1800" spc="-1" strike="noStrike">
              <a:solidFill>
                <a:srgbClr val="404040"/>
              </a:solidFill>
              <a:latin typeface="Tibetan Machine Uni"/>
            </a:endParaRPr>
          </a:p>
          <a:p>
            <a:pPr lvl="1" marL="743040" indent="-285480">
              <a:lnSpc>
                <a:spcPct val="100000"/>
              </a:lnSpc>
              <a:spcBef>
                <a:spcPts val="1001"/>
              </a:spcBef>
              <a:buClr>
                <a:srgbClr val="5fcbef"/>
              </a:buClr>
              <a:buSzPct val="80000"/>
              <a:buFont typeface="Wingdings 3" charset="2"/>
              <a:buChar char=""/>
            </a:pPr>
            <a:r>
              <a:rPr b="0" lang="en-US" sz="1600" spc="-1" strike="noStrike">
                <a:solidFill>
                  <a:srgbClr val="404040"/>
                </a:solidFill>
                <a:latin typeface="Trebuchet MS"/>
              </a:rPr>
              <a:t>Second level</a:t>
            </a:r>
            <a:endParaRPr b="0" lang="en-US" sz="1600" spc="-1" strike="noStrike">
              <a:solidFill>
                <a:srgbClr val="404040"/>
              </a:solidFill>
              <a:latin typeface="Trebuchet MS"/>
            </a:endParaRPr>
          </a:p>
          <a:p>
            <a:pPr lvl="2" marL="1143000" indent="-228240">
              <a:lnSpc>
                <a:spcPct val="100000"/>
              </a:lnSpc>
              <a:spcBef>
                <a:spcPts val="1001"/>
              </a:spcBef>
              <a:buClr>
                <a:srgbClr val="5fcbef"/>
              </a:buClr>
              <a:buSzPct val="80000"/>
              <a:buFont typeface="Wingdings 3" charset="2"/>
              <a:buChar char=""/>
            </a:pPr>
            <a:r>
              <a:rPr b="0" lang="en-US" sz="1400" spc="-1" strike="noStrike">
                <a:solidFill>
                  <a:srgbClr val="404040"/>
                </a:solidFill>
                <a:latin typeface="Trebuchet MS"/>
              </a:rPr>
              <a:t>Third level</a:t>
            </a:r>
            <a:endParaRPr b="0" lang="en-US" sz="1400" spc="-1" strike="noStrike">
              <a:solidFill>
                <a:srgbClr val="404040"/>
              </a:solidFill>
              <a:latin typeface="Trebuchet MS"/>
            </a:endParaRPr>
          </a:p>
          <a:p>
            <a:pPr lvl="3" marL="1600200" indent="-228240">
              <a:lnSpc>
                <a:spcPct val="100000"/>
              </a:lnSpc>
              <a:spcBef>
                <a:spcPts val="1001"/>
              </a:spcBef>
              <a:buClr>
                <a:srgbClr val="5fcbef"/>
              </a:buClr>
              <a:buSzPct val="80000"/>
              <a:buFont typeface="Wingdings 3" charset="2"/>
              <a:buChar char=""/>
            </a:pPr>
            <a:r>
              <a:rPr b="0" lang="en-US" sz="1200" spc="-1" strike="noStrike">
                <a:solidFill>
                  <a:srgbClr val="404040"/>
                </a:solidFill>
                <a:latin typeface="Trebuchet MS"/>
              </a:rPr>
              <a:t>Fourth level</a:t>
            </a:r>
            <a:endParaRPr b="0" lang="en-US" sz="1200" spc="-1" strike="noStrike">
              <a:solidFill>
                <a:srgbClr val="404040"/>
              </a:solidFill>
              <a:latin typeface="Trebuchet MS"/>
            </a:endParaRPr>
          </a:p>
          <a:p>
            <a:pPr lvl="4" marL="2057400" indent="-228240">
              <a:lnSpc>
                <a:spcPct val="100000"/>
              </a:lnSpc>
              <a:spcBef>
                <a:spcPts val="1001"/>
              </a:spcBef>
              <a:buClr>
                <a:srgbClr val="5fcbef"/>
              </a:buClr>
              <a:buSzPct val="80000"/>
              <a:buFont typeface="Wingdings 3" charset="2"/>
              <a:buChar char=""/>
            </a:pPr>
            <a:r>
              <a:rPr b="0" lang="en-US" sz="1200" spc="-1" strike="noStrike">
                <a:solidFill>
                  <a:srgbClr val="404040"/>
                </a:solidFill>
                <a:latin typeface="Trebuchet MS"/>
              </a:rPr>
              <a:t>Fifth level</a:t>
            </a:r>
            <a:endParaRPr b="0" lang="en-US" sz="1200" spc="-1" strike="noStrike">
              <a:solidFill>
                <a:srgbClr val="404040"/>
              </a:solidFill>
              <a:latin typeface="Trebuchet MS"/>
            </a:endParaRPr>
          </a:p>
        </p:txBody>
      </p:sp>
      <p:sp>
        <p:nvSpPr>
          <p:cNvPr id="76" name="PlaceHolder 3"/>
          <p:cNvSpPr>
            <a:spLocks noGrp="1"/>
          </p:cNvSpPr>
          <p:nvPr>
            <p:ph type="dt"/>
          </p:nvPr>
        </p:nvSpPr>
        <p:spPr>
          <a:xfrm>
            <a:off x="7205040" y="6041520"/>
            <a:ext cx="911520" cy="364680"/>
          </a:xfrm>
          <a:prstGeom prst="rect">
            <a:avLst/>
          </a:prstGeom>
        </p:spPr>
        <p:txBody>
          <a:bodyPr anchor="ctr">
            <a:noAutofit/>
          </a:bodyPr>
          <a:p>
            <a:pPr algn="r">
              <a:lnSpc>
                <a:spcPct val="100000"/>
              </a:lnSpc>
            </a:pPr>
            <a:fld id="{F5C84CF3-456B-4140-9B51-E613975B791A}" type="datetime">
              <a:rPr b="0" lang="en-IN" sz="900" spc="-1" strike="noStrike">
                <a:solidFill>
                  <a:srgbClr val="8b8b8b"/>
                </a:solidFill>
                <a:latin typeface="Trebuchet MS"/>
              </a:rPr>
              <a:t>07/04/22</a:t>
            </a:fld>
            <a:endParaRPr b="0" lang="en-IN" sz="900" spc="-1" strike="noStrike">
              <a:latin typeface="Times New Roman"/>
            </a:endParaRPr>
          </a:p>
        </p:txBody>
      </p:sp>
      <p:sp>
        <p:nvSpPr>
          <p:cNvPr id="77" name="PlaceHolder 4"/>
          <p:cNvSpPr>
            <a:spLocks noGrp="1"/>
          </p:cNvSpPr>
          <p:nvPr>
            <p:ph type="ftr"/>
          </p:nvPr>
        </p:nvSpPr>
        <p:spPr>
          <a:xfrm>
            <a:off x="677160" y="6041520"/>
            <a:ext cx="6297120" cy="364680"/>
          </a:xfrm>
          <a:prstGeom prst="rect">
            <a:avLst/>
          </a:prstGeom>
        </p:spPr>
        <p:txBody>
          <a:bodyPr anchor="ctr">
            <a:noAutofit/>
          </a:bodyPr>
          <a:p>
            <a:endParaRPr b="0" lang="en-IN" sz="2400" spc="-1" strike="noStrike">
              <a:latin typeface="Times New Roman"/>
            </a:endParaRPr>
          </a:p>
        </p:txBody>
      </p:sp>
      <p:sp>
        <p:nvSpPr>
          <p:cNvPr id="78" name="PlaceHolder 5"/>
          <p:cNvSpPr>
            <a:spLocks noGrp="1"/>
          </p:cNvSpPr>
          <p:nvPr>
            <p:ph type="sldNum"/>
          </p:nvPr>
        </p:nvSpPr>
        <p:spPr>
          <a:xfrm>
            <a:off x="8590680" y="6041520"/>
            <a:ext cx="682920" cy="364680"/>
          </a:xfrm>
          <a:prstGeom prst="rect">
            <a:avLst/>
          </a:prstGeom>
        </p:spPr>
        <p:txBody>
          <a:bodyPr anchor="ctr">
            <a:noAutofit/>
          </a:bodyPr>
          <a:p>
            <a:pPr algn="r">
              <a:lnSpc>
                <a:spcPct val="100000"/>
              </a:lnSpc>
            </a:pPr>
            <a:fld id="{4DA1E8F9-D76C-4D4F-BE5E-67C0D53C8BA9}" type="slidenum">
              <a:rPr b="0" lang="en-IN" sz="900" spc="-1" strike="noStrike">
                <a:solidFill>
                  <a:srgbClr val="5fcbef"/>
                </a:solidFill>
                <a:latin typeface="Trebuchet MS"/>
              </a:rPr>
              <a:t>&lt;number&gt;</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itle 1"/>
          <p:cNvSpPr txBox="1"/>
          <p:nvPr/>
        </p:nvSpPr>
        <p:spPr>
          <a:xfrm>
            <a:off x="1506960" y="1782720"/>
            <a:ext cx="7766640" cy="1645920"/>
          </a:xfrm>
          <a:prstGeom prst="rect">
            <a:avLst/>
          </a:prstGeom>
          <a:noFill/>
          <a:ln w="0">
            <a:noFill/>
          </a:ln>
        </p:spPr>
        <p:txBody>
          <a:bodyPr anchor="b">
            <a:noAutofit/>
          </a:bodyPr>
          <a:p>
            <a:pPr algn="ctr">
              <a:lnSpc>
                <a:spcPct val="100000"/>
              </a:lnSpc>
            </a:pPr>
            <a:r>
              <a:rPr b="1" lang="en-IN" sz="5400" spc="-1" strike="noStrike">
                <a:solidFill>
                  <a:srgbClr val="5fcbef"/>
                </a:solidFill>
                <a:latin typeface="Times New Roman"/>
              </a:rPr>
              <a:t>TELECOM CUSTOMER CHURN PREDICTION</a:t>
            </a:r>
            <a:endParaRPr b="0" lang="en-US" sz="5400" spc="-1" strike="noStrike">
              <a:solidFill>
                <a:srgbClr val="000000"/>
              </a:solidFill>
              <a:latin typeface="Trebuchet MS"/>
            </a:endParaRPr>
          </a:p>
        </p:txBody>
      </p:sp>
      <p:sp>
        <p:nvSpPr>
          <p:cNvPr id="116" name="Subtitle 3"/>
          <p:cNvSpPr txBox="1"/>
          <p:nvPr/>
        </p:nvSpPr>
        <p:spPr>
          <a:xfrm>
            <a:off x="1506960" y="4050720"/>
            <a:ext cx="8335800" cy="2134440"/>
          </a:xfrm>
          <a:prstGeom prst="rect">
            <a:avLst/>
          </a:prstGeom>
          <a:noFill/>
          <a:ln w="0">
            <a:noFill/>
          </a:ln>
        </p:spPr>
        <p:txBody>
          <a:bodyPr>
            <a:normAutofit/>
          </a:bodyPr>
          <a:p>
            <a:pPr algn="r">
              <a:lnSpc>
                <a:spcPct val="100000"/>
              </a:lnSpc>
              <a:spcBef>
                <a:spcPts val="1001"/>
              </a:spcBef>
              <a:tabLst>
                <a:tab algn="l" pos="0"/>
              </a:tabLst>
            </a:pPr>
            <a:r>
              <a:rPr b="0" lang="en-IN" sz="2200" spc="-1" strike="noStrike">
                <a:solidFill>
                  <a:srgbClr val="000000"/>
                </a:solidFill>
                <a:latin typeface="Times New Roman"/>
              </a:rPr>
              <a:t>JAYANTHI T - 1817119</a:t>
            </a:r>
            <a:endParaRPr b="0" lang="en-IN" sz="2200" spc="-1" strike="noStrike">
              <a:latin typeface="Arial"/>
            </a:endParaRPr>
          </a:p>
          <a:p>
            <a:pPr algn="r">
              <a:lnSpc>
                <a:spcPct val="100000"/>
              </a:lnSpc>
              <a:spcBef>
                <a:spcPts val="1001"/>
              </a:spcBef>
              <a:tabLst>
                <a:tab algn="l" pos="0"/>
              </a:tabLst>
            </a:pPr>
            <a:r>
              <a:rPr b="0" lang="en-IN" sz="2200" spc="-1" strike="noStrike">
                <a:solidFill>
                  <a:srgbClr val="000000"/>
                </a:solidFill>
                <a:latin typeface="Times New Roman"/>
              </a:rPr>
              <a:t>KIRUTHIKA S - 1817125</a:t>
            </a:r>
            <a:endParaRPr b="0" lang="en-IN" sz="2200" spc="-1" strike="noStrike">
              <a:latin typeface="Arial"/>
            </a:endParaRPr>
          </a:p>
          <a:p>
            <a:pPr algn="r">
              <a:lnSpc>
                <a:spcPct val="100000"/>
              </a:lnSpc>
              <a:spcBef>
                <a:spcPts val="1001"/>
              </a:spcBef>
              <a:tabLst>
                <a:tab algn="l" pos="0"/>
              </a:tabLst>
            </a:pPr>
            <a:r>
              <a:rPr b="0" lang="en-IN" sz="2200" spc="-1" strike="noStrike">
                <a:solidFill>
                  <a:srgbClr val="000000"/>
                </a:solidFill>
                <a:latin typeface="Times New Roman"/>
              </a:rPr>
              <a:t>VARUNA PRIYA S - 1817153</a:t>
            </a:r>
            <a:endParaRPr b="0" lang="en-IN" sz="2200" spc="-1" strike="noStrike">
              <a:latin typeface="Arial"/>
            </a:endParaRPr>
          </a:p>
          <a:p>
            <a:pPr algn="r">
              <a:lnSpc>
                <a:spcPct val="100000"/>
              </a:lnSpc>
              <a:spcBef>
                <a:spcPts val="1001"/>
              </a:spcBef>
              <a:tabLst>
                <a:tab algn="l" pos="0"/>
              </a:tabLst>
            </a:pPr>
            <a:r>
              <a:rPr b="0" lang="en-IN" sz="2200" spc="-1" strike="noStrike">
                <a:solidFill>
                  <a:srgbClr val="000000"/>
                </a:solidFill>
                <a:latin typeface="Times New Roman"/>
              </a:rPr>
              <a:t>YAZHINI P - 1817157</a:t>
            </a:r>
            <a:endParaRPr b="0" lang="en-IN" sz="2200" spc="-1" strike="noStrike">
              <a:latin typeface="Arial"/>
            </a:endParaRPr>
          </a:p>
        </p:txBody>
      </p:sp>
      <p:sp>
        <p:nvSpPr>
          <p:cNvPr id="117" name="TextBox 4"/>
          <p:cNvSpPr/>
          <p:nvPr/>
        </p:nvSpPr>
        <p:spPr>
          <a:xfrm>
            <a:off x="1775160" y="4531680"/>
            <a:ext cx="3495960" cy="760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2200" spc="-1" strike="noStrike">
                <a:solidFill>
                  <a:srgbClr val="000000"/>
                </a:solidFill>
                <a:latin typeface="Times New Roman"/>
              </a:rPr>
              <a:t>PROJECT GUIDE</a:t>
            </a:r>
            <a:endParaRPr b="0" lang="en-IN" sz="2200" spc="-1" strike="noStrike">
              <a:latin typeface="Arial"/>
            </a:endParaRPr>
          </a:p>
          <a:p>
            <a:pPr>
              <a:lnSpc>
                <a:spcPct val="100000"/>
              </a:lnSpc>
            </a:pPr>
            <a:r>
              <a:rPr b="0" lang="en-IN" sz="2200" spc="-1" strike="noStrike">
                <a:solidFill>
                  <a:srgbClr val="000000"/>
                </a:solidFill>
                <a:latin typeface="Times New Roman"/>
              </a:rPr>
              <a:t>Dr.R.BHAVANI AP-CSE</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itle 1"/>
          <p:cNvSpPr txBox="1"/>
          <p:nvPr/>
        </p:nvSpPr>
        <p:spPr>
          <a:xfrm>
            <a:off x="677160" y="609480"/>
            <a:ext cx="8596440" cy="1320480"/>
          </a:xfrm>
          <a:prstGeom prst="rect">
            <a:avLst/>
          </a:prstGeom>
          <a:noFill/>
          <a:ln w="0">
            <a:noFill/>
          </a:ln>
        </p:spPr>
        <p:txBody>
          <a:bodyPr>
            <a:noAutofit/>
          </a:bodyPr>
          <a:p>
            <a:pPr algn="ctr">
              <a:lnSpc>
                <a:spcPct val="100000"/>
              </a:lnSpc>
            </a:pPr>
            <a:r>
              <a:rPr b="1" lang="en-IN" sz="3600" spc="-1" strike="noStrike">
                <a:solidFill>
                  <a:srgbClr val="5fcbef"/>
                </a:solidFill>
                <a:latin typeface="Times New Roman"/>
              </a:rPr>
              <a:t>DATA PRE-PROCESSING</a:t>
            </a:r>
            <a:endParaRPr b="0" lang="en-US" sz="3600" spc="-1" strike="noStrike">
              <a:solidFill>
                <a:srgbClr val="000000"/>
              </a:solidFill>
              <a:latin typeface="Trebuchet MS"/>
            </a:endParaRPr>
          </a:p>
        </p:txBody>
      </p:sp>
      <p:sp>
        <p:nvSpPr>
          <p:cNvPr id="134" name="Content Placeholder 2"/>
          <p:cNvSpPr txBox="1"/>
          <p:nvPr/>
        </p:nvSpPr>
        <p:spPr>
          <a:xfrm>
            <a:off x="677160" y="1748160"/>
            <a:ext cx="8596440" cy="4293000"/>
          </a:xfrm>
          <a:prstGeom prst="rect">
            <a:avLst/>
          </a:prstGeom>
          <a:noFill/>
          <a:ln w="0">
            <a:noFill/>
          </a:ln>
        </p:spPr>
        <p:txBody>
          <a:bodyPr>
            <a:noAutofit/>
          </a:bodyPr>
          <a:p>
            <a:pPr marL="343080" indent="-342720">
              <a:lnSpc>
                <a:spcPct val="100000"/>
              </a:lnSpc>
              <a:spcBef>
                <a:spcPts val="1001"/>
              </a:spcBef>
              <a:buClr>
                <a:srgbClr val="5fcbef"/>
              </a:buClr>
              <a:buSzPct val="80000"/>
              <a:buFont typeface="Wingdings" charset="2"/>
              <a:buChar char=""/>
            </a:pPr>
            <a:r>
              <a:rPr b="1" lang="en-US" sz="2400" spc="-1" strike="noStrike">
                <a:solidFill>
                  <a:srgbClr val="404040"/>
                </a:solidFill>
                <a:latin typeface="TimesNewRoman"/>
              </a:rPr>
              <a:t>Data Cleaning</a:t>
            </a:r>
            <a:r>
              <a:rPr b="0" lang="en-US" sz="2400" spc="-1" strike="noStrike">
                <a:solidFill>
                  <a:srgbClr val="404040"/>
                </a:solidFill>
                <a:latin typeface="TimesNewRoman"/>
              </a:rPr>
              <a:t>:</a:t>
            </a:r>
            <a:endParaRPr b="0" lang="en-US" sz="2400" spc="-1" strike="noStrike">
              <a:solidFill>
                <a:srgbClr val="404040"/>
              </a:solidFill>
              <a:latin typeface="Tibetan Machine Uni"/>
            </a:endParaRPr>
          </a:p>
          <a:p>
            <a:pPr algn="just">
              <a:lnSpc>
                <a:spcPct val="100000"/>
              </a:lnSpc>
              <a:spcBef>
                <a:spcPts val="1001"/>
              </a:spcBef>
              <a:tabLst>
                <a:tab algn="l" pos="0"/>
              </a:tabLst>
            </a:pPr>
            <a:r>
              <a:rPr b="0" lang="en-US" sz="2400" spc="-1" strike="noStrike">
                <a:solidFill>
                  <a:srgbClr val="404040"/>
                </a:solidFill>
                <a:latin typeface="TimesNewRoman"/>
              </a:rPr>
              <a:t>	</a:t>
            </a:r>
            <a:r>
              <a:rPr b="0" lang="en-US" sz="2400" spc="-1" strike="noStrike">
                <a:solidFill>
                  <a:srgbClr val="404040"/>
                </a:solidFill>
                <a:latin typeface="TimesNewRoman"/>
              </a:rPr>
              <a:t>Check and delete data related to missing data values, the aim is to avoid data anomalies at the next stage.</a:t>
            </a:r>
            <a:endParaRPr b="0" lang="en-US" sz="2400" spc="-1" strike="noStrike">
              <a:solidFill>
                <a:srgbClr val="404040"/>
              </a:solidFill>
              <a:latin typeface="Tibetan Machine Uni"/>
            </a:endParaRPr>
          </a:p>
          <a:p>
            <a:pPr algn="just">
              <a:lnSpc>
                <a:spcPct val="100000"/>
              </a:lnSpc>
              <a:spcBef>
                <a:spcPts val="1001"/>
              </a:spcBef>
              <a:tabLst>
                <a:tab algn="l" pos="0"/>
              </a:tabLst>
            </a:pPr>
            <a:r>
              <a:rPr b="0" lang="en-US" sz="2400" spc="-1" strike="noStrike">
                <a:solidFill>
                  <a:srgbClr val="404040"/>
                </a:solidFill>
                <a:latin typeface="TimesNewRoman"/>
              </a:rPr>
              <a:t>	</a:t>
            </a:r>
            <a:r>
              <a:rPr b="0" lang="en-US" sz="2400" spc="-1" strike="noStrike">
                <a:solidFill>
                  <a:srgbClr val="404040"/>
                </a:solidFill>
                <a:latin typeface="TimesNewRoman"/>
              </a:rPr>
              <a:t> </a:t>
            </a:r>
            <a:r>
              <a:rPr b="0" lang="en-US" sz="2400" spc="-1" strike="noStrike">
                <a:solidFill>
                  <a:srgbClr val="404040"/>
                </a:solidFill>
                <a:latin typeface="TimesNewRoman"/>
              </a:rPr>
              <a:t>In the collected dataset, there are 11 missing data values in the total charges attribute. So it is deleted.</a:t>
            </a:r>
            <a:endParaRPr b="0" lang="en-US" sz="2400" spc="-1" strike="noStrike">
              <a:solidFill>
                <a:srgbClr val="404040"/>
              </a:solidFill>
              <a:latin typeface="Tibetan Machine Uni"/>
            </a:endParaRPr>
          </a:p>
          <a:p>
            <a:pPr marL="343080" indent="-342720">
              <a:lnSpc>
                <a:spcPct val="100000"/>
              </a:lnSpc>
              <a:spcBef>
                <a:spcPts val="1001"/>
              </a:spcBef>
              <a:buClr>
                <a:srgbClr val="5fcbef"/>
              </a:buClr>
              <a:buSzPct val="80000"/>
              <a:buFont typeface="Wingdings" charset="2"/>
              <a:buChar char=""/>
              <a:tabLst>
                <a:tab algn="l" pos="0"/>
              </a:tabLst>
            </a:pPr>
            <a:r>
              <a:rPr b="1" lang="en-US" sz="2400" spc="-1" strike="noStrike">
                <a:solidFill>
                  <a:srgbClr val="404040"/>
                </a:solidFill>
                <a:latin typeface="TimesNewRoman"/>
              </a:rPr>
              <a:t>Data Transformation:</a:t>
            </a:r>
            <a:endParaRPr b="0" lang="en-US" sz="2400" spc="-1" strike="noStrike">
              <a:solidFill>
                <a:srgbClr val="404040"/>
              </a:solidFill>
              <a:latin typeface="Tibetan Machine Uni"/>
            </a:endParaRPr>
          </a:p>
          <a:p>
            <a:pPr algn="just">
              <a:lnSpc>
                <a:spcPct val="100000"/>
              </a:lnSpc>
              <a:spcBef>
                <a:spcPts val="1001"/>
              </a:spcBef>
              <a:tabLst>
                <a:tab algn="l" pos="0"/>
              </a:tabLst>
            </a:pPr>
            <a:r>
              <a:rPr b="0" lang="en-US" sz="2400" spc="-1" strike="noStrike">
                <a:solidFill>
                  <a:srgbClr val="404040"/>
                </a:solidFill>
                <a:latin typeface="Times New Roman"/>
              </a:rPr>
              <a:t>	</a:t>
            </a:r>
            <a:r>
              <a:rPr b="0" lang="en-US" sz="2400" spc="-1" strike="noStrike">
                <a:solidFill>
                  <a:srgbClr val="404040"/>
                </a:solidFill>
                <a:latin typeface="Times New Roman"/>
              </a:rPr>
              <a:t>This stage is done by using one-hot </a:t>
            </a:r>
            <a:r>
              <a:rPr b="0" lang="en-IN" sz="2400" spc="-1" strike="noStrike">
                <a:solidFill>
                  <a:srgbClr val="404040"/>
                </a:solidFill>
                <a:latin typeface="Times New Roman"/>
              </a:rPr>
              <a:t>encoding.</a:t>
            </a:r>
            <a:r>
              <a:rPr b="0" lang="en-US" sz="2400" spc="-1" strike="noStrike">
                <a:solidFill>
                  <a:srgbClr val="404040"/>
                </a:solidFill>
                <a:latin typeface="TimesNewRoman"/>
              </a:rPr>
              <a:t> The transformation process on the dataset used is using the pandas' library with the get </a:t>
            </a:r>
            <a:r>
              <a:rPr b="0" lang="en-IN" sz="2400" spc="-1" strike="noStrike">
                <a:solidFill>
                  <a:srgbClr val="404040"/>
                </a:solidFill>
                <a:latin typeface="TimesNewRoman"/>
              </a:rPr>
              <a:t>dummies method.</a:t>
            </a:r>
            <a:endParaRPr b="0" lang="en-US" sz="2400" spc="-1" strike="noStrike">
              <a:solidFill>
                <a:srgbClr val="404040"/>
              </a:solidFill>
              <a:latin typeface="Tibetan Machine Un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itle 1"/>
          <p:cNvSpPr txBox="1"/>
          <p:nvPr/>
        </p:nvSpPr>
        <p:spPr>
          <a:xfrm>
            <a:off x="677160" y="609480"/>
            <a:ext cx="8596440" cy="851040"/>
          </a:xfrm>
          <a:prstGeom prst="rect">
            <a:avLst/>
          </a:prstGeom>
          <a:noFill/>
          <a:ln w="0">
            <a:noFill/>
          </a:ln>
        </p:spPr>
        <p:txBody>
          <a:bodyPr>
            <a:noAutofit/>
          </a:bodyPr>
          <a:p>
            <a:pPr algn="ctr">
              <a:lnSpc>
                <a:spcPct val="100000"/>
              </a:lnSpc>
            </a:pPr>
            <a:r>
              <a:rPr b="1" lang="en-IN" sz="3600" spc="-1" strike="noStrike">
                <a:solidFill>
                  <a:srgbClr val="5fcbef"/>
                </a:solidFill>
                <a:latin typeface="Times New Roman"/>
              </a:rPr>
              <a:t>DEEP NEURAL NETWORK(DNN)</a:t>
            </a:r>
            <a:endParaRPr b="0" lang="en-US" sz="3600" spc="-1" strike="noStrike">
              <a:solidFill>
                <a:srgbClr val="000000"/>
              </a:solidFill>
              <a:latin typeface="Trebuchet MS"/>
            </a:endParaRPr>
          </a:p>
        </p:txBody>
      </p:sp>
      <p:pic>
        <p:nvPicPr>
          <p:cNvPr id="136" name="Content Placeholder 4" descr=""/>
          <p:cNvPicPr/>
          <p:nvPr/>
        </p:nvPicPr>
        <p:blipFill>
          <a:blip r:embed="rId1"/>
          <a:stretch/>
        </p:blipFill>
        <p:spPr>
          <a:xfrm>
            <a:off x="2498040" y="1615680"/>
            <a:ext cx="5212800" cy="3134880"/>
          </a:xfrm>
          <a:prstGeom prst="rect">
            <a:avLst/>
          </a:prstGeom>
          <a:ln w="0">
            <a:noFill/>
          </a:ln>
        </p:spPr>
      </p:pic>
      <p:sp>
        <p:nvSpPr>
          <p:cNvPr id="137" name="TextBox 6"/>
          <p:cNvSpPr/>
          <p:nvPr/>
        </p:nvSpPr>
        <p:spPr>
          <a:xfrm>
            <a:off x="1244160" y="5043240"/>
            <a:ext cx="7399800" cy="11876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Times New Roman"/>
              </a:rPr>
              <a:t>The three layers of the DNN consist of the input layer, which is the input data layer, the hidden layer receives data from the input layer to be processed in the DNN. In the output layer, the output nodes are binary, resulting in classification decisions.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itle 1"/>
          <p:cNvSpPr txBox="1"/>
          <p:nvPr/>
        </p:nvSpPr>
        <p:spPr>
          <a:xfrm>
            <a:off x="677160" y="609480"/>
            <a:ext cx="8596440" cy="1320480"/>
          </a:xfrm>
          <a:prstGeom prst="rect">
            <a:avLst/>
          </a:prstGeom>
          <a:noFill/>
          <a:ln w="0">
            <a:noFill/>
          </a:ln>
        </p:spPr>
        <p:txBody>
          <a:bodyPr>
            <a:noAutofit/>
          </a:bodyPr>
          <a:p>
            <a:endParaRPr b="0" lang="en-US" sz="1800" spc="-1" strike="noStrike">
              <a:solidFill>
                <a:srgbClr val="000000"/>
              </a:solidFill>
              <a:latin typeface="Trebuchet MS"/>
            </a:endParaRPr>
          </a:p>
        </p:txBody>
      </p:sp>
      <p:sp>
        <p:nvSpPr>
          <p:cNvPr id="139" name="Content Placeholder 5"/>
          <p:cNvSpPr txBox="1"/>
          <p:nvPr/>
        </p:nvSpPr>
        <p:spPr>
          <a:xfrm>
            <a:off x="677160" y="2160720"/>
            <a:ext cx="8596440" cy="3880440"/>
          </a:xfrm>
          <a:prstGeom prst="rect">
            <a:avLst/>
          </a:prstGeom>
          <a:noFill/>
          <a:ln w="0">
            <a:noFill/>
          </a:ln>
        </p:spPr>
        <p:txBody>
          <a:bodyPr>
            <a:normAutofit/>
          </a:bodyPr>
          <a:p>
            <a:pPr marL="343080" indent="-342720">
              <a:lnSpc>
                <a:spcPct val="100000"/>
              </a:lnSpc>
              <a:spcBef>
                <a:spcPts val="1001"/>
              </a:spcBef>
              <a:buClr>
                <a:srgbClr val="5fcbef"/>
              </a:buClr>
              <a:buSzPct val="80000"/>
              <a:buFont typeface="Wingdings 3" charset="2"/>
              <a:buChar char=""/>
            </a:pPr>
            <a:r>
              <a:rPr b="0" lang="en-IN" sz="2400" spc="-1" strike="noStrike">
                <a:solidFill>
                  <a:srgbClr val="404040"/>
                </a:solidFill>
                <a:latin typeface="Times New Roman"/>
              </a:rPr>
              <a:t>The DNN architecture in this project uses three hidden layers and two variations of the activation function. </a:t>
            </a:r>
            <a:endParaRPr b="0" lang="en-US" sz="2400" spc="-1" strike="noStrike">
              <a:solidFill>
                <a:srgbClr val="404040"/>
              </a:solidFill>
              <a:latin typeface="Tibetan Machine Uni"/>
            </a:endParaRPr>
          </a:p>
          <a:p>
            <a:pPr marL="343080" indent="-342720">
              <a:lnSpc>
                <a:spcPct val="100000"/>
              </a:lnSpc>
              <a:spcBef>
                <a:spcPts val="1001"/>
              </a:spcBef>
              <a:buClr>
                <a:srgbClr val="5fcbef"/>
              </a:buClr>
              <a:buSzPct val="80000"/>
              <a:buFont typeface="Wingdings 3" charset="2"/>
              <a:buChar char=""/>
            </a:pPr>
            <a:r>
              <a:rPr b="0" lang="en-IN" sz="2400" spc="-1" strike="noStrike">
                <a:solidFill>
                  <a:srgbClr val="404040"/>
                </a:solidFill>
                <a:latin typeface="Times New Roman"/>
              </a:rPr>
              <a:t>Each hidden layer uses the rectified linear unit (ReLu) activation function, and in contrast, the output layer uses the Sigmoid activation function. </a:t>
            </a:r>
            <a:endParaRPr b="0" lang="en-US" sz="2400" spc="-1" strike="noStrike">
              <a:solidFill>
                <a:srgbClr val="404040"/>
              </a:solidFill>
              <a:latin typeface="Tibetan Machine Uni"/>
            </a:endParaRPr>
          </a:p>
          <a:p>
            <a:pPr marL="343080" indent="-342720">
              <a:lnSpc>
                <a:spcPct val="100000"/>
              </a:lnSpc>
              <a:spcBef>
                <a:spcPts val="1001"/>
              </a:spcBef>
              <a:buClr>
                <a:srgbClr val="5fcbef"/>
              </a:buClr>
              <a:buSzPct val="80000"/>
              <a:buFont typeface="Wingdings 3" charset="2"/>
              <a:buChar char=""/>
            </a:pPr>
            <a:r>
              <a:rPr b="0" lang="en-IN" sz="2400" spc="-1" strike="noStrike">
                <a:solidFill>
                  <a:srgbClr val="404040"/>
                </a:solidFill>
                <a:latin typeface="Times New Roman"/>
              </a:rPr>
              <a:t>During the training process, optimizer is added manually.</a:t>
            </a:r>
            <a:endParaRPr b="0" lang="en-US" sz="2400" spc="-1" strike="noStrike">
              <a:solidFill>
                <a:srgbClr val="404040"/>
              </a:solidFill>
              <a:latin typeface="Tibetan Machine Uni"/>
            </a:endParaRPr>
          </a:p>
          <a:p>
            <a:pPr marL="343080" indent="-342720">
              <a:lnSpc>
                <a:spcPct val="100000"/>
              </a:lnSpc>
              <a:spcBef>
                <a:spcPts val="1001"/>
              </a:spcBef>
              <a:buClr>
                <a:srgbClr val="5fcbef"/>
              </a:buClr>
              <a:buSzPct val="80000"/>
              <a:buFont typeface="Wingdings 3" charset="2"/>
              <a:buChar char=""/>
            </a:pPr>
            <a:r>
              <a:rPr b="0" lang="en-IN" sz="2400" spc="-1" strike="noStrike">
                <a:solidFill>
                  <a:srgbClr val="404040"/>
                </a:solidFill>
                <a:latin typeface="Times New Roman"/>
              </a:rPr>
              <a:t>The number of nodes in the output layer is the number of classes contained in the dataset  as churn and non-churn. </a:t>
            </a:r>
            <a:endParaRPr b="0" lang="en-US" sz="2400" spc="-1" strike="noStrike">
              <a:solidFill>
                <a:srgbClr val="404040"/>
              </a:solidFill>
              <a:latin typeface="Tibetan Machine Un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itle 1"/>
          <p:cNvSpPr txBox="1"/>
          <p:nvPr/>
        </p:nvSpPr>
        <p:spPr>
          <a:xfrm>
            <a:off x="677160" y="609480"/>
            <a:ext cx="8596440" cy="1320480"/>
          </a:xfrm>
          <a:prstGeom prst="rect">
            <a:avLst/>
          </a:prstGeom>
          <a:noFill/>
          <a:ln w="0">
            <a:noFill/>
          </a:ln>
        </p:spPr>
        <p:txBody>
          <a:bodyPr>
            <a:noAutofit/>
          </a:bodyPr>
          <a:p>
            <a:pPr algn="ctr">
              <a:lnSpc>
                <a:spcPct val="100000"/>
              </a:lnSpc>
            </a:pPr>
            <a:r>
              <a:rPr b="1" lang="en-US" sz="3600" spc="-1" strike="noStrike">
                <a:solidFill>
                  <a:srgbClr val="5fcbef"/>
                </a:solidFill>
                <a:latin typeface="Times New Roman"/>
              </a:rPr>
              <a:t>MODEL SUMMARY</a:t>
            </a:r>
            <a:endParaRPr b="0" lang="en-US" sz="3600" spc="-1" strike="noStrike">
              <a:solidFill>
                <a:srgbClr val="000000"/>
              </a:solidFill>
              <a:latin typeface="Trebuchet MS"/>
            </a:endParaRPr>
          </a:p>
        </p:txBody>
      </p:sp>
      <p:pic>
        <p:nvPicPr>
          <p:cNvPr id="141" name="" descr=""/>
          <p:cNvPicPr/>
          <p:nvPr/>
        </p:nvPicPr>
        <p:blipFill>
          <a:blip r:embed="rId1"/>
          <a:stretch/>
        </p:blipFill>
        <p:spPr>
          <a:xfrm>
            <a:off x="2520000" y="1800000"/>
            <a:ext cx="6300000" cy="34200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itle 1"/>
          <p:cNvSpPr txBox="1"/>
          <p:nvPr/>
        </p:nvSpPr>
        <p:spPr>
          <a:xfrm>
            <a:off x="1167480" y="2494800"/>
            <a:ext cx="7947720" cy="568440"/>
          </a:xfrm>
          <a:prstGeom prst="rect">
            <a:avLst/>
          </a:prstGeom>
          <a:noFill/>
          <a:ln w="0">
            <a:noFill/>
          </a:ln>
        </p:spPr>
        <p:txBody>
          <a:bodyPr>
            <a:noAutofit/>
          </a:bodyPr>
          <a:p>
            <a:pPr algn="ctr">
              <a:lnSpc>
                <a:spcPct val="100000"/>
              </a:lnSpc>
            </a:pPr>
            <a:r>
              <a:rPr b="0" lang="en-US" sz="4800" spc="-1" strike="noStrike">
                <a:solidFill>
                  <a:srgbClr val="5fcbef"/>
                </a:solidFill>
                <a:latin typeface="Trebuchet MS"/>
              </a:rPr>
              <a:t>THANK YOU</a:t>
            </a:r>
            <a:endParaRPr b="0" lang="en-US" sz="48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itle 5"/>
          <p:cNvSpPr txBox="1"/>
          <p:nvPr/>
        </p:nvSpPr>
        <p:spPr>
          <a:xfrm>
            <a:off x="677160" y="609480"/>
            <a:ext cx="8596440" cy="1320480"/>
          </a:xfrm>
          <a:prstGeom prst="rect">
            <a:avLst/>
          </a:prstGeom>
          <a:noFill/>
          <a:ln w="0">
            <a:noFill/>
          </a:ln>
        </p:spPr>
        <p:txBody>
          <a:bodyPr>
            <a:noAutofit/>
          </a:bodyPr>
          <a:p>
            <a:pPr algn="ctr">
              <a:lnSpc>
                <a:spcPct val="100000"/>
              </a:lnSpc>
            </a:pPr>
            <a:r>
              <a:rPr b="1" lang="en-IN" sz="3600" spc="-1" strike="noStrike">
                <a:solidFill>
                  <a:srgbClr val="5fcbef"/>
                </a:solidFill>
                <a:latin typeface="Times New Roman"/>
              </a:rPr>
              <a:t> </a:t>
            </a:r>
            <a:r>
              <a:rPr b="1" lang="en-IN" sz="3600" spc="-1" strike="noStrike">
                <a:solidFill>
                  <a:srgbClr val="5fcbef"/>
                </a:solidFill>
                <a:latin typeface="Times New Roman"/>
              </a:rPr>
              <a:t>PROBL</a:t>
            </a:r>
            <a:r>
              <a:rPr b="1" lang="en-IN" sz="3600" spc="-1" strike="noStrike">
                <a:solidFill>
                  <a:srgbClr val="5fcbef"/>
                </a:solidFill>
                <a:latin typeface="Times New Roman"/>
              </a:rPr>
              <a:t>EM </a:t>
            </a:r>
            <a:r>
              <a:rPr b="1" lang="en-IN" sz="3600" spc="-1" strike="noStrike">
                <a:solidFill>
                  <a:srgbClr val="5fcbef"/>
                </a:solidFill>
                <a:latin typeface="Times New Roman"/>
              </a:rPr>
              <a:t>STATE</a:t>
            </a:r>
            <a:r>
              <a:rPr b="1" lang="en-IN" sz="3600" spc="-1" strike="noStrike">
                <a:solidFill>
                  <a:srgbClr val="5fcbef"/>
                </a:solidFill>
                <a:latin typeface="Times New Roman"/>
              </a:rPr>
              <a:t>MENT</a:t>
            </a:r>
            <a:endParaRPr b="0" lang="en-US" sz="3600" spc="-1" strike="noStrike">
              <a:solidFill>
                <a:srgbClr val="000000"/>
              </a:solidFill>
              <a:latin typeface="Trebuchet MS"/>
            </a:endParaRPr>
          </a:p>
        </p:txBody>
      </p:sp>
      <p:sp>
        <p:nvSpPr>
          <p:cNvPr id="119" name="Content Placeholder 6"/>
          <p:cNvSpPr txBox="1"/>
          <p:nvPr/>
        </p:nvSpPr>
        <p:spPr>
          <a:xfrm>
            <a:off x="677160" y="1627200"/>
            <a:ext cx="8829360" cy="4413960"/>
          </a:xfrm>
          <a:prstGeom prst="rect">
            <a:avLst/>
          </a:prstGeom>
          <a:noFill/>
          <a:ln w="0">
            <a:noFill/>
          </a:ln>
        </p:spPr>
        <p:txBody>
          <a:bodyPr>
            <a:normAutofit/>
          </a:bodyPr>
          <a:p>
            <a:pPr marL="343080" indent="-342720" algn="just">
              <a:lnSpc>
                <a:spcPct val="100000"/>
              </a:lnSpc>
              <a:spcBef>
                <a:spcPts val="1001"/>
              </a:spcBef>
              <a:buClr>
                <a:srgbClr val="5fcbef"/>
              </a:buClr>
              <a:buSzPct val="80000"/>
              <a:buFont typeface="Wingdings 3" charset="2"/>
              <a:buChar char=""/>
            </a:pPr>
            <a:r>
              <a:rPr b="0" lang="en-US" sz="2400" spc="-1" strike="noStrike">
                <a:solidFill>
                  <a:srgbClr val="000000"/>
                </a:solidFill>
                <a:latin typeface="TimesNewRoman"/>
              </a:rPr>
              <a:t>Customer churn is the most important problem in the business </a:t>
            </a:r>
            <a:r>
              <a:rPr b="0" lang="en-US" sz="2400" spc="-1" strike="noStrike">
                <a:solidFill>
                  <a:srgbClr val="000000"/>
                </a:solidFill>
                <a:latin typeface="TimesNewRoman"/>
              </a:rPr>
              <a:t>world, especially in the telecommunications industry, because it </a:t>
            </a:r>
            <a:r>
              <a:rPr b="0" lang="en-US" sz="2400" spc="-1" strike="noStrike">
                <a:solidFill>
                  <a:srgbClr val="000000"/>
                </a:solidFill>
                <a:latin typeface="TimesNewRoman"/>
              </a:rPr>
              <a:t>greatly influences company profits. Getting new customers for a </a:t>
            </a:r>
            <a:r>
              <a:rPr b="0" lang="en-US" sz="2400" spc="-1" strike="noStrike">
                <a:solidFill>
                  <a:srgbClr val="000000"/>
                </a:solidFill>
                <a:latin typeface="TimesNewRoman"/>
              </a:rPr>
              <a:t>company is much more difficult and expensive than retaining </a:t>
            </a:r>
            <a:r>
              <a:rPr b="0" lang="en-IN" sz="2400" spc="-1" strike="noStrike">
                <a:solidFill>
                  <a:srgbClr val="000000"/>
                </a:solidFill>
                <a:latin typeface="TimesNewRoman"/>
              </a:rPr>
              <a:t>existing customers.</a:t>
            </a:r>
            <a:endParaRPr b="0" lang="en-US" sz="2400" spc="-1" strike="noStrike">
              <a:solidFill>
                <a:srgbClr val="404040"/>
              </a:solidFill>
              <a:latin typeface="Tibetan Machine Uni"/>
            </a:endParaRPr>
          </a:p>
          <a:p>
            <a:pPr marL="343080" indent="-342720" algn="just">
              <a:lnSpc>
                <a:spcPct val="100000"/>
              </a:lnSpc>
              <a:spcBef>
                <a:spcPts val="1001"/>
              </a:spcBef>
              <a:buClr>
                <a:srgbClr val="5fcbef"/>
              </a:buClr>
              <a:buSzPct val="80000"/>
              <a:buFont typeface="Wingdings 3" charset="2"/>
              <a:buChar char=""/>
            </a:pPr>
            <a:r>
              <a:rPr b="0" lang="en-US" sz="2400" spc="-1" strike="noStrike">
                <a:solidFill>
                  <a:srgbClr val="000000"/>
                </a:solidFill>
                <a:latin typeface="TimesNewRoman"/>
              </a:rPr>
              <a:t>The existence of various service providers allows customers to </a:t>
            </a:r>
            <a:r>
              <a:rPr b="0" lang="en-US" sz="2400" spc="-1" strike="noStrike">
                <a:solidFill>
                  <a:srgbClr val="000000"/>
                </a:solidFill>
                <a:latin typeface="TimesNewRoman"/>
              </a:rPr>
              <a:t>choose the service provider they want and have the right to </a:t>
            </a:r>
            <a:r>
              <a:rPr b="0" lang="en-US" sz="2400" spc="-1" strike="noStrike">
                <a:solidFill>
                  <a:srgbClr val="000000"/>
                </a:solidFill>
                <a:latin typeface="TimesNewRoman"/>
              </a:rPr>
              <a:t>switch from one </a:t>
            </a:r>
            <a:r>
              <a:rPr b="0" lang="en-IN" sz="2400" spc="-1" strike="noStrike">
                <a:solidFill>
                  <a:srgbClr val="000000"/>
                </a:solidFill>
                <a:latin typeface="TimesNewRoman"/>
              </a:rPr>
              <a:t>service provider to another.</a:t>
            </a:r>
            <a:endParaRPr b="0" lang="en-US" sz="2400" spc="-1" strike="noStrike">
              <a:solidFill>
                <a:srgbClr val="404040"/>
              </a:solidFill>
              <a:latin typeface="Tibetan Machine Un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itle 1"/>
          <p:cNvSpPr txBox="1"/>
          <p:nvPr/>
        </p:nvSpPr>
        <p:spPr>
          <a:xfrm>
            <a:off x="677160" y="609480"/>
            <a:ext cx="8596440" cy="1320480"/>
          </a:xfrm>
          <a:prstGeom prst="rect">
            <a:avLst/>
          </a:prstGeom>
          <a:noFill/>
          <a:ln w="0">
            <a:noFill/>
          </a:ln>
        </p:spPr>
        <p:txBody>
          <a:bodyPr>
            <a:noAutofit/>
          </a:bodyPr>
          <a:p>
            <a:pPr algn="ctr">
              <a:lnSpc>
                <a:spcPct val="100000"/>
              </a:lnSpc>
            </a:pPr>
            <a:r>
              <a:rPr b="1" lang="en-IN" sz="3600" spc="-1" strike="noStrike">
                <a:solidFill>
                  <a:srgbClr val="5fcbef"/>
                </a:solidFill>
                <a:latin typeface="Times New Roman"/>
              </a:rPr>
              <a:t>OBJECTIVE</a:t>
            </a:r>
            <a:endParaRPr b="0" lang="en-US" sz="3600" spc="-1" strike="noStrike">
              <a:solidFill>
                <a:srgbClr val="000000"/>
              </a:solidFill>
              <a:latin typeface="Trebuchet MS"/>
            </a:endParaRPr>
          </a:p>
        </p:txBody>
      </p:sp>
      <p:sp>
        <p:nvSpPr>
          <p:cNvPr id="121" name="Content Placeholder 2"/>
          <p:cNvSpPr txBox="1"/>
          <p:nvPr/>
        </p:nvSpPr>
        <p:spPr>
          <a:xfrm>
            <a:off x="677160" y="2196720"/>
            <a:ext cx="8596440" cy="3880440"/>
          </a:xfrm>
          <a:prstGeom prst="rect">
            <a:avLst/>
          </a:prstGeom>
          <a:noFill/>
          <a:ln w="0">
            <a:noFill/>
          </a:ln>
        </p:spPr>
        <p:txBody>
          <a:bodyPr>
            <a:normAutofit/>
          </a:bodyPr>
          <a:p>
            <a:pPr marL="343080" indent="-342720" algn="just">
              <a:lnSpc>
                <a:spcPct val="150000"/>
              </a:lnSpc>
              <a:spcBef>
                <a:spcPts val="1001"/>
              </a:spcBef>
              <a:buClr>
                <a:srgbClr val="5fcbef"/>
              </a:buClr>
              <a:buSzPct val="80000"/>
              <a:buFont typeface="Wingdings 3" charset="2"/>
              <a:buChar char=""/>
            </a:pPr>
            <a:r>
              <a:rPr b="0" lang="en-US" sz="2800" spc="-1" strike="noStrike">
                <a:solidFill>
                  <a:srgbClr val="000000"/>
                </a:solidFill>
                <a:latin typeface="Times New Roman"/>
              </a:rPr>
              <a:t>The objective of this project  is to classify Telecommunication customer will churn or non-churn using Deep Neural Network.</a:t>
            </a:r>
            <a:endParaRPr b="0" lang="en-US" sz="2800" spc="-1" strike="noStrike">
              <a:solidFill>
                <a:srgbClr val="404040"/>
              </a:solidFill>
              <a:latin typeface="Tibetan Machine Un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itle 1"/>
          <p:cNvSpPr txBox="1"/>
          <p:nvPr/>
        </p:nvSpPr>
        <p:spPr>
          <a:xfrm>
            <a:off x="978840" y="81720"/>
            <a:ext cx="8596440" cy="1320480"/>
          </a:xfrm>
          <a:prstGeom prst="rect">
            <a:avLst/>
          </a:prstGeom>
          <a:noFill/>
          <a:ln w="0">
            <a:noFill/>
          </a:ln>
        </p:spPr>
        <p:txBody>
          <a:bodyPr>
            <a:noAutofit/>
          </a:bodyPr>
          <a:p>
            <a:pPr algn="ctr">
              <a:lnSpc>
                <a:spcPct val="100000"/>
              </a:lnSpc>
            </a:pPr>
            <a:r>
              <a:rPr b="1" lang="en-IN" sz="3600" spc="-1" strike="noStrike">
                <a:solidFill>
                  <a:srgbClr val="5fcbef"/>
                </a:solidFill>
                <a:latin typeface="Times New Roman"/>
              </a:rPr>
              <a:t>LITERATURE SURVEY</a:t>
            </a:r>
            <a:endParaRPr b="0" lang="en-US" sz="3600" spc="-1" strike="noStrike">
              <a:solidFill>
                <a:srgbClr val="000000"/>
              </a:solidFill>
              <a:latin typeface="Trebuchet MS"/>
            </a:endParaRPr>
          </a:p>
        </p:txBody>
      </p:sp>
      <p:graphicFrame>
        <p:nvGraphicFramePr>
          <p:cNvPr id="123" name="Table 6"/>
          <p:cNvGraphicFramePr/>
          <p:nvPr/>
        </p:nvGraphicFramePr>
        <p:xfrm>
          <a:off x="452520" y="1053720"/>
          <a:ext cx="8911440" cy="3542040"/>
        </p:xfrm>
        <a:graphic>
          <a:graphicData uri="http://schemas.openxmlformats.org/drawingml/2006/table">
            <a:tbl>
              <a:tblPr/>
              <a:tblGrid>
                <a:gridCol w="2127600"/>
                <a:gridCol w="2190240"/>
                <a:gridCol w="2644920"/>
                <a:gridCol w="1948680"/>
              </a:tblGrid>
              <a:tr h="927360">
                <a:tc>
                  <a:txBody>
                    <a:bodyPr>
                      <a:noAutofit/>
                    </a:bodyPr>
                    <a:p>
                      <a:pPr algn="ctr">
                        <a:lnSpc>
                          <a:spcPct val="100000"/>
                        </a:lnSpc>
                      </a:pPr>
                      <a:r>
                        <a:rPr b="1" lang="en-IN" sz="1750" spc="-1" strike="noStrike">
                          <a:solidFill>
                            <a:srgbClr val="ffffff"/>
                          </a:solidFill>
                          <a:latin typeface="Times New Roman"/>
                        </a:rPr>
                        <a:t>AUTHOR</a:t>
                      </a:r>
                      <a:endParaRPr b="0" lang="en-IN" sz="175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fcbef"/>
                    </a:solidFill>
                  </a:tcPr>
                </a:tc>
                <a:tc>
                  <a:txBody>
                    <a:bodyPr>
                      <a:noAutofit/>
                    </a:bodyPr>
                    <a:p>
                      <a:pPr algn="ctr">
                        <a:lnSpc>
                          <a:spcPct val="100000"/>
                        </a:lnSpc>
                      </a:pPr>
                      <a:r>
                        <a:rPr b="1" lang="en-IN" sz="1750" spc="-1" strike="noStrike">
                          <a:solidFill>
                            <a:srgbClr val="ffffff"/>
                          </a:solidFill>
                          <a:latin typeface="Times New Roman"/>
                        </a:rPr>
                        <a:t>TITLE</a:t>
                      </a:r>
                      <a:endParaRPr b="0" lang="en-IN" sz="175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fcbef"/>
                    </a:solidFill>
                  </a:tcPr>
                </a:tc>
                <a:tc>
                  <a:txBody>
                    <a:bodyPr>
                      <a:noAutofit/>
                    </a:bodyPr>
                    <a:p>
                      <a:pPr algn="ctr">
                        <a:lnSpc>
                          <a:spcPct val="100000"/>
                        </a:lnSpc>
                      </a:pPr>
                      <a:r>
                        <a:rPr b="1" lang="en-IN" sz="1750" spc="-1" strike="noStrike">
                          <a:solidFill>
                            <a:srgbClr val="ffffff"/>
                          </a:solidFill>
                          <a:latin typeface="Times New Roman"/>
                        </a:rPr>
                        <a:t>METHODOLOGY</a:t>
                      </a:r>
                      <a:endParaRPr b="0" lang="en-IN" sz="175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fcbef"/>
                    </a:solidFill>
                  </a:tcPr>
                </a:tc>
                <a:tc>
                  <a:txBody>
                    <a:bodyPr>
                      <a:noAutofit/>
                    </a:bodyPr>
                    <a:p>
                      <a:pPr algn="ctr">
                        <a:lnSpc>
                          <a:spcPct val="100000"/>
                        </a:lnSpc>
                      </a:pPr>
                      <a:r>
                        <a:rPr b="1" lang="en-IN" sz="1750" spc="-1" strike="noStrike">
                          <a:solidFill>
                            <a:srgbClr val="ffffff"/>
                          </a:solidFill>
                          <a:latin typeface="Times New Roman"/>
                        </a:rPr>
                        <a:t>REMARKS</a:t>
                      </a:r>
                      <a:endParaRPr b="0" lang="en-IN" sz="175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fcbef"/>
                    </a:solidFill>
                  </a:tcPr>
                </a:tc>
              </a:tr>
              <a:tr h="1686960">
                <a:tc>
                  <a:txBody>
                    <a:bodyPr>
                      <a:noAutofit/>
                    </a:bodyPr>
                    <a:p>
                      <a:pPr>
                        <a:lnSpc>
                          <a:spcPct val="100000"/>
                        </a:lnSpc>
                      </a:pPr>
                      <a:r>
                        <a:rPr b="0" lang="en-IN" sz="1750" spc="-1" strike="noStrike">
                          <a:solidFill>
                            <a:srgbClr val="000000"/>
                          </a:solidFill>
                          <a:latin typeface="Times New Roman"/>
                        </a:rPr>
                        <a:t>Jl. Raya Margonda , Jl. Cisitu</a:t>
                      </a:r>
                      <a:endParaRPr b="0" lang="en-IN" sz="17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ebf8"/>
                    </a:solidFill>
                  </a:tcPr>
                </a:tc>
                <a:tc>
                  <a:txBody>
                    <a:bodyPr>
                      <a:noAutofit/>
                    </a:bodyPr>
                    <a:p>
                      <a:pPr>
                        <a:lnSpc>
                          <a:spcPct val="100000"/>
                        </a:lnSpc>
                      </a:pPr>
                      <a:r>
                        <a:rPr b="0" lang="en-US" sz="1750" spc="-1" strike="noStrike">
                          <a:solidFill>
                            <a:srgbClr val="000000"/>
                          </a:solidFill>
                          <a:latin typeface="Times New Roman"/>
                        </a:rPr>
                        <a:t> </a:t>
                      </a:r>
                      <a:r>
                        <a:rPr b="0" lang="en-US" sz="1750" spc="-1" strike="noStrike">
                          <a:solidFill>
                            <a:srgbClr val="000000"/>
                          </a:solidFill>
                          <a:latin typeface="Times New Roman"/>
                        </a:rPr>
                        <a:t>Customer Decision Prediction Using Deep Neural Network </a:t>
                      </a:r>
                      <a:endParaRPr b="0" lang="en-IN" sz="1750" spc="-1" strike="noStrike">
                        <a:latin typeface="Arial"/>
                      </a:endParaRPr>
                    </a:p>
                    <a:p>
                      <a:pPr>
                        <a:lnSpc>
                          <a:spcPct val="100000"/>
                        </a:lnSpc>
                      </a:pPr>
                      <a:r>
                        <a:rPr b="0" lang="en-US" sz="1750" spc="-1" strike="noStrike">
                          <a:solidFill>
                            <a:srgbClr val="000000"/>
                          </a:solidFill>
                          <a:latin typeface="Times New Roman"/>
                        </a:rPr>
                        <a:t>on Telco Customer Churn Data</a:t>
                      </a:r>
                      <a:endParaRPr b="0" lang="en-IN" sz="17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ebf8"/>
                    </a:solidFill>
                  </a:tcPr>
                </a:tc>
                <a:tc>
                  <a:txBody>
                    <a:bodyPr>
                      <a:noAutofit/>
                    </a:bodyPr>
                    <a:p>
                      <a:pPr>
                        <a:lnSpc>
                          <a:spcPct val="100000"/>
                        </a:lnSpc>
                      </a:pPr>
                      <a:r>
                        <a:rPr b="0" lang="en-US" sz="1750" spc="-1" strike="noStrike">
                          <a:solidFill>
                            <a:srgbClr val="000000"/>
                          </a:solidFill>
                          <a:latin typeface="Times New Roman"/>
                        </a:rPr>
                        <a:t>DNN architecture in this study uses three </a:t>
                      </a:r>
                      <a:endParaRPr b="0" lang="en-IN" sz="1750" spc="-1" strike="noStrike">
                        <a:latin typeface="Arial"/>
                      </a:endParaRPr>
                    </a:p>
                    <a:p>
                      <a:pPr>
                        <a:lnSpc>
                          <a:spcPct val="100000"/>
                        </a:lnSpc>
                      </a:pPr>
                      <a:r>
                        <a:rPr b="0" lang="en-US" sz="1750" spc="-1" strike="noStrike">
                          <a:solidFill>
                            <a:srgbClr val="000000"/>
                          </a:solidFill>
                          <a:latin typeface="Times New Roman"/>
                        </a:rPr>
                        <a:t>variations of the number of hidden layers and two </a:t>
                      </a:r>
                      <a:endParaRPr b="0" lang="en-IN" sz="1750" spc="-1" strike="noStrike">
                        <a:latin typeface="Arial"/>
                      </a:endParaRPr>
                    </a:p>
                    <a:p>
                      <a:pPr>
                        <a:lnSpc>
                          <a:spcPct val="100000"/>
                        </a:lnSpc>
                      </a:pPr>
                      <a:r>
                        <a:rPr b="0" lang="en-US" sz="1750" spc="-1" strike="noStrike">
                          <a:solidFill>
                            <a:srgbClr val="000000"/>
                          </a:solidFill>
                          <a:latin typeface="Times New Roman"/>
                        </a:rPr>
                        <a:t>variations of the activation function.</a:t>
                      </a:r>
                      <a:endParaRPr b="0" lang="en-IN" sz="17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ebf8"/>
                    </a:solidFill>
                  </a:tcPr>
                </a:tc>
                <a:tc>
                  <a:txBody>
                    <a:bodyPr>
                      <a:noAutofit/>
                    </a:bodyPr>
                    <a:p>
                      <a:pPr>
                        <a:lnSpc>
                          <a:spcPct val="100000"/>
                        </a:lnSpc>
                      </a:pPr>
                      <a:r>
                        <a:rPr b="0" lang="en-IN" sz="1750" spc="-1" strike="noStrike">
                          <a:solidFill>
                            <a:srgbClr val="000000"/>
                          </a:solidFill>
                          <a:latin typeface="Times New Roman"/>
                        </a:rPr>
                        <a:t>Accuracy - 82.38%</a:t>
                      </a:r>
                      <a:endParaRPr b="0" lang="en-IN" sz="17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ebf8"/>
                    </a:solidFill>
                  </a:tcPr>
                </a:tc>
              </a:tr>
              <a:tr h="2067480">
                <a:tc>
                  <a:txBody>
                    <a:bodyPr>
                      <a:noAutofit/>
                    </a:bodyPr>
                    <a:p>
                      <a:pPr>
                        <a:lnSpc>
                          <a:spcPct val="100000"/>
                        </a:lnSpc>
                      </a:pPr>
                      <a:r>
                        <a:rPr b="0" lang="en-IN" sz="1750" spc="-1" strike="noStrike">
                          <a:solidFill>
                            <a:srgbClr val="000000"/>
                          </a:solidFill>
                          <a:latin typeface="Times New Roman"/>
                        </a:rPr>
                        <a:t> </a:t>
                      </a:r>
                      <a:r>
                        <a:rPr b="0" lang="en-IN" sz="1750" spc="-1" strike="noStrike">
                          <a:solidFill>
                            <a:srgbClr val="000000"/>
                          </a:solidFill>
                          <a:latin typeface="Times New Roman"/>
                        </a:rPr>
                        <a:t>Kyungtae Kim, Jee-Hyong Lee</a:t>
                      </a:r>
                      <a:endParaRPr b="0" lang="en-IN" sz="17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f5fb"/>
                    </a:solidFill>
                  </a:tcPr>
                </a:tc>
                <a:tc>
                  <a:txBody>
                    <a:bodyPr>
                      <a:noAutofit/>
                    </a:bodyPr>
                    <a:p>
                      <a:pPr>
                        <a:lnSpc>
                          <a:spcPct val="100000"/>
                        </a:lnSpc>
                      </a:pPr>
                      <a:r>
                        <a:rPr b="0" lang="en-US" sz="1750" spc="-1" strike="noStrike">
                          <a:solidFill>
                            <a:srgbClr val="000000"/>
                          </a:solidFill>
                          <a:latin typeface="Times New Roman"/>
                        </a:rPr>
                        <a:t>Bayesian Optimization of Customer Churn</a:t>
                      </a:r>
                      <a:endParaRPr b="0" lang="en-IN" sz="1750" spc="-1" strike="noStrike">
                        <a:latin typeface="Arial"/>
                      </a:endParaRPr>
                    </a:p>
                    <a:p>
                      <a:pPr>
                        <a:lnSpc>
                          <a:spcPct val="100000"/>
                        </a:lnSpc>
                      </a:pPr>
                      <a:r>
                        <a:rPr b="0" lang="en-US" sz="1750" spc="-1" strike="noStrike">
                          <a:solidFill>
                            <a:srgbClr val="000000"/>
                          </a:solidFill>
                          <a:latin typeface="Times New Roman"/>
                        </a:rPr>
                        <a:t>Predictive Model</a:t>
                      </a:r>
                      <a:endParaRPr b="0" lang="en-IN" sz="17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f5fb"/>
                    </a:solidFill>
                  </a:tcPr>
                </a:tc>
                <a:tc>
                  <a:txBody>
                    <a:bodyPr>
                      <a:noAutofit/>
                    </a:bodyPr>
                    <a:p>
                      <a:pPr>
                        <a:lnSpc>
                          <a:spcPct val="100000"/>
                        </a:lnSpc>
                      </a:pPr>
                      <a:r>
                        <a:rPr b="0" lang="en-US" sz="1750" spc="-1" strike="noStrike">
                          <a:solidFill>
                            <a:srgbClr val="000000"/>
                          </a:solidFill>
                          <a:latin typeface="Times New Roman"/>
                        </a:rPr>
                        <a:t>Using the </a:t>
                      </a:r>
                      <a:endParaRPr b="0" lang="en-IN" sz="1750" spc="-1" strike="noStrike">
                        <a:latin typeface="Arial"/>
                      </a:endParaRPr>
                    </a:p>
                    <a:p>
                      <a:pPr>
                        <a:lnSpc>
                          <a:spcPct val="100000"/>
                        </a:lnSpc>
                      </a:pPr>
                      <a:r>
                        <a:rPr b="0" lang="en-US" sz="1750" spc="-1" strike="noStrike">
                          <a:solidFill>
                            <a:srgbClr val="000000"/>
                          </a:solidFill>
                          <a:latin typeface="Times New Roman"/>
                        </a:rPr>
                        <a:t>preprocessed data, customer behavior patterns are extracted </a:t>
                      </a:r>
                      <a:endParaRPr b="0" lang="en-IN" sz="1750" spc="-1" strike="noStrike">
                        <a:latin typeface="Arial"/>
                      </a:endParaRPr>
                    </a:p>
                    <a:p>
                      <a:pPr>
                        <a:lnSpc>
                          <a:spcPct val="100000"/>
                        </a:lnSpc>
                      </a:pPr>
                      <a:r>
                        <a:rPr b="0" lang="en-US" sz="1750" spc="-1" strike="noStrike">
                          <a:solidFill>
                            <a:srgbClr val="000000"/>
                          </a:solidFill>
                          <a:latin typeface="Times New Roman"/>
                        </a:rPr>
                        <a:t>with LSTM and the results are applied</a:t>
                      </a:r>
                      <a:endParaRPr b="0" lang="en-IN" sz="1750" spc="-1" strike="noStrike">
                        <a:latin typeface="Arial"/>
                      </a:endParaRPr>
                    </a:p>
                    <a:p>
                      <a:pPr>
                        <a:lnSpc>
                          <a:spcPct val="100000"/>
                        </a:lnSpc>
                      </a:pPr>
                      <a:r>
                        <a:rPr b="0" lang="en-US" sz="1750" spc="-1" strike="noStrike">
                          <a:solidFill>
                            <a:srgbClr val="000000"/>
                          </a:solidFill>
                          <a:latin typeface="Times New Roman"/>
                        </a:rPr>
                        <a:t>to FCNN to predict customer churn.</a:t>
                      </a:r>
                      <a:endParaRPr b="0" lang="en-IN" sz="17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f5fb"/>
                    </a:solidFill>
                  </a:tcPr>
                </a:tc>
                <a:tc>
                  <a:txBody>
                    <a:bodyPr>
                      <a:noAutofit/>
                    </a:bodyPr>
                    <a:p>
                      <a:pPr>
                        <a:lnSpc>
                          <a:spcPct val="100000"/>
                        </a:lnSpc>
                      </a:pPr>
                      <a:r>
                        <a:rPr b="0" lang="en-IN" sz="1750" spc="-1" strike="noStrike">
                          <a:solidFill>
                            <a:srgbClr val="000000"/>
                          </a:solidFill>
                          <a:latin typeface="Times New Roman"/>
                        </a:rPr>
                        <a:t>Accuracy - 76%.</a:t>
                      </a:r>
                      <a:endParaRPr b="0" lang="en-IN" sz="17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f5fb"/>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24" name="Table 7"/>
          <p:cNvGraphicFramePr/>
          <p:nvPr/>
        </p:nvGraphicFramePr>
        <p:xfrm>
          <a:off x="471240" y="843120"/>
          <a:ext cx="9190800" cy="5100480"/>
        </p:xfrm>
        <a:graphic>
          <a:graphicData uri="http://schemas.openxmlformats.org/drawingml/2006/table">
            <a:tbl>
              <a:tblPr/>
              <a:tblGrid>
                <a:gridCol w="1951200"/>
                <a:gridCol w="2606760"/>
                <a:gridCol w="2581200"/>
                <a:gridCol w="2051640"/>
              </a:tblGrid>
              <a:tr h="338760">
                <a:tc>
                  <a:txBody>
                    <a:bodyPr>
                      <a:noAutofit/>
                    </a:bodyPr>
                    <a:p>
                      <a:pPr algn="ctr">
                        <a:lnSpc>
                          <a:spcPct val="100000"/>
                        </a:lnSpc>
                      </a:pPr>
                      <a:r>
                        <a:rPr b="1" lang="en-IN" sz="1750" spc="-1" strike="noStrike">
                          <a:solidFill>
                            <a:srgbClr val="ffffff"/>
                          </a:solidFill>
                          <a:latin typeface="Times New Roman"/>
                        </a:rPr>
                        <a:t>AUTHOR</a:t>
                      </a:r>
                      <a:endParaRPr b="0" lang="en-IN" sz="175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fcbef"/>
                    </a:solidFill>
                  </a:tcPr>
                </a:tc>
                <a:tc>
                  <a:txBody>
                    <a:bodyPr>
                      <a:noAutofit/>
                    </a:bodyPr>
                    <a:p>
                      <a:pPr algn="ctr">
                        <a:lnSpc>
                          <a:spcPct val="100000"/>
                        </a:lnSpc>
                      </a:pPr>
                      <a:r>
                        <a:rPr b="1" lang="en-IN" sz="1750" spc="-1" strike="noStrike">
                          <a:solidFill>
                            <a:srgbClr val="ffffff"/>
                          </a:solidFill>
                          <a:latin typeface="Times New Roman"/>
                        </a:rPr>
                        <a:t>TITLE</a:t>
                      </a:r>
                      <a:endParaRPr b="0" lang="en-IN" sz="175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fcbef"/>
                    </a:solidFill>
                  </a:tcPr>
                </a:tc>
                <a:tc>
                  <a:txBody>
                    <a:bodyPr>
                      <a:noAutofit/>
                    </a:bodyPr>
                    <a:p>
                      <a:pPr algn="ctr">
                        <a:lnSpc>
                          <a:spcPct val="100000"/>
                        </a:lnSpc>
                      </a:pPr>
                      <a:r>
                        <a:rPr b="1" lang="en-IN" sz="1750" spc="-1" strike="noStrike">
                          <a:solidFill>
                            <a:srgbClr val="ffffff"/>
                          </a:solidFill>
                          <a:latin typeface="Times New Roman"/>
                        </a:rPr>
                        <a:t>METHODOLOGY</a:t>
                      </a:r>
                      <a:endParaRPr b="0" lang="en-IN" sz="175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fcbef"/>
                    </a:solidFill>
                  </a:tcPr>
                </a:tc>
                <a:tc>
                  <a:txBody>
                    <a:bodyPr>
                      <a:noAutofit/>
                    </a:bodyPr>
                    <a:p>
                      <a:pPr algn="ctr">
                        <a:lnSpc>
                          <a:spcPct val="100000"/>
                        </a:lnSpc>
                      </a:pPr>
                      <a:r>
                        <a:rPr b="1" lang="en-IN" sz="1750" spc="-1" strike="noStrike">
                          <a:solidFill>
                            <a:srgbClr val="ffffff"/>
                          </a:solidFill>
                          <a:latin typeface="Times New Roman"/>
                        </a:rPr>
                        <a:t>REMARKS</a:t>
                      </a:r>
                      <a:endParaRPr b="0" lang="en-IN" sz="175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fcbef"/>
                    </a:solidFill>
                  </a:tcPr>
                </a:tc>
              </a:tr>
              <a:tr h="1981800">
                <a:tc>
                  <a:txBody>
                    <a:bodyPr>
                      <a:noAutofit/>
                    </a:bodyPr>
                    <a:p>
                      <a:pPr>
                        <a:lnSpc>
                          <a:spcPct val="100000"/>
                        </a:lnSpc>
                      </a:pPr>
                      <a:r>
                        <a:rPr b="0" lang="en-IN" sz="1750" spc="-1" strike="noStrike">
                          <a:solidFill>
                            <a:srgbClr val="000000"/>
                          </a:solidFill>
                          <a:latin typeface="Times New Roman"/>
                        </a:rPr>
                        <a:t>Abinash Mishra &amp; U. Srinivasulu Reddy</a:t>
                      </a:r>
                      <a:endParaRPr b="0" lang="en-IN" sz="17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ebf8"/>
                    </a:solidFill>
                  </a:tcPr>
                </a:tc>
                <a:tc>
                  <a:txBody>
                    <a:bodyPr>
                      <a:noAutofit/>
                    </a:bodyPr>
                    <a:p>
                      <a:pPr>
                        <a:lnSpc>
                          <a:spcPct val="100000"/>
                        </a:lnSpc>
                      </a:pPr>
                      <a:r>
                        <a:rPr b="0" lang="en-US" sz="1750" spc="-1" strike="noStrike">
                          <a:solidFill>
                            <a:srgbClr val="000000"/>
                          </a:solidFill>
                          <a:latin typeface="Times New Roman"/>
                        </a:rPr>
                        <a:t>A Novel Approach for Churn Prediction Using Deep</a:t>
                      </a:r>
                      <a:endParaRPr b="0" lang="en-IN" sz="1750" spc="-1" strike="noStrike">
                        <a:latin typeface="Arial"/>
                      </a:endParaRPr>
                    </a:p>
                    <a:p>
                      <a:pPr>
                        <a:lnSpc>
                          <a:spcPct val="100000"/>
                        </a:lnSpc>
                      </a:pPr>
                      <a:r>
                        <a:rPr b="0" lang="en-US" sz="1750" spc="-1" strike="noStrike">
                          <a:solidFill>
                            <a:srgbClr val="000000"/>
                          </a:solidFill>
                          <a:latin typeface="Times New Roman"/>
                        </a:rPr>
                        <a:t>Learning</a:t>
                      </a:r>
                      <a:endParaRPr b="0" lang="en-IN" sz="1750" spc="-1" strike="noStrike">
                        <a:latin typeface="Arial"/>
                      </a:endParaRPr>
                    </a:p>
                    <a:p>
                      <a:pPr>
                        <a:lnSpc>
                          <a:spcPct val="100000"/>
                        </a:lnSpc>
                      </a:pPr>
                      <a:endParaRPr b="0" lang="en-IN" sz="17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ebf8"/>
                    </a:solidFill>
                  </a:tcPr>
                </a:tc>
                <a:tc>
                  <a:txBody>
                    <a:bodyPr>
                      <a:noAutofit/>
                    </a:bodyPr>
                    <a:p>
                      <a:pPr>
                        <a:lnSpc>
                          <a:spcPct val="100000"/>
                        </a:lnSpc>
                      </a:pPr>
                      <a:r>
                        <a:rPr b="0" lang="en-US" sz="1750" spc="-1" strike="noStrike">
                          <a:solidFill>
                            <a:srgbClr val="000000"/>
                          </a:solidFill>
                          <a:latin typeface="Times New Roman"/>
                        </a:rPr>
                        <a:t>A. Convolutional Neural Network (CNN)-CNN based churn prediction model consists of one input layer, one hidden layer and one output layer.</a:t>
                      </a:r>
                      <a:endParaRPr b="0" lang="en-IN" sz="17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ebf8"/>
                    </a:solidFill>
                  </a:tcPr>
                </a:tc>
                <a:tc>
                  <a:txBody>
                    <a:bodyPr>
                      <a:noAutofit/>
                    </a:bodyPr>
                    <a:p>
                      <a:pPr>
                        <a:lnSpc>
                          <a:spcPct val="100000"/>
                        </a:lnSpc>
                      </a:pPr>
                      <a:r>
                        <a:rPr b="0" lang="en-IN" sz="1750" spc="-1" strike="noStrike">
                          <a:solidFill>
                            <a:srgbClr val="000000"/>
                          </a:solidFill>
                          <a:latin typeface="Times New Roman"/>
                        </a:rPr>
                        <a:t>Accuray – 86.85%</a:t>
                      </a:r>
                      <a:endParaRPr b="0" lang="en-IN" sz="17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ebf8"/>
                    </a:solidFill>
                  </a:tcPr>
                </a:tc>
              </a:tr>
              <a:tr h="2831400">
                <a:tc>
                  <a:txBody>
                    <a:bodyPr>
                      <a:noAutofit/>
                    </a:bodyPr>
                    <a:p>
                      <a:pPr>
                        <a:lnSpc>
                          <a:spcPct val="100000"/>
                        </a:lnSpc>
                      </a:pPr>
                      <a:r>
                        <a:rPr b="0" lang="en-IN" sz="1750" spc="-1" strike="noStrike">
                          <a:solidFill>
                            <a:srgbClr val="000000"/>
                          </a:solidFill>
                          <a:latin typeface="Times New Roman"/>
                        </a:rPr>
                        <a:t>Edvaldo Domingos, Blessing Ojeme , Olawande Daramola</a:t>
                      </a:r>
                      <a:endParaRPr b="0" lang="en-IN" sz="17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f5fb"/>
                    </a:solidFill>
                  </a:tcPr>
                </a:tc>
                <a:tc>
                  <a:txBody>
                    <a:bodyPr>
                      <a:noAutofit/>
                    </a:bodyPr>
                    <a:p>
                      <a:pPr>
                        <a:lnSpc>
                          <a:spcPct val="100000"/>
                        </a:lnSpc>
                      </a:pPr>
                      <a:r>
                        <a:rPr b="0" lang="en-US" sz="1750" spc="-1" strike="noStrike">
                          <a:solidFill>
                            <a:srgbClr val="000000"/>
                          </a:solidFill>
                          <a:latin typeface="Times New Roman"/>
                        </a:rPr>
                        <a:t>Experimental Analysis of Hyperparameters for Deep</a:t>
                      </a:r>
                      <a:endParaRPr b="0" lang="en-IN" sz="1750" spc="-1" strike="noStrike">
                        <a:latin typeface="Arial"/>
                      </a:endParaRPr>
                    </a:p>
                    <a:p>
                      <a:pPr>
                        <a:lnSpc>
                          <a:spcPct val="100000"/>
                        </a:lnSpc>
                      </a:pPr>
                      <a:r>
                        <a:rPr b="0" lang="en-US" sz="1750" spc="-1" strike="noStrike">
                          <a:solidFill>
                            <a:srgbClr val="000000"/>
                          </a:solidFill>
                          <a:latin typeface="Times New Roman"/>
                        </a:rPr>
                        <a:t>Learning-Based Churn Prediction in the Banking Sector</a:t>
                      </a:r>
                      <a:endParaRPr b="0" lang="en-IN" sz="1750" spc="-1" strike="noStrike">
                        <a:latin typeface="Arial"/>
                      </a:endParaRPr>
                    </a:p>
                    <a:p>
                      <a:pPr>
                        <a:lnSpc>
                          <a:spcPct val="100000"/>
                        </a:lnSpc>
                      </a:pPr>
                      <a:br/>
                      <a:endParaRPr b="0" lang="en-IN" sz="1750" spc="-1" strike="noStrike">
                        <a:latin typeface="Arial"/>
                      </a:endParaRPr>
                    </a:p>
                    <a:p>
                      <a:pPr>
                        <a:lnSpc>
                          <a:spcPct val="100000"/>
                        </a:lnSpc>
                      </a:pPr>
                      <a:br/>
                      <a:endParaRPr b="0" lang="en-IN" sz="17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f5fb"/>
                    </a:solidFill>
                  </a:tcPr>
                </a:tc>
                <a:tc>
                  <a:txBody>
                    <a:bodyPr>
                      <a:noAutofit/>
                    </a:bodyPr>
                    <a:p>
                      <a:pPr>
                        <a:lnSpc>
                          <a:spcPct val="100000"/>
                        </a:lnSpc>
                      </a:pPr>
                      <a:r>
                        <a:rPr b="0" lang="en-US" sz="1750" spc="-1" strike="noStrike">
                          <a:solidFill>
                            <a:srgbClr val="000000"/>
                          </a:solidFill>
                          <a:latin typeface="Times New Roman"/>
                        </a:rPr>
                        <a:t>The experiments were performed on both the DNN and MLP churn models by changing the activation functions that were used in the hidden layers and the output layer.</a:t>
                      </a:r>
                      <a:endParaRPr b="0" lang="en-IN" sz="1750" spc="-1" strike="noStrike">
                        <a:latin typeface="Arial"/>
                      </a:endParaRPr>
                    </a:p>
                    <a:p>
                      <a:pPr>
                        <a:lnSpc>
                          <a:spcPct val="100000"/>
                        </a:lnSpc>
                      </a:pPr>
                      <a:br/>
                      <a:endParaRPr b="0" lang="en-IN" sz="17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f5fb"/>
                    </a:solidFill>
                  </a:tcPr>
                </a:tc>
                <a:tc>
                  <a:txBody>
                    <a:bodyPr>
                      <a:noAutofit/>
                    </a:bodyPr>
                    <a:p>
                      <a:pPr>
                        <a:lnSpc>
                          <a:spcPct val="100000"/>
                        </a:lnSpc>
                      </a:pPr>
                      <a:r>
                        <a:rPr b="0" lang="en-IN" sz="1750" spc="-1" strike="noStrike">
                          <a:solidFill>
                            <a:srgbClr val="000000"/>
                          </a:solidFill>
                          <a:latin typeface="Times New Roman"/>
                        </a:rPr>
                        <a:t>DNN Accuracy - 86.9%</a:t>
                      </a:r>
                      <a:endParaRPr b="0" lang="en-IN" sz="1750" spc="-1" strike="noStrike">
                        <a:latin typeface="Arial"/>
                      </a:endParaRPr>
                    </a:p>
                    <a:p>
                      <a:pPr>
                        <a:lnSpc>
                          <a:spcPct val="100000"/>
                        </a:lnSpc>
                      </a:pPr>
                      <a:r>
                        <a:rPr b="0" lang="en-IN" sz="1750" spc="-1" strike="noStrike">
                          <a:solidFill>
                            <a:srgbClr val="000000"/>
                          </a:solidFill>
                          <a:latin typeface="Times New Roman"/>
                        </a:rPr>
                        <a:t>MLP Accuracy - 83.85%</a:t>
                      </a:r>
                      <a:endParaRPr b="0" lang="en-IN" sz="1750" spc="-1" strike="noStrike">
                        <a:latin typeface="Arial"/>
                      </a:endParaRPr>
                    </a:p>
                    <a:p>
                      <a:pPr>
                        <a:lnSpc>
                          <a:spcPct val="100000"/>
                        </a:lnSpc>
                      </a:pPr>
                      <a:endParaRPr b="0" lang="en-IN" sz="17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f5fb"/>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itle 1"/>
          <p:cNvSpPr txBox="1"/>
          <p:nvPr/>
        </p:nvSpPr>
        <p:spPr>
          <a:xfrm>
            <a:off x="677160" y="609480"/>
            <a:ext cx="8596440" cy="1320480"/>
          </a:xfrm>
          <a:prstGeom prst="rect">
            <a:avLst/>
          </a:prstGeom>
          <a:noFill/>
          <a:ln w="0">
            <a:noFill/>
          </a:ln>
        </p:spPr>
        <p:txBody>
          <a:bodyPr>
            <a:noAutofit/>
          </a:bodyPr>
          <a:p>
            <a:pPr algn="ctr">
              <a:lnSpc>
                <a:spcPct val="100000"/>
              </a:lnSpc>
            </a:pPr>
            <a:r>
              <a:rPr b="1" lang="en-IN" sz="3600" spc="-1" strike="noStrike">
                <a:solidFill>
                  <a:srgbClr val="5fcbef"/>
                </a:solidFill>
                <a:latin typeface="Times New Roman"/>
              </a:rPr>
              <a:t>METHODOLOGY</a:t>
            </a:r>
            <a:endParaRPr b="0" lang="en-US" sz="3600" spc="-1" strike="noStrike">
              <a:solidFill>
                <a:srgbClr val="000000"/>
              </a:solidFill>
              <a:latin typeface="Trebuchet MS"/>
            </a:endParaRPr>
          </a:p>
        </p:txBody>
      </p:sp>
      <p:sp>
        <p:nvSpPr>
          <p:cNvPr id="126" name="Content Placeholder 2"/>
          <p:cNvSpPr txBox="1"/>
          <p:nvPr/>
        </p:nvSpPr>
        <p:spPr>
          <a:xfrm>
            <a:off x="1054440" y="1930320"/>
            <a:ext cx="8596440" cy="3880440"/>
          </a:xfrm>
          <a:prstGeom prst="rect">
            <a:avLst/>
          </a:prstGeom>
          <a:noFill/>
          <a:ln w="0">
            <a:noFill/>
          </a:ln>
        </p:spPr>
        <p:txBody>
          <a:bodyPr>
            <a:noAutofit/>
          </a:bodyPr>
          <a:p>
            <a:pPr>
              <a:lnSpc>
                <a:spcPct val="100000"/>
              </a:lnSpc>
              <a:spcBef>
                <a:spcPts val="1001"/>
              </a:spcBef>
              <a:tabLst>
                <a:tab algn="l" pos="0"/>
              </a:tabLst>
            </a:pPr>
            <a:r>
              <a:rPr b="0" lang="en-IN" sz="2400" spc="-1" strike="noStrike">
                <a:solidFill>
                  <a:srgbClr val="000000"/>
                </a:solidFill>
                <a:latin typeface="Times New Roman"/>
              </a:rPr>
              <a:t>The proposed system consists of  five main modules</a:t>
            </a:r>
            <a:endParaRPr b="0" lang="en-US" sz="2400" spc="-1" strike="noStrike">
              <a:solidFill>
                <a:srgbClr val="404040"/>
              </a:solidFill>
              <a:latin typeface="Tibetan Machine Uni"/>
            </a:endParaRPr>
          </a:p>
          <a:p>
            <a:pPr marL="343080" indent="-342720">
              <a:lnSpc>
                <a:spcPct val="100000"/>
              </a:lnSpc>
              <a:spcBef>
                <a:spcPts val="1001"/>
              </a:spcBef>
              <a:buClr>
                <a:srgbClr val="5fcbef"/>
              </a:buClr>
              <a:buSzPct val="80000"/>
              <a:buFont typeface="Wingdings" charset="2"/>
              <a:buChar char=""/>
              <a:tabLst>
                <a:tab algn="l" pos="0"/>
              </a:tabLst>
            </a:pPr>
            <a:r>
              <a:rPr b="0" lang="en-IN" sz="2400" spc="-1" strike="noStrike">
                <a:solidFill>
                  <a:srgbClr val="000000"/>
                </a:solidFill>
                <a:latin typeface="Times New Roman"/>
              </a:rPr>
              <a:t>Dataset collection</a:t>
            </a:r>
            <a:endParaRPr b="0" lang="en-US" sz="2400" spc="-1" strike="noStrike">
              <a:solidFill>
                <a:srgbClr val="404040"/>
              </a:solidFill>
              <a:latin typeface="Tibetan Machine Uni"/>
            </a:endParaRPr>
          </a:p>
          <a:p>
            <a:pPr marL="343080" indent="-342720">
              <a:lnSpc>
                <a:spcPct val="100000"/>
              </a:lnSpc>
              <a:spcBef>
                <a:spcPts val="1001"/>
              </a:spcBef>
              <a:buClr>
                <a:srgbClr val="5fcbef"/>
              </a:buClr>
              <a:buSzPct val="80000"/>
              <a:buFont typeface="Wingdings" charset="2"/>
              <a:buChar char=""/>
              <a:tabLst>
                <a:tab algn="l" pos="0"/>
              </a:tabLst>
            </a:pPr>
            <a:r>
              <a:rPr b="0" lang="en-IN" sz="2400" spc="-1" strike="noStrike">
                <a:solidFill>
                  <a:srgbClr val="000000"/>
                </a:solidFill>
                <a:latin typeface="Times New Roman"/>
              </a:rPr>
              <a:t>EDA Analysis</a:t>
            </a:r>
            <a:endParaRPr b="0" lang="en-US" sz="2400" spc="-1" strike="noStrike">
              <a:solidFill>
                <a:srgbClr val="404040"/>
              </a:solidFill>
              <a:latin typeface="Tibetan Machine Uni"/>
            </a:endParaRPr>
          </a:p>
          <a:p>
            <a:pPr marL="343080" indent="-342720">
              <a:lnSpc>
                <a:spcPct val="100000"/>
              </a:lnSpc>
              <a:spcBef>
                <a:spcPts val="1001"/>
              </a:spcBef>
              <a:buClr>
                <a:srgbClr val="5fcbef"/>
              </a:buClr>
              <a:buSzPct val="80000"/>
              <a:buFont typeface="Wingdings" charset="2"/>
              <a:buChar char=""/>
              <a:tabLst>
                <a:tab algn="l" pos="0"/>
              </a:tabLst>
            </a:pPr>
            <a:r>
              <a:rPr b="0" lang="en-IN" sz="2400" spc="-1" strike="noStrike">
                <a:solidFill>
                  <a:srgbClr val="000000"/>
                </a:solidFill>
                <a:latin typeface="Times New Roman"/>
              </a:rPr>
              <a:t>Dataset Pre-processing</a:t>
            </a:r>
            <a:endParaRPr b="0" lang="en-US" sz="2400" spc="-1" strike="noStrike">
              <a:solidFill>
                <a:srgbClr val="404040"/>
              </a:solidFill>
              <a:latin typeface="Tibetan Machine Uni"/>
            </a:endParaRPr>
          </a:p>
          <a:p>
            <a:pPr marL="343080" indent="-342720">
              <a:lnSpc>
                <a:spcPct val="100000"/>
              </a:lnSpc>
              <a:spcBef>
                <a:spcPts val="1001"/>
              </a:spcBef>
              <a:buClr>
                <a:srgbClr val="5fcbef"/>
              </a:buClr>
              <a:buSzPct val="80000"/>
              <a:buFont typeface="Wingdings" charset="2"/>
              <a:buChar char=""/>
              <a:tabLst>
                <a:tab algn="l" pos="0"/>
              </a:tabLst>
            </a:pPr>
            <a:r>
              <a:rPr b="0" lang="en-IN" sz="2400" spc="-1" strike="noStrike">
                <a:solidFill>
                  <a:srgbClr val="000000"/>
                </a:solidFill>
                <a:latin typeface="Times New Roman"/>
              </a:rPr>
              <a:t>Train the DNN model</a:t>
            </a:r>
            <a:endParaRPr b="0" lang="en-US" sz="2400" spc="-1" strike="noStrike">
              <a:solidFill>
                <a:srgbClr val="404040"/>
              </a:solidFill>
              <a:latin typeface="Tibetan Machine Uni"/>
            </a:endParaRPr>
          </a:p>
          <a:p>
            <a:pPr marL="343080" indent="-342720">
              <a:lnSpc>
                <a:spcPct val="100000"/>
              </a:lnSpc>
              <a:spcBef>
                <a:spcPts val="1001"/>
              </a:spcBef>
              <a:buClr>
                <a:srgbClr val="5fcbef"/>
              </a:buClr>
              <a:buSzPct val="80000"/>
              <a:buFont typeface="Wingdings" charset="2"/>
              <a:buChar char=""/>
              <a:tabLst>
                <a:tab algn="l" pos="0"/>
              </a:tabLst>
            </a:pPr>
            <a:r>
              <a:rPr b="0" lang="en-IN" sz="2400" spc="-1" strike="noStrike">
                <a:solidFill>
                  <a:srgbClr val="000000"/>
                </a:solidFill>
                <a:latin typeface="Times New Roman"/>
              </a:rPr>
              <a:t>Classify the dataset as Churn or Not churn</a:t>
            </a:r>
            <a:endParaRPr b="0" lang="en-US" sz="2400" spc="-1" strike="noStrike">
              <a:solidFill>
                <a:srgbClr val="404040"/>
              </a:solidFill>
              <a:latin typeface="Tibetan Machine Uni"/>
            </a:endParaRPr>
          </a:p>
          <a:p>
            <a:pPr>
              <a:lnSpc>
                <a:spcPct val="100000"/>
              </a:lnSpc>
              <a:spcBef>
                <a:spcPts val="1001"/>
              </a:spcBef>
              <a:tabLst>
                <a:tab algn="l" pos="0"/>
              </a:tabLst>
            </a:pPr>
            <a:endParaRPr b="0" lang="en-US" sz="2400" spc="-1" strike="noStrike">
              <a:solidFill>
                <a:srgbClr val="404040"/>
              </a:solidFill>
              <a:latin typeface="Tibetan Machine Un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itle 1"/>
          <p:cNvSpPr txBox="1"/>
          <p:nvPr/>
        </p:nvSpPr>
        <p:spPr>
          <a:xfrm>
            <a:off x="1063800" y="279720"/>
            <a:ext cx="8596440" cy="1320480"/>
          </a:xfrm>
          <a:prstGeom prst="rect">
            <a:avLst/>
          </a:prstGeom>
          <a:noFill/>
          <a:ln w="0">
            <a:noFill/>
          </a:ln>
        </p:spPr>
        <p:txBody>
          <a:bodyPr>
            <a:noAutofit/>
          </a:bodyPr>
          <a:p>
            <a:pPr algn="ctr">
              <a:lnSpc>
                <a:spcPct val="100000"/>
              </a:lnSpc>
            </a:pPr>
            <a:r>
              <a:rPr b="1" lang="en-IN" sz="3600" spc="-1" strike="noStrike">
                <a:solidFill>
                  <a:srgbClr val="5fcbef"/>
                </a:solidFill>
                <a:latin typeface="Times New Roman"/>
              </a:rPr>
              <a:t>FLOWCHART</a:t>
            </a:r>
            <a:endParaRPr b="0" lang="en-US" sz="3600" spc="-1" strike="noStrike">
              <a:solidFill>
                <a:srgbClr val="000000"/>
              </a:solidFill>
              <a:latin typeface="Trebuchet MS"/>
            </a:endParaRPr>
          </a:p>
        </p:txBody>
      </p:sp>
      <p:pic>
        <p:nvPicPr>
          <p:cNvPr id="128" name="Picture 7" descr=""/>
          <p:cNvPicPr/>
          <p:nvPr/>
        </p:nvPicPr>
        <p:blipFill>
          <a:blip r:embed="rId1"/>
          <a:stretch/>
        </p:blipFill>
        <p:spPr>
          <a:xfrm>
            <a:off x="282960" y="1075320"/>
            <a:ext cx="11311920" cy="57823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itle 1"/>
          <p:cNvSpPr txBox="1"/>
          <p:nvPr/>
        </p:nvSpPr>
        <p:spPr>
          <a:xfrm>
            <a:off x="677160" y="609480"/>
            <a:ext cx="8596440" cy="1320480"/>
          </a:xfrm>
          <a:prstGeom prst="rect">
            <a:avLst/>
          </a:prstGeom>
          <a:noFill/>
          <a:ln w="0">
            <a:noFill/>
          </a:ln>
        </p:spPr>
        <p:txBody>
          <a:bodyPr>
            <a:noAutofit/>
          </a:bodyPr>
          <a:p>
            <a:pPr algn="ctr">
              <a:lnSpc>
                <a:spcPct val="100000"/>
              </a:lnSpc>
            </a:pPr>
            <a:r>
              <a:rPr b="1" lang="en-IN" sz="3600" spc="-1" strike="noStrike">
                <a:solidFill>
                  <a:srgbClr val="5fcbef"/>
                </a:solidFill>
                <a:latin typeface="Times New Roman"/>
              </a:rPr>
              <a:t>DATASET COLLECTION</a:t>
            </a:r>
            <a:endParaRPr b="0" lang="en-US" sz="3600" spc="-1" strike="noStrike">
              <a:solidFill>
                <a:srgbClr val="000000"/>
              </a:solidFill>
              <a:latin typeface="Trebuchet MS"/>
            </a:endParaRPr>
          </a:p>
        </p:txBody>
      </p:sp>
      <p:sp>
        <p:nvSpPr>
          <p:cNvPr id="130" name="Content Placeholder 2"/>
          <p:cNvSpPr txBox="1"/>
          <p:nvPr/>
        </p:nvSpPr>
        <p:spPr>
          <a:xfrm>
            <a:off x="677160" y="2160720"/>
            <a:ext cx="8596440" cy="3880440"/>
          </a:xfrm>
          <a:prstGeom prst="rect">
            <a:avLst/>
          </a:prstGeom>
          <a:noFill/>
          <a:ln w="0">
            <a:noFill/>
          </a:ln>
        </p:spPr>
        <p:txBody>
          <a:bodyPr>
            <a:normAutofit/>
          </a:bodyPr>
          <a:p>
            <a:pPr marL="343080" indent="-342720" algn="just">
              <a:lnSpc>
                <a:spcPct val="100000"/>
              </a:lnSpc>
              <a:spcBef>
                <a:spcPts val="1001"/>
              </a:spcBef>
              <a:buClr>
                <a:srgbClr val="5fcbef"/>
              </a:buClr>
              <a:buSzPct val="80000"/>
              <a:buFont typeface="Wingdings 3" charset="2"/>
              <a:buChar char=""/>
            </a:pPr>
            <a:r>
              <a:rPr b="0" lang="en-US" sz="2200" spc="-1" strike="noStrike">
                <a:solidFill>
                  <a:srgbClr val="404040"/>
                </a:solidFill>
                <a:latin typeface="Times New Roman"/>
              </a:rPr>
              <a:t>The dataset used in this project is </a:t>
            </a:r>
            <a:r>
              <a:rPr b="0" lang="en-IN" sz="2200" spc="-1" strike="noStrike">
                <a:solidFill>
                  <a:srgbClr val="404040"/>
                </a:solidFill>
                <a:latin typeface="Times New Roman"/>
              </a:rPr>
              <a:t>a collection of IBM telecommunications data downloaded  from a public repository.</a:t>
            </a:r>
            <a:endParaRPr b="0" lang="en-US" sz="2200" spc="-1" strike="noStrike">
              <a:solidFill>
                <a:srgbClr val="404040"/>
              </a:solidFill>
              <a:latin typeface="Tibetan Machine Uni"/>
            </a:endParaRPr>
          </a:p>
          <a:p>
            <a:pPr marL="343080" indent="-342720" algn="just">
              <a:lnSpc>
                <a:spcPct val="100000"/>
              </a:lnSpc>
              <a:spcBef>
                <a:spcPts val="1001"/>
              </a:spcBef>
              <a:buClr>
                <a:srgbClr val="5fcbef"/>
              </a:buClr>
              <a:buSzPct val="80000"/>
              <a:buFont typeface="Wingdings 3" charset="2"/>
              <a:buChar char=""/>
            </a:pPr>
            <a:r>
              <a:rPr b="0" lang="en-IN" sz="2200" spc="-1" strike="noStrike">
                <a:solidFill>
                  <a:srgbClr val="404040"/>
                </a:solidFill>
                <a:latin typeface="Times New Roman"/>
              </a:rPr>
              <a:t>Contains about 7043 rows and 21 columns in which each row represents customer and each column represents the customer’s attribute.</a:t>
            </a:r>
            <a:endParaRPr b="0" lang="en-US" sz="2200" spc="-1" strike="noStrike">
              <a:solidFill>
                <a:srgbClr val="404040"/>
              </a:solidFill>
              <a:latin typeface="Tibetan Machine Uni"/>
            </a:endParaRPr>
          </a:p>
          <a:p>
            <a:pPr marL="343080" indent="-342720" algn="just">
              <a:lnSpc>
                <a:spcPct val="100000"/>
              </a:lnSpc>
              <a:spcBef>
                <a:spcPts val="1001"/>
              </a:spcBef>
              <a:buClr>
                <a:srgbClr val="5fcbef"/>
              </a:buClr>
              <a:buSzPct val="80000"/>
              <a:buFont typeface="Wingdings 3" charset="2"/>
              <a:buChar char=""/>
            </a:pPr>
            <a:r>
              <a:rPr b="0" lang="en-IN" sz="2200" spc="-1" strike="noStrike">
                <a:solidFill>
                  <a:srgbClr val="404040"/>
                </a:solidFill>
                <a:latin typeface="Times New Roman"/>
              </a:rPr>
              <a:t>There are about 73.4 % of non-churn customer data and 26.6 % of churn customer data in the dataset. </a:t>
            </a:r>
            <a:endParaRPr b="0" lang="en-US" sz="2200" spc="-1" strike="noStrike">
              <a:solidFill>
                <a:srgbClr val="404040"/>
              </a:solidFill>
              <a:latin typeface="Tibetan Machine Un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itle 1"/>
          <p:cNvSpPr txBox="1"/>
          <p:nvPr/>
        </p:nvSpPr>
        <p:spPr>
          <a:xfrm>
            <a:off x="677160" y="816480"/>
            <a:ext cx="8777520" cy="1320480"/>
          </a:xfrm>
          <a:prstGeom prst="rect">
            <a:avLst/>
          </a:prstGeom>
          <a:noFill/>
          <a:ln w="0">
            <a:noFill/>
          </a:ln>
        </p:spPr>
        <p:txBody>
          <a:bodyPr>
            <a:noAutofit/>
          </a:bodyPr>
          <a:p>
            <a:pPr algn="ctr">
              <a:lnSpc>
                <a:spcPct val="100000"/>
              </a:lnSpc>
            </a:pPr>
            <a:r>
              <a:rPr b="1" lang="en-US" sz="3600" spc="-1" strike="noStrike">
                <a:solidFill>
                  <a:srgbClr val="5fcbef"/>
                </a:solidFill>
                <a:latin typeface="Times New Roman"/>
              </a:rPr>
              <a:t>EXPLORATORY DATA ANALYSIS(EDA)</a:t>
            </a:r>
            <a:endParaRPr b="0" lang="en-US" sz="3600" spc="-1" strike="noStrike">
              <a:solidFill>
                <a:srgbClr val="000000"/>
              </a:solidFill>
              <a:latin typeface="Trebuchet MS"/>
            </a:endParaRPr>
          </a:p>
        </p:txBody>
      </p:sp>
      <p:sp>
        <p:nvSpPr>
          <p:cNvPr id="132" name="Content Placeholder 2"/>
          <p:cNvSpPr txBox="1"/>
          <p:nvPr/>
        </p:nvSpPr>
        <p:spPr>
          <a:xfrm>
            <a:off x="767880" y="1941840"/>
            <a:ext cx="8596440" cy="3967200"/>
          </a:xfrm>
          <a:prstGeom prst="rect">
            <a:avLst/>
          </a:prstGeom>
          <a:noFill/>
          <a:ln w="0">
            <a:noFill/>
          </a:ln>
        </p:spPr>
        <p:txBody>
          <a:bodyPr>
            <a:normAutofit fontScale="76000"/>
          </a:bodyPr>
          <a:p>
            <a:pPr marL="343080" indent="-342720">
              <a:lnSpc>
                <a:spcPct val="150000"/>
              </a:lnSpc>
              <a:spcBef>
                <a:spcPts val="1001"/>
              </a:spcBef>
              <a:buClr>
                <a:srgbClr val="5fcbef"/>
              </a:buClr>
              <a:buSzPct val="80000"/>
              <a:buFont typeface="Wingdings 3" charset="2"/>
              <a:buChar char=""/>
            </a:pPr>
            <a:r>
              <a:rPr b="0" lang="en-IN" sz="2000" spc="-1" strike="noStrike">
                <a:solidFill>
                  <a:srgbClr val="404040"/>
                </a:solidFill>
                <a:latin typeface="Times New Roman"/>
              </a:rPr>
              <a:t>EDA is the process of investigating the dataset to discover patterns, and anomalies (outliers), and form hypotheses based on our understanding of the dataset.</a:t>
            </a:r>
            <a:endParaRPr b="0" lang="en-US" sz="2000" spc="-1" strike="noStrike">
              <a:solidFill>
                <a:srgbClr val="404040"/>
              </a:solidFill>
              <a:latin typeface="Tibetan Machine Uni"/>
            </a:endParaRPr>
          </a:p>
          <a:p>
            <a:pPr marL="343080" indent="-342720">
              <a:lnSpc>
                <a:spcPct val="150000"/>
              </a:lnSpc>
              <a:spcBef>
                <a:spcPts val="1001"/>
              </a:spcBef>
              <a:buClr>
                <a:srgbClr val="5fcbef"/>
              </a:buClr>
              <a:buSzPct val="80000"/>
              <a:buFont typeface="Wingdings 3" charset="2"/>
              <a:buChar char=""/>
            </a:pPr>
            <a:r>
              <a:rPr b="0" lang="en-IN" sz="2000" spc="-1" strike="noStrike">
                <a:solidFill>
                  <a:srgbClr val="404040"/>
                </a:solidFill>
                <a:latin typeface="Times New Roman"/>
              </a:rPr>
              <a:t>After analysing our dataset using EDA,  the outcomes observed are</a:t>
            </a:r>
            <a:endParaRPr b="0" lang="en-US" sz="2000" spc="-1" strike="noStrike">
              <a:solidFill>
                <a:srgbClr val="404040"/>
              </a:solidFill>
              <a:latin typeface="Tibetan Machine Uni"/>
            </a:endParaRPr>
          </a:p>
          <a:p>
            <a:pPr algn="just">
              <a:lnSpc>
                <a:spcPct val="150000"/>
              </a:lnSpc>
              <a:spcBef>
                <a:spcPts val="1001"/>
              </a:spcBef>
              <a:tabLst>
                <a:tab algn="l" pos="0"/>
              </a:tabLst>
            </a:pPr>
            <a:r>
              <a:rPr b="0" lang="en-IN" sz="2000" spc="-1" strike="noStrike">
                <a:solidFill>
                  <a:srgbClr val="404040"/>
                </a:solidFill>
                <a:latin typeface="Times New Roman"/>
              </a:rPr>
              <a:t>       </a:t>
            </a:r>
            <a:r>
              <a:rPr b="0" lang="en-IN" sz="2000" spc="-1" strike="noStrike">
                <a:solidFill>
                  <a:srgbClr val="404040"/>
                </a:solidFill>
                <a:latin typeface="Times New Roman"/>
              </a:rPr>
              <a:t>1) For Gender, the churn percent is almost equal in case of Male and Females. The percent of churn is higher in case of senior citizens.Customers with Partners and Dependents have lower churn rate.</a:t>
            </a:r>
            <a:endParaRPr b="0" lang="en-US" sz="2000" spc="-1" strike="noStrike">
              <a:solidFill>
                <a:srgbClr val="404040"/>
              </a:solidFill>
              <a:latin typeface="Tibetan Machine Uni"/>
            </a:endParaRPr>
          </a:p>
          <a:p>
            <a:pPr algn="just">
              <a:lnSpc>
                <a:spcPct val="150000"/>
              </a:lnSpc>
              <a:spcBef>
                <a:spcPts val="1001"/>
              </a:spcBef>
              <a:tabLst>
                <a:tab algn="l" pos="0"/>
              </a:tabLst>
            </a:pPr>
            <a:r>
              <a:rPr b="0" lang="en-IN" sz="2000" spc="-1" strike="noStrike">
                <a:solidFill>
                  <a:srgbClr val="404040"/>
                </a:solidFill>
                <a:latin typeface="Times New Roman"/>
              </a:rPr>
              <a:t>       </a:t>
            </a:r>
            <a:r>
              <a:rPr b="0" lang="en-IN" sz="2000" spc="-1" strike="noStrike">
                <a:solidFill>
                  <a:srgbClr val="404040"/>
                </a:solidFill>
                <a:latin typeface="Times New Roman"/>
              </a:rPr>
              <a:t>2) A larger percent of Customers with monthly subscription have left when compared to Customers with one or two year contract. Churn percent is higher in case of customers having paperless billing option.</a:t>
            </a:r>
            <a:endParaRPr b="0" lang="en-US" sz="2000" spc="-1" strike="noStrike">
              <a:solidFill>
                <a:srgbClr val="404040"/>
              </a:solidFill>
              <a:latin typeface="Tibetan Machine Un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TM02900688[[fn=Facet]]</Template>
  <TotalTime>319</TotalTime>
  <Application>LibreOffice/7.1.7.2$Linux_X86_64 LibreOffice_project/10$Build-2</Application>
  <AppVersion>15.0000</AppVersion>
  <Words>765</Words>
  <Paragraphs>81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2022-04-06T15:49:32Z</dcterms:created>
  <dc:creator>Yazhini P</dc:creator>
  <dc:description/>
  <dc:language>en-IN</dc:language>
  <cp:lastModifiedBy/>
  <dcterms:modified xsi:type="dcterms:W3CDTF">2022-04-07T17:08:06Z</dcterms:modified>
  <cp:revision>5</cp:revision>
  <dc:subject/>
  <dc:title>TELECOM CUSTOMER CHURN PREDICTION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14</vt:i4>
  </property>
</Properties>
</file>