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7" r:id="rId2"/>
    <p:sldId id="265"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AC933D-5D5E-483E-86C5-A3E4B5133CA9}"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0C05B-0660-4965-AB17-E46892BCDB18}" type="slidenum">
              <a:rPr lang="en-IN" smtClean="0"/>
              <a:t>‹#›</a:t>
            </a:fld>
            <a:endParaRPr lang="en-IN"/>
          </a:p>
        </p:txBody>
      </p:sp>
    </p:spTree>
    <p:extLst>
      <p:ext uri="{BB962C8B-B14F-4D97-AF65-F5344CB8AC3E}">
        <p14:creationId xmlns:p14="http://schemas.microsoft.com/office/powerpoint/2010/main" val="2776811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AC933D-5D5E-483E-86C5-A3E4B5133CA9}"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70C05B-0660-4965-AB17-E46892BCDB18}" type="slidenum">
              <a:rPr lang="en-IN" smtClean="0"/>
              <a:t>‹#›</a:t>
            </a:fld>
            <a:endParaRPr lang="en-IN"/>
          </a:p>
        </p:txBody>
      </p:sp>
    </p:spTree>
    <p:extLst>
      <p:ext uri="{BB962C8B-B14F-4D97-AF65-F5344CB8AC3E}">
        <p14:creationId xmlns:p14="http://schemas.microsoft.com/office/powerpoint/2010/main" val="425449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AC933D-5D5E-483E-86C5-A3E4B5133CA9}"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0C05B-0660-4965-AB17-E46892BCDB18}" type="slidenum">
              <a:rPr lang="en-IN" smtClean="0"/>
              <a:t>‹#›</a:t>
            </a:fld>
            <a:endParaRPr lang="en-IN"/>
          </a:p>
        </p:txBody>
      </p:sp>
    </p:spTree>
    <p:extLst>
      <p:ext uri="{BB962C8B-B14F-4D97-AF65-F5344CB8AC3E}">
        <p14:creationId xmlns:p14="http://schemas.microsoft.com/office/powerpoint/2010/main" val="1511362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AC933D-5D5E-483E-86C5-A3E4B5133CA9}"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0C05B-0660-4965-AB17-E46892BCDB1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35366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C933D-5D5E-483E-86C5-A3E4B5133CA9}"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0C05B-0660-4965-AB17-E46892BCDB18}" type="slidenum">
              <a:rPr lang="en-IN" smtClean="0"/>
              <a:t>‹#›</a:t>
            </a:fld>
            <a:endParaRPr lang="en-IN"/>
          </a:p>
        </p:txBody>
      </p:sp>
    </p:spTree>
    <p:extLst>
      <p:ext uri="{BB962C8B-B14F-4D97-AF65-F5344CB8AC3E}">
        <p14:creationId xmlns:p14="http://schemas.microsoft.com/office/powerpoint/2010/main" val="3940994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AC933D-5D5E-483E-86C5-A3E4B5133CA9}" type="datetimeFigureOut">
              <a:rPr lang="en-IN" smtClean="0"/>
              <a:t>07-05-2022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0C05B-0660-4965-AB17-E46892BCDB18}" type="slidenum">
              <a:rPr lang="en-IN" smtClean="0"/>
              <a:t>‹#›</a:t>
            </a:fld>
            <a:endParaRPr lang="en-IN"/>
          </a:p>
        </p:txBody>
      </p:sp>
    </p:spTree>
    <p:extLst>
      <p:ext uri="{BB962C8B-B14F-4D97-AF65-F5344CB8AC3E}">
        <p14:creationId xmlns:p14="http://schemas.microsoft.com/office/powerpoint/2010/main" val="1084322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AC933D-5D5E-483E-86C5-A3E4B5133CA9}" type="datetimeFigureOut">
              <a:rPr lang="en-IN" smtClean="0"/>
              <a:t>07-05-2022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0C05B-0660-4965-AB17-E46892BCDB18}" type="slidenum">
              <a:rPr lang="en-IN" smtClean="0"/>
              <a:t>‹#›</a:t>
            </a:fld>
            <a:endParaRPr lang="en-IN"/>
          </a:p>
        </p:txBody>
      </p:sp>
    </p:spTree>
    <p:extLst>
      <p:ext uri="{BB962C8B-B14F-4D97-AF65-F5344CB8AC3E}">
        <p14:creationId xmlns:p14="http://schemas.microsoft.com/office/powerpoint/2010/main" val="2385934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C933D-5D5E-483E-86C5-A3E4B5133CA9}"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0C05B-0660-4965-AB17-E46892BCDB18}" type="slidenum">
              <a:rPr lang="en-IN" smtClean="0"/>
              <a:t>‹#›</a:t>
            </a:fld>
            <a:endParaRPr lang="en-IN"/>
          </a:p>
        </p:txBody>
      </p:sp>
    </p:spTree>
    <p:extLst>
      <p:ext uri="{BB962C8B-B14F-4D97-AF65-F5344CB8AC3E}">
        <p14:creationId xmlns:p14="http://schemas.microsoft.com/office/powerpoint/2010/main" val="927155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C933D-5D5E-483E-86C5-A3E4B5133CA9}"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0C05B-0660-4965-AB17-E46892BCDB18}" type="slidenum">
              <a:rPr lang="en-IN" smtClean="0"/>
              <a:t>‹#›</a:t>
            </a:fld>
            <a:endParaRPr lang="en-IN"/>
          </a:p>
        </p:txBody>
      </p:sp>
    </p:spTree>
    <p:extLst>
      <p:ext uri="{BB962C8B-B14F-4D97-AF65-F5344CB8AC3E}">
        <p14:creationId xmlns:p14="http://schemas.microsoft.com/office/powerpoint/2010/main" val="104766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8AC933D-5D5E-483E-86C5-A3E4B5133CA9}"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0C05B-0660-4965-AB17-E46892BCDB18}" type="slidenum">
              <a:rPr lang="en-IN" smtClean="0"/>
              <a:t>‹#›</a:t>
            </a:fld>
            <a:endParaRPr lang="en-IN"/>
          </a:p>
        </p:txBody>
      </p:sp>
    </p:spTree>
    <p:extLst>
      <p:ext uri="{BB962C8B-B14F-4D97-AF65-F5344CB8AC3E}">
        <p14:creationId xmlns:p14="http://schemas.microsoft.com/office/powerpoint/2010/main" val="133029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C933D-5D5E-483E-86C5-A3E4B5133CA9}"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0C05B-0660-4965-AB17-E46892BCDB18}" type="slidenum">
              <a:rPr lang="en-IN" smtClean="0"/>
              <a:t>‹#›</a:t>
            </a:fld>
            <a:endParaRPr lang="en-IN"/>
          </a:p>
        </p:txBody>
      </p:sp>
    </p:spTree>
    <p:extLst>
      <p:ext uri="{BB962C8B-B14F-4D97-AF65-F5344CB8AC3E}">
        <p14:creationId xmlns:p14="http://schemas.microsoft.com/office/powerpoint/2010/main" val="1955308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AC933D-5D5E-483E-86C5-A3E4B5133CA9}"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70C05B-0660-4965-AB17-E46892BCDB18}" type="slidenum">
              <a:rPr lang="en-IN" smtClean="0"/>
              <a:t>‹#›</a:t>
            </a:fld>
            <a:endParaRPr lang="en-IN"/>
          </a:p>
        </p:txBody>
      </p:sp>
    </p:spTree>
    <p:extLst>
      <p:ext uri="{BB962C8B-B14F-4D97-AF65-F5344CB8AC3E}">
        <p14:creationId xmlns:p14="http://schemas.microsoft.com/office/powerpoint/2010/main" val="3472738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AC933D-5D5E-483E-86C5-A3E4B5133CA9}" type="datetimeFigureOut">
              <a:rPr lang="en-IN" smtClean="0"/>
              <a:t>07-05-2022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70C05B-0660-4965-AB17-E46892BCDB18}" type="slidenum">
              <a:rPr lang="en-IN" smtClean="0"/>
              <a:t>‹#›</a:t>
            </a:fld>
            <a:endParaRPr lang="en-IN"/>
          </a:p>
        </p:txBody>
      </p:sp>
    </p:spTree>
    <p:extLst>
      <p:ext uri="{BB962C8B-B14F-4D97-AF65-F5344CB8AC3E}">
        <p14:creationId xmlns:p14="http://schemas.microsoft.com/office/powerpoint/2010/main" val="3169191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8AC933D-5D5E-483E-86C5-A3E4B5133CA9}" type="datetimeFigureOut">
              <a:rPr lang="en-IN" smtClean="0"/>
              <a:t>07-05-2022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570C05B-0660-4965-AB17-E46892BCDB18}" type="slidenum">
              <a:rPr lang="en-IN" smtClean="0"/>
              <a:t>‹#›</a:t>
            </a:fld>
            <a:endParaRPr lang="en-IN"/>
          </a:p>
        </p:txBody>
      </p:sp>
    </p:spTree>
    <p:extLst>
      <p:ext uri="{BB962C8B-B14F-4D97-AF65-F5344CB8AC3E}">
        <p14:creationId xmlns:p14="http://schemas.microsoft.com/office/powerpoint/2010/main" val="2787470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8AC933D-5D5E-483E-86C5-A3E4B5133CA9}" type="datetimeFigureOut">
              <a:rPr lang="en-IN" smtClean="0"/>
              <a:t>07-05-2022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570C05B-0660-4965-AB17-E46892BCDB18}" type="slidenum">
              <a:rPr lang="en-IN" smtClean="0"/>
              <a:t>‹#›</a:t>
            </a:fld>
            <a:endParaRPr lang="en-IN"/>
          </a:p>
        </p:txBody>
      </p:sp>
    </p:spTree>
    <p:extLst>
      <p:ext uri="{BB962C8B-B14F-4D97-AF65-F5344CB8AC3E}">
        <p14:creationId xmlns:p14="http://schemas.microsoft.com/office/powerpoint/2010/main" val="2751377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8AC933D-5D5E-483E-86C5-A3E4B5133CA9}" type="datetimeFigureOut">
              <a:rPr lang="en-IN" smtClean="0"/>
              <a:t>07-05-2022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570C05B-0660-4965-AB17-E46892BCDB18}" type="slidenum">
              <a:rPr lang="en-IN" smtClean="0"/>
              <a:t>‹#›</a:t>
            </a:fld>
            <a:endParaRPr lang="en-IN"/>
          </a:p>
        </p:txBody>
      </p:sp>
    </p:spTree>
    <p:extLst>
      <p:ext uri="{BB962C8B-B14F-4D97-AF65-F5344CB8AC3E}">
        <p14:creationId xmlns:p14="http://schemas.microsoft.com/office/powerpoint/2010/main" val="423310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AC933D-5D5E-483E-86C5-A3E4B5133CA9}"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70C05B-0660-4965-AB17-E46892BCDB18}" type="slidenum">
              <a:rPr lang="en-IN" smtClean="0"/>
              <a:t>‹#›</a:t>
            </a:fld>
            <a:endParaRPr lang="en-IN"/>
          </a:p>
        </p:txBody>
      </p:sp>
    </p:spTree>
    <p:extLst>
      <p:ext uri="{BB962C8B-B14F-4D97-AF65-F5344CB8AC3E}">
        <p14:creationId xmlns:p14="http://schemas.microsoft.com/office/powerpoint/2010/main" val="2686940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8AC933D-5D5E-483E-86C5-A3E4B5133CA9}" type="datetimeFigureOut">
              <a:rPr lang="en-IN" smtClean="0"/>
              <a:t>07-05-2022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570C05B-0660-4965-AB17-E46892BCDB18}" type="slidenum">
              <a:rPr lang="en-IN" smtClean="0"/>
              <a:t>‹#›</a:t>
            </a:fld>
            <a:endParaRPr lang="en-IN"/>
          </a:p>
        </p:txBody>
      </p:sp>
    </p:spTree>
    <p:extLst>
      <p:ext uri="{BB962C8B-B14F-4D97-AF65-F5344CB8AC3E}">
        <p14:creationId xmlns:p14="http://schemas.microsoft.com/office/powerpoint/2010/main" val="1204262014"/>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FA871-7308-616D-144A-F42EF9F7EDE2}"/>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Deep Neural Network </a:t>
            </a:r>
          </a:p>
        </p:txBody>
      </p:sp>
      <p:sp>
        <p:nvSpPr>
          <p:cNvPr id="3" name="Content Placeholder 2">
            <a:extLst>
              <a:ext uri="{FF2B5EF4-FFF2-40B4-BE49-F238E27FC236}">
                <a16:creationId xmlns:a16="http://schemas.microsoft.com/office/drawing/2014/main" id="{DCE9CBBA-6ED5-A38E-D9AA-1DB4823D48ED}"/>
              </a:ext>
            </a:extLst>
          </p:cNvPr>
          <p:cNvSpPr>
            <a:spLocks noGrp="1"/>
          </p:cNvSpPr>
          <p:nvPr>
            <p:ph idx="1"/>
          </p:nvPr>
        </p:nvSpPr>
        <p:spPr/>
        <p:txBody>
          <a:bodyPr/>
          <a:lstStyle/>
          <a:p>
            <a:pPr>
              <a:lnSpc>
                <a:spcPct val="200000"/>
              </a:lnSpc>
            </a:pPr>
            <a:r>
              <a:rPr lang="en-IN" dirty="0">
                <a:latin typeface="Times New Roman" panose="02020603050405020304" pitchFamily="18" charset="0"/>
                <a:cs typeface="Times New Roman" panose="02020603050405020304" pitchFamily="18" charset="0"/>
              </a:rPr>
              <a:t>The model we use for churn prediction is a Deep Neural Network model .A deep neural network (DNN) is an ANN with multiple hidden layers between the input and output layers.</a:t>
            </a:r>
          </a:p>
        </p:txBody>
      </p:sp>
    </p:spTree>
    <p:extLst>
      <p:ext uri="{BB962C8B-B14F-4D97-AF65-F5344CB8AC3E}">
        <p14:creationId xmlns:p14="http://schemas.microsoft.com/office/powerpoint/2010/main" val="1223863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D444D5-E328-7BB6-E772-1E0DB3E1DF90}"/>
              </a:ext>
            </a:extLst>
          </p:cNvPr>
          <p:cNvPicPr>
            <a:picLocks noChangeAspect="1"/>
          </p:cNvPicPr>
          <p:nvPr/>
        </p:nvPicPr>
        <p:blipFill>
          <a:blip r:embed="rId2"/>
          <a:stretch>
            <a:fillRect/>
          </a:stretch>
        </p:blipFill>
        <p:spPr>
          <a:xfrm>
            <a:off x="1489460" y="1698095"/>
            <a:ext cx="9661174" cy="3760024"/>
          </a:xfrm>
          <a:prstGeom prst="rect">
            <a:avLst/>
          </a:prstGeom>
        </p:spPr>
      </p:pic>
      <p:sp>
        <p:nvSpPr>
          <p:cNvPr id="5" name="TextBox 4">
            <a:extLst>
              <a:ext uri="{FF2B5EF4-FFF2-40B4-BE49-F238E27FC236}">
                <a16:creationId xmlns:a16="http://schemas.microsoft.com/office/drawing/2014/main" id="{DFFEDEC6-5CC1-4C20-1308-7B9AB31C5F72}"/>
              </a:ext>
            </a:extLst>
          </p:cNvPr>
          <p:cNvSpPr txBox="1"/>
          <p:nvPr/>
        </p:nvSpPr>
        <p:spPr>
          <a:xfrm>
            <a:off x="3784237" y="263950"/>
            <a:ext cx="439289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Model Architecture</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66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7F8B3-E43B-7A2D-E29F-7CAEB0576779}"/>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Input layer</a:t>
            </a:r>
          </a:p>
        </p:txBody>
      </p:sp>
      <p:sp>
        <p:nvSpPr>
          <p:cNvPr id="3" name="Content Placeholder 2">
            <a:extLst>
              <a:ext uri="{FF2B5EF4-FFF2-40B4-BE49-F238E27FC236}">
                <a16:creationId xmlns:a16="http://schemas.microsoft.com/office/drawing/2014/main" id="{CFBA66E7-DFB2-35BE-1C62-211CB6F60126}"/>
              </a:ext>
            </a:extLst>
          </p:cNvPr>
          <p:cNvSpPr>
            <a:spLocks noGrp="1"/>
          </p:cNvSpPr>
          <p:nvPr>
            <p:ph idx="1"/>
          </p:nvPr>
        </p:nvSpPr>
        <p:spPr>
          <a:xfrm>
            <a:off x="1104293" y="1853248"/>
            <a:ext cx="8946541" cy="4195481"/>
          </a:xfrm>
        </p:spPr>
        <p:txBody>
          <a:bodyPr>
            <a:normAutofit/>
          </a:bodyPr>
          <a:lstStyle/>
          <a:p>
            <a:pPr>
              <a:lnSpc>
                <a:spcPct val="150000"/>
              </a:lnSpc>
            </a:pPr>
            <a:r>
              <a:rPr lang="en-IN" dirty="0">
                <a:latin typeface="Times New Roman" panose="02020603050405020304" pitchFamily="18" charset="0"/>
                <a:cs typeface="Times New Roman" panose="02020603050405020304" pitchFamily="18" charset="0"/>
              </a:rPr>
              <a:t>The input layer of deep neural network brings the initial data into the model for further processing by subsequent layers.</a:t>
            </a:r>
          </a:p>
          <a:p>
            <a:pPr>
              <a:lnSpc>
                <a:spcPct val="150000"/>
              </a:lnSpc>
            </a:pPr>
            <a:r>
              <a:rPr lang="en-IN" dirty="0">
                <a:latin typeface="Times New Roman" panose="02020603050405020304" pitchFamily="18" charset="0"/>
                <a:cs typeface="Times New Roman" panose="02020603050405020304" pitchFamily="18" charset="0"/>
              </a:rPr>
              <a:t>Each of the nodes in the input layer represents an individual feature from each sample within the dataset that will pass through the model.</a:t>
            </a:r>
          </a:p>
          <a:p>
            <a:pPr>
              <a:lnSpc>
                <a:spcPct val="150000"/>
              </a:lnSpc>
            </a:pPr>
            <a:r>
              <a:rPr lang="en-IN" dirty="0">
                <a:latin typeface="Times New Roman" panose="02020603050405020304" pitchFamily="18" charset="0"/>
                <a:cs typeface="Times New Roman" panose="02020603050405020304" pitchFamily="18" charset="0"/>
              </a:rPr>
              <a:t>Every node is a feature vector, where each element represents different pieces of information.</a:t>
            </a:r>
          </a:p>
          <a:p>
            <a:pPr>
              <a:lnSpc>
                <a:spcPct val="150000"/>
              </a:lnSpc>
            </a:pPr>
            <a:r>
              <a:rPr lang="en-IN" dirty="0">
                <a:latin typeface="Times New Roman" panose="02020603050405020304" pitchFamily="18" charset="0"/>
                <a:cs typeface="Times New Roman" panose="02020603050405020304" pitchFamily="18" charset="0"/>
              </a:rPr>
              <a:t>The 26 columns from the finally processed dataset like tenure, payment method, Monthly charges, contract, etc., together make up the input layer of the model.</a:t>
            </a:r>
          </a:p>
        </p:txBody>
      </p:sp>
    </p:spTree>
    <p:extLst>
      <p:ext uri="{BB962C8B-B14F-4D97-AF65-F5344CB8AC3E}">
        <p14:creationId xmlns:p14="http://schemas.microsoft.com/office/powerpoint/2010/main" val="2219605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D26D2-3646-1555-48A4-95DF1AD9D7B1}"/>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Hidden layer</a:t>
            </a:r>
          </a:p>
        </p:txBody>
      </p:sp>
      <p:sp>
        <p:nvSpPr>
          <p:cNvPr id="3" name="Content Placeholder 2">
            <a:extLst>
              <a:ext uri="{FF2B5EF4-FFF2-40B4-BE49-F238E27FC236}">
                <a16:creationId xmlns:a16="http://schemas.microsoft.com/office/drawing/2014/main" id="{E6DA3F73-072F-0093-24C6-4B4DA001C1D8}"/>
              </a:ext>
            </a:extLst>
          </p:cNvPr>
          <p:cNvSpPr>
            <a:spLocks noGrp="1"/>
          </p:cNvSpPr>
          <p:nvPr>
            <p:ph idx="1"/>
          </p:nvPr>
        </p:nvSpPr>
        <p:spPr>
          <a:xfrm>
            <a:off x="1198561" y="1692992"/>
            <a:ext cx="8946541" cy="4195481"/>
          </a:xfrm>
        </p:spPr>
        <p:txBody>
          <a:bodyPr>
            <a:normAutofit fontScale="92500" lnSpcReduction="10000"/>
          </a:bodyPr>
          <a:lstStyle/>
          <a:p>
            <a:pPr algn="just">
              <a:lnSpc>
                <a:spcPct val="150000"/>
              </a:lnSpc>
            </a:pPr>
            <a:r>
              <a:rPr lang="en-IN" dirty="0">
                <a:latin typeface="Times New Roman" panose="02020603050405020304" pitchFamily="18" charset="0"/>
                <a:cs typeface="Times New Roman" panose="02020603050405020304" pitchFamily="18" charset="0"/>
              </a:rPr>
              <a:t>Hidden Layers are intermediate layers between the input and output layer and process the data by applying complex non-linear functions to them</a:t>
            </a:r>
          </a:p>
          <a:p>
            <a:pPr algn="just">
              <a:lnSpc>
                <a:spcPct val="150000"/>
              </a:lnSpc>
            </a:pPr>
            <a:r>
              <a:rPr lang="en-IN" dirty="0">
                <a:latin typeface="Times New Roman" panose="02020603050405020304" pitchFamily="18" charset="0"/>
                <a:cs typeface="Times New Roman" panose="02020603050405020304" pitchFamily="18" charset="0"/>
              </a:rPr>
              <a:t>Each of the input neurons are connected to every single unit of the hidden layer which is next to input layer.</a:t>
            </a:r>
          </a:p>
          <a:p>
            <a:pPr algn="just">
              <a:lnSpc>
                <a:spcPct val="150000"/>
              </a:lnSpc>
            </a:pPr>
            <a:r>
              <a:rPr lang="en-IN" dirty="0">
                <a:latin typeface="Times New Roman" panose="02020603050405020304" pitchFamily="18" charset="0"/>
                <a:cs typeface="Times New Roman" panose="02020603050405020304" pitchFamily="18" charset="0"/>
              </a:rPr>
              <a:t>Each connection from input layer to the hidden layer will have its own assigned weight which range from 0 to 1. These weights are multiplied with the input and passed to </a:t>
            </a:r>
            <a:r>
              <a:rPr lang="en-IN" dirty="0" err="1">
                <a:latin typeface="Times New Roman" panose="02020603050405020304" pitchFamily="18" charset="0"/>
                <a:cs typeface="Times New Roman" panose="02020603050405020304" pitchFamily="18" charset="0"/>
              </a:rPr>
              <a:t>ReLu</a:t>
            </a:r>
            <a:r>
              <a:rPr lang="en-IN" dirty="0">
                <a:latin typeface="Times New Roman" panose="02020603050405020304" pitchFamily="18" charset="0"/>
                <a:cs typeface="Times New Roman" panose="02020603050405020304" pitchFamily="18" charset="0"/>
              </a:rPr>
              <a:t> activation function.</a:t>
            </a:r>
          </a:p>
          <a:p>
            <a:pPr algn="just">
              <a:lnSpc>
                <a:spcPct val="150000"/>
              </a:lnSpc>
            </a:pPr>
            <a:r>
              <a:rPr lang="en-IN" dirty="0">
                <a:latin typeface="Times New Roman" panose="02020603050405020304" pitchFamily="18" charset="0"/>
                <a:cs typeface="Times New Roman" panose="02020603050405020304" pitchFamily="18" charset="0"/>
              </a:rPr>
              <a:t>Here the model has 4 hidden layers. These layers are the key component that enables a neural network to learn complex tasks.</a:t>
            </a:r>
          </a:p>
        </p:txBody>
      </p:sp>
    </p:spTree>
    <p:extLst>
      <p:ext uri="{BB962C8B-B14F-4D97-AF65-F5344CB8AC3E}">
        <p14:creationId xmlns:p14="http://schemas.microsoft.com/office/powerpoint/2010/main" val="3377701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A048-498D-520F-016D-1267948B8FA6}"/>
              </a:ext>
            </a:extLst>
          </p:cNvPr>
          <p:cNvSpPr>
            <a:spLocks noGrp="1"/>
          </p:cNvSpPr>
          <p:nvPr>
            <p:ph type="title"/>
          </p:nvPr>
        </p:nvSpPr>
        <p:spPr/>
        <p:txBody>
          <a:bodyPr/>
          <a:lstStyle/>
          <a:p>
            <a:pPr algn="ct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activation function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748BEF-6072-B659-B6C3-120A14AFEEB8}"/>
              </a:ext>
            </a:extLst>
          </p:cNvPr>
          <p:cNvSpPr>
            <a:spLocks noGrp="1"/>
          </p:cNvSpPr>
          <p:nvPr>
            <p:ph idx="1"/>
          </p:nvPr>
        </p:nvSpPr>
        <p:spPr>
          <a:xfrm>
            <a:off x="1104293" y="1704126"/>
            <a:ext cx="8946541" cy="4195481"/>
          </a:xfrm>
        </p:spPr>
        <p:txBody>
          <a:bodyPr/>
          <a:lstStyle/>
          <a:p>
            <a:pPr algn="just">
              <a:lnSpc>
                <a:spcPct val="150000"/>
              </a:lnSpc>
            </a:pPr>
            <a:r>
              <a:rPr lang="en-IN" dirty="0">
                <a:latin typeface="Times New Roman" panose="02020603050405020304" pitchFamily="18" charset="0"/>
                <a:cs typeface="Times New Roman" panose="02020603050405020304" pitchFamily="18" charset="0"/>
              </a:rPr>
              <a:t>The rectified linear activation function, or </a:t>
            </a:r>
            <a:r>
              <a:rPr lang="en-IN" dirty="0" err="1">
                <a:latin typeface="Times New Roman" panose="02020603050405020304" pitchFamily="18" charset="0"/>
                <a:cs typeface="Times New Roman" panose="02020603050405020304" pitchFamily="18" charset="0"/>
              </a:rPr>
              <a:t>ReLU</a:t>
            </a:r>
            <a:r>
              <a:rPr lang="en-IN" dirty="0">
                <a:latin typeface="Times New Roman" panose="02020603050405020304" pitchFamily="18" charset="0"/>
                <a:cs typeface="Times New Roman" panose="02020603050405020304" pitchFamily="18" charset="0"/>
              </a:rPr>
              <a:t> activation function, is the most common function used for hidden layers. It is common because it is both simple to implement and effective at overcoming the limitations of other previously popular activation functions, such as Sigmoid and Tanh.</a:t>
            </a:r>
          </a:p>
          <a:p>
            <a:pPr algn="just">
              <a:lnSpc>
                <a:spcPct val="150000"/>
              </a:lnSpc>
            </a:pPr>
            <a:r>
              <a:rPr lang="en-IN" dirty="0">
                <a:latin typeface="Times New Roman" panose="02020603050405020304" pitchFamily="18" charset="0"/>
                <a:cs typeface="Times New Roman" panose="02020603050405020304" pitchFamily="18" charset="0"/>
              </a:rPr>
              <a:t>Mathematically, it is defined as y = max(0, x)</a:t>
            </a:r>
          </a:p>
          <a:p>
            <a:pPr algn="just">
              <a:lnSpc>
                <a:spcPct val="150000"/>
              </a:lnSpc>
            </a:pPr>
            <a:r>
              <a:rPr lang="en-IN" dirty="0">
                <a:latin typeface="Times New Roman" panose="02020603050405020304" pitchFamily="18" charset="0"/>
                <a:cs typeface="Times New Roman" panose="02020603050405020304" pitchFamily="18" charset="0"/>
              </a:rPr>
              <a:t>We chose </a:t>
            </a:r>
            <a:r>
              <a:rPr lang="en-IN" dirty="0" err="1">
                <a:latin typeface="Times New Roman" panose="02020603050405020304" pitchFamily="18" charset="0"/>
                <a:cs typeface="Times New Roman" panose="02020603050405020304" pitchFamily="18" charset="0"/>
              </a:rPr>
              <a:t>ReLu</a:t>
            </a:r>
            <a:r>
              <a:rPr lang="en-IN" dirty="0">
                <a:latin typeface="Times New Roman" panose="02020603050405020304" pitchFamily="18" charset="0"/>
                <a:cs typeface="Times New Roman" panose="02020603050405020304" pitchFamily="18" charset="0"/>
              </a:rPr>
              <a:t> as the activation function for hidden layers because other activation functions like sigmoid, tanh causes vanishing gradient problem. </a:t>
            </a:r>
          </a:p>
        </p:txBody>
      </p:sp>
    </p:spTree>
    <p:extLst>
      <p:ext uri="{BB962C8B-B14F-4D97-AF65-F5344CB8AC3E}">
        <p14:creationId xmlns:p14="http://schemas.microsoft.com/office/powerpoint/2010/main" val="1251263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B417-B11B-95A7-1070-81DF56841FC5}"/>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Output Layer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9B40DD-E4A7-E9A1-155C-F7F6E4A42205}"/>
              </a:ext>
            </a:extLst>
          </p:cNvPr>
          <p:cNvSpPr>
            <a:spLocks noGrp="1"/>
          </p:cNvSpPr>
          <p:nvPr>
            <p:ph idx="1"/>
          </p:nvPr>
        </p:nvSpPr>
        <p:spPr>
          <a:xfrm>
            <a:off x="1197580" y="1853248"/>
            <a:ext cx="8946541" cy="4195481"/>
          </a:xfrm>
        </p:spPr>
        <p:txBody>
          <a:bodyPr/>
          <a:lstStyle/>
          <a:p>
            <a:pPr>
              <a:lnSpc>
                <a:spcPct val="200000"/>
              </a:lnSpc>
            </a:pPr>
            <a:r>
              <a:rPr lang="en-IN" dirty="0">
                <a:latin typeface="Times New Roman" panose="02020603050405020304" pitchFamily="18" charset="0"/>
                <a:cs typeface="Times New Roman" panose="02020603050405020304" pitchFamily="18" charset="0"/>
              </a:rPr>
              <a:t>An Output Layer takes the processed data from the previous hidden layer as input and produces the final results.</a:t>
            </a:r>
          </a:p>
          <a:p>
            <a:pPr>
              <a:lnSpc>
                <a:spcPct val="200000"/>
              </a:lnSpc>
            </a:pPr>
            <a:r>
              <a:rPr lang="en-IN" dirty="0">
                <a:latin typeface="Times New Roman" panose="02020603050405020304" pitchFamily="18" charset="0"/>
                <a:cs typeface="Times New Roman" panose="02020603050405020304" pitchFamily="18" charset="0"/>
              </a:rPr>
              <a:t>The Deep Neural Network model has one neuron in the output layer – churn(0) or non-churn(1).  The model uses sigmoid activation function in the output layer.</a:t>
            </a:r>
          </a:p>
        </p:txBody>
      </p:sp>
    </p:spTree>
    <p:extLst>
      <p:ext uri="{BB962C8B-B14F-4D97-AF65-F5344CB8AC3E}">
        <p14:creationId xmlns:p14="http://schemas.microsoft.com/office/powerpoint/2010/main" val="3336180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27BC-7A51-CFD2-843C-2482F5E05DF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Sigmoid activation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5ADB405-D60F-93E9-A8D0-91287172C5B7}"/>
                  </a:ext>
                </a:extLst>
              </p:cNvPr>
              <p:cNvSpPr>
                <a:spLocks noGrp="1"/>
              </p:cNvSpPr>
              <p:nvPr>
                <p:ph idx="1"/>
              </p:nvPr>
            </p:nvSpPr>
            <p:spPr>
              <a:xfrm>
                <a:off x="1104293" y="1853248"/>
                <a:ext cx="8946541" cy="4195481"/>
              </a:xfrm>
            </p:spPr>
            <p:txBody>
              <a:bodyPr>
                <a:normAutofit lnSpcReduction="10000"/>
              </a:bodyPr>
              <a:lstStyle/>
              <a:p>
                <a:pPr>
                  <a:lnSpc>
                    <a:spcPct val="200000"/>
                  </a:lnSpc>
                </a:pPr>
                <a:r>
                  <a:rPr lang="en-IN" dirty="0">
                    <a:latin typeface="Times New Roman" panose="02020603050405020304" pitchFamily="18" charset="0"/>
                    <a:cs typeface="Times New Roman" panose="02020603050405020304" pitchFamily="18" charset="0"/>
                  </a:rPr>
                  <a:t>Sigmoid transforms the values between the range 0 and 1.</a:t>
                </a:r>
              </a:p>
              <a:p>
                <a:pPr>
                  <a:lnSpc>
                    <a:spcPct val="200000"/>
                  </a:lnSpc>
                </a:pPr>
                <a:r>
                  <a:rPr lang="en-IN" dirty="0">
                    <a:latin typeface="Times New Roman" panose="02020603050405020304" pitchFamily="18" charset="0"/>
                    <a:cs typeface="Times New Roman" panose="02020603050405020304" pitchFamily="18" charset="0"/>
                  </a:rPr>
                  <a:t>Mathematical expression for sigmoid :</a:t>
                </a:r>
              </a:p>
              <a:p>
                <a:pPr marL="0" indent="0">
                  <a:lnSpc>
                    <a:spcPct val="200000"/>
                  </a:lnSpc>
                  <a:buNone/>
                </a:pPr>
                <a:r>
                  <a:rPr lang="en-IN" sz="2800" b="0" dirty="0">
                    <a:latin typeface="Times New Roman" panose="02020603050405020304" pitchFamily="18" charset="0"/>
                    <a:cs typeface="Times New Roman" panose="02020603050405020304" pitchFamily="18" charset="0"/>
                  </a:rPr>
                  <a:t>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𝑆</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𝑥</m:t>
                        </m:r>
                      </m:e>
                    </m:d>
                    <m:r>
                      <a:rPr lang="en-US" sz="2200" b="0" i="1" smtClean="0">
                        <a:latin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1+</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𝑒</m:t>
                            </m:r>
                          </m:e>
                          <m:sup>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sup>
                        </m:sSup>
                      </m:den>
                    </m:f>
                  </m:oMath>
                </a14:m>
                <a:r>
                  <a:rPr lang="en-IN" sz="28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where S(x) is Sigmoid Function , e is Euler’s number.</a:t>
                </a:r>
              </a:p>
              <a:p>
                <a:pPr>
                  <a:lnSpc>
                    <a:spcPct val="200000"/>
                  </a:lnSpc>
                </a:pPr>
                <a:r>
                  <a:rPr lang="en-IN" sz="2000" dirty="0">
                    <a:latin typeface="Times New Roman" panose="02020603050405020304" pitchFamily="18" charset="0"/>
                    <a:cs typeface="Times New Roman" panose="02020603050405020304" pitchFamily="18" charset="0"/>
                  </a:rPr>
                  <a:t>Usually used in output layer of a binary classification, where result is either 0 or 1, as value for sigmoid function lies between 0 and 1 only so, result can be predicted easily to be 1 if value is greater than 0.5 and 0 otherwise.</a:t>
                </a:r>
              </a:p>
            </p:txBody>
          </p:sp>
        </mc:Choice>
        <mc:Fallback>
          <p:sp>
            <p:nvSpPr>
              <p:cNvPr id="3" name="Content Placeholder 2">
                <a:extLst>
                  <a:ext uri="{FF2B5EF4-FFF2-40B4-BE49-F238E27FC236}">
                    <a16:creationId xmlns:a16="http://schemas.microsoft.com/office/drawing/2014/main" id="{25ADB405-D60F-93E9-A8D0-91287172C5B7}"/>
                  </a:ext>
                </a:extLst>
              </p:cNvPr>
              <p:cNvSpPr>
                <a:spLocks noGrp="1" noRot="1" noChangeAspect="1" noMove="1" noResize="1" noEditPoints="1" noAdjustHandles="1" noChangeArrowheads="1" noChangeShapeType="1" noTextEdit="1"/>
              </p:cNvSpPr>
              <p:nvPr>
                <p:ph idx="1"/>
              </p:nvPr>
            </p:nvSpPr>
            <p:spPr>
              <a:xfrm>
                <a:off x="1104293" y="1853248"/>
                <a:ext cx="8946541" cy="4195481"/>
              </a:xfrm>
              <a:blipFill>
                <a:blip r:embed="rId2"/>
                <a:stretch>
                  <a:fillRect l="-272" r="-1022" b="-2471"/>
                </a:stretch>
              </a:blipFill>
            </p:spPr>
            <p:txBody>
              <a:bodyPr/>
              <a:lstStyle/>
              <a:p>
                <a:r>
                  <a:rPr lang="en-IN">
                    <a:noFill/>
                  </a:rPr>
                  <a:t> </a:t>
                </a:r>
              </a:p>
            </p:txBody>
          </p:sp>
        </mc:Fallback>
      </mc:AlternateContent>
    </p:spTree>
    <p:extLst>
      <p:ext uri="{BB962C8B-B14F-4D97-AF65-F5344CB8AC3E}">
        <p14:creationId xmlns:p14="http://schemas.microsoft.com/office/powerpoint/2010/main" val="3874332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5CD83-8532-0BE1-B785-E5B2C473BAD5}"/>
              </a:ext>
            </a:extLst>
          </p:cNvPr>
          <p:cNvSpPr>
            <a:spLocks noGrp="1"/>
          </p:cNvSpPr>
          <p:nvPr>
            <p:ph type="title"/>
          </p:nvPr>
        </p:nvSpPr>
        <p:spPr>
          <a:xfrm>
            <a:off x="646111" y="452718"/>
            <a:ext cx="9404723" cy="1083851"/>
          </a:xfrm>
        </p:spPr>
        <p:txBody>
          <a:bodyPr/>
          <a:lstStyle/>
          <a:p>
            <a:pPr algn="ctr"/>
            <a:r>
              <a:rPr lang="en-US" sz="3600" dirty="0">
                <a:latin typeface="Times New Roman" panose="02020603050405020304" pitchFamily="18" charset="0"/>
                <a:cs typeface="Times New Roman" panose="02020603050405020304" pitchFamily="18" charset="0"/>
              </a:rPr>
              <a:t>Loss Function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A96F3D-2918-1ACC-E2EC-9800ED14178F}"/>
              </a:ext>
            </a:extLst>
          </p:cNvPr>
          <p:cNvSpPr>
            <a:spLocks noGrp="1"/>
          </p:cNvSpPr>
          <p:nvPr>
            <p:ph idx="1"/>
          </p:nvPr>
        </p:nvSpPr>
        <p:spPr>
          <a:xfrm>
            <a:off x="764928" y="1536569"/>
            <a:ext cx="8946541" cy="4195481"/>
          </a:xfrm>
        </p:spPr>
        <p:txBody>
          <a:bodyPr/>
          <a:lstStyle/>
          <a:p>
            <a:pPr algn="just">
              <a:lnSpc>
                <a:spcPct val="150000"/>
              </a:lnSpc>
            </a:pPr>
            <a:r>
              <a:rPr lang="en-IN" dirty="0">
                <a:latin typeface="Times New Roman" panose="02020603050405020304" pitchFamily="18" charset="0"/>
                <a:cs typeface="Times New Roman" panose="02020603050405020304" pitchFamily="18" charset="0"/>
              </a:rPr>
              <a:t>Binary Cross Entropy is the negative average of the log of corrected predicted probabilities.</a:t>
            </a:r>
          </a:p>
          <a:p>
            <a:pPr algn="just">
              <a:lnSpc>
                <a:spcPct val="150000"/>
              </a:lnSpc>
            </a:pPr>
            <a:r>
              <a:rPr lang="en-IN" dirty="0">
                <a:latin typeface="Times New Roman" panose="02020603050405020304" pitchFamily="18" charset="0"/>
                <a:cs typeface="Times New Roman" panose="02020603050405020304" pitchFamily="18" charset="0"/>
              </a:rPr>
              <a:t>The binary cross entropy loss function calculates the loss of an example by computing the following average:</a:t>
            </a: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9A3B3CF-A463-7E58-B90B-1859521AA6BC}"/>
              </a:ext>
            </a:extLst>
          </p:cNvPr>
          <p:cNvPicPr>
            <a:picLocks noChangeAspect="1"/>
          </p:cNvPicPr>
          <p:nvPr/>
        </p:nvPicPr>
        <p:blipFill>
          <a:blip r:embed="rId2"/>
          <a:stretch>
            <a:fillRect/>
          </a:stretch>
        </p:blipFill>
        <p:spPr>
          <a:xfrm>
            <a:off x="1485890" y="3826232"/>
            <a:ext cx="7910456" cy="2037240"/>
          </a:xfrm>
          <a:prstGeom prst="rect">
            <a:avLst/>
          </a:prstGeom>
        </p:spPr>
      </p:pic>
    </p:spTree>
    <p:extLst>
      <p:ext uri="{BB962C8B-B14F-4D97-AF65-F5344CB8AC3E}">
        <p14:creationId xmlns:p14="http://schemas.microsoft.com/office/powerpoint/2010/main" val="458693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428E-C720-9DAB-422B-2BCC6BAEE4D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Optimizer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9BAF2-E9BB-86B8-BA5C-DFB86017B3D1}"/>
              </a:ext>
            </a:extLst>
          </p:cNvPr>
          <p:cNvSpPr>
            <a:spLocks noGrp="1"/>
          </p:cNvSpPr>
          <p:nvPr>
            <p:ph idx="1"/>
          </p:nvPr>
        </p:nvSpPr>
        <p:spPr>
          <a:xfrm>
            <a:off x="1104293" y="1853248"/>
            <a:ext cx="8946541" cy="4195481"/>
          </a:xfrm>
        </p:spPr>
        <p:txBody>
          <a:bodyPr/>
          <a:lstStyle/>
          <a:p>
            <a:pPr algn="just">
              <a:lnSpc>
                <a:spcPct val="150000"/>
              </a:lnSpc>
            </a:pPr>
            <a:r>
              <a:rPr lang="en-IN" dirty="0">
                <a:latin typeface="Times New Roman" panose="02020603050405020304" pitchFamily="18" charset="0"/>
                <a:cs typeface="Times New Roman" panose="02020603050405020304" pitchFamily="18" charset="0"/>
              </a:rPr>
              <a:t>Adam is an optimization algorithm that can be used instead of the classical stochastic gradient descent procedure to update network weights iterative based on training data.</a:t>
            </a: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The results of the Adam optimizer are better than every other optimization algorithms, have faster computation time, and require fewer parameters for tuning.</a:t>
            </a:r>
          </a:p>
        </p:txBody>
      </p:sp>
      <p:pic>
        <p:nvPicPr>
          <p:cNvPr id="5" name="Picture 4">
            <a:extLst>
              <a:ext uri="{FF2B5EF4-FFF2-40B4-BE49-F238E27FC236}">
                <a16:creationId xmlns:a16="http://schemas.microsoft.com/office/drawing/2014/main" id="{B9F0F218-33B6-C883-0574-B34DD31DBE20}"/>
              </a:ext>
            </a:extLst>
          </p:cNvPr>
          <p:cNvPicPr>
            <a:picLocks noChangeAspect="1"/>
          </p:cNvPicPr>
          <p:nvPr/>
        </p:nvPicPr>
        <p:blipFill>
          <a:blip r:embed="rId2"/>
          <a:stretch>
            <a:fillRect/>
          </a:stretch>
        </p:blipFill>
        <p:spPr>
          <a:xfrm>
            <a:off x="2064176" y="3285613"/>
            <a:ext cx="6762750" cy="609600"/>
          </a:xfrm>
          <a:prstGeom prst="rect">
            <a:avLst/>
          </a:prstGeom>
        </p:spPr>
      </p:pic>
    </p:spTree>
    <p:extLst>
      <p:ext uri="{BB962C8B-B14F-4D97-AF65-F5344CB8AC3E}">
        <p14:creationId xmlns:p14="http://schemas.microsoft.com/office/powerpoint/2010/main" val="21473202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159</TotalTime>
  <Words>563</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Cambria Math</vt:lpstr>
      <vt:lpstr>Century Gothic</vt:lpstr>
      <vt:lpstr>Times New Roman</vt:lpstr>
      <vt:lpstr>Wingdings 3</vt:lpstr>
      <vt:lpstr>Ion</vt:lpstr>
      <vt:lpstr>Deep Neural Network </vt:lpstr>
      <vt:lpstr>PowerPoint Presentation</vt:lpstr>
      <vt:lpstr>Input layer</vt:lpstr>
      <vt:lpstr>Hidden layer</vt:lpstr>
      <vt:lpstr>ReLu activation function</vt:lpstr>
      <vt:lpstr>Output Layer</vt:lpstr>
      <vt:lpstr>Sigmoid activation function</vt:lpstr>
      <vt:lpstr>Loss Function</vt:lpstr>
      <vt:lpstr>Optimizer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Neural Network </dc:title>
  <dc:creator>Kiruthika S</dc:creator>
  <cp:lastModifiedBy>Kiruthika S</cp:lastModifiedBy>
  <cp:revision>3</cp:revision>
  <dcterms:created xsi:type="dcterms:W3CDTF">2022-05-07T06:39:27Z</dcterms:created>
  <dcterms:modified xsi:type="dcterms:W3CDTF">2022-05-07T09:19:09Z</dcterms:modified>
</cp:coreProperties>
</file>