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Overlock"/>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14697F-03AA-4368-9D27-2B14C597F2E5}">
  <a:tblStyle styleId="{5C14697F-03AA-4368-9D27-2B14C597F2E5}" styleName="Table_0">
    <a:wholeTbl>
      <a:tcTxStyle b="off"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000000">
              <a:alpha val="20000"/>
            </a:srgbClr>
          </a:solidFill>
        </a:fill>
      </a:tcStyle>
    </a:wholeTbl>
    <a:band1H>
      <a:tcTxStyle b="off" i="off"/>
    </a:band1H>
    <a:band2H>
      <a:tcTxStyle b="off" i="off"/>
      <a:tcStyle>
        <a:fill>
          <a:solidFill>
            <a:srgbClr val="FFFFFF"/>
          </a:solidFill>
        </a:fill>
      </a:tcStyle>
    </a:band2H>
    <a:band1V>
      <a:tcTxStyle b="off" i="off"/>
    </a:band1V>
    <a:band2V>
      <a:tcTxStyle b="off" i="off"/>
    </a:band2V>
    <a:lastCol>
      <a:tcTxStyle b="off" i="off"/>
    </a:lastCol>
    <a:firstCol>
      <a:tcTxStyle b="on"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000000">
              <a:alpha val="20000"/>
            </a:srgbClr>
          </a:solidFill>
        </a:fill>
      </a:tcStyle>
    </a:firstCol>
    <a:lastRow>
      <a:tcTxStyle b="on"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508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254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verlock-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verlock-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verlock-bold.fntdata"/><Relationship Id="rId6" Type="http://schemas.openxmlformats.org/officeDocument/2006/relationships/slide" Target="slides/slide1.xml"/><Relationship Id="rId18" Type="http://schemas.openxmlformats.org/officeDocument/2006/relationships/font" Target="fonts/Overlock-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title"/>
          </p:nvPr>
        </p:nvSpPr>
        <p:spPr>
          <a:xfrm>
            <a:off x="1339403" y="1442433"/>
            <a:ext cx="8993747" cy="945167"/>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4800"/>
              <a:buFont typeface="Overlock"/>
              <a:buNone/>
              <a:defRPr sz="4800">
                <a:latin typeface="Overlock"/>
                <a:ea typeface="Overlock"/>
                <a:cs typeface="Overlock"/>
                <a:sym typeface="Overlo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2"/>
          <p:cNvSpPr txBox="1"/>
          <p:nvPr>
            <p:ph idx="1" type="body"/>
          </p:nvPr>
        </p:nvSpPr>
        <p:spPr>
          <a:xfrm>
            <a:off x="1524000" y="3602037"/>
            <a:ext cx="9144000" cy="751022"/>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4000"/>
              <a:buFont typeface="Calibri"/>
              <a:buNone/>
              <a:defRPr sz="4000"/>
            </a:lvl1pPr>
            <a:lvl2pPr indent="-228600" lvl="1" marL="914400" algn="ctr">
              <a:lnSpc>
                <a:spcPct val="90000"/>
              </a:lnSpc>
              <a:spcBef>
                <a:spcPts val="1000"/>
              </a:spcBef>
              <a:spcAft>
                <a:spcPts val="0"/>
              </a:spcAft>
              <a:buClr>
                <a:srgbClr val="000000"/>
              </a:buClr>
              <a:buSzPts val="4000"/>
              <a:buFont typeface="Calibri"/>
              <a:buNone/>
              <a:defRPr sz="4000"/>
            </a:lvl2pPr>
            <a:lvl3pPr indent="-228600" lvl="2" marL="1371600" algn="ctr">
              <a:lnSpc>
                <a:spcPct val="90000"/>
              </a:lnSpc>
              <a:spcBef>
                <a:spcPts val="1000"/>
              </a:spcBef>
              <a:spcAft>
                <a:spcPts val="0"/>
              </a:spcAft>
              <a:buClr>
                <a:srgbClr val="000000"/>
              </a:buClr>
              <a:buSzPts val="4000"/>
              <a:buFont typeface="Calibri"/>
              <a:buNone/>
              <a:defRPr sz="4000"/>
            </a:lvl3pPr>
            <a:lvl4pPr indent="-228600" lvl="3" marL="1828800" algn="ctr">
              <a:lnSpc>
                <a:spcPct val="90000"/>
              </a:lnSpc>
              <a:spcBef>
                <a:spcPts val="1000"/>
              </a:spcBef>
              <a:spcAft>
                <a:spcPts val="0"/>
              </a:spcAft>
              <a:buClr>
                <a:srgbClr val="000000"/>
              </a:buClr>
              <a:buSzPts val="4000"/>
              <a:buFont typeface="Calibri"/>
              <a:buNone/>
              <a:defRPr sz="4000"/>
            </a:lvl4pPr>
            <a:lvl5pPr indent="-228600" lvl="4" marL="2286000" algn="ctr">
              <a:lnSpc>
                <a:spcPct val="90000"/>
              </a:lnSpc>
              <a:spcBef>
                <a:spcPts val="1000"/>
              </a:spcBef>
              <a:spcAft>
                <a:spcPts val="0"/>
              </a:spcAft>
              <a:buClr>
                <a:srgbClr val="000000"/>
              </a:buClr>
              <a:buSzPts val="4000"/>
              <a:buFont typeface="Calibri"/>
              <a:buNone/>
              <a:defRPr sz="40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0" name="Google Shape;20;p2"/>
          <p:cNvSpPr txBox="1"/>
          <p:nvPr>
            <p:ph idx="12" type="sldNum"/>
          </p:nvPr>
        </p:nvSpPr>
        <p:spPr>
          <a:xfrm>
            <a:off x="11856134" y="6356350"/>
            <a:ext cx="335867" cy="333088"/>
          </a:xfrm>
          <a:prstGeom prst="rect">
            <a:avLst/>
          </a:prstGeom>
          <a:noFill/>
          <a:ln>
            <a:noFill/>
          </a:ln>
        </p:spPr>
        <p:txBody>
          <a:bodyPr anchorCtr="0" anchor="t" bIns="45700" lIns="45700" spcFirstLastPara="1" rIns="45700" wrap="square" tIns="45700">
            <a:spAutoFit/>
          </a:bodyPr>
          <a:lstStyle>
            <a:lvl1pPr indent="0" lvl="0" marL="0" marR="0" algn="r">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mp; Image" showMasterSp="0" type="tx">
  <p:cSld name="TITLE_AND_BODY">
    <p:spTree>
      <p:nvGrpSpPr>
        <p:cNvPr id="21" name="Shape 21"/>
        <p:cNvGrpSpPr/>
        <p:nvPr/>
      </p:nvGrpSpPr>
      <p:grpSpPr>
        <a:xfrm>
          <a:off x="0" y="0"/>
          <a:ext cx="0" cy="0"/>
          <a:chOff x="0" y="0"/>
          <a:chExt cx="0" cy="0"/>
        </a:xfrm>
      </p:grpSpPr>
      <p:pic>
        <p:nvPicPr>
          <p:cNvPr descr="Picture 6" id="22" name="Google Shape;22;p3"/>
          <p:cNvPicPr preferRelativeResize="0"/>
          <p:nvPr/>
        </p:nvPicPr>
        <p:blipFill rotWithShape="1">
          <a:blip r:embed="rId2">
            <a:alphaModFix/>
          </a:blip>
          <a:srcRect b="0" l="0" r="0" t="0"/>
          <a:stretch/>
        </p:blipFill>
        <p:spPr>
          <a:xfrm>
            <a:off x="8704729" y="0"/>
            <a:ext cx="3092319" cy="613301"/>
          </a:xfrm>
          <a:prstGeom prst="rect">
            <a:avLst/>
          </a:prstGeom>
          <a:noFill/>
          <a:ln>
            <a:noFill/>
          </a:ln>
        </p:spPr>
      </p:pic>
      <p:grpSp>
        <p:nvGrpSpPr>
          <p:cNvPr id="23" name="Google Shape;23;p3"/>
          <p:cNvGrpSpPr/>
          <p:nvPr/>
        </p:nvGrpSpPr>
        <p:grpSpPr>
          <a:xfrm>
            <a:off x="-2" y="6765416"/>
            <a:ext cx="12195881" cy="92587"/>
            <a:chOff x="-1" y="-1"/>
            <a:chExt cx="12195879" cy="92585"/>
          </a:xfrm>
        </p:grpSpPr>
        <p:sp>
          <p:nvSpPr>
            <p:cNvPr id="24" name="Google Shape;24;p3"/>
            <p:cNvSpPr/>
            <p:nvPr/>
          </p:nvSpPr>
          <p:spPr>
            <a:xfrm>
              <a:off x="-1" y="0"/>
              <a:ext cx="2975020" cy="92584"/>
            </a:xfrm>
            <a:prstGeom prst="rect">
              <a:avLst/>
            </a:prstGeom>
            <a:solidFill>
              <a:srgbClr val="40589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 name="Google Shape;25;p3"/>
            <p:cNvSpPr/>
            <p:nvPr/>
          </p:nvSpPr>
          <p:spPr>
            <a:xfrm>
              <a:off x="2975018" y="0"/>
              <a:ext cx="3159619" cy="92584"/>
            </a:xfrm>
            <a:prstGeom prst="rect">
              <a:avLst/>
            </a:prstGeom>
            <a:solidFill>
              <a:srgbClr val="0080B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 name="Google Shape;26;p3"/>
            <p:cNvSpPr/>
            <p:nvPr/>
          </p:nvSpPr>
          <p:spPr>
            <a:xfrm>
              <a:off x="6134637" y="-1"/>
              <a:ext cx="2975021" cy="92584"/>
            </a:xfrm>
            <a:prstGeom prst="rect">
              <a:avLst/>
            </a:prstGeom>
            <a:solidFill>
              <a:srgbClr val="00A7B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 name="Google Shape;27;p3"/>
            <p:cNvSpPr/>
            <p:nvPr/>
          </p:nvSpPr>
          <p:spPr>
            <a:xfrm>
              <a:off x="9109654" y="0"/>
              <a:ext cx="3086224" cy="92584"/>
            </a:xfrm>
            <a:prstGeom prst="rect">
              <a:avLst/>
            </a:prstGeom>
            <a:solidFill>
              <a:srgbClr val="00CAA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descr="Picture 12" id="28" name="Google Shape;28;p3"/>
          <p:cNvPicPr preferRelativeResize="0"/>
          <p:nvPr/>
        </p:nvPicPr>
        <p:blipFill rotWithShape="1">
          <a:blip r:embed="rId3">
            <a:alphaModFix/>
          </a:blip>
          <a:srcRect b="0" l="0" r="0" t="0"/>
          <a:stretch/>
        </p:blipFill>
        <p:spPr>
          <a:xfrm>
            <a:off x="-339144" y="5606846"/>
            <a:ext cx="1674459" cy="1674459"/>
          </a:xfrm>
          <a:prstGeom prst="rect">
            <a:avLst/>
          </a:prstGeom>
          <a:noFill/>
          <a:ln>
            <a:noFill/>
          </a:ln>
        </p:spPr>
      </p:pic>
      <p:grpSp>
        <p:nvGrpSpPr>
          <p:cNvPr id="29" name="Google Shape;29;p3"/>
          <p:cNvGrpSpPr/>
          <p:nvPr/>
        </p:nvGrpSpPr>
        <p:grpSpPr>
          <a:xfrm>
            <a:off x="-2" y="779099"/>
            <a:ext cx="6761023" cy="55876"/>
            <a:chOff x="-1" y="-1"/>
            <a:chExt cx="6761021" cy="55875"/>
          </a:xfrm>
        </p:grpSpPr>
        <p:sp>
          <p:nvSpPr>
            <p:cNvPr id="30" name="Google Shape;30;p3"/>
            <p:cNvSpPr/>
            <p:nvPr/>
          </p:nvSpPr>
          <p:spPr>
            <a:xfrm>
              <a:off x="-1" y="-1"/>
              <a:ext cx="1690256" cy="55875"/>
            </a:xfrm>
            <a:prstGeom prst="rect">
              <a:avLst/>
            </a:prstGeom>
            <a:solidFill>
              <a:srgbClr val="40589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 name="Google Shape;31;p3"/>
            <p:cNvSpPr/>
            <p:nvPr/>
          </p:nvSpPr>
          <p:spPr>
            <a:xfrm>
              <a:off x="1690254" y="-1"/>
              <a:ext cx="1690256" cy="55875"/>
            </a:xfrm>
            <a:prstGeom prst="rect">
              <a:avLst/>
            </a:prstGeom>
            <a:solidFill>
              <a:srgbClr val="0080B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 name="Google Shape;32;p3"/>
            <p:cNvSpPr/>
            <p:nvPr/>
          </p:nvSpPr>
          <p:spPr>
            <a:xfrm>
              <a:off x="3380509" y="-1"/>
              <a:ext cx="1690256" cy="55875"/>
            </a:xfrm>
            <a:prstGeom prst="rect">
              <a:avLst/>
            </a:prstGeom>
            <a:solidFill>
              <a:srgbClr val="00A7B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 name="Google Shape;33;p3"/>
            <p:cNvSpPr/>
            <p:nvPr/>
          </p:nvSpPr>
          <p:spPr>
            <a:xfrm>
              <a:off x="5070764" y="-1"/>
              <a:ext cx="1690256" cy="55875"/>
            </a:xfrm>
            <a:prstGeom prst="rect">
              <a:avLst/>
            </a:prstGeom>
            <a:solidFill>
              <a:srgbClr val="00CAA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34" name="Google Shape;34;p3"/>
          <p:cNvSpPr txBox="1"/>
          <p:nvPr>
            <p:ph type="title"/>
          </p:nvPr>
        </p:nvSpPr>
        <p:spPr>
          <a:xfrm>
            <a:off x="-2" y="0"/>
            <a:ext cx="7650052" cy="772732"/>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500"/>
              <a:buFont typeface="Arial"/>
              <a:buNone/>
              <a:defRPr b="1" sz="3500">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5" name="Google Shape;35;p3"/>
          <p:cNvSpPr txBox="1"/>
          <p:nvPr>
            <p:ph idx="1" type="body"/>
          </p:nvPr>
        </p:nvSpPr>
        <p:spPr>
          <a:xfrm>
            <a:off x="300506" y="1077778"/>
            <a:ext cx="7349544" cy="5297264"/>
          </a:xfrm>
          <a:prstGeom prst="rect">
            <a:avLst/>
          </a:prstGeom>
          <a:noFill/>
          <a:ln>
            <a:noFill/>
          </a:ln>
        </p:spPr>
        <p:txBody>
          <a:bodyPr anchorCtr="0" anchor="ctr"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Calibri"/>
              <a:buNone/>
              <a:defRPr sz="2400"/>
            </a:lvl1pPr>
            <a:lvl2pPr indent="-228600" lvl="1" marL="914400" algn="ctr">
              <a:lnSpc>
                <a:spcPct val="90000"/>
              </a:lnSpc>
              <a:spcBef>
                <a:spcPts val="1000"/>
              </a:spcBef>
              <a:spcAft>
                <a:spcPts val="0"/>
              </a:spcAft>
              <a:buClr>
                <a:srgbClr val="000000"/>
              </a:buClr>
              <a:buSzPts val="2400"/>
              <a:buFont typeface="Calibri"/>
              <a:buNone/>
              <a:defRPr sz="2400"/>
            </a:lvl2pPr>
            <a:lvl3pPr indent="-228600" lvl="2" marL="1371600" algn="ctr">
              <a:lnSpc>
                <a:spcPct val="90000"/>
              </a:lnSpc>
              <a:spcBef>
                <a:spcPts val="1000"/>
              </a:spcBef>
              <a:spcAft>
                <a:spcPts val="0"/>
              </a:spcAft>
              <a:buClr>
                <a:srgbClr val="000000"/>
              </a:buClr>
              <a:buSzPts val="2400"/>
              <a:buFont typeface="Calibri"/>
              <a:buNone/>
              <a:defRPr sz="2400"/>
            </a:lvl3pPr>
            <a:lvl4pPr indent="-228600" lvl="3" marL="1828800" algn="ctr">
              <a:lnSpc>
                <a:spcPct val="90000"/>
              </a:lnSpc>
              <a:spcBef>
                <a:spcPts val="1000"/>
              </a:spcBef>
              <a:spcAft>
                <a:spcPts val="0"/>
              </a:spcAft>
              <a:buClr>
                <a:srgbClr val="000000"/>
              </a:buClr>
              <a:buSzPts val="2400"/>
              <a:buFont typeface="Calibri"/>
              <a:buNone/>
              <a:defRPr sz="2400"/>
            </a:lvl4pPr>
            <a:lvl5pPr indent="-228600" lvl="4" marL="2286000" algn="ctr">
              <a:lnSpc>
                <a:spcPct val="90000"/>
              </a:lnSpc>
              <a:spcBef>
                <a:spcPts val="1000"/>
              </a:spcBef>
              <a:spcAft>
                <a:spcPts val="0"/>
              </a:spcAft>
              <a:buClr>
                <a:srgbClr val="000000"/>
              </a:buClr>
              <a:buSzPts val="2400"/>
              <a:buFont typeface="Calibri"/>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6" name="Google Shape;36;p3"/>
          <p:cNvSpPr/>
          <p:nvPr>
            <p:ph idx="2" type="pic"/>
          </p:nvPr>
        </p:nvSpPr>
        <p:spPr>
          <a:xfrm>
            <a:off x="7881422" y="1077778"/>
            <a:ext cx="4083051" cy="5297264"/>
          </a:xfrm>
          <a:prstGeom prst="rect">
            <a:avLst/>
          </a:prstGeom>
          <a:noFill/>
          <a:ln>
            <a:noFill/>
          </a:ln>
        </p:spPr>
      </p:sp>
      <p:sp>
        <p:nvSpPr>
          <p:cNvPr id="37" name="Google Shape;37;p3"/>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Slide" showMasterSp="0">
  <p:cSld name="Content Title Slide">
    <p:spTree>
      <p:nvGrpSpPr>
        <p:cNvPr id="38" name="Shape 38"/>
        <p:cNvGrpSpPr/>
        <p:nvPr/>
      </p:nvGrpSpPr>
      <p:grpSpPr>
        <a:xfrm>
          <a:off x="0" y="0"/>
          <a:ext cx="0" cy="0"/>
          <a:chOff x="0" y="0"/>
          <a:chExt cx="0" cy="0"/>
        </a:xfrm>
      </p:grpSpPr>
      <p:pic>
        <p:nvPicPr>
          <p:cNvPr descr="Picture 6" id="39" name="Google Shape;39;p4"/>
          <p:cNvPicPr preferRelativeResize="0"/>
          <p:nvPr/>
        </p:nvPicPr>
        <p:blipFill rotWithShape="1">
          <a:blip r:embed="rId2">
            <a:alphaModFix/>
          </a:blip>
          <a:srcRect b="0" l="0" r="0" t="0"/>
          <a:stretch/>
        </p:blipFill>
        <p:spPr>
          <a:xfrm>
            <a:off x="8704729" y="0"/>
            <a:ext cx="3092319" cy="613301"/>
          </a:xfrm>
          <a:prstGeom prst="rect">
            <a:avLst/>
          </a:prstGeom>
          <a:noFill/>
          <a:ln>
            <a:noFill/>
          </a:ln>
        </p:spPr>
      </p:pic>
      <p:grpSp>
        <p:nvGrpSpPr>
          <p:cNvPr id="40" name="Google Shape;40;p4"/>
          <p:cNvGrpSpPr/>
          <p:nvPr/>
        </p:nvGrpSpPr>
        <p:grpSpPr>
          <a:xfrm>
            <a:off x="-2" y="6765416"/>
            <a:ext cx="12195881" cy="92587"/>
            <a:chOff x="-1" y="-1"/>
            <a:chExt cx="12195879" cy="92585"/>
          </a:xfrm>
        </p:grpSpPr>
        <p:sp>
          <p:nvSpPr>
            <p:cNvPr id="41" name="Google Shape;41;p4"/>
            <p:cNvSpPr/>
            <p:nvPr/>
          </p:nvSpPr>
          <p:spPr>
            <a:xfrm>
              <a:off x="-1" y="0"/>
              <a:ext cx="2975020" cy="92584"/>
            </a:xfrm>
            <a:prstGeom prst="rect">
              <a:avLst/>
            </a:prstGeom>
            <a:solidFill>
              <a:srgbClr val="40589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 name="Google Shape;42;p4"/>
            <p:cNvSpPr/>
            <p:nvPr/>
          </p:nvSpPr>
          <p:spPr>
            <a:xfrm>
              <a:off x="2975018" y="0"/>
              <a:ext cx="3159619" cy="92584"/>
            </a:xfrm>
            <a:prstGeom prst="rect">
              <a:avLst/>
            </a:prstGeom>
            <a:solidFill>
              <a:srgbClr val="0080B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 name="Google Shape;43;p4"/>
            <p:cNvSpPr/>
            <p:nvPr/>
          </p:nvSpPr>
          <p:spPr>
            <a:xfrm>
              <a:off x="6134637" y="-1"/>
              <a:ext cx="2975021" cy="92584"/>
            </a:xfrm>
            <a:prstGeom prst="rect">
              <a:avLst/>
            </a:prstGeom>
            <a:solidFill>
              <a:srgbClr val="00A7B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 name="Google Shape;44;p4"/>
            <p:cNvSpPr/>
            <p:nvPr/>
          </p:nvSpPr>
          <p:spPr>
            <a:xfrm>
              <a:off x="9109654" y="0"/>
              <a:ext cx="3086224" cy="92584"/>
            </a:xfrm>
            <a:prstGeom prst="rect">
              <a:avLst/>
            </a:prstGeom>
            <a:solidFill>
              <a:srgbClr val="00CAA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descr="Picture 12" id="45" name="Google Shape;45;p4"/>
          <p:cNvPicPr preferRelativeResize="0"/>
          <p:nvPr/>
        </p:nvPicPr>
        <p:blipFill rotWithShape="1">
          <a:blip r:embed="rId3">
            <a:alphaModFix/>
          </a:blip>
          <a:srcRect b="0" l="0" r="0" t="0"/>
          <a:stretch/>
        </p:blipFill>
        <p:spPr>
          <a:xfrm>
            <a:off x="-339144" y="5606846"/>
            <a:ext cx="1674459" cy="1674459"/>
          </a:xfrm>
          <a:prstGeom prst="rect">
            <a:avLst/>
          </a:prstGeom>
          <a:noFill/>
          <a:ln>
            <a:noFill/>
          </a:ln>
        </p:spPr>
      </p:pic>
      <p:grpSp>
        <p:nvGrpSpPr>
          <p:cNvPr id="46" name="Google Shape;46;p4"/>
          <p:cNvGrpSpPr/>
          <p:nvPr/>
        </p:nvGrpSpPr>
        <p:grpSpPr>
          <a:xfrm>
            <a:off x="-2" y="779099"/>
            <a:ext cx="6761023" cy="55876"/>
            <a:chOff x="-1" y="-1"/>
            <a:chExt cx="6761021" cy="55875"/>
          </a:xfrm>
        </p:grpSpPr>
        <p:sp>
          <p:nvSpPr>
            <p:cNvPr id="47" name="Google Shape;47;p4"/>
            <p:cNvSpPr/>
            <p:nvPr/>
          </p:nvSpPr>
          <p:spPr>
            <a:xfrm>
              <a:off x="-1" y="-1"/>
              <a:ext cx="1690256" cy="55875"/>
            </a:xfrm>
            <a:prstGeom prst="rect">
              <a:avLst/>
            </a:prstGeom>
            <a:solidFill>
              <a:srgbClr val="40589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 name="Google Shape;48;p4"/>
            <p:cNvSpPr/>
            <p:nvPr/>
          </p:nvSpPr>
          <p:spPr>
            <a:xfrm>
              <a:off x="1690254" y="-1"/>
              <a:ext cx="1690256" cy="55875"/>
            </a:xfrm>
            <a:prstGeom prst="rect">
              <a:avLst/>
            </a:prstGeom>
            <a:solidFill>
              <a:srgbClr val="0080B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 name="Google Shape;49;p4"/>
            <p:cNvSpPr/>
            <p:nvPr/>
          </p:nvSpPr>
          <p:spPr>
            <a:xfrm>
              <a:off x="3380509" y="-1"/>
              <a:ext cx="1690256" cy="55875"/>
            </a:xfrm>
            <a:prstGeom prst="rect">
              <a:avLst/>
            </a:prstGeom>
            <a:solidFill>
              <a:srgbClr val="00A7B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 name="Google Shape;50;p4"/>
            <p:cNvSpPr/>
            <p:nvPr/>
          </p:nvSpPr>
          <p:spPr>
            <a:xfrm>
              <a:off x="5070764" y="-1"/>
              <a:ext cx="1690256" cy="55875"/>
            </a:xfrm>
            <a:prstGeom prst="rect">
              <a:avLst/>
            </a:prstGeom>
            <a:solidFill>
              <a:srgbClr val="00CAA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51" name="Google Shape;51;p4"/>
          <p:cNvSpPr txBox="1"/>
          <p:nvPr>
            <p:ph type="title"/>
          </p:nvPr>
        </p:nvSpPr>
        <p:spPr>
          <a:xfrm>
            <a:off x="0" y="0"/>
            <a:ext cx="7650051" cy="772732"/>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500"/>
              <a:buFont typeface="Arial"/>
              <a:buNone/>
              <a:defRPr b="1" sz="3500">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2" name="Google Shape;52;p4"/>
          <p:cNvSpPr txBox="1"/>
          <p:nvPr>
            <p:ph idx="1" type="body"/>
          </p:nvPr>
        </p:nvSpPr>
        <p:spPr>
          <a:xfrm>
            <a:off x="300506" y="1077778"/>
            <a:ext cx="11792756" cy="5304331"/>
          </a:xfrm>
          <a:prstGeom prst="rect">
            <a:avLst/>
          </a:prstGeom>
          <a:noFill/>
          <a:ln>
            <a:noFill/>
          </a:ln>
        </p:spPr>
        <p:txBody>
          <a:bodyPr anchorCtr="0" anchor="ctr"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Calibri"/>
              <a:buNone/>
              <a:defRPr sz="2400"/>
            </a:lvl1pPr>
            <a:lvl2pPr indent="-228600" lvl="1" marL="914400" algn="ctr">
              <a:lnSpc>
                <a:spcPct val="90000"/>
              </a:lnSpc>
              <a:spcBef>
                <a:spcPts val="1000"/>
              </a:spcBef>
              <a:spcAft>
                <a:spcPts val="0"/>
              </a:spcAft>
              <a:buClr>
                <a:srgbClr val="000000"/>
              </a:buClr>
              <a:buSzPts val="2400"/>
              <a:buFont typeface="Calibri"/>
              <a:buNone/>
              <a:defRPr sz="2400"/>
            </a:lvl2pPr>
            <a:lvl3pPr indent="-228600" lvl="2" marL="1371600" algn="ctr">
              <a:lnSpc>
                <a:spcPct val="90000"/>
              </a:lnSpc>
              <a:spcBef>
                <a:spcPts val="1000"/>
              </a:spcBef>
              <a:spcAft>
                <a:spcPts val="0"/>
              </a:spcAft>
              <a:buClr>
                <a:srgbClr val="000000"/>
              </a:buClr>
              <a:buSzPts val="2400"/>
              <a:buFont typeface="Calibri"/>
              <a:buNone/>
              <a:defRPr sz="2400"/>
            </a:lvl3pPr>
            <a:lvl4pPr indent="-228600" lvl="3" marL="1828800" algn="ctr">
              <a:lnSpc>
                <a:spcPct val="90000"/>
              </a:lnSpc>
              <a:spcBef>
                <a:spcPts val="1000"/>
              </a:spcBef>
              <a:spcAft>
                <a:spcPts val="0"/>
              </a:spcAft>
              <a:buClr>
                <a:srgbClr val="000000"/>
              </a:buClr>
              <a:buSzPts val="2400"/>
              <a:buFont typeface="Calibri"/>
              <a:buNone/>
              <a:defRPr sz="2400"/>
            </a:lvl4pPr>
            <a:lvl5pPr indent="-228600" lvl="4" marL="2286000" algn="ctr">
              <a:lnSpc>
                <a:spcPct val="90000"/>
              </a:lnSpc>
              <a:spcBef>
                <a:spcPts val="1000"/>
              </a:spcBef>
              <a:spcAft>
                <a:spcPts val="0"/>
              </a:spcAft>
              <a:buClr>
                <a:srgbClr val="000000"/>
              </a:buClr>
              <a:buSzPts val="2400"/>
              <a:buFont typeface="Calibri"/>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3" name="Google Shape;53;p4"/>
          <p:cNvSpPr txBox="1"/>
          <p:nvPr>
            <p:ph idx="12" type="sldNum"/>
          </p:nvPr>
        </p:nvSpPr>
        <p:spPr>
          <a:xfrm>
            <a:off x="11733727" y="6382108"/>
            <a:ext cx="335866" cy="333088"/>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4" name="Shape 54"/>
        <p:cNvGrpSpPr/>
        <p:nvPr/>
      </p:nvGrpSpPr>
      <p:grpSpPr>
        <a:xfrm>
          <a:off x="0" y="0"/>
          <a:ext cx="0" cy="0"/>
          <a:chOff x="0" y="0"/>
          <a:chExt cx="0" cy="0"/>
        </a:xfrm>
      </p:grpSpPr>
      <p:sp>
        <p:nvSpPr>
          <p:cNvPr id="55" name="Google Shape;55;p5"/>
          <p:cNvSpPr txBox="1"/>
          <p:nvPr>
            <p:ph type="title"/>
          </p:nvPr>
        </p:nvSpPr>
        <p:spPr>
          <a:xfrm>
            <a:off x="838200" y="712854"/>
            <a:ext cx="10515600" cy="1325564"/>
          </a:xfrm>
          <a:prstGeom prst="rect">
            <a:avLst/>
          </a:prstGeom>
          <a:noFill/>
          <a:ln>
            <a:noFill/>
          </a:ln>
        </p:spPr>
        <p:txBody>
          <a:bodyPr anchorCtr="0" anchor="t"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6" name="Google Shape;56;p5"/>
          <p:cNvSpPr txBox="1"/>
          <p:nvPr>
            <p:ph idx="1" type="body"/>
          </p:nvPr>
        </p:nvSpPr>
        <p:spPr>
          <a:xfrm>
            <a:off x="838200" y="3078051"/>
            <a:ext cx="10515600" cy="309891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7" name="Google Shape;57;p5"/>
          <p:cNvSpPr txBox="1"/>
          <p:nvPr>
            <p:ph idx="12" type="sldNum"/>
          </p:nvPr>
        </p:nvSpPr>
        <p:spPr>
          <a:xfrm>
            <a:off x="8610600" y="6356350"/>
            <a:ext cx="335866" cy="333088"/>
          </a:xfrm>
          <a:prstGeom prst="rect">
            <a:avLst/>
          </a:prstGeom>
          <a:noFill/>
          <a:ln>
            <a:noFill/>
          </a:ln>
        </p:spPr>
        <p:txBody>
          <a:bodyPr anchorCtr="0" anchor="t" bIns="45700" lIns="45700" spcFirstLastPara="1" rIns="45700" wrap="square" tIns="45700">
            <a:sp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4291" y="-25759"/>
            <a:ext cx="12187709" cy="3039416"/>
          </a:xfrm>
          <a:prstGeom prst="rect">
            <a:avLst/>
          </a:prstGeom>
          <a:solidFill>
            <a:srgbClr val="F2F2F2"/>
          </a:solidFill>
          <a:ln>
            <a:noFill/>
          </a:ln>
        </p:spPr>
        <p:txBody>
          <a:bodyPr anchorCtr="0" anchor="b" bIns="45700" lIns="45700" spcFirstLastPara="1" rIns="45700" wrap="square" tIns="45700">
            <a:noAutofit/>
          </a:bodyPr>
          <a:lstStyle/>
          <a:p>
            <a:pPr indent="0" lvl="0" marL="0" marR="0" rtl="0" algn="ctr">
              <a:lnSpc>
                <a:spcPct val="90000"/>
              </a:lnSpc>
              <a:spcBef>
                <a:spcPts val="0"/>
              </a:spcBef>
              <a:spcAft>
                <a:spcPts val="0"/>
              </a:spcAft>
              <a:buClr>
                <a:srgbClr val="002060"/>
              </a:buClr>
              <a:buSzPts val="5000"/>
              <a:buFont typeface="Arial"/>
              <a:buNone/>
            </a:pPr>
            <a:r>
              <a:t/>
            </a:r>
            <a:endParaRPr b="1" i="0" sz="5000" u="none" cap="none" strike="noStrike">
              <a:solidFill>
                <a:srgbClr val="002060"/>
              </a:solidFill>
              <a:latin typeface="Arial"/>
              <a:ea typeface="Arial"/>
              <a:cs typeface="Arial"/>
              <a:sym typeface="Arial"/>
            </a:endParaRPr>
          </a:p>
        </p:txBody>
      </p:sp>
      <p:pic>
        <p:nvPicPr>
          <p:cNvPr descr="Picture 7" id="7" name="Google Shape;7;p1"/>
          <p:cNvPicPr preferRelativeResize="0"/>
          <p:nvPr/>
        </p:nvPicPr>
        <p:blipFill rotWithShape="1">
          <a:blip r:embed="rId1">
            <a:alphaModFix/>
          </a:blip>
          <a:srcRect b="0" l="0" r="0" t="0"/>
          <a:stretch/>
        </p:blipFill>
        <p:spPr>
          <a:xfrm>
            <a:off x="8743960" y="0"/>
            <a:ext cx="3116950" cy="618187"/>
          </a:xfrm>
          <a:prstGeom prst="rect">
            <a:avLst/>
          </a:prstGeom>
          <a:noFill/>
          <a:ln>
            <a:noFill/>
          </a:ln>
        </p:spPr>
      </p:pic>
      <p:grpSp>
        <p:nvGrpSpPr>
          <p:cNvPr id="8" name="Google Shape;8;p1"/>
          <p:cNvGrpSpPr/>
          <p:nvPr/>
        </p:nvGrpSpPr>
        <p:grpSpPr>
          <a:xfrm>
            <a:off x="-2" y="6765414"/>
            <a:ext cx="12195881" cy="92587"/>
            <a:chOff x="-1" y="-1"/>
            <a:chExt cx="12195879" cy="92585"/>
          </a:xfrm>
        </p:grpSpPr>
        <p:sp>
          <p:nvSpPr>
            <p:cNvPr id="9" name="Google Shape;9;p1"/>
            <p:cNvSpPr/>
            <p:nvPr/>
          </p:nvSpPr>
          <p:spPr>
            <a:xfrm>
              <a:off x="-1" y="0"/>
              <a:ext cx="2975020" cy="92584"/>
            </a:xfrm>
            <a:prstGeom prst="rect">
              <a:avLst/>
            </a:prstGeom>
            <a:solidFill>
              <a:srgbClr val="40589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 name="Google Shape;10;p1"/>
            <p:cNvSpPr/>
            <p:nvPr/>
          </p:nvSpPr>
          <p:spPr>
            <a:xfrm>
              <a:off x="2975018" y="0"/>
              <a:ext cx="3159619" cy="92584"/>
            </a:xfrm>
            <a:prstGeom prst="rect">
              <a:avLst/>
            </a:prstGeom>
            <a:solidFill>
              <a:srgbClr val="0080B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 name="Google Shape;11;p1"/>
            <p:cNvSpPr/>
            <p:nvPr/>
          </p:nvSpPr>
          <p:spPr>
            <a:xfrm>
              <a:off x="6134637" y="-1"/>
              <a:ext cx="2975021" cy="92584"/>
            </a:xfrm>
            <a:prstGeom prst="rect">
              <a:avLst/>
            </a:prstGeom>
            <a:solidFill>
              <a:srgbClr val="00A7B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 name="Google Shape;12;p1"/>
            <p:cNvSpPr/>
            <p:nvPr/>
          </p:nvSpPr>
          <p:spPr>
            <a:xfrm>
              <a:off x="9109654" y="0"/>
              <a:ext cx="3086224" cy="92584"/>
            </a:xfrm>
            <a:prstGeom prst="rect">
              <a:avLst/>
            </a:prstGeom>
            <a:solidFill>
              <a:srgbClr val="00CAA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descr="Picture 13" id="13" name="Google Shape;13;p1"/>
          <p:cNvPicPr preferRelativeResize="0"/>
          <p:nvPr/>
        </p:nvPicPr>
        <p:blipFill rotWithShape="1">
          <a:blip r:embed="rId2">
            <a:alphaModFix/>
          </a:blip>
          <a:srcRect b="0" l="0" r="0" t="0"/>
          <a:stretch/>
        </p:blipFill>
        <p:spPr>
          <a:xfrm>
            <a:off x="-392806" y="-689021"/>
            <a:ext cx="2079939" cy="2079940"/>
          </a:xfrm>
          <a:prstGeom prst="rect">
            <a:avLst/>
          </a:prstGeom>
          <a:noFill/>
          <a:ln>
            <a:noFill/>
          </a:ln>
        </p:spPr>
      </p:pic>
      <p:sp>
        <p:nvSpPr>
          <p:cNvPr id="14" name="Google Shape;14;p1"/>
          <p:cNvSpPr txBox="1"/>
          <p:nvPr>
            <p:ph type="title"/>
          </p:nvPr>
        </p:nvSpPr>
        <p:spPr>
          <a:xfrm>
            <a:off x="838200" y="712854"/>
            <a:ext cx="10515600" cy="1325564"/>
          </a:xfrm>
          <a:prstGeom prst="rect">
            <a:avLst/>
          </a:prstGeom>
          <a:noFill/>
          <a:ln>
            <a:noFill/>
          </a:ln>
        </p:spPr>
        <p:txBody>
          <a:bodyPr anchorCtr="0" anchor="t"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15" name="Google Shape;15;p1"/>
          <p:cNvSpPr txBox="1"/>
          <p:nvPr>
            <p:ph idx="1" type="body"/>
          </p:nvPr>
        </p:nvSpPr>
        <p:spPr>
          <a:xfrm>
            <a:off x="838200" y="3078051"/>
            <a:ext cx="10515600" cy="3098913"/>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16" name="Google Shape;16;p1"/>
          <p:cNvSpPr txBox="1"/>
          <p:nvPr>
            <p:ph idx="12" type="sldNum"/>
          </p:nvPr>
        </p:nvSpPr>
        <p:spPr>
          <a:xfrm>
            <a:off x="8610600" y="6356350"/>
            <a:ext cx="335866" cy="333088"/>
          </a:xfrm>
          <a:prstGeom prst="rect">
            <a:avLst/>
          </a:prstGeom>
          <a:noFill/>
          <a:ln>
            <a:noFill/>
          </a:ln>
        </p:spPr>
        <p:txBody>
          <a:bodyPr anchorCtr="0" anchor="t" bIns="45700" lIns="45700" spcFirstLastPara="1" rIns="45700" wrap="square" tIns="45700">
            <a:sp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6"/>
          <p:cNvSpPr txBox="1"/>
          <p:nvPr>
            <p:ph idx="4294967295" type="ctrTitle"/>
          </p:nvPr>
        </p:nvSpPr>
        <p:spPr>
          <a:xfrm>
            <a:off x="1339403" y="1442433"/>
            <a:ext cx="8993747" cy="945167"/>
          </a:xfrm>
          <a:prstGeom prst="rect">
            <a:avLst/>
          </a:prstGeom>
          <a:noFill/>
          <a:ln>
            <a:noFill/>
          </a:ln>
        </p:spPr>
        <p:txBody>
          <a:bodyPr anchorCtr="0" anchor="b"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512"/>
              <a:buFont typeface="Overlock"/>
              <a:buNone/>
            </a:pPr>
            <a:r>
              <a:rPr b="0" i="0" lang="en-IN" sz="4512" u="none" cap="none" strike="noStrike">
                <a:solidFill>
                  <a:srgbClr val="000000"/>
                </a:solidFill>
                <a:latin typeface="Overlock"/>
                <a:ea typeface="Overlock"/>
                <a:cs typeface="Overlock"/>
                <a:sym typeface="Overlock"/>
              </a:rPr>
              <a:t>Department of Artificial Intelligence </a:t>
            </a:r>
            <a:endParaRPr b="0" i="0" sz="4400" u="none" cap="none" strike="noStrike">
              <a:solidFill>
                <a:srgbClr val="000000"/>
              </a:solidFill>
              <a:latin typeface="Calibri"/>
              <a:ea typeface="Calibri"/>
              <a:cs typeface="Calibri"/>
              <a:sym typeface="Calibri"/>
            </a:endParaRPr>
          </a:p>
        </p:txBody>
      </p:sp>
      <p:sp>
        <p:nvSpPr>
          <p:cNvPr id="63" name="Google Shape;63;p6"/>
          <p:cNvSpPr txBox="1"/>
          <p:nvPr>
            <p:ph idx="4294967295" type="subTitle"/>
          </p:nvPr>
        </p:nvSpPr>
        <p:spPr>
          <a:xfrm>
            <a:off x="1524000" y="3602037"/>
            <a:ext cx="9144000" cy="751022"/>
          </a:xfrm>
          <a:prstGeom prst="rect">
            <a:avLst/>
          </a:prstGeom>
          <a:noFill/>
          <a:ln>
            <a:noFill/>
          </a:ln>
        </p:spPr>
        <p:txBody>
          <a:bodyPr anchorCtr="0" anchor="t" bIns="45700" lIns="45700" spcFirstLastPara="1" rIns="45700" wrap="square" tIns="45700">
            <a:normAutofit/>
          </a:bodyPr>
          <a:lstStyle/>
          <a:p>
            <a:pPr indent="0" lvl="0" marL="0" marR="0" rtl="0" algn="ctr">
              <a:lnSpc>
                <a:spcPct val="90000"/>
              </a:lnSpc>
              <a:spcBef>
                <a:spcPts val="0"/>
              </a:spcBef>
              <a:spcAft>
                <a:spcPts val="0"/>
              </a:spcAft>
              <a:buClr>
                <a:srgbClr val="000000"/>
              </a:buClr>
              <a:buSzPts val="4000"/>
              <a:buFont typeface="Arial"/>
              <a:buNone/>
            </a:pPr>
            <a:r>
              <a:rPr b="0" i="0" lang="en-IN" sz="4000" u="none" cap="none" strike="noStrike">
                <a:solidFill>
                  <a:srgbClr val="000000"/>
                </a:solidFill>
                <a:latin typeface="Calibri"/>
                <a:ea typeface="Calibri"/>
                <a:cs typeface="Calibri"/>
                <a:sym typeface="Calibri"/>
              </a:rPr>
              <a:t>Speech to Emoji Converter</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12875" y="-38624"/>
            <a:ext cx="7650052" cy="772733"/>
          </a:xfrm>
          <a:prstGeom prst="rect">
            <a:avLst/>
          </a:prstGeom>
          <a:noFill/>
          <a:ln>
            <a:noFill/>
          </a:ln>
        </p:spPr>
        <p:txBody>
          <a:bodyPr anchorCtr="0" anchor="b"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466"/>
              <a:buFont typeface="Arial"/>
              <a:buNone/>
            </a:pPr>
            <a:r>
              <a:rPr lang="en-IN" sz="3466"/>
              <a:t>CUSTOMER VALUE PROPOSITION</a:t>
            </a:r>
            <a:endParaRPr/>
          </a:p>
        </p:txBody>
      </p:sp>
      <p:pic>
        <p:nvPicPr>
          <p:cNvPr descr="AGV_vUeyd-COFnQYsTXZ8gtK-apuZeuZC8o3Oru8dnvufI0wppzrSdYfmPlNtvpq8SWdYOFYg5a-e5IZzIFm67m1P443ZkpH__8fPmKa67oErjmhiscRrNEfWhKjbtTyV7aA0ueG7e_19UxCJk5oxHWpNQ=s2048.jpg" id="124" name="Google Shape;124;p15"/>
          <p:cNvPicPr preferRelativeResize="0"/>
          <p:nvPr/>
        </p:nvPicPr>
        <p:blipFill rotWithShape="1">
          <a:blip r:embed="rId3">
            <a:alphaModFix/>
          </a:blip>
          <a:srcRect b="0" l="0" r="0" t="0"/>
          <a:stretch/>
        </p:blipFill>
        <p:spPr>
          <a:xfrm>
            <a:off x="635502" y="1865605"/>
            <a:ext cx="6571018" cy="3126790"/>
          </a:xfrm>
          <a:prstGeom prst="rect">
            <a:avLst/>
          </a:prstGeom>
          <a:noFill/>
          <a:ln>
            <a:noFill/>
          </a:ln>
        </p:spPr>
      </p:pic>
      <p:sp>
        <p:nvSpPr>
          <p:cNvPr id="125" name="Google Shape;125;p15"/>
          <p:cNvSpPr txBox="1"/>
          <p:nvPr/>
        </p:nvSpPr>
        <p:spPr>
          <a:xfrm>
            <a:off x="8419188" y="805516"/>
            <a:ext cx="2549586" cy="543656"/>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405890"/>
              </a:buClr>
              <a:buSzPts val="1866"/>
              <a:buFont typeface="Arial"/>
              <a:buNone/>
            </a:pPr>
            <a:r>
              <a:rPr b="1" i="0" lang="en-IN" sz="1866" u="none" cap="none" strike="noStrike">
                <a:solidFill>
                  <a:srgbClr val="405890"/>
                </a:solidFill>
                <a:latin typeface="Arial"/>
                <a:ea typeface="Arial"/>
                <a:cs typeface="Arial"/>
                <a:sym typeface="Arial"/>
              </a:rPr>
              <a:t>CUSTOMER PROFILE</a:t>
            </a:r>
            <a:endParaRPr b="0" i="0" sz="1200" u="none" cap="none" strike="noStrike">
              <a:solidFill>
                <a:srgbClr val="405890"/>
              </a:solidFill>
              <a:latin typeface="Arial"/>
              <a:ea typeface="Arial"/>
              <a:cs typeface="Arial"/>
              <a:sym typeface="Arial"/>
            </a:endParaRPr>
          </a:p>
        </p:txBody>
      </p:sp>
      <p:sp>
        <p:nvSpPr>
          <p:cNvPr id="126" name="Google Shape;126;p15"/>
          <p:cNvSpPr txBox="1"/>
          <p:nvPr/>
        </p:nvSpPr>
        <p:spPr>
          <a:xfrm>
            <a:off x="8486827" y="1361146"/>
            <a:ext cx="2651225" cy="379422"/>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A7BE"/>
              </a:buClr>
              <a:buSzPts val="1866"/>
              <a:buFont typeface="Arial"/>
              <a:buNone/>
            </a:pPr>
            <a:r>
              <a:rPr b="1" i="0" lang="en-IN" sz="1866" u="none" cap="none" strike="noStrike">
                <a:solidFill>
                  <a:srgbClr val="00A7BE"/>
                </a:solidFill>
                <a:latin typeface="Arial"/>
                <a:ea typeface="Arial"/>
                <a:cs typeface="Arial"/>
                <a:sym typeface="Arial"/>
              </a:rPr>
              <a:t>Gains</a:t>
            </a:r>
            <a:endParaRPr b="0" i="0" sz="1400" u="none" cap="none" strike="noStrike">
              <a:solidFill>
                <a:srgbClr val="000000"/>
              </a:solidFill>
              <a:latin typeface="Arial"/>
              <a:ea typeface="Arial"/>
              <a:cs typeface="Arial"/>
              <a:sym typeface="Arial"/>
            </a:endParaRPr>
          </a:p>
        </p:txBody>
      </p:sp>
      <p:sp>
        <p:nvSpPr>
          <p:cNvPr id="127" name="Google Shape;127;p15"/>
          <p:cNvSpPr txBox="1"/>
          <p:nvPr/>
        </p:nvSpPr>
        <p:spPr>
          <a:xfrm>
            <a:off x="8550156" y="1758170"/>
            <a:ext cx="2874336" cy="1077178"/>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Enhanced</a:t>
            </a:r>
            <a:endParaRPr/>
          </a:p>
          <a:p>
            <a:pPr indent="0" lvl="0" marL="0" marR="0" rtl="0" algn="ctr">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Communication  </a:t>
            </a:r>
            <a:endParaRPr/>
          </a:p>
          <a:p>
            <a:pPr indent="0" lvl="0" marL="0" marR="0" rtl="0" algn="ctr">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Engagement</a:t>
            </a:r>
            <a:endParaRPr/>
          </a:p>
          <a:p>
            <a:pPr indent="-171450" lvl="0" marL="285750" marR="0" rtl="0" algn="ctr">
              <a:lnSpc>
                <a:spcPct val="100000"/>
              </a:lnSpc>
              <a:spcBef>
                <a:spcPts val="0"/>
              </a:spcBef>
              <a:spcAft>
                <a:spcPts val="0"/>
              </a:spcAft>
              <a:buClr>
                <a:srgbClr val="000000"/>
              </a:buClr>
              <a:buSzPts val="1800"/>
              <a:buFont typeface="Arial"/>
              <a:buNone/>
            </a:pPr>
            <a:r>
              <a:t/>
            </a:r>
            <a:endParaRPr b="1" i="0" sz="1600" u="none" cap="none" strike="noStrike">
              <a:solidFill>
                <a:srgbClr val="000000"/>
              </a:solidFill>
              <a:latin typeface="Arial"/>
              <a:ea typeface="Arial"/>
              <a:cs typeface="Arial"/>
              <a:sym typeface="Arial"/>
            </a:endParaRPr>
          </a:p>
        </p:txBody>
      </p:sp>
      <p:sp>
        <p:nvSpPr>
          <p:cNvPr id="128" name="Google Shape;128;p15"/>
          <p:cNvSpPr txBox="1"/>
          <p:nvPr/>
        </p:nvSpPr>
        <p:spPr>
          <a:xfrm>
            <a:off x="9075351" y="2779626"/>
            <a:ext cx="1823946" cy="379422"/>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A7BE"/>
              </a:buClr>
              <a:buSzPts val="1866"/>
              <a:buFont typeface="Arial"/>
              <a:buNone/>
            </a:pPr>
            <a:r>
              <a:rPr b="1" i="0" lang="en-IN" sz="1866" u="none" cap="none" strike="noStrike">
                <a:solidFill>
                  <a:srgbClr val="00A7BE"/>
                </a:solidFill>
                <a:latin typeface="Arial"/>
                <a:ea typeface="Arial"/>
                <a:cs typeface="Arial"/>
                <a:sym typeface="Arial"/>
              </a:rPr>
              <a:t>Pains</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9138955" y="4180504"/>
            <a:ext cx="1829819" cy="363085"/>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A7BE"/>
              </a:buClr>
              <a:buSzPts val="1866"/>
              <a:buFont typeface="Arial"/>
              <a:buNone/>
            </a:pPr>
            <a:r>
              <a:rPr b="1" i="0" lang="en-IN" sz="1866" u="none" cap="none" strike="noStrike">
                <a:solidFill>
                  <a:srgbClr val="00A7BE"/>
                </a:solidFill>
                <a:latin typeface="Arial"/>
                <a:ea typeface="Arial"/>
                <a:cs typeface="Arial"/>
                <a:sym typeface="Arial"/>
              </a:rPr>
              <a:t>Customer Jobs</a:t>
            </a:r>
            <a:endParaRPr b="0" i="0" sz="1400" u="none" cap="none" strike="noStrike">
              <a:solidFill>
                <a:srgbClr val="000000"/>
              </a:solidFill>
              <a:latin typeface="Arial"/>
              <a:ea typeface="Arial"/>
              <a:cs typeface="Arial"/>
              <a:sym typeface="Arial"/>
            </a:endParaRPr>
          </a:p>
        </p:txBody>
      </p:sp>
      <p:sp>
        <p:nvSpPr>
          <p:cNvPr id="130" name="Google Shape;130;p15"/>
          <p:cNvSpPr txBox="1"/>
          <p:nvPr/>
        </p:nvSpPr>
        <p:spPr>
          <a:xfrm>
            <a:off x="9386839" y="3213498"/>
            <a:ext cx="120097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Accuracy</a:t>
            </a:r>
            <a:br>
              <a:rPr b="1" i="0" lang="en-IN" sz="1600" u="none" cap="none" strike="noStrike">
                <a:solidFill>
                  <a:srgbClr val="000000"/>
                </a:solidFill>
                <a:latin typeface="Arial"/>
                <a:ea typeface="Arial"/>
                <a:cs typeface="Arial"/>
                <a:sym typeface="Arial"/>
              </a:rPr>
            </a:br>
            <a:r>
              <a:rPr b="1" i="0" lang="en-IN" sz="1600" u="none" cap="none" strike="noStrike">
                <a:solidFill>
                  <a:srgbClr val="000000"/>
                </a:solidFill>
                <a:latin typeface="Arial"/>
                <a:ea typeface="Arial"/>
                <a:cs typeface="Arial"/>
                <a:sym typeface="Arial"/>
              </a:rPr>
              <a:t>Latency</a:t>
            </a:r>
            <a:br>
              <a:rPr b="1" i="0" lang="en-IN" sz="1600" u="none" cap="none" strike="noStrike">
                <a:solidFill>
                  <a:srgbClr val="000000"/>
                </a:solidFill>
                <a:latin typeface="Arial"/>
                <a:ea typeface="Arial"/>
                <a:cs typeface="Arial"/>
                <a:sym typeface="Arial"/>
              </a:rPr>
            </a:br>
            <a:r>
              <a:rPr b="1" i="0" lang="en-IN" sz="1600" u="none" cap="none" strike="noStrike">
                <a:solidFill>
                  <a:srgbClr val="000000"/>
                </a:solidFill>
                <a:latin typeface="Arial"/>
                <a:ea typeface="Arial"/>
                <a:cs typeface="Arial"/>
                <a:sym typeface="Arial"/>
              </a:rPr>
              <a:t>Scalability</a:t>
            </a:r>
            <a:endParaRPr/>
          </a:p>
        </p:txBody>
      </p:sp>
      <p:sp>
        <p:nvSpPr>
          <p:cNvPr id="131" name="Google Shape;131;p15"/>
          <p:cNvSpPr txBox="1"/>
          <p:nvPr/>
        </p:nvSpPr>
        <p:spPr>
          <a:xfrm>
            <a:off x="8807270" y="4804875"/>
            <a:ext cx="2850460"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Communication</a:t>
            </a:r>
            <a:endParaRPr/>
          </a:p>
          <a:p>
            <a:pPr indent="0" lvl="0" marL="0" marR="0" rtl="0" algn="ctr">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Emotion Detection</a:t>
            </a:r>
            <a:endParaRPr/>
          </a:p>
          <a:p>
            <a:pPr indent="0" lvl="0" marL="0" marR="0" rtl="0" algn="ctr">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Accessibility</a:t>
            </a:r>
            <a:endParaRPr/>
          </a:p>
          <a:p>
            <a:pPr indent="0" lvl="0" marL="0" marR="0" rtl="0" algn="ctr">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Automation</a:t>
            </a:r>
            <a:endParaRPr/>
          </a:p>
          <a:p>
            <a:pPr indent="0" lvl="0" marL="0" marR="0" rtl="0" algn="ctr">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User Engagement Reaction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6"/>
          <p:cNvSpPr txBox="1"/>
          <p:nvPr>
            <p:ph type="title"/>
          </p:nvPr>
        </p:nvSpPr>
        <p:spPr>
          <a:xfrm>
            <a:off x="0" y="0"/>
            <a:ext cx="7650051" cy="772732"/>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3500"/>
              <a:buFont typeface="Arial"/>
              <a:buNone/>
            </a:pPr>
            <a:r>
              <a:rPr b="1" lang="en-IN" sz="3500">
                <a:latin typeface="Arial"/>
                <a:ea typeface="Arial"/>
                <a:cs typeface="Arial"/>
                <a:sym typeface="Arial"/>
              </a:rPr>
              <a:t>RESULT &amp; CONCLUSION</a:t>
            </a:r>
            <a:endParaRPr/>
          </a:p>
        </p:txBody>
      </p:sp>
      <p:sp>
        <p:nvSpPr>
          <p:cNvPr id="137" name="Google Shape;137;p16"/>
          <p:cNvSpPr txBox="1"/>
          <p:nvPr>
            <p:ph idx="1" type="body"/>
          </p:nvPr>
        </p:nvSpPr>
        <p:spPr>
          <a:xfrm>
            <a:off x="300506" y="1077778"/>
            <a:ext cx="11792756" cy="5304331"/>
          </a:xfrm>
          <a:prstGeom prst="rect">
            <a:avLst/>
          </a:prstGeom>
          <a:noFill/>
          <a:ln>
            <a:noFill/>
          </a:ln>
        </p:spPr>
        <p:txBody>
          <a:bodyPr anchorCtr="0" anchor="ctr" bIns="45700" lIns="45700" spcFirstLastPara="1" rIns="45700" wrap="square" tIns="45700">
            <a:normAutofit/>
          </a:bodyPr>
          <a:lstStyle/>
          <a:p>
            <a:pPr indent="-342900" lvl="0" marL="342900" rtl="0" algn="l">
              <a:lnSpc>
                <a:spcPct val="90000"/>
              </a:lnSpc>
              <a:spcBef>
                <a:spcPts val="0"/>
              </a:spcBef>
              <a:spcAft>
                <a:spcPts val="0"/>
              </a:spcAft>
              <a:buSzPts val="2400"/>
              <a:buFont typeface="Arial"/>
              <a:buChar char="•"/>
            </a:pPr>
            <a:r>
              <a:rPr b="1" lang="en-IN"/>
              <a:t>This project successfully implements a real-time speech-to-emoji AI system that converts spoken words into corresponding emotional emojis. By leveraging Whisper for Automatic Speech Recognition (ASR) and a Hugging Face emotion classification model, the system processes live speech input, detects emotions, and provides intuitive emoji-based feedback.</a:t>
            </a:r>
            <a:endParaRPr/>
          </a:p>
          <a:p>
            <a:pPr indent="0" lvl="0" marL="0" rtl="0" algn="l">
              <a:lnSpc>
                <a:spcPct val="90000"/>
              </a:lnSpc>
              <a:spcBef>
                <a:spcPts val="0"/>
              </a:spcBef>
              <a:spcAft>
                <a:spcPts val="0"/>
              </a:spcAft>
              <a:buSzPts val="2400"/>
              <a:buNone/>
            </a:pPr>
            <a:r>
              <a:t/>
            </a:r>
            <a:endParaRPr/>
          </a:p>
          <a:p>
            <a:pPr indent="-342900" lvl="0" marL="342900" rtl="0" algn="l">
              <a:lnSpc>
                <a:spcPct val="90000"/>
              </a:lnSpc>
              <a:spcBef>
                <a:spcPts val="0"/>
              </a:spcBef>
              <a:spcAft>
                <a:spcPts val="0"/>
              </a:spcAft>
              <a:buSzPts val="2400"/>
              <a:buFont typeface="Arial"/>
              <a:buChar char="•"/>
            </a:pPr>
            <a:r>
              <a:rPr b="1" lang="en-IN"/>
              <a:t>This project serves as a strong foundation for integrating AI-driven emotional intelligence into interactive applications. With further enhancements, it can be expanded into a scalable, real-time emotion-aware system for diverse industries, including customer engagement, accessibility, and entertainment</a:t>
            </a:r>
            <a:endParaRPr/>
          </a:p>
          <a:p>
            <a:pPr indent="0" lvl="0" marL="0" rtl="0" algn="ctr">
              <a:lnSpc>
                <a:spcPct val="90000"/>
              </a:lnSpc>
              <a:spcBef>
                <a:spcPts val="0"/>
              </a:spcBef>
              <a:spcAft>
                <a:spcPts val="0"/>
              </a:spcAft>
              <a:buClr>
                <a:srgbClr val="000000"/>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idx="1" type="body"/>
          </p:nvPr>
        </p:nvSpPr>
        <p:spPr>
          <a:xfrm>
            <a:off x="300506" y="1077778"/>
            <a:ext cx="11792756" cy="5304331"/>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Clr>
                <a:srgbClr val="000000"/>
              </a:buClr>
              <a:buSzPts val="2400"/>
              <a:buNone/>
            </a:pPr>
            <a:r>
              <a:rPr lang="en-IN" sz="2400"/>
              <a:t>Thank You</a:t>
            </a:r>
            <a:endParaRPr sz="2400"/>
          </a:p>
          <a:p>
            <a:pPr indent="0" lvl="0" marL="0" rtl="0" algn="ctr">
              <a:lnSpc>
                <a:spcPct val="90000"/>
              </a:lnSpc>
              <a:spcBef>
                <a:spcPts val="0"/>
              </a:spcBef>
              <a:spcAft>
                <a:spcPts val="0"/>
              </a:spcAft>
              <a:buClr>
                <a:srgbClr val="000000"/>
              </a:buClr>
              <a:buSzPts val="2400"/>
              <a:buNone/>
            </a:pPr>
            <a:r>
              <a:t/>
            </a:r>
            <a:endParaRPr/>
          </a:p>
          <a:p>
            <a:pPr indent="0" lvl="0" marL="0" rtl="0" algn="ctr">
              <a:lnSpc>
                <a:spcPct val="90000"/>
              </a:lnSpc>
              <a:spcBef>
                <a:spcPts val="0"/>
              </a:spcBef>
              <a:spcAft>
                <a:spcPts val="0"/>
              </a:spcAft>
              <a:buClr>
                <a:srgbClr val="000000"/>
              </a:buClr>
              <a:buSzPts val="2400"/>
              <a:buNone/>
            </a:pPr>
            <a:r>
              <a:rPr lang="en-IN"/>
              <a:t>Our github link:https://github.com/Jayanthkumaarms/speech_to_emoji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7"/>
          <p:cNvSpPr txBox="1"/>
          <p:nvPr>
            <p:ph type="title"/>
          </p:nvPr>
        </p:nvSpPr>
        <p:spPr>
          <a:xfrm>
            <a:off x="-2" y="0"/>
            <a:ext cx="7650052" cy="772732"/>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3500"/>
              <a:buFont typeface="Arial"/>
              <a:buNone/>
            </a:pPr>
            <a:r>
              <a:rPr lang="en-IN"/>
              <a:t>TEAM DETAILS</a:t>
            </a:r>
            <a:endParaRPr/>
          </a:p>
        </p:txBody>
      </p:sp>
      <p:graphicFrame>
        <p:nvGraphicFramePr>
          <p:cNvPr id="69" name="Google Shape;69;p7"/>
          <p:cNvGraphicFramePr/>
          <p:nvPr/>
        </p:nvGraphicFramePr>
        <p:xfrm>
          <a:off x="1404197" y="1660433"/>
          <a:ext cx="3000000" cy="3000000"/>
        </p:xfrm>
        <a:graphic>
          <a:graphicData uri="http://schemas.openxmlformats.org/drawingml/2006/table">
            <a:tbl>
              <a:tblPr>
                <a:noFill/>
                <a:tableStyleId>{5C14697F-03AA-4368-9D27-2B14C597F2E5}</a:tableStyleId>
              </a:tblPr>
              <a:tblGrid>
                <a:gridCol w="826275"/>
                <a:gridCol w="2228075"/>
                <a:gridCol w="1883825"/>
                <a:gridCol w="2913275"/>
                <a:gridCol w="1906800"/>
              </a:tblGrid>
              <a:tr h="698550">
                <a:tc>
                  <a:txBody>
                    <a:bodyPr/>
                    <a:lstStyle/>
                    <a:p>
                      <a:pPr indent="0" lvl="0" marL="0" marR="0" rtl="0" algn="ctr">
                        <a:lnSpc>
                          <a:spcPct val="10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S.NO</a:t>
                      </a:r>
                      <a:endParaRPr sz="1400" u="none" cap="none" strike="noStrike"/>
                    </a:p>
                  </a:txBody>
                  <a:tcPr marT="0" marB="0" marR="0" marL="0" anchor="ctr">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Name</a:t>
                      </a:r>
                      <a:endParaRPr sz="1400" u="none" cap="none" strike="noStrike"/>
                    </a:p>
                  </a:txBody>
                  <a:tcPr marT="0" marB="0" marR="0" marL="0" anchor="ctr">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Department</a:t>
                      </a:r>
                      <a:endParaRPr sz="1400" u="none" cap="none" strike="noStrike"/>
                    </a:p>
                  </a:txBody>
                  <a:tcPr marT="0" marB="0" marR="0" marL="0" anchor="ctr">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Contribution ( What part of the project you contributed )</a:t>
                      </a:r>
                      <a:endParaRPr sz="1400" u="none" cap="none" strike="noStrike"/>
                    </a:p>
                  </a:txBody>
                  <a:tcPr marT="0" marB="0" marR="0" marL="0" anchor="ctr">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Status</a:t>
                      </a:r>
                      <a:endParaRPr sz="1400" u="none" cap="none" strike="noStrike"/>
                    </a:p>
                  </a:txBody>
                  <a:tcPr marT="0" marB="0" marR="0" marL="0" anchor="ctr">
                    <a:solidFill>
                      <a:srgbClr val="FFFFFF"/>
                    </a:solidFill>
                  </a:tcPr>
                </a:tc>
              </a:tr>
              <a:tr h="1013450">
                <a:tc>
                  <a:txBody>
                    <a:bodyPr/>
                    <a:lstStyle/>
                    <a:p>
                      <a:pPr indent="0" lvl="0" marL="0" marR="0" rtl="0" algn="ctr">
                        <a:lnSpc>
                          <a:spcPct val="100000"/>
                        </a:lnSpc>
                        <a:spcBef>
                          <a:spcPts val="0"/>
                        </a:spcBef>
                        <a:spcAft>
                          <a:spcPts val="0"/>
                        </a:spcAft>
                        <a:buClr>
                          <a:schemeClr val="dk1"/>
                        </a:buClr>
                        <a:buSzPts val="1800"/>
                        <a:buFont typeface="Calibri"/>
                        <a:buNone/>
                      </a:pPr>
                      <a:r>
                        <a:rPr b="0" i="0" lang="en-IN" sz="4000" u="none" cap="none" strike="noStrike">
                          <a:solidFill>
                            <a:schemeClr val="dk1"/>
                          </a:solidFill>
                          <a:latin typeface="Calibri"/>
                          <a:ea typeface="Calibri"/>
                          <a:cs typeface="Calibri"/>
                          <a:sym typeface="Calibri"/>
                        </a:rPr>
                        <a:t>1</a:t>
                      </a:r>
                      <a:endParaRPr b="0" i="0" sz="4000" u="none" cap="none" strike="noStrike">
                        <a:solidFill>
                          <a:schemeClr val="dk1"/>
                        </a:solidFill>
                        <a:latin typeface="Calibri"/>
                        <a:ea typeface="Calibri"/>
                        <a:cs typeface="Calibri"/>
                        <a:sym typeface="Calibri"/>
                      </a:endParaRPr>
                    </a:p>
                  </a:txBody>
                  <a:tcPr marT="0" marB="0" marR="0" marL="0">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2400" u="none" cap="none" strike="noStrike">
                          <a:solidFill>
                            <a:schemeClr val="dk1"/>
                          </a:solidFill>
                          <a:latin typeface="Calibri"/>
                          <a:ea typeface="Calibri"/>
                          <a:cs typeface="Calibri"/>
                          <a:sym typeface="Calibri"/>
                        </a:rPr>
                        <a:t>Ashwat N</a:t>
                      </a:r>
                      <a:endParaRPr b="0" i="0" sz="2400" u="none" cap="none" strike="noStrike">
                        <a:solidFill>
                          <a:schemeClr val="dk1"/>
                        </a:solidFill>
                        <a:latin typeface="Calibri"/>
                        <a:ea typeface="Calibri"/>
                        <a:cs typeface="Calibri"/>
                        <a:sym typeface="Calibri"/>
                      </a:endParaRPr>
                    </a:p>
                  </a:txBody>
                  <a:tcPr marT="0" marB="0" marR="0" marL="0">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2800" u="none" cap="none" strike="noStrike">
                          <a:solidFill>
                            <a:schemeClr val="dk1"/>
                          </a:solidFill>
                          <a:latin typeface="Calibri"/>
                          <a:ea typeface="Calibri"/>
                          <a:cs typeface="Calibri"/>
                          <a:sym typeface="Calibri"/>
                        </a:rPr>
                        <a:t>CSE</a:t>
                      </a:r>
                      <a:endParaRPr b="0" i="0" sz="2800" u="none" cap="none" strike="noStrike">
                        <a:solidFill>
                          <a:schemeClr val="dk1"/>
                        </a:solidFill>
                        <a:latin typeface="Calibri"/>
                        <a:ea typeface="Calibri"/>
                        <a:cs typeface="Calibri"/>
                        <a:sym typeface="Calibri"/>
                      </a:endParaRPr>
                    </a:p>
                  </a:txBody>
                  <a:tcPr marT="0" marB="0" marR="0" marL="0">
                    <a:solidFill>
                      <a:srgbClr val="FFFFFF"/>
                    </a:solidFill>
                  </a:tcPr>
                </a:tc>
                <a:tc>
                  <a:txBody>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txBody>
                  <a:tcPr marT="0" marB="0" marR="0" marL="0">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2800" u="none" cap="none" strike="noStrike">
                          <a:solidFill>
                            <a:schemeClr val="dk1"/>
                          </a:solidFill>
                          <a:latin typeface="Calibri"/>
                          <a:ea typeface="Calibri"/>
                          <a:cs typeface="Calibri"/>
                          <a:sym typeface="Calibri"/>
                        </a:rPr>
                        <a:t>Completed</a:t>
                      </a:r>
                      <a:endParaRPr b="0" i="0" sz="2800" u="none" cap="none" strike="noStrike">
                        <a:solidFill>
                          <a:schemeClr val="dk1"/>
                        </a:solidFill>
                        <a:latin typeface="Calibri"/>
                        <a:ea typeface="Calibri"/>
                        <a:cs typeface="Calibri"/>
                        <a:sym typeface="Calibri"/>
                      </a:endParaRPr>
                    </a:p>
                  </a:txBody>
                  <a:tcPr marT="0" marB="0" marR="0" marL="0">
                    <a:solidFill>
                      <a:srgbClr val="FFFFFF"/>
                    </a:solidFill>
                  </a:tcPr>
                </a:tc>
              </a:tr>
              <a:tr h="1013450">
                <a:tc>
                  <a:txBody>
                    <a:bodyPr/>
                    <a:lstStyle/>
                    <a:p>
                      <a:pPr indent="0" lvl="0" marL="0" marR="0" rtl="0" algn="ctr">
                        <a:lnSpc>
                          <a:spcPct val="100000"/>
                        </a:lnSpc>
                        <a:spcBef>
                          <a:spcPts val="0"/>
                        </a:spcBef>
                        <a:spcAft>
                          <a:spcPts val="0"/>
                        </a:spcAft>
                        <a:buClr>
                          <a:schemeClr val="dk1"/>
                        </a:buClr>
                        <a:buSzPts val="1800"/>
                        <a:buFont typeface="Calibri"/>
                        <a:buNone/>
                      </a:pPr>
                      <a:r>
                        <a:rPr b="0" i="0" lang="en-IN" sz="4000" u="none" cap="none" strike="noStrike">
                          <a:solidFill>
                            <a:schemeClr val="dk1"/>
                          </a:solidFill>
                          <a:latin typeface="Calibri"/>
                          <a:ea typeface="Calibri"/>
                          <a:cs typeface="Calibri"/>
                          <a:sym typeface="Calibri"/>
                        </a:rPr>
                        <a:t>2</a:t>
                      </a:r>
                      <a:endParaRPr b="0" i="0" sz="4000" u="none" cap="none" strike="noStrike">
                        <a:solidFill>
                          <a:schemeClr val="dk1"/>
                        </a:solidFill>
                        <a:latin typeface="Calibri"/>
                        <a:ea typeface="Calibri"/>
                        <a:cs typeface="Calibri"/>
                        <a:sym typeface="Calibri"/>
                      </a:endParaRPr>
                    </a:p>
                  </a:txBody>
                  <a:tcPr marT="0" marB="0" marR="0" marL="0">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2400" u="none" cap="none" strike="noStrike">
                          <a:solidFill>
                            <a:schemeClr val="dk1"/>
                          </a:solidFill>
                          <a:latin typeface="Calibri"/>
                          <a:ea typeface="Calibri"/>
                          <a:cs typeface="Calibri"/>
                          <a:sym typeface="Calibri"/>
                        </a:rPr>
                        <a:t>Rithish Kannan J</a:t>
                      </a:r>
                      <a:endParaRPr b="0" i="0" sz="2400" u="none" cap="none" strike="noStrike">
                        <a:solidFill>
                          <a:schemeClr val="dk1"/>
                        </a:solidFill>
                        <a:latin typeface="Calibri"/>
                        <a:ea typeface="Calibri"/>
                        <a:cs typeface="Calibri"/>
                        <a:sym typeface="Calibri"/>
                      </a:endParaRPr>
                    </a:p>
                  </a:txBody>
                  <a:tcPr marT="0" marB="0" marR="0" marL="0">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2800" u="none" cap="none" strike="noStrike">
                          <a:solidFill>
                            <a:schemeClr val="dk1"/>
                          </a:solidFill>
                          <a:latin typeface="Calibri"/>
                          <a:ea typeface="Calibri"/>
                          <a:cs typeface="Calibri"/>
                          <a:sym typeface="Calibri"/>
                        </a:rPr>
                        <a:t>IT</a:t>
                      </a:r>
                      <a:endParaRPr b="0" i="0" sz="2800" u="none" cap="none" strike="noStrike">
                        <a:solidFill>
                          <a:schemeClr val="dk1"/>
                        </a:solidFill>
                        <a:latin typeface="Calibri"/>
                        <a:ea typeface="Calibri"/>
                        <a:cs typeface="Calibri"/>
                        <a:sym typeface="Calibri"/>
                      </a:endParaRPr>
                    </a:p>
                  </a:txBody>
                  <a:tcPr marT="0" marB="0" marR="0" marL="0">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t/>
                      </a:r>
                      <a:endParaRPr b="0" i="0" sz="2800" u="none" cap="none" strike="noStrike">
                        <a:solidFill>
                          <a:schemeClr val="dk1"/>
                        </a:solidFill>
                        <a:latin typeface="Calibri"/>
                        <a:ea typeface="Calibri"/>
                        <a:cs typeface="Calibri"/>
                        <a:sym typeface="Calibri"/>
                      </a:endParaRPr>
                    </a:p>
                  </a:txBody>
                  <a:tcPr marT="0" marB="0" marR="0" marL="0">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2800" u="none" cap="none" strike="noStrike">
                          <a:solidFill>
                            <a:schemeClr val="dk1"/>
                          </a:solidFill>
                          <a:latin typeface="Calibri"/>
                          <a:ea typeface="Calibri"/>
                          <a:cs typeface="Calibri"/>
                          <a:sym typeface="Calibri"/>
                        </a:rPr>
                        <a:t>Completed</a:t>
                      </a:r>
                      <a:endParaRPr b="0" i="0" sz="2800" u="none" cap="none" strike="noStrike">
                        <a:solidFill>
                          <a:schemeClr val="dk1"/>
                        </a:solidFill>
                        <a:latin typeface="Calibri"/>
                        <a:ea typeface="Calibri"/>
                        <a:cs typeface="Calibri"/>
                        <a:sym typeface="Calibri"/>
                      </a:endParaRPr>
                    </a:p>
                  </a:txBody>
                  <a:tcPr marT="0" marB="0" marR="0" marL="0">
                    <a:solidFill>
                      <a:srgbClr val="FFFFFF"/>
                    </a:solidFill>
                  </a:tcPr>
                </a:tc>
              </a:tr>
              <a:tr h="1013450">
                <a:tc>
                  <a:txBody>
                    <a:bodyPr/>
                    <a:lstStyle/>
                    <a:p>
                      <a:pPr indent="0" lvl="0" marL="0" marR="0" rtl="0" algn="ctr">
                        <a:lnSpc>
                          <a:spcPct val="100000"/>
                        </a:lnSpc>
                        <a:spcBef>
                          <a:spcPts val="0"/>
                        </a:spcBef>
                        <a:spcAft>
                          <a:spcPts val="0"/>
                        </a:spcAft>
                        <a:buClr>
                          <a:schemeClr val="dk1"/>
                        </a:buClr>
                        <a:buSzPts val="1800"/>
                        <a:buFont typeface="Calibri"/>
                        <a:buNone/>
                      </a:pPr>
                      <a:r>
                        <a:rPr b="0" i="0" lang="en-IN" sz="4000" u="none" cap="none" strike="noStrike">
                          <a:solidFill>
                            <a:schemeClr val="dk1"/>
                          </a:solidFill>
                          <a:latin typeface="Calibri"/>
                          <a:ea typeface="Calibri"/>
                          <a:cs typeface="Calibri"/>
                          <a:sym typeface="Calibri"/>
                        </a:rPr>
                        <a:t>3</a:t>
                      </a:r>
                      <a:endParaRPr b="0" i="0" sz="4000" u="none" cap="none" strike="noStrike">
                        <a:solidFill>
                          <a:schemeClr val="dk1"/>
                        </a:solidFill>
                        <a:latin typeface="Calibri"/>
                        <a:ea typeface="Calibri"/>
                        <a:cs typeface="Calibri"/>
                        <a:sym typeface="Calibri"/>
                      </a:endParaRPr>
                    </a:p>
                  </a:txBody>
                  <a:tcPr marT="0" marB="0" marR="0" marL="0">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2400" u="none" cap="none" strike="noStrike">
                          <a:solidFill>
                            <a:schemeClr val="dk1"/>
                          </a:solidFill>
                          <a:latin typeface="Calibri"/>
                          <a:ea typeface="Calibri"/>
                          <a:cs typeface="Calibri"/>
                          <a:sym typeface="Calibri"/>
                        </a:rPr>
                        <a:t>Jayanth Kumaar MS</a:t>
                      </a:r>
                      <a:endParaRPr b="0" i="0" sz="2400" u="none" cap="none" strike="noStrike">
                        <a:solidFill>
                          <a:schemeClr val="dk1"/>
                        </a:solidFill>
                        <a:latin typeface="Calibri"/>
                        <a:ea typeface="Calibri"/>
                        <a:cs typeface="Calibri"/>
                        <a:sym typeface="Calibri"/>
                      </a:endParaRPr>
                    </a:p>
                  </a:txBody>
                  <a:tcPr marT="0" marB="0" marR="0" marL="0">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2800" u="none" cap="none" strike="noStrike">
                          <a:solidFill>
                            <a:schemeClr val="dk1"/>
                          </a:solidFill>
                          <a:latin typeface="Calibri"/>
                          <a:ea typeface="Calibri"/>
                          <a:cs typeface="Calibri"/>
                          <a:sym typeface="Calibri"/>
                        </a:rPr>
                        <a:t>AI&amp;DS</a:t>
                      </a:r>
                      <a:endParaRPr b="0" i="0" sz="2800" u="none" cap="none" strike="noStrike">
                        <a:solidFill>
                          <a:schemeClr val="dk1"/>
                        </a:solidFill>
                        <a:latin typeface="Calibri"/>
                        <a:ea typeface="Calibri"/>
                        <a:cs typeface="Calibri"/>
                        <a:sym typeface="Calibri"/>
                      </a:endParaRPr>
                    </a:p>
                  </a:txBody>
                  <a:tcPr marT="0" marB="0" marR="0" marL="0">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t/>
                      </a:r>
                      <a:endParaRPr b="0" i="0" sz="2800" u="none" cap="none" strike="noStrike">
                        <a:solidFill>
                          <a:schemeClr val="dk1"/>
                        </a:solidFill>
                        <a:latin typeface="Calibri"/>
                        <a:ea typeface="Calibri"/>
                        <a:cs typeface="Calibri"/>
                        <a:sym typeface="Calibri"/>
                      </a:endParaRPr>
                    </a:p>
                  </a:txBody>
                  <a:tcPr marT="0" marB="0" marR="0" marL="0">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IN" sz="2800" u="none" cap="none" strike="noStrike">
                          <a:solidFill>
                            <a:schemeClr val="dk1"/>
                          </a:solidFill>
                          <a:latin typeface="Calibri"/>
                          <a:ea typeface="Calibri"/>
                          <a:cs typeface="Calibri"/>
                          <a:sym typeface="Calibri"/>
                        </a:rPr>
                        <a:t>Completed</a:t>
                      </a:r>
                      <a:endParaRPr b="0" i="0" sz="2800" u="none" cap="none" strike="noStrike">
                        <a:solidFill>
                          <a:schemeClr val="dk1"/>
                        </a:solidFill>
                        <a:latin typeface="Calibri"/>
                        <a:ea typeface="Calibri"/>
                        <a:cs typeface="Calibri"/>
                        <a:sym typeface="Calibri"/>
                      </a:endParaRPr>
                    </a:p>
                  </a:txBody>
                  <a:tcPr marT="0" marB="0" marR="0" marL="0">
                    <a:solidFill>
                      <a:srgbClr val="FFFF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8"/>
          <p:cNvSpPr txBox="1"/>
          <p:nvPr>
            <p:ph idx="1" type="body"/>
          </p:nvPr>
        </p:nvSpPr>
        <p:spPr>
          <a:xfrm>
            <a:off x="572876" y="2414002"/>
            <a:ext cx="10906700" cy="397031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IN" sz="2800" u="none" cap="none" strike="noStrike">
                <a:solidFill>
                  <a:schemeClr val="dk1"/>
                </a:solidFill>
                <a:latin typeface="Arial"/>
                <a:ea typeface="Arial"/>
                <a:cs typeface="Arial"/>
                <a:sym typeface="Arial"/>
              </a:rPr>
              <a:t>This code implements a real-time speech-to-text-to-emotion-to-emoji pipeline. It uses OpenAI's Whisper model to transcribe spoken words into text, and then employs a pre-trained emotion detection model to analyze the sentiment of the transcribed text. Based on the detected emotion (e.g., joy, sadness, anger), an appropriate emoji is generated. The program continuously listens to microphone input, transcribes speech, detects emotions, and displays the corresponding emoji, providing an interactive and visual representation of emotions in real-time.</a:t>
            </a:r>
            <a:endParaRPr/>
          </a:p>
        </p:txBody>
      </p:sp>
      <p:sp>
        <p:nvSpPr>
          <p:cNvPr id="75" name="Google Shape;75;p8"/>
          <p:cNvSpPr txBox="1"/>
          <p:nvPr/>
        </p:nvSpPr>
        <p:spPr>
          <a:xfrm>
            <a:off x="80053" y="150514"/>
            <a:ext cx="2723823"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3600" u="none" cap="none" strike="noStrike">
                <a:solidFill>
                  <a:srgbClr val="000000"/>
                </a:solidFill>
                <a:latin typeface="Arial"/>
                <a:ea typeface="Arial"/>
                <a:cs typeface="Arial"/>
                <a:sym typeface="Arial"/>
              </a:rPr>
              <a:t>ABSTRACT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9"/>
          <p:cNvSpPr txBox="1"/>
          <p:nvPr>
            <p:ph type="title"/>
          </p:nvPr>
        </p:nvSpPr>
        <p:spPr>
          <a:xfrm>
            <a:off x="0" y="0"/>
            <a:ext cx="7650051" cy="772732"/>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3500"/>
              <a:buFont typeface="Arial"/>
              <a:buNone/>
            </a:pPr>
            <a:r>
              <a:rPr b="1" lang="en-IN" sz="3500">
                <a:latin typeface="Arial"/>
                <a:ea typeface="Arial"/>
                <a:cs typeface="Arial"/>
                <a:sym typeface="Arial"/>
              </a:rPr>
              <a:t>OBJECTIVE</a:t>
            </a:r>
            <a:endParaRPr/>
          </a:p>
        </p:txBody>
      </p:sp>
      <p:sp>
        <p:nvSpPr>
          <p:cNvPr id="81" name="Google Shape;81;p9"/>
          <p:cNvSpPr txBox="1"/>
          <p:nvPr>
            <p:ph idx="1" type="body"/>
          </p:nvPr>
        </p:nvSpPr>
        <p:spPr>
          <a:xfrm>
            <a:off x="209321" y="1049588"/>
            <a:ext cx="10609244" cy="452431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IN" u="none" cap="none" strike="noStrike">
                <a:solidFill>
                  <a:schemeClr val="dk1"/>
                </a:solidFill>
                <a:latin typeface="Arial"/>
                <a:ea typeface="Arial"/>
                <a:cs typeface="Arial"/>
                <a:sym typeface="Arial"/>
              </a:rPr>
              <a:t>The objective of this project is to develop a real-time system that combines three key technologies: speech recognition, emotion detection, and emoji mapping. The system listens to spoken input, converts the speech into text using the Whisper model, and analyzes the emotional tone of the transcribed text through an emotion detection model. Based on the identified emotion (such as joy, sadness, anger, etc.), the system maps the emotion to an appropriate emoji for visual representation. This interactive and intuitive system enhances user experience by providing immediate emotional feedback in the form of emojis, making it more engaging and user-friendly for applications such as virtual assistants, interactive voice systems, or fun emotional recognition apps.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0"/>
          <p:cNvSpPr txBox="1"/>
          <p:nvPr>
            <p:ph type="title"/>
          </p:nvPr>
        </p:nvSpPr>
        <p:spPr>
          <a:xfrm>
            <a:off x="0" y="0"/>
            <a:ext cx="7650051" cy="772732"/>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3500"/>
              <a:buFont typeface="Arial"/>
              <a:buNone/>
            </a:pPr>
            <a:r>
              <a:rPr b="1" lang="en-IN" sz="3500">
                <a:latin typeface="Arial"/>
                <a:ea typeface="Arial"/>
                <a:cs typeface="Arial"/>
                <a:sym typeface="Arial"/>
              </a:rPr>
              <a:t>FEATURE</a:t>
            </a:r>
            <a:endParaRPr/>
          </a:p>
        </p:txBody>
      </p:sp>
      <p:sp>
        <p:nvSpPr>
          <p:cNvPr id="87" name="Google Shape;87;p10"/>
          <p:cNvSpPr txBox="1"/>
          <p:nvPr>
            <p:ph idx="1" type="body"/>
          </p:nvPr>
        </p:nvSpPr>
        <p:spPr>
          <a:xfrm>
            <a:off x="300506" y="1077778"/>
            <a:ext cx="6904525" cy="4849297"/>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Clr>
                <a:srgbClr val="000000"/>
              </a:buClr>
              <a:buSzPts val="2400"/>
              <a:buNone/>
            </a:pPr>
            <a:r>
              <a:rPr lang="en-IN" sz="2400"/>
              <a:t> </a:t>
            </a:r>
            <a:endParaRPr/>
          </a:p>
        </p:txBody>
      </p:sp>
      <p:sp>
        <p:nvSpPr>
          <p:cNvPr id="88" name="Google Shape;88;p10"/>
          <p:cNvSpPr/>
          <p:nvPr/>
        </p:nvSpPr>
        <p:spPr>
          <a:xfrm>
            <a:off x="473726" y="1450062"/>
            <a:ext cx="10333821" cy="4493538"/>
          </a:xfrm>
          <a:prstGeom prst="rect">
            <a:avLst/>
          </a:prstGeom>
          <a:noFill/>
          <a:ln>
            <a:noFill/>
          </a:ln>
        </p:spPr>
        <p:txBody>
          <a:bodyPr anchorCtr="0" anchor="ctr" bIns="45700" lIns="91425" spcFirstLastPara="1" rIns="91425" wrap="square" tIns="45700">
            <a:noAutofit/>
          </a:bodyPr>
          <a:lstStyle/>
          <a:p>
            <a:pPr indent="-139700" lvl="0" marL="0" marR="0" rtl="0" algn="l">
              <a:lnSpc>
                <a:spcPct val="100000"/>
              </a:lnSpc>
              <a:spcBef>
                <a:spcPts val="0"/>
              </a:spcBef>
              <a:spcAft>
                <a:spcPts val="0"/>
              </a:spcAft>
              <a:buClr>
                <a:schemeClr val="dk1"/>
              </a:buClr>
              <a:buSzPts val="2200"/>
              <a:buFont typeface="Arial"/>
              <a:buChar char="•"/>
            </a:pPr>
            <a:r>
              <a:rPr b="1" i="0" lang="en-IN" sz="2200" u="none" cap="none" strike="noStrike">
                <a:solidFill>
                  <a:schemeClr val="dk1"/>
                </a:solidFill>
                <a:latin typeface="Arial"/>
                <a:ea typeface="Arial"/>
                <a:cs typeface="Arial"/>
                <a:sym typeface="Arial"/>
              </a:rPr>
              <a:t>Real-Time Speech-to-Text Conversion</a:t>
            </a:r>
            <a:r>
              <a:rPr b="0" i="0" lang="en-IN" sz="2200" u="none" cap="none" strike="noStrike">
                <a:solidFill>
                  <a:schemeClr val="dk1"/>
                </a:solidFill>
                <a:latin typeface="Arial"/>
                <a:ea typeface="Arial"/>
                <a:cs typeface="Arial"/>
                <a:sym typeface="Arial"/>
              </a:rPr>
              <a:t>: Utilizes the Whisper model to transcribe spoken language into text in real-time, allowing for seamless speech recognition.</a:t>
            </a:r>
            <a:endParaRPr/>
          </a:p>
          <a:p>
            <a:pPr indent="-139700" lvl="0" marL="0" marR="0" rtl="0" algn="l">
              <a:lnSpc>
                <a:spcPct val="100000"/>
              </a:lnSpc>
              <a:spcBef>
                <a:spcPts val="0"/>
              </a:spcBef>
              <a:spcAft>
                <a:spcPts val="0"/>
              </a:spcAft>
              <a:buClr>
                <a:schemeClr val="dk1"/>
              </a:buClr>
              <a:buSzPts val="2200"/>
              <a:buFont typeface="Arial"/>
              <a:buChar char="•"/>
            </a:pPr>
            <a:r>
              <a:rPr b="1" i="0" lang="en-IN" sz="2200" u="none" cap="none" strike="noStrike">
                <a:solidFill>
                  <a:schemeClr val="dk1"/>
                </a:solidFill>
                <a:latin typeface="Arial"/>
                <a:ea typeface="Arial"/>
                <a:cs typeface="Arial"/>
                <a:sym typeface="Arial"/>
              </a:rPr>
              <a:t>Emotion Detection</a:t>
            </a:r>
            <a:r>
              <a:rPr b="0" i="0" lang="en-IN" sz="2200" u="none" cap="none" strike="noStrike">
                <a:solidFill>
                  <a:schemeClr val="dk1"/>
                </a:solidFill>
                <a:latin typeface="Arial"/>
                <a:ea typeface="Arial"/>
                <a:cs typeface="Arial"/>
                <a:sym typeface="Arial"/>
              </a:rPr>
              <a:t>: Leverages a pre-trained emotion detection model to analyze the sentiment of the transcribed text and identify emotions like joy, sadness, anger, surprise, etc.</a:t>
            </a:r>
            <a:endParaRPr/>
          </a:p>
          <a:p>
            <a:pPr indent="-139700" lvl="0" marL="0" marR="0" rtl="0" algn="l">
              <a:lnSpc>
                <a:spcPct val="100000"/>
              </a:lnSpc>
              <a:spcBef>
                <a:spcPts val="0"/>
              </a:spcBef>
              <a:spcAft>
                <a:spcPts val="0"/>
              </a:spcAft>
              <a:buClr>
                <a:schemeClr val="dk1"/>
              </a:buClr>
              <a:buSzPts val="2200"/>
              <a:buFont typeface="Arial"/>
              <a:buChar char="•"/>
            </a:pPr>
            <a:r>
              <a:rPr b="1" i="0" lang="en-IN" sz="2200" u="none" cap="none" strike="noStrike">
                <a:solidFill>
                  <a:schemeClr val="dk1"/>
                </a:solidFill>
                <a:latin typeface="Arial"/>
                <a:ea typeface="Arial"/>
                <a:cs typeface="Arial"/>
                <a:sym typeface="Arial"/>
              </a:rPr>
              <a:t>Emoji Mapping</a:t>
            </a:r>
            <a:r>
              <a:rPr b="0" i="0" lang="en-IN" sz="2200" u="none" cap="none" strike="noStrike">
                <a:solidFill>
                  <a:schemeClr val="dk1"/>
                </a:solidFill>
                <a:latin typeface="Arial"/>
                <a:ea typeface="Arial"/>
                <a:cs typeface="Arial"/>
                <a:sym typeface="Arial"/>
              </a:rPr>
              <a:t>: Maps the detected emotions to corresponding emojis, providing a visual representation of the emotions in a simple and intuitive way.</a:t>
            </a:r>
            <a:endParaRPr/>
          </a:p>
          <a:p>
            <a:pPr indent="-139700" lvl="0" marL="0" marR="0" rtl="0" algn="l">
              <a:lnSpc>
                <a:spcPct val="100000"/>
              </a:lnSpc>
              <a:spcBef>
                <a:spcPts val="0"/>
              </a:spcBef>
              <a:spcAft>
                <a:spcPts val="0"/>
              </a:spcAft>
              <a:buClr>
                <a:schemeClr val="dk1"/>
              </a:buClr>
              <a:buSzPts val="2200"/>
              <a:buFont typeface="Arial"/>
              <a:buChar char="•"/>
            </a:pPr>
            <a:r>
              <a:rPr b="1" i="0" lang="en-IN" sz="2200" u="none" cap="none" strike="noStrike">
                <a:solidFill>
                  <a:schemeClr val="dk1"/>
                </a:solidFill>
                <a:latin typeface="Arial"/>
                <a:ea typeface="Arial"/>
                <a:cs typeface="Arial"/>
                <a:sym typeface="Arial"/>
              </a:rPr>
              <a:t>Continuous Listening</a:t>
            </a:r>
            <a:r>
              <a:rPr b="0" i="0" lang="en-IN" sz="2200" u="none" cap="none" strike="noStrike">
                <a:solidFill>
                  <a:schemeClr val="dk1"/>
                </a:solidFill>
                <a:latin typeface="Arial"/>
                <a:ea typeface="Arial"/>
                <a:cs typeface="Arial"/>
                <a:sym typeface="Arial"/>
              </a:rPr>
              <a:t>: The system continuously listens to microphone input, processes audio in real-time, and generates immediate results without manual intervention.</a:t>
            </a:r>
            <a:endParaRPr/>
          </a:p>
          <a:p>
            <a:pPr indent="-139700" lvl="0" marL="0" marR="0" rtl="0" algn="l">
              <a:lnSpc>
                <a:spcPct val="100000"/>
              </a:lnSpc>
              <a:spcBef>
                <a:spcPts val="0"/>
              </a:spcBef>
              <a:spcAft>
                <a:spcPts val="0"/>
              </a:spcAft>
              <a:buClr>
                <a:schemeClr val="dk1"/>
              </a:buClr>
              <a:buSzPts val="2200"/>
              <a:buFont typeface="Arial"/>
              <a:buChar char="•"/>
            </a:pPr>
            <a:r>
              <a:rPr b="1" i="0" lang="en-IN" sz="2200" u="none" cap="none" strike="noStrike">
                <a:solidFill>
                  <a:schemeClr val="dk1"/>
                </a:solidFill>
                <a:latin typeface="Arial"/>
                <a:ea typeface="Arial"/>
                <a:cs typeface="Arial"/>
                <a:sym typeface="Arial"/>
              </a:rPr>
              <a:t>Interactive User Experience</a:t>
            </a:r>
            <a:r>
              <a:rPr b="0" i="0" lang="en-IN" sz="2200" u="none" cap="none" strike="noStrike">
                <a:solidFill>
                  <a:schemeClr val="dk1"/>
                </a:solidFill>
                <a:latin typeface="Arial"/>
                <a:ea typeface="Arial"/>
                <a:cs typeface="Arial"/>
                <a:sym typeface="Arial"/>
              </a:rPr>
              <a:t>: Combines voice input, emotional analysis, and emoji output to create an engaging and interactive user experience.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1"/>
          <p:cNvSpPr txBox="1"/>
          <p:nvPr>
            <p:ph type="title"/>
          </p:nvPr>
        </p:nvSpPr>
        <p:spPr>
          <a:xfrm>
            <a:off x="64371" y="12874"/>
            <a:ext cx="7650052" cy="772733"/>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3500"/>
              <a:buFont typeface="Arial"/>
              <a:buNone/>
            </a:pPr>
            <a:r>
              <a:rPr b="1" lang="en-IN" sz="3500">
                <a:latin typeface="Arial"/>
                <a:ea typeface="Arial"/>
                <a:cs typeface="Arial"/>
                <a:sym typeface="Arial"/>
              </a:rPr>
              <a:t>FLOWCHART</a:t>
            </a:r>
            <a:endParaRPr/>
          </a:p>
        </p:txBody>
      </p:sp>
      <p:pic>
        <p:nvPicPr>
          <p:cNvPr id="94" name="Google Shape;94;p11"/>
          <p:cNvPicPr preferRelativeResize="0"/>
          <p:nvPr/>
        </p:nvPicPr>
        <p:blipFill>
          <a:blip r:embed="rId3">
            <a:alphaModFix/>
          </a:blip>
          <a:stretch>
            <a:fillRect/>
          </a:stretch>
        </p:blipFill>
        <p:spPr>
          <a:xfrm>
            <a:off x="-774625" y="785600"/>
            <a:ext cx="11943199" cy="5969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ph type="title"/>
          </p:nvPr>
        </p:nvSpPr>
        <p:spPr>
          <a:xfrm>
            <a:off x="64371" y="12874"/>
            <a:ext cx="7650052" cy="772733"/>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3500"/>
              <a:buFont typeface="Arial"/>
              <a:buNone/>
            </a:pPr>
            <a:r>
              <a:rPr b="1" lang="en-IN" sz="3500">
                <a:latin typeface="Arial"/>
                <a:ea typeface="Arial"/>
                <a:cs typeface="Arial"/>
                <a:sym typeface="Arial"/>
              </a:rPr>
              <a:t>TECHNOLOGY USED</a:t>
            </a:r>
            <a:endParaRPr/>
          </a:p>
        </p:txBody>
      </p:sp>
      <p:sp>
        <p:nvSpPr>
          <p:cNvPr id="100" name="Google Shape;100;p12"/>
          <p:cNvSpPr txBox="1"/>
          <p:nvPr/>
        </p:nvSpPr>
        <p:spPr>
          <a:xfrm>
            <a:off x="692512" y="1397688"/>
            <a:ext cx="2859012" cy="41506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500"/>
              <a:buFont typeface="Calibri"/>
              <a:buNone/>
            </a:pPr>
            <a:r>
              <a:rPr b="1" i="0" lang="en-IN" sz="2500" u="none" cap="none" strike="noStrike">
                <a:solidFill>
                  <a:srgbClr val="000000"/>
                </a:solidFill>
                <a:latin typeface="Calibri"/>
                <a:ea typeface="Calibri"/>
                <a:cs typeface="Calibri"/>
                <a:sym typeface="Calibri"/>
              </a:rPr>
              <a:t>Frontend Technology</a:t>
            </a:r>
            <a:endParaRPr b="0" i="0" sz="1400" u="none" cap="none" strike="noStrike">
              <a:solidFill>
                <a:srgbClr val="000000"/>
              </a:solidFill>
              <a:latin typeface="Arial"/>
              <a:ea typeface="Arial"/>
              <a:cs typeface="Arial"/>
              <a:sym typeface="Arial"/>
            </a:endParaRPr>
          </a:p>
        </p:txBody>
      </p:sp>
      <p:sp>
        <p:nvSpPr>
          <p:cNvPr id="101" name="Google Shape;101;p12"/>
          <p:cNvSpPr txBox="1"/>
          <p:nvPr/>
        </p:nvSpPr>
        <p:spPr>
          <a:xfrm>
            <a:off x="4710367" y="1397688"/>
            <a:ext cx="2771265" cy="41506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500"/>
              <a:buFont typeface="Calibri"/>
              <a:buNone/>
            </a:pPr>
            <a:r>
              <a:rPr b="1" i="0" lang="en-IN" sz="2500" u="none" cap="none" strike="noStrike">
                <a:solidFill>
                  <a:srgbClr val="000000"/>
                </a:solidFill>
                <a:latin typeface="Calibri"/>
                <a:ea typeface="Calibri"/>
                <a:cs typeface="Calibri"/>
                <a:sym typeface="Calibri"/>
              </a:rPr>
              <a:t>Backend Technology</a:t>
            </a:r>
            <a:endParaRPr b="0" i="0" sz="1400" u="none" cap="none" strike="noStrike">
              <a:solidFill>
                <a:srgbClr val="000000"/>
              </a:solidFill>
              <a:latin typeface="Arial"/>
              <a:ea typeface="Arial"/>
              <a:cs typeface="Arial"/>
              <a:sym typeface="Arial"/>
            </a:endParaRPr>
          </a:p>
        </p:txBody>
      </p:sp>
      <p:sp>
        <p:nvSpPr>
          <p:cNvPr id="102" name="Google Shape;102;p12"/>
          <p:cNvSpPr txBox="1"/>
          <p:nvPr/>
        </p:nvSpPr>
        <p:spPr>
          <a:xfrm>
            <a:off x="8640476" y="1397688"/>
            <a:ext cx="2973734" cy="41506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500"/>
              <a:buFont typeface="Calibri"/>
              <a:buNone/>
            </a:pPr>
            <a:r>
              <a:rPr b="1" i="0" lang="en-IN" sz="2500" u="none" cap="none" strike="noStrike">
                <a:solidFill>
                  <a:srgbClr val="000000"/>
                </a:solidFill>
                <a:latin typeface="Calibri"/>
                <a:ea typeface="Calibri"/>
                <a:cs typeface="Calibri"/>
                <a:sym typeface="Calibri"/>
              </a:rPr>
              <a:t>What ML Model Used</a:t>
            </a:r>
            <a:endParaRPr b="0" i="0" sz="1400" u="none" cap="none" strike="noStrike">
              <a:solidFill>
                <a:srgbClr val="000000"/>
              </a:solidFill>
              <a:latin typeface="Arial"/>
              <a:ea typeface="Arial"/>
              <a:cs typeface="Arial"/>
              <a:sym typeface="Arial"/>
            </a:endParaRPr>
          </a:p>
        </p:txBody>
      </p:sp>
      <p:graphicFrame>
        <p:nvGraphicFramePr>
          <p:cNvPr id="103" name="Google Shape;103;p12"/>
          <p:cNvGraphicFramePr/>
          <p:nvPr/>
        </p:nvGraphicFramePr>
        <p:xfrm>
          <a:off x="64371" y="2404127"/>
          <a:ext cx="3000000" cy="3000000"/>
        </p:xfrm>
        <a:graphic>
          <a:graphicData uri="http://schemas.openxmlformats.org/drawingml/2006/table">
            <a:tbl>
              <a:tblPr bandRow="1" firstRow="1">
                <a:noFill/>
                <a:tableStyleId>{5C14697F-03AA-4368-9D27-2B14C597F2E5}</a:tableStyleId>
              </a:tblPr>
              <a:tblGrid>
                <a:gridCol w="1271550"/>
                <a:gridCol w="1271550"/>
                <a:gridCol w="1271550"/>
              </a:tblGrid>
              <a:tr h="331650">
                <a:tc>
                  <a:txBody>
                    <a:bodyPr/>
                    <a:lstStyle/>
                    <a:p>
                      <a:pPr indent="0" lvl="0" marL="0" marR="0" rtl="0" algn="l">
                        <a:lnSpc>
                          <a:spcPct val="100000"/>
                        </a:lnSpc>
                        <a:spcBef>
                          <a:spcPts val="0"/>
                        </a:spcBef>
                        <a:spcAft>
                          <a:spcPts val="0"/>
                        </a:spcAft>
                        <a:buNone/>
                      </a:pPr>
                      <a:r>
                        <a:rPr b="1" lang="en-IN" sz="1400" u="none" cap="none" strike="noStrike"/>
                        <a:t>Components</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Technology</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Purpose</a:t>
                      </a:r>
                      <a:endParaRPr/>
                    </a:p>
                  </a:txBody>
                  <a:tcPr marT="45725" marB="45725" marR="91450" marL="91450"/>
                </a:tc>
              </a:tr>
              <a:tr h="331650">
                <a:tc>
                  <a:txBody>
                    <a:bodyPr/>
                    <a:lstStyle/>
                    <a:p>
                      <a:pPr indent="0" lvl="0" marL="0" marR="0" rtl="0" algn="l">
                        <a:lnSpc>
                          <a:spcPct val="100000"/>
                        </a:lnSpc>
                        <a:spcBef>
                          <a:spcPts val="0"/>
                        </a:spcBef>
                        <a:spcAft>
                          <a:spcPts val="0"/>
                        </a:spcAft>
                        <a:buNone/>
                      </a:pPr>
                      <a:r>
                        <a:rPr b="1" lang="en-IN" sz="1400" u="none" cap="none" strike="noStrike"/>
                        <a:t>Speech recognition(ASR)</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OpenAI Whisper</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Converts speech to text</a:t>
                      </a:r>
                      <a:endParaRPr/>
                    </a:p>
                  </a:txBody>
                  <a:tcPr marT="45725" marB="45725" marR="91450" marL="91450"/>
                </a:tc>
              </a:tr>
              <a:tr h="331650">
                <a:tc>
                  <a:txBody>
                    <a:bodyPr/>
                    <a:lstStyle/>
                    <a:p>
                      <a:pPr indent="0" lvl="0" marL="0" marR="0" rtl="0" algn="l">
                        <a:lnSpc>
                          <a:spcPct val="100000"/>
                        </a:lnSpc>
                        <a:spcBef>
                          <a:spcPts val="0"/>
                        </a:spcBef>
                        <a:spcAft>
                          <a:spcPts val="0"/>
                        </a:spcAft>
                        <a:buNone/>
                      </a:pPr>
                      <a:r>
                        <a:rPr b="1" lang="en-IN" sz="1400" u="none" cap="none" strike="noStrike"/>
                        <a:t>Emotion detection</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Hugging Face Transformers</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Analyses texts detects emotions</a:t>
                      </a:r>
                      <a:endParaRPr/>
                    </a:p>
                  </a:txBody>
                  <a:tcPr marT="45725" marB="45725" marR="91450" marL="91450"/>
                </a:tc>
              </a:tr>
              <a:tr h="331650">
                <a:tc>
                  <a:txBody>
                    <a:bodyPr/>
                    <a:lstStyle/>
                    <a:p>
                      <a:pPr indent="0" lvl="0" marL="0" marR="0" rtl="0" algn="l">
                        <a:lnSpc>
                          <a:spcPct val="100000"/>
                        </a:lnSpc>
                        <a:spcBef>
                          <a:spcPts val="0"/>
                        </a:spcBef>
                        <a:spcAft>
                          <a:spcPts val="0"/>
                        </a:spcAft>
                        <a:buNone/>
                      </a:pPr>
                      <a:r>
                        <a:rPr b="1" lang="en-IN" sz="1400" u="none" cap="none" strike="noStrike"/>
                        <a:t>Real-Time Audio Capture</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Sound Device</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Captures live microphone outputs</a:t>
                      </a:r>
                      <a:endParaRPr/>
                    </a:p>
                  </a:txBody>
                  <a:tcPr marT="45725" marB="45725" marR="91450" marL="91450"/>
                </a:tc>
              </a:tr>
              <a:tr h="463400">
                <a:tc>
                  <a:txBody>
                    <a:bodyPr/>
                    <a:lstStyle/>
                    <a:p>
                      <a:pPr indent="0" lvl="0" marL="0" marR="0" rtl="0" algn="l">
                        <a:lnSpc>
                          <a:spcPct val="100000"/>
                        </a:lnSpc>
                        <a:spcBef>
                          <a:spcPts val="0"/>
                        </a:spcBef>
                        <a:spcAft>
                          <a:spcPts val="0"/>
                        </a:spcAft>
                        <a:buNone/>
                      </a:pPr>
                      <a:r>
                        <a:rPr b="1" lang="en-IN" sz="1400" u="none" cap="none" strike="noStrike"/>
                        <a:t>Audio processing</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NumPy</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Converts raw audio data for processing</a:t>
                      </a:r>
                      <a:endParaRPr/>
                    </a:p>
                  </a:txBody>
                  <a:tcPr marT="45725" marB="45725" marR="91450" marL="91450"/>
                </a:tc>
              </a:tr>
            </a:tbl>
          </a:graphicData>
        </a:graphic>
      </p:graphicFrame>
      <p:graphicFrame>
        <p:nvGraphicFramePr>
          <p:cNvPr id="104" name="Google Shape;104;p12"/>
          <p:cNvGraphicFramePr/>
          <p:nvPr/>
        </p:nvGraphicFramePr>
        <p:xfrm>
          <a:off x="4000581" y="2439687"/>
          <a:ext cx="3000000" cy="3000000"/>
        </p:xfrm>
        <a:graphic>
          <a:graphicData uri="http://schemas.openxmlformats.org/drawingml/2006/table">
            <a:tbl>
              <a:tblPr bandRow="1" firstRow="1">
                <a:noFill/>
                <a:tableStyleId>{5C14697F-03AA-4368-9D27-2B14C597F2E5}</a:tableStyleId>
              </a:tblPr>
              <a:tblGrid>
                <a:gridCol w="1396950"/>
                <a:gridCol w="1396950"/>
                <a:gridCol w="1396950"/>
              </a:tblGrid>
              <a:tr h="397575">
                <a:tc>
                  <a:txBody>
                    <a:bodyPr/>
                    <a:lstStyle/>
                    <a:p>
                      <a:pPr indent="0" lvl="0" marL="0" marR="0" rtl="0" algn="l">
                        <a:lnSpc>
                          <a:spcPct val="100000"/>
                        </a:lnSpc>
                        <a:spcBef>
                          <a:spcPts val="0"/>
                        </a:spcBef>
                        <a:spcAft>
                          <a:spcPts val="0"/>
                        </a:spcAft>
                        <a:buNone/>
                      </a:pPr>
                      <a:r>
                        <a:rPr b="1" lang="en-IN" sz="1400" u="none" cap="none" strike="noStrike"/>
                        <a:t>Components</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Technology</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Purpose</a:t>
                      </a:r>
                      <a:endParaRPr/>
                    </a:p>
                  </a:txBody>
                  <a:tcPr marT="45725" marB="45725" marR="91450" marL="91450"/>
                </a:tc>
              </a:tr>
              <a:tr h="397575">
                <a:tc>
                  <a:txBody>
                    <a:bodyPr/>
                    <a:lstStyle/>
                    <a:p>
                      <a:pPr indent="0" lvl="0" marL="0" marR="0" rtl="0" algn="l">
                        <a:lnSpc>
                          <a:spcPct val="100000"/>
                        </a:lnSpc>
                        <a:spcBef>
                          <a:spcPts val="0"/>
                        </a:spcBef>
                        <a:spcAft>
                          <a:spcPts val="0"/>
                        </a:spcAft>
                        <a:buNone/>
                      </a:pPr>
                      <a:r>
                        <a:rPr b="1" lang="en-IN" sz="1400" u="none" cap="none" strike="noStrike"/>
                        <a:t>User Interface(UI)</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HTML/CSS/JavaScript</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Display speech to emoji output </a:t>
                      </a:r>
                      <a:endParaRPr/>
                    </a:p>
                  </a:txBody>
                  <a:tcPr marT="45725" marB="45725" marR="91450" marL="91450"/>
                </a:tc>
              </a:tr>
              <a:tr h="397575">
                <a:tc>
                  <a:txBody>
                    <a:bodyPr/>
                    <a:lstStyle/>
                    <a:p>
                      <a:pPr indent="0" lvl="0" marL="0" marR="0" rtl="0" algn="l">
                        <a:lnSpc>
                          <a:spcPct val="100000"/>
                        </a:lnSpc>
                        <a:spcBef>
                          <a:spcPts val="0"/>
                        </a:spcBef>
                        <a:spcAft>
                          <a:spcPts val="0"/>
                        </a:spcAft>
                        <a:buNone/>
                      </a:pPr>
                      <a:r>
                        <a:rPr b="1" lang="en-IN" sz="1400" u="none" cap="none" strike="noStrike"/>
                        <a:t>Frontend frame </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React.js/Vue.js</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For interactive and dynamic UI</a:t>
                      </a:r>
                      <a:endParaRPr/>
                    </a:p>
                  </a:txBody>
                  <a:tcPr marT="45725" marB="45725" marR="91450" marL="91450"/>
                </a:tc>
              </a:tr>
              <a:tr h="397575">
                <a:tc>
                  <a:txBody>
                    <a:bodyPr/>
                    <a:lstStyle/>
                    <a:p>
                      <a:pPr indent="0" lvl="0" marL="0" marR="0" rtl="0" algn="l">
                        <a:lnSpc>
                          <a:spcPct val="100000"/>
                        </a:lnSpc>
                        <a:spcBef>
                          <a:spcPts val="0"/>
                        </a:spcBef>
                        <a:spcAft>
                          <a:spcPts val="0"/>
                        </a:spcAft>
                        <a:buNone/>
                      </a:pPr>
                      <a:r>
                        <a:rPr b="1" lang="en-IN" sz="1400" u="none" cap="none" strike="noStrike"/>
                        <a:t>Speech Input UI</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Microphone Button</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Captures audio from users</a:t>
                      </a:r>
                      <a:endParaRPr/>
                    </a:p>
                  </a:txBody>
                  <a:tcPr marT="45725" marB="45725" marR="91450" marL="91450"/>
                </a:tc>
              </a:tr>
              <a:tr h="397575">
                <a:tc>
                  <a:txBody>
                    <a:bodyPr/>
                    <a:lstStyle/>
                    <a:p>
                      <a:pPr indent="0" lvl="0" marL="0" marR="0" rtl="0" algn="l">
                        <a:lnSpc>
                          <a:spcPct val="100000"/>
                        </a:lnSpc>
                        <a:spcBef>
                          <a:spcPts val="0"/>
                        </a:spcBef>
                        <a:spcAft>
                          <a:spcPts val="0"/>
                        </a:spcAft>
                        <a:buNone/>
                      </a:pPr>
                      <a:r>
                        <a:rPr b="1" lang="en-IN" sz="1400" u="none" cap="none" strike="noStrike"/>
                        <a:t>Emoji Display</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JavaScript/HTML DOM</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Shows detected emotions as emoji</a:t>
                      </a:r>
                      <a:endParaRPr/>
                    </a:p>
                  </a:txBody>
                  <a:tcPr marT="45725" marB="45725" marR="91450" marL="91450"/>
                </a:tc>
              </a:tr>
              <a:tr h="555525">
                <a:tc>
                  <a:txBody>
                    <a:bodyPr/>
                    <a:lstStyle/>
                    <a:p>
                      <a:pPr indent="0" lvl="0" marL="0" marR="0" rtl="0" algn="l">
                        <a:lnSpc>
                          <a:spcPct val="100000"/>
                        </a:lnSpc>
                        <a:spcBef>
                          <a:spcPts val="0"/>
                        </a:spcBef>
                        <a:spcAft>
                          <a:spcPts val="0"/>
                        </a:spcAft>
                        <a:buNone/>
                      </a:pPr>
                      <a:r>
                        <a:rPr b="1" lang="en-IN" sz="1400" u="none" cap="none" strike="noStrike"/>
                        <a:t>Communication with Backend</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Fetch API/WebSocket</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Sends speech data &amp; recieves emoji responses</a:t>
                      </a:r>
                      <a:endParaRPr/>
                    </a:p>
                  </a:txBody>
                  <a:tcPr marT="45725" marB="45725" marR="91450" marL="91450"/>
                </a:tc>
              </a:tr>
            </a:tbl>
          </a:graphicData>
        </a:graphic>
      </p:graphicFrame>
      <p:graphicFrame>
        <p:nvGraphicFramePr>
          <p:cNvPr id="105" name="Google Shape;105;p12"/>
          <p:cNvGraphicFramePr/>
          <p:nvPr/>
        </p:nvGraphicFramePr>
        <p:xfrm>
          <a:off x="8312967" y="2404127"/>
          <a:ext cx="3000000" cy="3000000"/>
        </p:xfrm>
        <a:graphic>
          <a:graphicData uri="http://schemas.openxmlformats.org/drawingml/2006/table">
            <a:tbl>
              <a:tblPr bandRow="1" firstRow="1">
                <a:noFill/>
                <a:tableStyleId>{5C14697F-03AA-4368-9D27-2B14C597F2E5}</a:tableStyleId>
              </a:tblPr>
              <a:tblGrid>
                <a:gridCol w="953675"/>
                <a:gridCol w="953675"/>
                <a:gridCol w="953675"/>
                <a:gridCol w="953675"/>
              </a:tblGrid>
              <a:tr h="370850">
                <a:tc>
                  <a:txBody>
                    <a:bodyPr/>
                    <a:lstStyle/>
                    <a:p>
                      <a:pPr indent="0" lvl="0" marL="0" marR="0" rtl="0" algn="l">
                        <a:lnSpc>
                          <a:spcPct val="100000"/>
                        </a:lnSpc>
                        <a:spcBef>
                          <a:spcPts val="0"/>
                        </a:spcBef>
                        <a:spcAft>
                          <a:spcPts val="0"/>
                        </a:spcAft>
                        <a:buNone/>
                      </a:pPr>
                      <a:r>
                        <a:rPr b="1" lang="en-IN" sz="1400" u="none" cap="none" strike="noStrike"/>
                        <a:t>Components</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Model</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Purpose</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Source</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1" lang="en-IN" sz="1400" u="none" cap="none" strike="noStrike"/>
                        <a:t>Speech recognition(ASR)</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Whisper</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Converts speech to text</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OpenAI</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1" lang="en-IN" sz="1400" u="none" cap="none" strike="noStrike"/>
                        <a:t>Emotion detection</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DistilRoBERTa</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Analyses text and emotions</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Hugging face</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ph type="title"/>
          </p:nvPr>
        </p:nvSpPr>
        <p:spPr>
          <a:xfrm>
            <a:off x="0" y="0"/>
            <a:ext cx="7650051" cy="772732"/>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3500"/>
              <a:buFont typeface="Arial"/>
              <a:buNone/>
            </a:pPr>
            <a:r>
              <a:rPr b="1" lang="en-IN" sz="3500">
                <a:latin typeface="Arial"/>
                <a:ea typeface="Arial"/>
                <a:cs typeface="Arial"/>
                <a:sym typeface="Arial"/>
              </a:rPr>
              <a:t>SYSTEM ARCHITECTURE</a:t>
            </a:r>
            <a:endParaRPr/>
          </a:p>
        </p:txBody>
      </p:sp>
      <p:sp>
        <p:nvSpPr>
          <p:cNvPr id="111" name="Google Shape;111;p13"/>
          <p:cNvSpPr txBox="1"/>
          <p:nvPr>
            <p:ph idx="1" type="body"/>
          </p:nvPr>
        </p:nvSpPr>
        <p:spPr>
          <a:xfrm>
            <a:off x="300506" y="1077778"/>
            <a:ext cx="11792756" cy="4825667"/>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0"/>
              </a:spcBef>
              <a:spcAft>
                <a:spcPts val="0"/>
              </a:spcAft>
              <a:buClr>
                <a:srgbClr val="000000"/>
              </a:buClr>
              <a:buSzPts val="2400"/>
              <a:buNone/>
            </a:pPr>
            <a:r>
              <a:t/>
            </a:r>
            <a:endParaRPr/>
          </a:p>
        </p:txBody>
      </p:sp>
      <p:pic>
        <p:nvPicPr>
          <p:cNvPr id="112" name="Google Shape;112;p13"/>
          <p:cNvPicPr preferRelativeResize="0"/>
          <p:nvPr/>
        </p:nvPicPr>
        <p:blipFill>
          <a:blip r:embed="rId3">
            <a:alphaModFix/>
          </a:blip>
          <a:stretch>
            <a:fillRect/>
          </a:stretch>
        </p:blipFill>
        <p:spPr>
          <a:xfrm>
            <a:off x="443175" y="1077775"/>
            <a:ext cx="11489526" cy="482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2" y="0"/>
            <a:ext cx="7650052" cy="772732"/>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3500"/>
              <a:buFont typeface="Arial"/>
              <a:buNone/>
            </a:pPr>
            <a:r>
              <a:rPr b="1" lang="en-IN" sz="3500">
                <a:latin typeface="Arial"/>
                <a:ea typeface="Arial"/>
                <a:cs typeface="Arial"/>
                <a:sym typeface="Arial"/>
              </a:rPr>
              <a:t>TARGET CUSTOMERS</a:t>
            </a:r>
            <a:endParaRPr/>
          </a:p>
        </p:txBody>
      </p:sp>
      <p:sp>
        <p:nvSpPr>
          <p:cNvPr id="118" name="Google Shape;118;p14"/>
          <p:cNvSpPr txBox="1"/>
          <p:nvPr>
            <p:ph idx="1" type="body"/>
          </p:nvPr>
        </p:nvSpPr>
        <p:spPr>
          <a:xfrm>
            <a:off x="300506" y="1077778"/>
            <a:ext cx="11531610" cy="5297264"/>
          </a:xfrm>
          <a:prstGeom prst="rect">
            <a:avLst/>
          </a:prstGeom>
          <a:noFill/>
          <a:ln>
            <a:noFill/>
          </a:ln>
        </p:spPr>
        <p:txBody>
          <a:bodyPr anchorCtr="0" anchor="ctr" bIns="45700" lIns="45700" spcFirstLastPara="1" rIns="45700" wrap="square" tIns="45700">
            <a:normAutofit fontScale="70000" lnSpcReduction="20000"/>
          </a:bodyPr>
          <a:lstStyle/>
          <a:p>
            <a:pPr indent="-228600" lvl="0" marL="457200" rtl="0" algn="l">
              <a:lnSpc>
                <a:spcPct val="90000"/>
              </a:lnSpc>
              <a:spcBef>
                <a:spcPts val="1000"/>
              </a:spcBef>
              <a:spcAft>
                <a:spcPts val="0"/>
              </a:spcAft>
              <a:buSzPct val="142857"/>
              <a:buNone/>
            </a:pPr>
            <a:r>
              <a:rPr b="1" lang="en-IN"/>
              <a:t>1. Developers &amp; AI Enthusiasts</a:t>
            </a:r>
            <a:endParaRPr/>
          </a:p>
          <a:p>
            <a:pPr indent="-228600" lvl="0" marL="457200" rtl="0" algn="l">
              <a:lnSpc>
                <a:spcPct val="90000"/>
              </a:lnSpc>
              <a:spcBef>
                <a:spcPts val="1000"/>
              </a:spcBef>
              <a:spcAft>
                <a:spcPts val="0"/>
              </a:spcAft>
              <a:buSzPct val="142857"/>
              <a:buFont typeface="Arial"/>
              <a:buChar char="•"/>
            </a:pPr>
            <a:r>
              <a:rPr b="1" lang="en-IN"/>
              <a:t>People interested in AI-driven real-time speech processing.</a:t>
            </a:r>
            <a:endParaRPr/>
          </a:p>
          <a:p>
            <a:pPr indent="-228600" lvl="0" marL="457200" rtl="0" algn="l">
              <a:lnSpc>
                <a:spcPct val="90000"/>
              </a:lnSpc>
              <a:spcBef>
                <a:spcPts val="1000"/>
              </a:spcBef>
              <a:spcAft>
                <a:spcPts val="0"/>
              </a:spcAft>
              <a:buSzPct val="142857"/>
              <a:buFont typeface="Arial"/>
              <a:buChar char="•"/>
            </a:pPr>
            <a:r>
              <a:rPr b="1" lang="en-IN"/>
              <a:t>Developers working with Whisper ASR, NLP, and sentiment analysis.</a:t>
            </a:r>
            <a:endParaRPr/>
          </a:p>
          <a:p>
            <a:pPr indent="-228600" lvl="0" marL="457200" rtl="0" algn="l">
              <a:lnSpc>
                <a:spcPct val="90000"/>
              </a:lnSpc>
              <a:spcBef>
                <a:spcPts val="1000"/>
              </a:spcBef>
              <a:spcAft>
                <a:spcPts val="0"/>
              </a:spcAft>
              <a:buSzPct val="142857"/>
              <a:buFont typeface="Arial"/>
              <a:buChar char="•"/>
            </a:pPr>
            <a:r>
              <a:rPr b="1" lang="en-IN"/>
              <a:t>Those exploring Hugging Face emotion models and Flask for AI integration.</a:t>
            </a:r>
            <a:endParaRPr/>
          </a:p>
          <a:p>
            <a:pPr indent="-228600" lvl="0" marL="457200" rtl="0" algn="l">
              <a:lnSpc>
                <a:spcPct val="90000"/>
              </a:lnSpc>
              <a:spcBef>
                <a:spcPts val="1000"/>
              </a:spcBef>
              <a:spcAft>
                <a:spcPts val="0"/>
              </a:spcAft>
              <a:buSzPct val="142857"/>
              <a:buNone/>
            </a:pPr>
            <a:r>
              <a:rPr b="1" lang="en-IN"/>
              <a:t>2. Accessibility &amp; Assistive Tech Users</a:t>
            </a:r>
            <a:endParaRPr/>
          </a:p>
          <a:p>
            <a:pPr indent="-228600" lvl="0" marL="457200" rtl="0" algn="l">
              <a:lnSpc>
                <a:spcPct val="90000"/>
              </a:lnSpc>
              <a:spcBef>
                <a:spcPts val="1000"/>
              </a:spcBef>
              <a:spcAft>
                <a:spcPts val="0"/>
              </a:spcAft>
              <a:buSzPct val="142857"/>
              <a:buFont typeface="Arial"/>
              <a:buChar char="•"/>
            </a:pPr>
            <a:r>
              <a:rPr b="1" lang="en-IN"/>
              <a:t>People with hearing impairments who might benefit from visual emotional cues.</a:t>
            </a:r>
            <a:endParaRPr/>
          </a:p>
          <a:p>
            <a:pPr indent="-228600" lvl="0" marL="457200" rtl="0" algn="l">
              <a:lnSpc>
                <a:spcPct val="90000"/>
              </a:lnSpc>
              <a:spcBef>
                <a:spcPts val="1000"/>
              </a:spcBef>
              <a:spcAft>
                <a:spcPts val="0"/>
              </a:spcAft>
              <a:buSzPct val="142857"/>
              <a:buFont typeface="Arial"/>
              <a:buChar char="•"/>
            </a:pPr>
            <a:r>
              <a:rPr b="1" lang="en-IN"/>
              <a:t>Users who need text-to-emoji translation for better communication in digital spaces.</a:t>
            </a:r>
            <a:endParaRPr/>
          </a:p>
          <a:p>
            <a:pPr indent="-228600" lvl="0" marL="457200" rtl="0" algn="l">
              <a:lnSpc>
                <a:spcPct val="90000"/>
              </a:lnSpc>
              <a:spcBef>
                <a:spcPts val="1000"/>
              </a:spcBef>
              <a:spcAft>
                <a:spcPts val="0"/>
              </a:spcAft>
              <a:buSzPct val="142857"/>
              <a:buNone/>
            </a:pPr>
            <a:r>
              <a:rPr b="1" lang="en-IN"/>
              <a:t>3. Social Media &amp; Content Creators</a:t>
            </a:r>
            <a:endParaRPr/>
          </a:p>
          <a:p>
            <a:pPr indent="-228600" lvl="0" marL="457200" rtl="0" algn="l">
              <a:lnSpc>
                <a:spcPct val="90000"/>
              </a:lnSpc>
              <a:spcBef>
                <a:spcPts val="1000"/>
              </a:spcBef>
              <a:spcAft>
                <a:spcPts val="0"/>
              </a:spcAft>
              <a:buSzPct val="142857"/>
              <a:buFont typeface="Arial"/>
              <a:buChar char="•"/>
            </a:pPr>
            <a:r>
              <a:rPr b="1" lang="en-IN"/>
              <a:t>Streamers or content creators who want to convert speech into emoji reactions for interactive engagement.</a:t>
            </a:r>
            <a:endParaRPr/>
          </a:p>
          <a:p>
            <a:pPr indent="-228600" lvl="0" marL="457200" rtl="0" algn="l">
              <a:lnSpc>
                <a:spcPct val="90000"/>
              </a:lnSpc>
              <a:spcBef>
                <a:spcPts val="1000"/>
              </a:spcBef>
              <a:spcAft>
                <a:spcPts val="0"/>
              </a:spcAft>
              <a:buSzPct val="142857"/>
              <a:buFont typeface="Arial"/>
              <a:buChar char="•"/>
            </a:pPr>
            <a:r>
              <a:rPr b="1" lang="en-IN"/>
              <a:t>Developers building emoji-based chatbots or auto-reaction tools for live platforms.</a:t>
            </a:r>
            <a:endParaRPr/>
          </a:p>
          <a:p>
            <a:pPr indent="-228600" lvl="0" marL="457200" rtl="0" algn="l">
              <a:lnSpc>
                <a:spcPct val="90000"/>
              </a:lnSpc>
              <a:spcBef>
                <a:spcPts val="1000"/>
              </a:spcBef>
              <a:spcAft>
                <a:spcPts val="0"/>
              </a:spcAft>
              <a:buSzPct val="142857"/>
              <a:buNone/>
            </a:pPr>
            <a:r>
              <a:rPr b="1" lang="en-IN"/>
              <a:t>4. Customer Support &amp; Sentiment Analysis</a:t>
            </a:r>
            <a:endParaRPr/>
          </a:p>
          <a:p>
            <a:pPr indent="-228600" lvl="0" marL="457200" rtl="0" algn="l">
              <a:lnSpc>
                <a:spcPct val="90000"/>
              </a:lnSpc>
              <a:spcBef>
                <a:spcPts val="1000"/>
              </a:spcBef>
              <a:spcAft>
                <a:spcPts val="0"/>
              </a:spcAft>
              <a:buSzPct val="142857"/>
              <a:buFont typeface="Arial"/>
              <a:buChar char="•"/>
            </a:pPr>
            <a:r>
              <a:rPr b="1" lang="en-IN"/>
              <a:t>Businesses integrating real-time emotion detection for call centers or AI-driven customer support.</a:t>
            </a:r>
            <a:endParaRPr/>
          </a:p>
          <a:p>
            <a:pPr indent="-228600" lvl="0" marL="457200" rtl="0" algn="l">
              <a:lnSpc>
                <a:spcPct val="90000"/>
              </a:lnSpc>
              <a:spcBef>
                <a:spcPts val="1000"/>
              </a:spcBef>
              <a:spcAft>
                <a:spcPts val="0"/>
              </a:spcAft>
              <a:buSzPct val="142857"/>
              <a:buFont typeface="Arial"/>
              <a:buChar char="•"/>
            </a:pPr>
            <a:r>
              <a:rPr b="1" lang="en-IN"/>
              <a:t>Applications that analyze customer sentiment in conversations and provide real-time feedback.</a:t>
            </a:r>
            <a:endParaRPr/>
          </a:p>
          <a:p>
            <a:pPr indent="-228600" lvl="0" marL="457200" rtl="0" algn="l">
              <a:lnSpc>
                <a:spcPct val="90000"/>
              </a:lnSpc>
              <a:spcBef>
                <a:spcPts val="1000"/>
              </a:spcBef>
              <a:spcAft>
                <a:spcPts val="0"/>
              </a:spcAft>
              <a:buSzPct val="142857"/>
              <a:buNone/>
            </a:pPr>
            <a:r>
              <a:rPr b="1" lang="en-IN"/>
              <a:t>5. Researchers &amp; Academics</a:t>
            </a:r>
            <a:endParaRPr/>
          </a:p>
          <a:p>
            <a:pPr indent="-228600" lvl="0" marL="457200" rtl="0" algn="l">
              <a:lnSpc>
                <a:spcPct val="90000"/>
              </a:lnSpc>
              <a:spcBef>
                <a:spcPts val="1000"/>
              </a:spcBef>
              <a:spcAft>
                <a:spcPts val="0"/>
              </a:spcAft>
              <a:buSzPct val="142857"/>
              <a:buFont typeface="Arial"/>
              <a:buChar char="•"/>
            </a:pPr>
            <a:r>
              <a:rPr b="1" lang="en-IN"/>
              <a:t>NLP researchers focusing on real-time emotion detection from speech.</a:t>
            </a:r>
            <a:endParaRPr/>
          </a:p>
          <a:p>
            <a:pPr indent="-228600" lvl="0" marL="457200" rtl="0" algn="l">
              <a:lnSpc>
                <a:spcPct val="90000"/>
              </a:lnSpc>
              <a:spcBef>
                <a:spcPts val="1000"/>
              </a:spcBef>
              <a:spcAft>
                <a:spcPts val="0"/>
              </a:spcAft>
              <a:buSzPct val="142857"/>
              <a:buFont typeface="Arial"/>
              <a:buChar char="•"/>
            </a:pPr>
            <a:r>
              <a:rPr b="1" lang="en-IN"/>
              <a:t>Academics studying human-computer interaction (HCI) through emotional AI.</a:t>
            </a:r>
            <a:endParaRPr/>
          </a:p>
          <a:p>
            <a:pPr indent="0" lvl="0" marL="0" rtl="0" algn="l">
              <a:lnSpc>
                <a:spcPct val="90000"/>
              </a:lnSpc>
              <a:spcBef>
                <a:spcPts val="0"/>
              </a:spcBef>
              <a:spcAft>
                <a:spcPts val="0"/>
              </a:spcAft>
              <a:buClr>
                <a:srgbClr val="000000"/>
              </a:buClr>
              <a:buSzPct val="142857"/>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