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E0E0E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765" y="1807972"/>
            <a:ext cx="10872469" cy="3268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E0E0E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8810" y="2185924"/>
            <a:ext cx="65024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5" dirty="0">
                <a:solidFill>
                  <a:srgbClr val="1CACE3"/>
                </a:solidFill>
                <a:latin typeface="Arial"/>
                <a:cs typeface="Arial"/>
              </a:rPr>
              <a:t>KEYLOGGER</a:t>
            </a:r>
            <a:r>
              <a:rPr sz="3600" b="1" spc="-150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3600" b="1" spc="-40" dirty="0">
                <a:solidFill>
                  <a:srgbClr val="1CACE3"/>
                </a:solidFill>
                <a:latin typeface="Arial"/>
                <a:cs typeface="Arial"/>
              </a:rPr>
              <a:t>AND</a:t>
            </a:r>
            <a:r>
              <a:rPr sz="3600" b="1" spc="130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3600" b="1" spc="5" dirty="0">
                <a:solidFill>
                  <a:srgbClr val="1CACE3"/>
                </a:solidFill>
                <a:latin typeface="Arial"/>
                <a:cs typeface="Arial"/>
              </a:rPr>
              <a:t>SECURITY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5" y="3086100"/>
            <a:ext cx="11296650" cy="3052118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2189480">
              <a:lnSpc>
                <a:spcPct val="100000"/>
              </a:lnSpc>
            </a:pP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y</a:t>
            </a:r>
            <a:r>
              <a:rPr sz="2000" b="1" spc="10" dirty="0" smtClean="0">
                <a:solidFill>
                  <a:srgbClr val="1382AC"/>
                </a:solidFill>
                <a:latin typeface="Arial"/>
                <a:cs typeface="Arial"/>
              </a:rPr>
              <a:t>:</a:t>
            </a:r>
            <a:endParaRPr lang="en-US" sz="2000" dirty="0">
              <a:latin typeface="Arial"/>
              <a:cs typeface="Arial"/>
            </a:endParaRPr>
          </a:p>
          <a:p>
            <a:pPr marL="2189480">
              <a:lnSpc>
                <a:spcPct val="100000"/>
              </a:lnSpc>
            </a:pPr>
            <a:r>
              <a:rPr lang="en-US" sz="2000" b="1" spc="5" dirty="0" smtClean="0">
                <a:solidFill>
                  <a:srgbClr val="1382AC"/>
                </a:solidFill>
                <a:latin typeface="Arial"/>
                <a:cs typeface="Arial"/>
              </a:rPr>
              <a:t>JAYANTH THIRAVIAM M</a:t>
            </a:r>
            <a:r>
              <a:rPr sz="2000" b="1" spc="5" dirty="0" smtClean="0">
                <a:solidFill>
                  <a:srgbClr val="1382AC"/>
                </a:solidFill>
                <a:latin typeface="Arial"/>
                <a:cs typeface="Arial"/>
              </a:rPr>
              <a:t>-</a:t>
            </a:r>
            <a:r>
              <a:rPr sz="2000" b="1" spc="-260" dirty="0" smtClean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C</a:t>
            </a:r>
            <a:r>
              <a:rPr sz="2000" b="1" spc="-25" dirty="0">
                <a:solidFill>
                  <a:srgbClr val="1382AC"/>
                </a:solidFill>
                <a:latin typeface="Arial"/>
                <a:cs typeface="Arial"/>
              </a:rPr>
              <a:t>A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sz="2000" b="1" spc="-11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Co</a:t>
            </a:r>
            <a:r>
              <a:rPr sz="2000" b="1" spc="35" dirty="0">
                <a:solidFill>
                  <a:srgbClr val="1382AC"/>
                </a:solidFill>
                <a:latin typeface="Arial"/>
                <a:cs typeface="Arial"/>
              </a:rPr>
              <a:t>ll</a:t>
            </a: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sz="2000" b="1" spc="-30" dirty="0">
                <a:solidFill>
                  <a:srgbClr val="1382AC"/>
                </a:solidFill>
                <a:latin typeface="Arial"/>
                <a:cs typeface="Arial"/>
              </a:rPr>
              <a:t>g</a:t>
            </a: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o</a:t>
            </a:r>
            <a:r>
              <a:rPr sz="2000" b="1" spc="5" dirty="0">
                <a:solidFill>
                  <a:srgbClr val="1382AC"/>
                </a:solidFill>
                <a:latin typeface="Arial"/>
                <a:cs typeface="Arial"/>
              </a:rPr>
              <a:t>f</a:t>
            </a:r>
            <a:r>
              <a:rPr sz="2000" b="1" spc="-11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15" dirty="0" smtClean="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sz="2000" b="1" spc="45" dirty="0" smtClean="0">
                <a:solidFill>
                  <a:srgbClr val="1382AC"/>
                </a:solidFill>
                <a:latin typeface="Arial"/>
                <a:cs typeface="Arial"/>
              </a:rPr>
              <a:t>ng</a:t>
            </a:r>
            <a:r>
              <a:rPr sz="2000" b="1" spc="35" dirty="0" smtClean="0">
                <a:solidFill>
                  <a:srgbClr val="1382AC"/>
                </a:solidFill>
                <a:latin typeface="Arial"/>
                <a:cs typeface="Arial"/>
              </a:rPr>
              <a:t>i</a:t>
            </a:r>
            <a:r>
              <a:rPr sz="2000" b="1" spc="45" dirty="0" smtClean="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sz="2000" b="1" spc="10" dirty="0" smtClean="0">
                <a:solidFill>
                  <a:srgbClr val="1382AC"/>
                </a:solidFill>
                <a:latin typeface="Arial"/>
                <a:cs typeface="Arial"/>
              </a:rPr>
              <a:t>ee</a:t>
            </a:r>
            <a:r>
              <a:rPr sz="2000" b="1" spc="-35" dirty="0" smtClean="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sz="2000" b="1" spc="35" dirty="0" smtClean="0">
                <a:solidFill>
                  <a:srgbClr val="1382AC"/>
                </a:solidFill>
                <a:latin typeface="Arial"/>
                <a:cs typeface="Arial"/>
              </a:rPr>
              <a:t>i</a:t>
            </a:r>
            <a:r>
              <a:rPr sz="2000" b="1" spc="-25" dirty="0" smtClean="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sz="2000" b="1" spc="15" dirty="0" smtClean="0">
                <a:solidFill>
                  <a:srgbClr val="1382AC"/>
                </a:solidFill>
                <a:latin typeface="Arial"/>
                <a:cs typeface="Arial"/>
              </a:rPr>
              <a:t>g</a:t>
            </a:r>
            <a:r>
              <a:rPr sz="2000" b="1" dirty="0" smtClean="0">
                <a:solidFill>
                  <a:srgbClr val="1382AC"/>
                </a:solidFill>
                <a:latin typeface="Arial"/>
                <a:cs typeface="Arial"/>
              </a:rPr>
              <a:t>-</a:t>
            </a:r>
            <a:r>
              <a:rPr sz="2000" b="1" spc="-25" dirty="0" smtClean="0">
                <a:solidFill>
                  <a:srgbClr val="1382AC"/>
                </a:solidFill>
                <a:latin typeface="Arial"/>
                <a:cs typeface="Arial"/>
              </a:rPr>
              <a:t>AD</a:t>
            </a:r>
            <a:endParaRPr lang="en-US" sz="2000" b="1" spc="-25" dirty="0" smtClean="0">
              <a:solidFill>
                <a:srgbClr val="1382AC"/>
              </a:solidFill>
              <a:latin typeface="Arial"/>
              <a:cs typeface="Arial"/>
            </a:endParaRPr>
          </a:p>
          <a:p>
            <a:pPr marL="2189480">
              <a:lnSpc>
                <a:spcPct val="100000"/>
              </a:lnSpc>
            </a:pPr>
            <a:endParaRPr lang="en-US" sz="2000" b="1" spc="-25" dirty="0">
              <a:solidFill>
                <a:srgbClr val="1382AC"/>
              </a:solidFill>
              <a:latin typeface="Arial"/>
              <a:cs typeface="Arial"/>
            </a:endParaRPr>
          </a:p>
          <a:p>
            <a:pPr marL="218948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60400" y="3389693"/>
            <a:ext cx="10407650" cy="826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080" indent="-305435">
              <a:lnSpc>
                <a:spcPct val="109500"/>
              </a:lnSpc>
              <a:spcBef>
                <a:spcPts val="100"/>
              </a:spcBef>
              <a:buClr>
                <a:srgbClr val="1CACE3"/>
              </a:buClr>
              <a:buSzPct val="89583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400" spc="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List</a:t>
            </a:r>
            <a:r>
              <a:rPr sz="2400" spc="-2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2400" spc="-11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sources,</a:t>
            </a:r>
            <a:r>
              <a:rPr sz="2400" spc="-2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research</a:t>
            </a:r>
            <a:r>
              <a:rPr sz="2400" spc="-2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papers,</a:t>
            </a:r>
            <a:r>
              <a:rPr sz="2400" spc="-2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4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case</a:t>
            </a:r>
            <a:r>
              <a:rPr sz="2400" spc="-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studies</a:t>
            </a:r>
            <a:r>
              <a:rPr sz="2400" spc="-2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cited</a:t>
            </a:r>
            <a:r>
              <a:rPr sz="2400" spc="-1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24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presentation</a:t>
            </a:r>
            <a:r>
              <a:rPr sz="2400" spc="-2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 </a:t>
            </a:r>
            <a:r>
              <a:rPr sz="2400" spc="-5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further</a:t>
            </a:r>
            <a:r>
              <a:rPr sz="2400" spc="-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reading</a:t>
            </a:r>
            <a:r>
              <a:rPr sz="2400" spc="-2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400" spc="-1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verification.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6357620" cy="381317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ob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St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3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(S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h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o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u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ld</a:t>
            </a:r>
            <a:r>
              <a:rPr sz="2000" spc="-1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ot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c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lu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d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2000" spc="-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ol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u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io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System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Development</a:t>
            </a:r>
            <a:r>
              <a:rPr sz="2000" b="1" spc="-2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Approach</a:t>
            </a:r>
            <a:r>
              <a:rPr sz="2000" b="1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(Technology</a:t>
            </a:r>
            <a:r>
              <a:rPr sz="2000" spc="-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Used)</a:t>
            </a:r>
            <a:endParaRPr sz="2000">
              <a:latin typeface="Arial MT"/>
              <a:cs typeface="Arial MT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(O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30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e)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60400" y="1607942"/>
            <a:ext cx="10859135" cy="288798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Introduction: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4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Keyloggers</a:t>
            </a:r>
            <a:r>
              <a:rPr sz="24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are</a:t>
            </a:r>
            <a:r>
              <a:rPr sz="24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malicious</a:t>
            </a:r>
            <a:r>
              <a:rPr sz="24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software</a:t>
            </a:r>
            <a:r>
              <a:rPr sz="2400" spc="-1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24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hardware</a:t>
            </a:r>
            <a:r>
              <a:rPr sz="24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devices</a:t>
            </a:r>
            <a:r>
              <a:rPr sz="24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designed </a:t>
            </a:r>
            <a:r>
              <a:rPr sz="24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24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covertly </a:t>
            </a:r>
            <a:r>
              <a:rPr sz="2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record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4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keystrokes</a:t>
            </a:r>
            <a:r>
              <a:rPr sz="24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2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computer</a:t>
            </a:r>
            <a:r>
              <a:rPr sz="24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24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mobile</a:t>
            </a:r>
            <a:r>
              <a:rPr sz="24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device.</a:t>
            </a:r>
            <a:endParaRPr sz="2400">
              <a:latin typeface="Franklin Gothic Medium"/>
              <a:cs typeface="Franklin Gothic Medium"/>
            </a:endParaRPr>
          </a:p>
          <a:p>
            <a:pPr marL="12700" marR="5080">
              <a:lnSpc>
                <a:spcPct val="109500"/>
              </a:lnSpc>
              <a:spcBef>
                <a:spcPts val="1205"/>
              </a:spcBef>
            </a:pP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Real-world</a:t>
            </a:r>
            <a:r>
              <a:rPr sz="2400" spc="-2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problem:</a:t>
            </a:r>
            <a:r>
              <a:rPr sz="2400" spc="-20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recent</a:t>
            </a:r>
            <a:r>
              <a:rPr sz="24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years,</a:t>
            </a:r>
            <a:r>
              <a:rPr sz="24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there</a:t>
            </a:r>
            <a:r>
              <a:rPr sz="24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has</a:t>
            </a:r>
            <a:r>
              <a:rPr sz="24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been</a:t>
            </a:r>
            <a:r>
              <a:rPr sz="2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significant</a:t>
            </a:r>
            <a:r>
              <a:rPr sz="2400" spc="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rise</a:t>
            </a:r>
            <a:r>
              <a:rPr sz="24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2400" spc="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cyberattacks </a:t>
            </a:r>
            <a:r>
              <a:rPr sz="2400" spc="-5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involving</a:t>
            </a:r>
            <a:r>
              <a:rPr sz="24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keyloggers, leading </a:t>
            </a:r>
            <a:r>
              <a:rPr sz="2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 </a:t>
            </a:r>
            <a:r>
              <a:rPr sz="24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widespread </a:t>
            </a:r>
            <a:r>
              <a:rPr sz="2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 </a:t>
            </a:r>
            <a:r>
              <a:rPr sz="24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breaches, </a:t>
            </a:r>
            <a:r>
              <a:rPr sz="24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financial </a:t>
            </a:r>
            <a:r>
              <a:rPr sz="24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losses, </a:t>
            </a:r>
            <a:r>
              <a:rPr sz="24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identity</a:t>
            </a:r>
            <a:r>
              <a:rPr sz="2400" spc="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theft.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520700" y="1551495"/>
            <a:ext cx="11199495" cy="429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398780" indent="-305435">
              <a:lnSpc>
                <a:spcPct val="107700"/>
              </a:lnSpc>
              <a:spcBef>
                <a:spcPts val="10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Overview:The</a:t>
            </a:r>
            <a:r>
              <a:rPr sz="1800" spc="-1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proposed</a:t>
            </a:r>
            <a:r>
              <a:rPr sz="18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solution</a:t>
            </a:r>
            <a:r>
              <a:rPr sz="18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involves</a:t>
            </a:r>
            <a:r>
              <a:rPr sz="18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implementing</a:t>
            </a:r>
            <a:r>
              <a:rPr sz="1800" spc="-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comprehensive</a:t>
            </a:r>
            <a:r>
              <a:rPr sz="1800" spc="-10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cybersecurity</a:t>
            </a:r>
            <a:r>
              <a:rPr sz="1800" spc="-1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measures</a:t>
            </a:r>
            <a:r>
              <a:rPr sz="1800" spc="-1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detect</a:t>
            </a:r>
            <a:r>
              <a:rPr sz="18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 </a:t>
            </a:r>
            <a:r>
              <a:rPr sz="1800" spc="-43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prevent</a:t>
            </a:r>
            <a:r>
              <a:rPr sz="1800" spc="-1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keylogger</a:t>
            </a:r>
            <a:r>
              <a:rPr sz="18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attacks.</a:t>
            </a:r>
            <a:endParaRPr sz="1800">
              <a:latin typeface="Franklin Gothic Medium"/>
              <a:cs typeface="Franklin Gothic Medium"/>
            </a:endParaRPr>
          </a:p>
          <a:p>
            <a:pPr marL="317500" marR="324485" indent="-305435">
              <a:lnSpc>
                <a:spcPct val="107700"/>
              </a:lnSpc>
              <a:spcBef>
                <a:spcPts val="112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Real-world</a:t>
            </a:r>
            <a:r>
              <a:rPr sz="1800" spc="-1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solution:</a:t>
            </a:r>
            <a:r>
              <a:rPr sz="1800" spc="-1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Deploying</a:t>
            </a:r>
            <a:r>
              <a:rPr sz="1800" spc="-1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robust</a:t>
            </a:r>
            <a:r>
              <a:rPr sz="18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antivirus</a:t>
            </a:r>
            <a:r>
              <a:rPr sz="18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software,</a:t>
            </a:r>
            <a:r>
              <a:rPr sz="18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firewalls,</a:t>
            </a:r>
            <a:r>
              <a:rPr sz="1800" spc="-1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intrusion</a:t>
            </a:r>
            <a:r>
              <a:rPr sz="18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detection</a:t>
            </a:r>
            <a:r>
              <a:rPr sz="18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systems,</a:t>
            </a:r>
            <a:r>
              <a:rPr sz="18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encryption </a:t>
            </a:r>
            <a:r>
              <a:rPr sz="1800" spc="-43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technologies</a:t>
            </a:r>
            <a:r>
              <a:rPr sz="18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can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help</a:t>
            </a:r>
            <a:r>
              <a:rPr sz="18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safeguard</a:t>
            </a:r>
            <a:r>
              <a:rPr sz="18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against</a:t>
            </a:r>
            <a:r>
              <a:rPr sz="18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keylogger</a:t>
            </a:r>
            <a:r>
              <a:rPr sz="1800" spc="-1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threats.</a:t>
            </a:r>
            <a:endParaRPr sz="1800">
              <a:latin typeface="Franklin Gothic Medium"/>
              <a:cs typeface="Franklin Gothic Medium"/>
            </a:endParaRPr>
          </a:p>
          <a:p>
            <a:pPr marL="317500" marR="123189" indent="-305435">
              <a:lnSpc>
                <a:spcPct val="111200"/>
              </a:lnSpc>
              <a:spcBef>
                <a:spcPts val="105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Security</a:t>
            </a:r>
            <a:r>
              <a:rPr sz="1800" spc="-1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Measures:</a:t>
            </a:r>
            <a:r>
              <a:rPr sz="1800" spc="-1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Antivirus</a:t>
            </a:r>
            <a:r>
              <a:rPr sz="1800" spc="-1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8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Anti-malware</a:t>
            </a:r>
            <a:r>
              <a:rPr sz="1800" spc="-1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Software:</a:t>
            </a:r>
            <a:r>
              <a:rPr sz="1800" spc="-1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Regularly</a:t>
            </a:r>
            <a:r>
              <a:rPr sz="1800" spc="-1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updated</a:t>
            </a:r>
            <a:r>
              <a:rPr sz="1800" spc="-1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antivirus</a:t>
            </a:r>
            <a:r>
              <a:rPr sz="18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programs</a:t>
            </a:r>
            <a:r>
              <a:rPr sz="18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can</a:t>
            </a:r>
            <a:r>
              <a:rPr sz="18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scan</a:t>
            </a:r>
            <a:r>
              <a:rPr sz="18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800" spc="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 </a:t>
            </a:r>
            <a:r>
              <a:rPr sz="1800" spc="-43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remove</a:t>
            </a:r>
            <a:r>
              <a:rPr sz="1800" spc="-1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keylogger</a:t>
            </a:r>
            <a:r>
              <a:rPr sz="1800" spc="-1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malware</a:t>
            </a:r>
            <a:r>
              <a:rPr sz="1800" spc="-11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from</a:t>
            </a:r>
            <a:r>
              <a:rPr sz="18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infected</a:t>
            </a:r>
            <a:r>
              <a:rPr sz="18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devices.</a:t>
            </a:r>
            <a:endParaRPr sz="1800">
              <a:latin typeface="Franklin Gothic Medium"/>
              <a:cs typeface="Franklin Gothic Medium"/>
            </a:endParaRPr>
          </a:p>
          <a:p>
            <a:pPr marL="317500" marR="287020" indent="-305435">
              <a:lnSpc>
                <a:spcPct val="111300"/>
              </a:lnSpc>
              <a:spcBef>
                <a:spcPts val="97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Firewall</a:t>
            </a:r>
            <a:r>
              <a:rPr sz="1800" spc="-1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Protection:</a:t>
            </a:r>
            <a:r>
              <a:rPr sz="1800" spc="-11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Firewalls</a:t>
            </a:r>
            <a:r>
              <a:rPr sz="1800" spc="-1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block</a:t>
            </a:r>
            <a:r>
              <a:rPr sz="18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unauthorized</a:t>
            </a:r>
            <a:r>
              <a:rPr sz="18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access</a:t>
            </a:r>
            <a:r>
              <a:rPr sz="18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networks</a:t>
            </a:r>
            <a:r>
              <a:rPr sz="18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prevent</a:t>
            </a:r>
            <a:r>
              <a:rPr sz="1800" spc="-1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malicious</a:t>
            </a:r>
            <a:r>
              <a:rPr sz="1800" spc="-1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software,</a:t>
            </a:r>
            <a:r>
              <a:rPr sz="18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including </a:t>
            </a:r>
            <a:r>
              <a:rPr sz="1800" spc="-43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keyloggers,</a:t>
            </a:r>
            <a:r>
              <a:rPr sz="18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from</a:t>
            </a:r>
            <a:r>
              <a:rPr sz="18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communicating</a:t>
            </a:r>
            <a:r>
              <a:rPr sz="18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with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external</a:t>
            </a:r>
            <a:r>
              <a:rPr sz="1800" spc="-1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servers.</a:t>
            </a:r>
            <a:endParaRPr sz="1800">
              <a:latin typeface="Franklin Gothic Medium"/>
              <a:cs typeface="Franklin Gothic Medium"/>
            </a:endParaRPr>
          </a:p>
          <a:p>
            <a:pPr marL="317500" marR="472440" indent="-305435">
              <a:lnSpc>
                <a:spcPct val="111300"/>
              </a:lnSpc>
              <a:spcBef>
                <a:spcPts val="97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Endpoint</a:t>
            </a:r>
            <a:r>
              <a:rPr sz="1800" spc="-1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Security:</a:t>
            </a:r>
            <a:r>
              <a:rPr sz="1800" spc="-1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Endpoint</a:t>
            </a:r>
            <a:r>
              <a:rPr sz="18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detection</a:t>
            </a:r>
            <a:r>
              <a:rPr sz="18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response</a:t>
            </a:r>
            <a:r>
              <a:rPr sz="18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(EDR)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solutions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monitor</a:t>
            </a:r>
            <a:r>
              <a:rPr sz="18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analyze</a:t>
            </a:r>
            <a:r>
              <a:rPr sz="1800" spc="-1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system</a:t>
            </a:r>
            <a:r>
              <a:rPr sz="1800" spc="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behavior</a:t>
            </a:r>
            <a:r>
              <a:rPr sz="18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 </a:t>
            </a:r>
            <a:r>
              <a:rPr sz="1800" spc="-43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identify</a:t>
            </a:r>
            <a:r>
              <a:rPr sz="18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suspicious</a:t>
            </a:r>
            <a:r>
              <a:rPr sz="18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activities</a:t>
            </a:r>
            <a:r>
              <a:rPr sz="1800" spc="-1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indicative</a:t>
            </a:r>
            <a:r>
              <a:rPr sz="1800" spc="-1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800" spc="10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keylogger</a:t>
            </a:r>
            <a:r>
              <a:rPr sz="1800" spc="-1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activity.</a:t>
            </a:r>
            <a:endParaRPr sz="1800">
              <a:latin typeface="Franklin Gothic Medium"/>
              <a:cs typeface="Franklin Gothic Medium"/>
            </a:endParaRPr>
          </a:p>
          <a:p>
            <a:pPr marL="317500" marR="5080" indent="-305435">
              <a:lnSpc>
                <a:spcPct val="111200"/>
              </a:lnSpc>
              <a:spcBef>
                <a:spcPts val="98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8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Encryption</a:t>
            </a:r>
            <a:r>
              <a:rPr sz="1800" spc="-1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Technologies:</a:t>
            </a:r>
            <a:r>
              <a:rPr sz="1800" spc="-11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Encrypting</a:t>
            </a:r>
            <a:r>
              <a:rPr sz="18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sensitive</a:t>
            </a:r>
            <a:r>
              <a:rPr sz="1800" spc="-1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800" spc="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stored</a:t>
            </a:r>
            <a:r>
              <a:rPr sz="18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18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devices</a:t>
            </a:r>
            <a:r>
              <a:rPr sz="1800" spc="-1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transmitted</a:t>
            </a:r>
            <a:r>
              <a:rPr sz="18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over</a:t>
            </a:r>
            <a:r>
              <a:rPr sz="18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networks</a:t>
            </a:r>
            <a:r>
              <a:rPr sz="18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ensures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that </a:t>
            </a:r>
            <a:r>
              <a:rPr sz="1800" spc="-43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even</a:t>
            </a:r>
            <a:r>
              <a:rPr sz="1800" spc="-1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if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intercepted</a:t>
            </a:r>
            <a:r>
              <a:rPr sz="1800" spc="-1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by</a:t>
            </a:r>
            <a:r>
              <a:rPr sz="1800" spc="-11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keyloggers,</a:t>
            </a:r>
            <a:r>
              <a:rPr sz="18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800" spc="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information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remains</a:t>
            </a:r>
            <a:r>
              <a:rPr sz="1800" spc="-1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unintelligible</a:t>
            </a:r>
            <a:r>
              <a:rPr sz="1800" spc="-1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800" spc="-1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attackers.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4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pc="-75" dirty="0"/>
              <a:t>T</a:t>
            </a:r>
            <a:r>
              <a:rPr spc="70" dirty="0"/>
              <a:t>e</a:t>
            </a:r>
            <a:r>
              <a:rPr spc="35" dirty="0"/>
              <a:t>ch</a:t>
            </a:r>
            <a:r>
              <a:rPr spc="-40" dirty="0"/>
              <a:t>n</a:t>
            </a:r>
            <a:r>
              <a:rPr spc="-20" dirty="0"/>
              <a:t>o</a:t>
            </a:r>
            <a:r>
              <a:rPr spc="-35" dirty="0"/>
              <a:t>l</a:t>
            </a:r>
            <a:r>
              <a:rPr spc="-25" dirty="0"/>
              <a:t>o</a:t>
            </a:r>
            <a:r>
              <a:rPr spc="-55" dirty="0"/>
              <a:t>g</a:t>
            </a:r>
            <a:r>
              <a:rPr spc="-45" dirty="0"/>
              <a:t>y</a:t>
            </a:r>
            <a:r>
              <a:rPr spc="-145" dirty="0"/>
              <a:t> </a:t>
            </a:r>
            <a:r>
              <a:rPr spc="80" dirty="0"/>
              <a:t>U</a:t>
            </a:r>
            <a:r>
              <a:rPr spc="60" dirty="0"/>
              <a:t>s</a:t>
            </a:r>
            <a:r>
              <a:rPr spc="-5" dirty="0"/>
              <a:t>e</a:t>
            </a:r>
            <a:r>
              <a:rPr spc="40" dirty="0"/>
              <a:t>d</a:t>
            </a:r>
            <a:r>
              <a:rPr spc="25" dirty="0"/>
              <a:t>:</a:t>
            </a: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dirty="0"/>
              <a:t>Advanced</a:t>
            </a:r>
            <a:r>
              <a:rPr spc="-165" dirty="0"/>
              <a:t> </a:t>
            </a:r>
            <a:r>
              <a:rPr spc="10" dirty="0"/>
              <a:t>Machine</a:t>
            </a:r>
            <a:r>
              <a:rPr spc="-125" dirty="0"/>
              <a:t> </a:t>
            </a:r>
            <a:r>
              <a:rPr dirty="0"/>
              <a:t>Learning</a:t>
            </a:r>
            <a:r>
              <a:rPr spc="-140" dirty="0"/>
              <a:t> </a:t>
            </a:r>
            <a:r>
              <a:rPr spc="-25" dirty="0"/>
              <a:t>Algorithms:</a:t>
            </a:r>
            <a:r>
              <a:rPr spc="-120" dirty="0"/>
              <a:t> </a:t>
            </a:r>
            <a:r>
              <a:rPr spc="10" dirty="0"/>
              <a:t>Machine</a:t>
            </a:r>
            <a:r>
              <a:rPr spc="-195" dirty="0"/>
              <a:t> </a:t>
            </a:r>
            <a:r>
              <a:rPr spc="-10" dirty="0"/>
              <a:t>learning</a:t>
            </a:r>
            <a:r>
              <a:rPr spc="-60" dirty="0"/>
              <a:t> </a:t>
            </a:r>
            <a:r>
              <a:rPr spc="-10" dirty="0"/>
              <a:t>models</a:t>
            </a:r>
            <a:r>
              <a:rPr spc="-80" dirty="0"/>
              <a:t> </a:t>
            </a:r>
            <a:r>
              <a:rPr spc="5" dirty="0"/>
              <a:t>can</a:t>
            </a:r>
            <a:r>
              <a:rPr spc="-10" dirty="0"/>
              <a:t> </a:t>
            </a:r>
            <a:r>
              <a:rPr spc="25" dirty="0"/>
              <a:t>be</a:t>
            </a:r>
            <a:r>
              <a:rPr spc="-120" dirty="0"/>
              <a:t> </a:t>
            </a:r>
            <a:r>
              <a:rPr spc="-10" dirty="0"/>
              <a:t>trained </a:t>
            </a:r>
            <a:r>
              <a:rPr spc="-25" dirty="0"/>
              <a:t>to</a:t>
            </a:r>
            <a:r>
              <a:rPr spc="-35" dirty="0"/>
              <a:t> </a:t>
            </a:r>
            <a:r>
              <a:rPr spc="-5" dirty="0"/>
              <a:t>recognize</a:t>
            </a:r>
          </a:p>
          <a:p>
            <a:pPr marL="317500">
              <a:lnSpc>
                <a:spcPct val="100000"/>
              </a:lnSpc>
              <a:spcBef>
                <a:spcPts val="229"/>
              </a:spcBef>
            </a:pPr>
            <a:r>
              <a:rPr spc="-10" dirty="0"/>
              <a:t>patterns</a:t>
            </a:r>
            <a:r>
              <a:rPr spc="-90" dirty="0"/>
              <a:t> </a:t>
            </a:r>
            <a:r>
              <a:rPr spc="-15" dirty="0"/>
              <a:t>of</a:t>
            </a:r>
            <a:r>
              <a:rPr spc="35" dirty="0"/>
              <a:t> </a:t>
            </a:r>
            <a:r>
              <a:rPr spc="-40" dirty="0"/>
              <a:t>keylogger</a:t>
            </a:r>
            <a:r>
              <a:rPr spc="-35" dirty="0"/>
              <a:t> </a:t>
            </a:r>
            <a:r>
              <a:rPr spc="-10" dirty="0"/>
              <a:t>behavior</a:t>
            </a:r>
            <a:r>
              <a:rPr spc="-110" dirty="0"/>
              <a:t> </a:t>
            </a:r>
            <a:r>
              <a:rPr spc="5" dirty="0"/>
              <a:t>and</a:t>
            </a:r>
            <a:r>
              <a:rPr spc="-5" dirty="0"/>
              <a:t> </a:t>
            </a:r>
            <a:r>
              <a:rPr dirty="0"/>
              <a:t>distinguish</a:t>
            </a:r>
            <a:r>
              <a:rPr spc="-160" dirty="0"/>
              <a:t> </a:t>
            </a:r>
            <a:r>
              <a:rPr spc="-5" dirty="0"/>
              <a:t>between</a:t>
            </a:r>
            <a:r>
              <a:rPr spc="-170" dirty="0"/>
              <a:t> </a:t>
            </a:r>
            <a:r>
              <a:rPr spc="-40" dirty="0"/>
              <a:t>legitimate</a:t>
            </a:r>
            <a:r>
              <a:rPr spc="35" dirty="0"/>
              <a:t> </a:t>
            </a:r>
            <a:r>
              <a:rPr spc="5" dirty="0"/>
              <a:t>and</a:t>
            </a:r>
            <a:r>
              <a:rPr spc="-80" dirty="0"/>
              <a:t> </a:t>
            </a:r>
            <a:r>
              <a:rPr spc="-15" dirty="0"/>
              <a:t>malicious</a:t>
            </a:r>
            <a:r>
              <a:rPr spc="-5" dirty="0"/>
              <a:t> </a:t>
            </a:r>
            <a:r>
              <a:rPr spc="-25" dirty="0"/>
              <a:t>keystroke</a:t>
            </a:r>
            <a:r>
              <a:rPr spc="-195" dirty="0"/>
              <a:t> </a:t>
            </a:r>
            <a:r>
              <a:rPr spc="-30" dirty="0"/>
              <a:t>activity.</a:t>
            </a: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pc="10" dirty="0"/>
              <a:t>Cloud-Based</a:t>
            </a:r>
            <a:r>
              <a:rPr spc="-95" dirty="0"/>
              <a:t> </a:t>
            </a:r>
            <a:r>
              <a:rPr dirty="0"/>
              <a:t>Security</a:t>
            </a:r>
            <a:r>
              <a:rPr spc="-145" dirty="0"/>
              <a:t> </a:t>
            </a:r>
            <a:r>
              <a:rPr dirty="0"/>
              <a:t>Solutions:</a:t>
            </a:r>
            <a:r>
              <a:rPr spc="-80" dirty="0"/>
              <a:t> </a:t>
            </a:r>
            <a:r>
              <a:rPr spc="-15" dirty="0"/>
              <a:t>Leveraging</a:t>
            </a:r>
            <a:r>
              <a:rPr spc="-220" dirty="0"/>
              <a:t> </a:t>
            </a:r>
            <a:r>
              <a:rPr spc="10" dirty="0"/>
              <a:t>cloud</a:t>
            </a:r>
            <a:r>
              <a:rPr spc="-95" dirty="0"/>
              <a:t> </a:t>
            </a:r>
            <a:r>
              <a:rPr spc="-15" dirty="0"/>
              <a:t>computing</a:t>
            </a:r>
            <a:r>
              <a:rPr spc="-140" dirty="0"/>
              <a:t> </a:t>
            </a:r>
            <a:r>
              <a:rPr spc="5" dirty="0"/>
              <a:t>infrastructure</a:t>
            </a:r>
            <a:r>
              <a:rPr spc="-204" dirty="0"/>
              <a:t> </a:t>
            </a:r>
            <a:r>
              <a:rPr spc="5" dirty="0"/>
              <a:t>enables</a:t>
            </a:r>
            <a:r>
              <a:rPr spc="-95" dirty="0"/>
              <a:t> </a:t>
            </a:r>
            <a:r>
              <a:rPr spc="-25" dirty="0"/>
              <a:t>real-time</a:t>
            </a:r>
          </a:p>
          <a:p>
            <a:pPr marL="317500">
              <a:lnSpc>
                <a:spcPct val="100000"/>
              </a:lnSpc>
              <a:spcBef>
                <a:spcPts val="229"/>
              </a:spcBef>
            </a:pPr>
            <a:r>
              <a:rPr spc="-20" dirty="0"/>
              <a:t>monitoring</a:t>
            </a:r>
            <a:r>
              <a:rPr spc="-150" dirty="0"/>
              <a:t> </a:t>
            </a:r>
            <a:r>
              <a:rPr spc="5" dirty="0"/>
              <a:t>and</a:t>
            </a:r>
            <a:r>
              <a:rPr spc="-20" dirty="0"/>
              <a:t> </a:t>
            </a:r>
            <a:r>
              <a:rPr spc="-10" dirty="0"/>
              <a:t>analysis</a:t>
            </a:r>
            <a:r>
              <a:rPr spc="-90" dirty="0"/>
              <a:t> </a:t>
            </a:r>
            <a:r>
              <a:rPr spc="-15" dirty="0"/>
              <a:t>of</a:t>
            </a:r>
            <a:r>
              <a:rPr spc="15" dirty="0"/>
              <a:t> </a:t>
            </a:r>
            <a:r>
              <a:rPr spc="-25" dirty="0"/>
              <a:t>keystroke</a:t>
            </a:r>
            <a:r>
              <a:rPr spc="-204" dirty="0"/>
              <a:t> </a:t>
            </a:r>
            <a:r>
              <a:rPr spc="-15" dirty="0"/>
              <a:t>data</a:t>
            </a:r>
            <a:r>
              <a:rPr spc="-70" dirty="0"/>
              <a:t> </a:t>
            </a:r>
            <a:r>
              <a:rPr spc="15" dirty="0"/>
              <a:t>across</a:t>
            </a:r>
            <a:r>
              <a:rPr spc="-95" dirty="0"/>
              <a:t> </a:t>
            </a:r>
            <a:r>
              <a:rPr spc="-35" dirty="0"/>
              <a:t>multiple</a:t>
            </a:r>
            <a:r>
              <a:rPr spc="-55" dirty="0"/>
              <a:t> </a:t>
            </a:r>
            <a:r>
              <a:rPr spc="10" dirty="0"/>
              <a:t>devices</a:t>
            </a:r>
            <a:r>
              <a:rPr spc="-165" dirty="0"/>
              <a:t> </a:t>
            </a:r>
            <a:r>
              <a:rPr spc="5" dirty="0"/>
              <a:t>and</a:t>
            </a:r>
            <a:r>
              <a:rPr spc="-20" dirty="0"/>
              <a:t> </a:t>
            </a:r>
            <a:r>
              <a:rPr spc="-30" dirty="0"/>
              <a:t>platforms.</a:t>
            </a:r>
          </a:p>
          <a:p>
            <a:pPr marL="317500" marR="619125" indent="-305435">
              <a:lnSpc>
                <a:spcPct val="109500"/>
              </a:lnSpc>
              <a:spcBef>
                <a:spcPts val="113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pc="-10" dirty="0"/>
              <a:t>Cross-Platform </a:t>
            </a:r>
            <a:r>
              <a:rPr spc="-20" dirty="0"/>
              <a:t>Compatibility: Developing </a:t>
            </a:r>
            <a:r>
              <a:rPr dirty="0"/>
              <a:t>security solutions </a:t>
            </a:r>
            <a:r>
              <a:rPr spc="-20" dirty="0"/>
              <a:t>that </a:t>
            </a:r>
            <a:r>
              <a:rPr spc="-10" dirty="0"/>
              <a:t>are </a:t>
            </a:r>
            <a:r>
              <a:rPr spc="-25" dirty="0"/>
              <a:t>compatible </a:t>
            </a:r>
            <a:r>
              <a:rPr spc="-35" dirty="0"/>
              <a:t>with </a:t>
            </a:r>
            <a:r>
              <a:rPr dirty="0"/>
              <a:t>various </a:t>
            </a:r>
            <a:r>
              <a:rPr spc="5" dirty="0"/>
              <a:t> </a:t>
            </a:r>
            <a:r>
              <a:rPr spc="-20" dirty="0"/>
              <a:t>operating</a:t>
            </a:r>
            <a:r>
              <a:rPr spc="-70" dirty="0"/>
              <a:t> </a:t>
            </a:r>
            <a:r>
              <a:rPr spc="-10" dirty="0"/>
              <a:t>systems</a:t>
            </a:r>
            <a:r>
              <a:rPr spc="-160" dirty="0"/>
              <a:t> </a:t>
            </a:r>
            <a:r>
              <a:rPr spc="-5" dirty="0"/>
              <a:t>(Windows,</a:t>
            </a:r>
            <a:r>
              <a:rPr spc="-155" dirty="0"/>
              <a:t> </a:t>
            </a:r>
            <a:r>
              <a:rPr spc="-20" dirty="0"/>
              <a:t>macOS,</a:t>
            </a:r>
            <a:r>
              <a:rPr spc="-15" dirty="0"/>
              <a:t> </a:t>
            </a:r>
            <a:r>
              <a:rPr spc="-5" dirty="0"/>
              <a:t>Linux,</a:t>
            </a:r>
            <a:r>
              <a:rPr spc="-100" dirty="0"/>
              <a:t> </a:t>
            </a:r>
            <a:r>
              <a:rPr spc="-5" dirty="0"/>
              <a:t>Android,</a:t>
            </a:r>
            <a:r>
              <a:rPr spc="-95" dirty="0"/>
              <a:t> </a:t>
            </a:r>
            <a:r>
              <a:rPr spc="-15" dirty="0"/>
              <a:t>iOS)</a:t>
            </a:r>
            <a:r>
              <a:rPr spc="-35" dirty="0"/>
              <a:t> </a:t>
            </a:r>
            <a:r>
              <a:rPr spc="25" dirty="0"/>
              <a:t>ensures</a:t>
            </a:r>
            <a:r>
              <a:rPr spc="-160" dirty="0"/>
              <a:t> </a:t>
            </a:r>
            <a:r>
              <a:rPr spc="-5" dirty="0"/>
              <a:t>comprehensive</a:t>
            </a:r>
            <a:r>
              <a:rPr spc="-195" dirty="0"/>
              <a:t> </a:t>
            </a:r>
            <a:r>
              <a:rPr spc="-10" dirty="0"/>
              <a:t>protection </a:t>
            </a:r>
            <a:r>
              <a:rPr spc="-484" dirty="0"/>
              <a:t> </a:t>
            </a:r>
            <a:r>
              <a:rPr spc="15" dirty="0"/>
              <a:t>across</a:t>
            </a:r>
            <a:r>
              <a:rPr spc="-175" dirty="0"/>
              <a:t> </a:t>
            </a:r>
            <a:r>
              <a:rPr spc="10" dirty="0"/>
              <a:t>diverse</a:t>
            </a:r>
            <a:r>
              <a:rPr spc="-135" dirty="0"/>
              <a:t> </a:t>
            </a:r>
            <a:r>
              <a:rPr spc="-5" dirty="0"/>
              <a:t>environments.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60400" y="1608391"/>
            <a:ext cx="10608310" cy="35032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2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Algorithm:</a:t>
            </a:r>
            <a:endParaRPr sz="1700">
              <a:latin typeface="Franklin Gothic Medium"/>
              <a:cs typeface="Franklin Gothic Medium"/>
            </a:endParaRPr>
          </a:p>
          <a:p>
            <a:pPr marL="317500" marR="65405" indent="-305435">
              <a:lnSpc>
                <a:spcPct val="110400"/>
              </a:lnSpc>
              <a:spcBef>
                <a:spcPts val="105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7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Behavioral</a:t>
            </a:r>
            <a:r>
              <a:rPr sz="1700" spc="-1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Analysis: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Machine</a:t>
            </a:r>
            <a:r>
              <a:rPr sz="1700" spc="-1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learning</a:t>
            </a:r>
            <a:r>
              <a:rPr sz="17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algorithms</a:t>
            </a:r>
            <a:r>
              <a:rPr sz="17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analyze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user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typing</a:t>
            </a:r>
            <a:r>
              <a:rPr sz="17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patterns,</a:t>
            </a:r>
            <a:r>
              <a:rPr sz="17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application</a:t>
            </a:r>
            <a:r>
              <a:rPr sz="17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usage,</a:t>
            </a:r>
            <a:r>
              <a:rPr sz="1700" spc="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context</a:t>
            </a:r>
            <a:r>
              <a:rPr sz="1700" spc="-1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 </a:t>
            </a:r>
            <a:r>
              <a:rPr sz="1700" spc="-409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identify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anomalies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indicative</a:t>
            </a:r>
            <a:r>
              <a:rPr sz="17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700" spc="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keylogger</a:t>
            </a:r>
            <a:r>
              <a:rPr sz="17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activity.</a:t>
            </a:r>
            <a:endParaRPr sz="1700">
              <a:latin typeface="Franklin Gothic Medium"/>
              <a:cs typeface="Franklin Gothic Medium"/>
            </a:endParaRPr>
          </a:p>
          <a:p>
            <a:pPr marL="317500" marR="490220" indent="-305435">
              <a:lnSpc>
                <a:spcPct val="110400"/>
              </a:lnSpc>
              <a:spcBef>
                <a:spcPts val="97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7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Signature-Based</a:t>
            </a:r>
            <a:r>
              <a:rPr sz="1700" spc="-1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Detection:</a:t>
            </a:r>
            <a:r>
              <a:rPr sz="17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Utilizing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databases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known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keylogger</a:t>
            </a:r>
            <a:r>
              <a:rPr sz="17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signatures</a:t>
            </a:r>
            <a:r>
              <a:rPr sz="17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detect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block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malicious </a:t>
            </a:r>
            <a:r>
              <a:rPr sz="1700" spc="-409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software</a:t>
            </a:r>
            <a:r>
              <a:rPr sz="1700" spc="-1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before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it</a:t>
            </a:r>
            <a:r>
              <a:rPr sz="17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can</a:t>
            </a:r>
            <a:r>
              <a:rPr sz="17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compromise</a:t>
            </a:r>
            <a:r>
              <a:rPr sz="1700" spc="-1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system</a:t>
            </a:r>
            <a:r>
              <a:rPr sz="1700" spc="-1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integrity.</a:t>
            </a:r>
            <a:endParaRPr sz="1700">
              <a:latin typeface="Franklin Gothic Medium"/>
              <a:cs typeface="Franklin Gothic Medium"/>
            </a:endParaRPr>
          </a:p>
          <a:p>
            <a:pPr marL="317500" indent="-305435">
              <a:lnSpc>
                <a:spcPct val="100000"/>
              </a:lnSpc>
              <a:spcBef>
                <a:spcPts val="119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Deployment:</a:t>
            </a:r>
            <a:endParaRPr sz="1700">
              <a:latin typeface="Franklin Gothic Medium"/>
              <a:cs typeface="Franklin Gothic Medium"/>
            </a:endParaRPr>
          </a:p>
          <a:p>
            <a:pPr marL="317500" marR="5080" indent="-305435">
              <a:lnSpc>
                <a:spcPct val="110400"/>
              </a:lnSpc>
              <a:spcBef>
                <a:spcPts val="105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74650" algn="l"/>
                <a:tab pos="375285" algn="l"/>
              </a:tabLst>
            </a:pPr>
            <a:r>
              <a:rPr dirty="0"/>
              <a:t>	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Agent-Based 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Deployment: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Installing 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lightweight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agent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software </a:t>
            </a:r>
            <a:r>
              <a:rPr sz="17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 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endpoints to continuously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monitor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protect </a:t>
            </a:r>
            <a:r>
              <a:rPr sz="1700" spc="-409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against</a:t>
            </a:r>
            <a:r>
              <a:rPr sz="17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keylogger</a:t>
            </a:r>
            <a:r>
              <a:rPr sz="17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threats</a:t>
            </a:r>
            <a:r>
              <a:rPr sz="1700" spc="-10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without</a:t>
            </a:r>
            <a:r>
              <a:rPr sz="17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significant</a:t>
            </a:r>
            <a:r>
              <a:rPr sz="17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performance</a:t>
            </a:r>
            <a:r>
              <a:rPr sz="1700" spc="-1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impact.</a:t>
            </a:r>
            <a:endParaRPr sz="1700">
              <a:latin typeface="Franklin Gothic Medium"/>
              <a:cs typeface="Franklin Gothic Medium"/>
            </a:endParaRPr>
          </a:p>
          <a:p>
            <a:pPr marL="317500" marR="227329" indent="-305435">
              <a:lnSpc>
                <a:spcPct val="110400"/>
              </a:lnSpc>
              <a:spcBef>
                <a:spcPts val="97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74650" algn="l"/>
                <a:tab pos="375285" algn="l"/>
              </a:tabLst>
            </a:pPr>
            <a:r>
              <a:rPr dirty="0"/>
              <a:t>	</a:t>
            </a:r>
            <a:r>
              <a:rPr sz="17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Centralized</a:t>
            </a:r>
            <a:r>
              <a:rPr sz="1700" spc="-1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Management: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Implementing</a:t>
            </a:r>
            <a:r>
              <a:rPr sz="1700" spc="-1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centralized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management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consoles</a:t>
            </a:r>
            <a:r>
              <a:rPr sz="17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administering</a:t>
            </a:r>
            <a:r>
              <a:rPr sz="17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security</a:t>
            </a:r>
            <a:r>
              <a:rPr sz="17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policies, </a:t>
            </a:r>
            <a:r>
              <a:rPr sz="1700" spc="-409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conducting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threat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analysis,</a:t>
            </a:r>
            <a:r>
              <a:rPr sz="1700" spc="-1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generating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alerts</a:t>
            </a:r>
            <a:r>
              <a:rPr sz="1700" spc="-10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 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real-time.</a:t>
            </a:r>
            <a:endParaRPr sz="17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60400" y="2380904"/>
            <a:ext cx="10128250" cy="24860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4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Display</a:t>
            </a:r>
            <a:r>
              <a:rPr sz="2400" spc="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output</a:t>
            </a:r>
            <a:r>
              <a:rPr sz="24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image</a:t>
            </a:r>
            <a:r>
              <a:rPr sz="2400" spc="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showcasing</a:t>
            </a:r>
            <a:r>
              <a:rPr sz="2400" spc="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24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system’s</a:t>
            </a:r>
            <a:r>
              <a:rPr sz="24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dashboard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2400" spc="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user</a:t>
            </a:r>
            <a:r>
              <a:rPr sz="24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interface,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demonstrating:</a:t>
            </a:r>
            <a:endParaRPr sz="2400">
              <a:latin typeface="Franklin Gothic Medium"/>
              <a:cs typeface="Franklin Gothic Medium"/>
            </a:endParaRPr>
          </a:p>
          <a:p>
            <a:pPr marL="317500" indent="-305435">
              <a:lnSpc>
                <a:spcPct val="100000"/>
              </a:lnSpc>
              <a:spcBef>
                <a:spcPts val="1480"/>
              </a:spcBef>
              <a:buClr>
                <a:srgbClr val="1CACE3"/>
              </a:buClr>
              <a:buSzPct val="89583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4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Real-time</a:t>
            </a:r>
            <a:r>
              <a:rPr sz="24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threat</a:t>
            </a:r>
            <a:r>
              <a:rPr sz="24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detection</a:t>
            </a:r>
            <a:r>
              <a:rPr sz="24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alerts</a:t>
            </a:r>
            <a:endParaRPr sz="2400">
              <a:latin typeface="Franklin Gothic Medium"/>
              <a:cs typeface="Franklin Gothic Medium"/>
            </a:endParaRPr>
          </a:p>
          <a:p>
            <a:pPr marL="317500" indent="-305435">
              <a:lnSpc>
                <a:spcPct val="100000"/>
              </a:lnSpc>
              <a:spcBef>
                <a:spcPts val="1475"/>
              </a:spcBef>
              <a:buClr>
                <a:srgbClr val="1CACE3"/>
              </a:buClr>
              <a:buSzPct val="89583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Graphical</a:t>
            </a:r>
            <a:r>
              <a:rPr sz="24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representations</a:t>
            </a:r>
            <a:r>
              <a:rPr sz="2400" spc="-1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2400" spc="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keylogger</a:t>
            </a:r>
            <a:r>
              <a:rPr sz="24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activity</a:t>
            </a:r>
            <a:endParaRPr sz="2400">
              <a:latin typeface="Franklin Gothic Medium"/>
              <a:cs typeface="Franklin Gothic Medium"/>
            </a:endParaRPr>
          </a:p>
          <a:p>
            <a:pPr marL="317500" indent="-305435">
              <a:lnSpc>
                <a:spcPct val="100000"/>
              </a:lnSpc>
              <a:spcBef>
                <a:spcPts val="1475"/>
              </a:spcBef>
              <a:buClr>
                <a:srgbClr val="1CACE3"/>
              </a:buClr>
              <a:buSzPct val="89583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4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Summary</a:t>
            </a:r>
            <a:r>
              <a:rPr sz="24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24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security</a:t>
            </a:r>
            <a:r>
              <a:rPr sz="24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events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 </a:t>
            </a:r>
            <a:r>
              <a:rPr sz="24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incident</a:t>
            </a:r>
            <a:r>
              <a:rPr sz="2400" spc="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reports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60400" y="1779206"/>
            <a:ext cx="10243185" cy="3402329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0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Summary:</a:t>
            </a:r>
            <a:endParaRPr sz="2000">
              <a:latin typeface="Franklin Gothic Medium"/>
              <a:cs typeface="Franklin Gothic Medium"/>
            </a:endParaRPr>
          </a:p>
          <a:p>
            <a:pPr marL="384175" indent="-37211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84175" algn="l"/>
                <a:tab pos="384810" algn="l"/>
              </a:tabLst>
            </a:pPr>
            <a:r>
              <a:rPr sz="20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Keyloggers</a:t>
            </a:r>
            <a:r>
              <a:rPr sz="2000" spc="-7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pose</a:t>
            </a:r>
            <a:r>
              <a:rPr sz="2000" spc="-4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</a:t>
            </a:r>
            <a:r>
              <a:rPr sz="2000" spc="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significant</a:t>
            </a:r>
            <a:r>
              <a:rPr sz="2000" spc="-6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threat</a:t>
            </a:r>
            <a:r>
              <a:rPr sz="2000" spc="-6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to</a:t>
            </a:r>
            <a:r>
              <a:rPr sz="2000" spc="-4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individuals,</a:t>
            </a:r>
            <a:r>
              <a:rPr sz="2000" spc="-17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businesses,</a:t>
            </a:r>
            <a:r>
              <a:rPr sz="2000" spc="-254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and</a:t>
            </a:r>
            <a:r>
              <a:rPr sz="2000" spc="-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organizations,</a:t>
            </a:r>
            <a:r>
              <a:rPr sz="2000" spc="-1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leading</a:t>
            </a:r>
            <a:r>
              <a:rPr sz="2000" spc="-6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to</a:t>
            </a:r>
            <a:endParaRPr sz="2000">
              <a:latin typeface="Franklin Gothic Medium"/>
              <a:cs typeface="Franklin Gothic Medium"/>
            </a:endParaRPr>
          </a:p>
          <a:p>
            <a:pPr marL="317500">
              <a:lnSpc>
                <a:spcPct val="100000"/>
              </a:lnSpc>
              <a:spcBef>
                <a:spcPts val="229"/>
              </a:spcBef>
            </a:pPr>
            <a:r>
              <a:rPr sz="20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financial</a:t>
            </a:r>
            <a:r>
              <a:rPr sz="2000" spc="-6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losses,</a:t>
            </a:r>
            <a:r>
              <a:rPr sz="2000" spc="-18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breaches,</a:t>
            </a:r>
            <a:r>
              <a:rPr sz="2000" spc="-18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and</a:t>
            </a:r>
            <a:r>
              <a:rPr sz="2000" spc="-9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privacy</a:t>
            </a:r>
            <a:r>
              <a:rPr sz="2000" spc="-6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violations.</a:t>
            </a:r>
            <a:endParaRPr sz="2000">
              <a:latin typeface="Franklin Gothic Medium"/>
              <a:cs typeface="Franklin Gothic Medium"/>
            </a:endParaRPr>
          </a:p>
          <a:p>
            <a:pPr marL="317500" marR="109855" indent="-305435">
              <a:lnSpc>
                <a:spcPct val="109500"/>
              </a:lnSpc>
              <a:spcBef>
                <a:spcPts val="113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spc="-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Implementing</a:t>
            </a:r>
            <a:r>
              <a:rPr sz="2000" spc="-14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proactive</a:t>
            </a:r>
            <a:r>
              <a:rPr sz="2000" spc="-1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cybersecurity</a:t>
            </a:r>
            <a:r>
              <a:rPr sz="2000" spc="-2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measures</a:t>
            </a:r>
            <a:r>
              <a:rPr sz="2000" spc="-16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is </a:t>
            </a:r>
            <a:r>
              <a:rPr sz="20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essential</a:t>
            </a:r>
            <a:r>
              <a:rPr sz="2000" spc="-6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to</a:t>
            </a:r>
            <a:r>
              <a:rPr sz="2000" spc="-4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detect</a:t>
            </a:r>
            <a:r>
              <a:rPr sz="2000" spc="-14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and</a:t>
            </a:r>
            <a:r>
              <a:rPr sz="2000" spc="-8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prevent</a:t>
            </a:r>
            <a:r>
              <a:rPr sz="2000" spc="-6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keylogger </a:t>
            </a:r>
            <a:r>
              <a:rPr sz="2000" spc="-484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attacks</a:t>
            </a:r>
            <a:r>
              <a:rPr sz="2000" spc="-9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and</a:t>
            </a:r>
            <a:r>
              <a:rPr sz="20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safeguard</a:t>
            </a:r>
            <a:r>
              <a:rPr sz="2000" spc="-9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sensitive</a:t>
            </a:r>
            <a:r>
              <a:rPr sz="2000" spc="-1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information.</a:t>
            </a:r>
            <a:endParaRPr sz="20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000" spc="114" dirty="0">
                <a:solidFill>
                  <a:srgbClr val="0E0E0E"/>
                </a:solidFill>
                <a:latin typeface="Franklin Gothic Medium"/>
                <a:cs typeface="Franklin Gothic Medium"/>
              </a:rPr>
              <a:t>C</a:t>
            </a:r>
            <a:r>
              <a:rPr sz="2000" spc="4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</a:t>
            </a:r>
            <a:r>
              <a:rPr sz="2000" spc="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l</a:t>
            </a:r>
            <a:r>
              <a:rPr sz="20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l</a:t>
            </a:r>
            <a:r>
              <a:rPr sz="2000" spc="-14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</a:t>
            </a:r>
            <a:r>
              <a:rPr sz="2000" spc="-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o</a:t>
            </a:r>
            <a:r>
              <a:rPr sz="2000" spc="-1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8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</a:t>
            </a:r>
            <a:r>
              <a:rPr sz="2000" spc="1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c</a:t>
            </a:r>
            <a:r>
              <a:rPr sz="2000" spc="-5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</a:t>
            </a:r>
            <a:r>
              <a:rPr sz="2000" spc="-4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i</a:t>
            </a:r>
            <a:r>
              <a:rPr sz="2000" spc="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o</a:t>
            </a:r>
            <a:r>
              <a:rPr sz="2000" spc="-5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n</a:t>
            </a:r>
            <a:r>
              <a:rPr sz="2000" spc="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:</a:t>
            </a:r>
            <a:endParaRPr sz="2000">
              <a:latin typeface="Franklin Gothic Medium"/>
              <a:cs typeface="Franklin Gothic Medium"/>
            </a:endParaRPr>
          </a:p>
          <a:p>
            <a:pPr marL="12700" marR="424815" indent="66675">
              <a:lnSpc>
                <a:spcPct val="109600"/>
              </a:lnSpc>
              <a:spcBef>
                <a:spcPts val="1050"/>
              </a:spcBef>
            </a:pPr>
            <a:r>
              <a:rPr sz="2000" spc="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Encourage</a:t>
            </a:r>
            <a:r>
              <a:rPr sz="2000" spc="-2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stakeholders</a:t>
            </a:r>
            <a:r>
              <a:rPr sz="2000" spc="-16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to</a:t>
            </a:r>
            <a:r>
              <a:rPr sz="2000" spc="-4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prioritize</a:t>
            </a:r>
            <a:r>
              <a:rPr sz="2000" spc="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cybersecurity</a:t>
            </a:r>
            <a:r>
              <a:rPr sz="2000" spc="-2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awareness,</a:t>
            </a:r>
            <a:r>
              <a:rPr sz="2000" spc="-18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adopt</a:t>
            </a:r>
            <a:r>
              <a:rPr sz="2000" spc="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best</a:t>
            </a:r>
            <a:r>
              <a:rPr sz="2000" spc="-14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practices</a:t>
            </a:r>
            <a:r>
              <a:rPr sz="2000" spc="-9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for</a:t>
            </a:r>
            <a:r>
              <a:rPr sz="2000" spc="4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safe </a:t>
            </a:r>
            <a:r>
              <a:rPr sz="2000" spc="-484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computing,</a:t>
            </a:r>
            <a:r>
              <a:rPr sz="2000" spc="-1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and</a:t>
            </a:r>
            <a:r>
              <a:rPr sz="2000" spc="-9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invest</a:t>
            </a:r>
            <a:r>
              <a:rPr sz="2000" spc="-7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in</a:t>
            </a:r>
            <a:r>
              <a:rPr sz="20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robust</a:t>
            </a:r>
            <a:r>
              <a:rPr sz="2000" spc="-15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security</a:t>
            </a:r>
            <a:r>
              <a:rPr sz="2000" spc="-14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solutions</a:t>
            </a:r>
            <a:r>
              <a:rPr sz="2000" spc="-16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to</a:t>
            </a:r>
            <a:r>
              <a:rPr sz="2000" spc="-5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mitigate</a:t>
            </a:r>
            <a:r>
              <a:rPr sz="2000" spc="5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keylogger</a:t>
            </a:r>
            <a:r>
              <a:rPr sz="2000" spc="-3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000" spc="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risks.</a:t>
            </a:r>
            <a:endParaRPr sz="2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400" y="2116772"/>
            <a:ext cx="10791190" cy="292544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000" spc="1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</a:t>
            </a:r>
            <a:r>
              <a:rPr sz="20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</a:t>
            </a:r>
            <a:r>
              <a:rPr sz="20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</a:t>
            </a:r>
            <a:r>
              <a:rPr sz="2000" spc="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</a:t>
            </a:r>
            <a:r>
              <a:rPr sz="20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</a:t>
            </a:r>
            <a:r>
              <a:rPr sz="2000" spc="-1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</a:t>
            </a:r>
            <a:r>
              <a:rPr sz="2000" spc="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nd</a:t>
            </a:r>
            <a:r>
              <a:rPr sz="2000" spc="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</a:t>
            </a:r>
            <a:r>
              <a:rPr sz="20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:</a:t>
            </a:r>
            <a:endParaRPr sz="2000">
              <a:latin typeface="Franklin Gothic Medium"/>
              <a:cs typeface="Franklin Gothic Medium"/>
            </a:endParaRPr>
          </a:p>
          <a:p>
            <a:pPr marL="12700" marR="579755">
              <a:lnSpc>
                <a:spcPct val="109600"/>
              </a:lnSpc>
              <a:spcBef>
                <a:spcPts val="1125"/>
              </a:spcBef>
            </a:pPr>
            <a:r>
              <a:rPr sz="20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Continuous</a:t>
            </a:r>
            <a:r>
              <a:rPr sz="20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Monitoring:</a:t>
            </a:r>
            <a:r>
              <a:rPr sz="2000" spc="-1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Integration</a:t>
            </a:r>
            <a:r>
              <a:rPr sz="2000" spc="-1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2000" spc="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AI-driven</a:t>
            </a:r>
            <a:r>
              <a:rPr sz="20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analytics</a:t>
            </a:r>
            <a:r>
              <a:rPr sz="20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behavioral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biometrics</a:t>
            </a:r>
            <a:r>
              <a:rPr sz="2000" spc="-1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2000" spc="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real-time </a:t>
            </a:r>
            <a:r>
              <a:rPr sz="2000" spc="-48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monitoring</a:t>
            </a:r>
            <a:r>
              <a:rPr sz="2000" spc="-1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adaptive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threat</a:t>
            </a:r>
            <a:r>
              <a:rPr sz="20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response.</a:t>
            </a:r>
            <a:endParaRPr sz="2000">
              <a:latin typeface="Franklin Gothic Medium"/>
              <a:cs typeface="Franklin Gothic Medium"/>
            </a:endParaRPr>
          </a:p>
          <a:p>
            <a:pPr marL="12700" marR="5080">
              <a:lnSpc>
                <a:spcPct val="112599"/>
              </a:lnSpc>
              <a:spcBef>
                <a:spcPts val="975"/>
              </a:spcBef>
            </a:pPr>
            <a:r>
              <a:rPr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Zero-Trust</a:t>
            </a:r>
            <a:r>
              <a:rPr sz="2000" spc="-1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Architecture:</a:t>
            </a:r>
            <a:r>
              <a:rPr sz="2000" spc="-2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Adoption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zero-trust</a:t>
            </a:r>
            <a:r>
              <a:rPr sz="2000" spc="-1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security</a:t>
            </a:r>
            <a:r>
              <a:rPr sz="2000" spc="-1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frameworks</a:t>
            </a:r>
            <a:r>
              <a:rPr sz="2000" spc="-2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verify</a:t>
            </a:r>
            <a:r>
              <a:rPr sz="20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user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identities</a:t>
            </a:r>
            <a:r>
              <a:rPr sz="20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device </a:t>
            </a:r>
            <a:r>
              <a:rPr sz="2000" spc="-48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integrity</a:t>
            </a:r>
            <a:r>
              <a:rPr sz="20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before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granting</a:t>
            </a:r>
            <a:r>
              <a:rPr sz="20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access</a:t>
            </a:r>
            <a:r>
              <a:rPr sz="20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sensitive</a:t>
            </a:r>
            <a:r>
              <a:rPr sz="2000" spc="-20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resources.</a:t>
            </a:r>
            <a:endParaRPr sz="2000">
              <a:latin typeface="Franklin Gothic Medium"/>
              <a:cs typeface="Franklin Gothic Medium"/>
            </a:endParaRPr>
          </a:p>
          <a:p>
            <a:pPr marL="12700" marR="777240">
              <a:lnSpc>
                <a:spcPct val="109600"/>
              </a:lnSpc>
              <a:spcBef>
                <a:spcPts val="1050"/>
              </a:spcBef>
            </a:pP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Quantum-Safe</a:t>
            </a:r>
            <a:r>
              <a:rPr sz="2000" spc="-1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Cryptography:</a:t>
            </a:r>
            <a:r>
              <a:rPr sz="2000" spc="-2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Research</a:t>
            </a:r>
            <a:r>
              <a:rPr sz="2000" spc="-2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development</a:t>
            </a:r>
            <a:r>
              <a:rPr sz="2000" spc="-2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encryption</a:t>
            </a:r>
            <a:r>
              <a:rPr sz="20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algorithms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resistant</a:t>
            </a:r>
            <a:r>
              <a:rPr sz="2000" spc="-1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 </a:t>
            </a:r>
            <a:r>
              <a:rPr sz="2000" spc="-48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quantum</a:t>
            </a:r>
            <a:r>
              <a:rPr sz="2000" spc="-1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computing</a:t>
            </a:r>
            <a:r>
              <a:rPr sz="2000" spc="-1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threats,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ensuring</a:t>
            </a:r>
            <a:r>
              <a:rPr sz="2000" spc="-2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long-term</a:t>
            </a:r>
            <a:r>
              <a:rPr sz="2000" spc="-11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protection</a:t>
            </a:r>
            <a:r>
              <a:rPr sz="2000" spc="-1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against</a:t>
            </a:r>
            <a:r>
              <a:rPr sz="20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keylogger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attacks.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1CACE3"/>
                </a:solidFill>
              </a:rPr>
              <a:t>FUTURE</a:t>
            </a:r>
            <a:r>
              <a:rPr sz="3300" spc="-105" dirty="0">
                <a:solidFill>
                  <a:srgbClr val="1CACE3"/>
                </a:solidFill>
              </a:rPr>
              <a:t> </a:t>
            </a:r>
            <a:r>
              <a:rPr sz="3300" spc="-15" dirty="0">
                <a:solidFill>
                  <a:srgbClr val="1CACE3"/>
                </a:solidFill>
              </a:rPr>
              <a:t>SCOPE</a:t>
            </a:r>
            <a:endParaRPr sz="3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620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MT</vt:lpstr>
      <vt:lpstr>Calibri</vt:lpstr>
      <vt:lpstr>Cambria</vt:lpstr>
      <vt:lpstr>Franklin Gothic Medium</vt:lpstr>
      <vt:lpstr>Times New Roman</vt:lpstr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cp:lastModifiedBy>Jayanth Thiraviam M.</cp:lastModifiedBy>
  <cp:revision>1</cp:revision>
  <dcterms:created xsi:type="dcterms:W3CDTF">2024-04-05T04:40:34Z</dcterms:created>
  <dcterms:modified xsi:type="dcterms:W3CDTF">2024-04-05T04:43:00Z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2024-04-03T00:00:00Z</vt:filetime>
  </property>
  <property fmtid="{D5CDD505-2E9C-101B-9397-08002B2CF9AE}" pid="3" name="LastSaved">
    <vt:filetime>2024-04-05T00:00:00Z</vt:filetime>
  </property>
</Properties>
</file>