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3362" r:id="rId2"/>
    <p:sldId id="3367" r:id="rId3"/>
    <p:sldId id="3400" r:id="rId4"/>
    <p:sldId id="3401" r:id="rId5"/>
    <p:sldId id="3365" r:id="rId6"/>
    <p:sldId id="3402" r:id="rId7"/>
    <p:sldId id="3404" r:id="rId8"/>
    <p:sldId id="3405" r:id="rId9"/>
    <p:sldId id="3406" r:id="rId10"/>
    <p:sldId id="3407" r:id="rId11"/>
    <p:sldId id="3403" r:id="rId12"/>
    <p:sldId id="3409" r:id="rId13"/>
    <p:sldId id="3410" r:id="rId14"/>
    <p:sldId id="3418" r:id="rId15"/>
    <p:sldId id="3411" r:id="rId16"/>
    <p:sldId id="3419" r:id="rId17"/>
    <p:sldId id="3412" r:id="rId18"/>
    <p:sldId id="3413" r:id="rId19"/>
    <p:sldId id="3414" r:id="rId20"/>
    <p:sldId id="3415" r:id="rId21"/>
    <p:sldId id="3416" r:id="rId22"/>
    <p:sldId id="3420" r:id="rId23"/>
    <p:sldId id="3421" r:id="rId24"/>
    <p:sldId id="3422" r:id="rId25"/>
    <p:sldId id="3408" r:id="rId26"/>
    <p:sldId id="3424" r:id="rId27"/>
    <p:sldId id="3425" r:id="rId28"/>
    <p:sldId id="3426" r:id="rId29"/>
    <p:sldId id="3427" r:id="rId30"/>
    <p:sldId id="3428" r:id="rId31"/>
    <p:sldId id="3429" r:id="rId32"/>
    <p:sldId id="3430" r:id="rId33"/>
    <p:sldId id="3431" r:id="rId34"/>
    <p:sldId id="3432" r:id="rId35"/>
    <p:sldId id="3433" r:id="rId36"/>
    <p:sldId id="3435" r:id="rId37"/>
    <p:sldId id="3436" r:id="rId38"/>
    <p:sldId id="3437" r:id="rId39"/>
    <p:sldId id="3438" r:id="rId40"/>
    <p:sldId id="3439" r:id="rId41"/>
    <p:sldId id="3440" r:id="rId42"/>
    <p:sldId id="3441" r:id="rId43"/>
    <p:sldId id="3442" r:id="rId44"/>
    <p:sldId id="3443" r:id="rId45"/>
    <p:sldId id="3444" r:id="rId46"/>
    <p:sldId id="3445" r:id="rId47"/>
    <p:sldId id="3446" r:id="rId48"/>
    <p:sldId id="3447" r:id="rId49"/>
    <p:sldId id="3448" r:id="rId50"/>
    <p:sldId id="3449" r:id="rId51"/>
    <p:sldId id="3450" r:id="rId52"/>
    <p:sldId id="3451" r:id="rId53"/>
    <p:sldId id="3452" r:id="rId54"/>
    <p:sldId id="3453" r:id="rId55"/>
    <p:sldId id="3454" r:id="rId56"/>
    <p:sldId id="3455" r:id="rId57"/>
    <p:sldId id="3456" r:id="rId58"/>
    <p:sldId id="3471" r:id="rId59"/>
    <p:sldId id="3457" r:id="rId60"/>
    <p:sldId id="3458" r:id="rId61"/>
    <p:sldId id="3459" r:id="rId62"/>
    <p:sldId id="3460" r:id="rId63"/>
    <p:sldId id="3461" r:id="rId64"/>
    <p:sldId id="3462" r:id="rId65"/>
    <p:sldId id="3463" r:id="rId66"/>
    <p:sldId id="3465" r:id="rId67"/>
    <p:sldId id="3464" r:id="rId68"/>
    <p:sldId id="3466" r:id="rId69"/>
    <p:sldId id="3467" r:id="rId70"/>
    <p:sldId id="3468" r:id="rId71"/>
    <p:sldId id="3469" r:id="rId72"/>
    <p:sldId id="3470" r:id="rId73"/>
    <p:sldId id="3472" r:id="rId74"/>
    <p:sldId id="3473" r:id="rId75"/>
    <p:sldId id="3474" r:id="rId76"/>
    <p:sldId id="3475" r:id="rId77"/>
    <p:sldId id="3476" r:id="rId78"/>
    <p:sldId id="3477" r:id="rId79"/>
    <p:sldId id="3478" r:id="rId80"/>
    <p:sldId id="3479" r:id="rId81"/>
    <p:sldId id="3480" r:id="rId82"/>
    <p:sldId id="3481" r:id="rId83"/>
    <p:sldId id="3482"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34DDD8-F691-44F1-BFE3-DEC468565CDE}" v="2" dt="2024-04-15T05:17:34.4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379" autoAdjust="0"/>
  </p:normalViewPr>
  <p:slideViewPr>
    <p:cSldViewPr snapToGrid="0">
      <p:cViewPr varScale="1">
        <p:scale>
          <a:sx n="78" d="100"/>
          <a:sy n="78" d="100"/>
        </p:scale>
        <p:origin x="878"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6/11/relationships/changesInfo" Target="changesInfos/changesInfo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9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nth vellingiri" userId="530dc5af23789b7c" providerId="LiveId" clId="{7AF58DAF-7AD1-4F57-9AEB-E054C7D0C65C}"/>
    <pc:docChg chg="undo custSel addSld modSld">
      <pc:chgData name="jayanth vellingiri" userId="530dc5af23789b7c" providerId="LiveId" clId="{7AF58DAF-7AD1-4F57-9AEB-E054C7D0C65C}" dt="2024-04-13T05:13:05.470" v="108" actId="1076"/>
      <pc:docMkLst>
        <pc:docMk/>
      </pc:docMkLst>
      <pc:sldChg chg="modSp mod">
        <pc:chgData name="jayanth vellingiri" userId="530dc5af23789b7c" providerId="LiveId" clId="{7AF58DAF-7AD1-4F57-9AEB-E054C7D0C65C}" dt="2024-04-13T04:55:42.489" v="4" actId="1076"/>
        <pc:sldMkLst>
          <pc:docMk/>
          <pc:sldMk cId="1631023056" sldId="3453"/>
        </pc:sldMkLst>
        <pc:spChg chg="mod">
          <ac:chgData name="jayanth vellingiri" userId="530dc5af23789b7c" providerId="LiveId" clId="{7AF58DAF-7AD1-4F57-9AEB-E054C7D0C65C}" dt="2024-04-13T04:55:42.489" v="4" actId="1076"/>
          <ac:spMkLst>
            <pc:docMk/>
            <pc:sldMk cId="1631023056" sldId="3453"/>
            <ac:spMk id="106" creationId="{00000000-0000-0000-0000-000000000000}"/>
          </ac:spMkLst>
        </pc:spChg>
        <pc:picChg chg="mod">
          <ac:chgData name="jayanth vellingiri" userId="530dc5af23789b7c" providerId="LiveId" clId="{7AF58DAF-7AD1-4F57-9AEB-E054C7D0C65C}" dt="2024-04-13T04:55:35.063" v="3" actId="1076"/>
          <ac:picMkLst>
            <pc:docMk/>
            <pc:sldMk cId="1631023056" sldId="3453"/>
            <ac:picMk id="117" creationId="{00000000-0000-0000-0000-000000000000}"/>
          </ac:picMkLst>
        </pc:picChg>
      </pc:sldChg>
      <pc:sldChg chg="modSp mod">
        <pc:chgData name="jayanth vellingiri" userId="530dc5af23789b7c" providerId="LiveId" clId="{7AF58DAF-7AD1-4F57-9AEB-E054C7D0C65C}" dt="2024-04-13T04:55:54.521" v="6" actId="1076"/>
        <pc:sldMkLst>
          <pc:docMk/>
          <pc:sldMk cId="1631023056" sldId="3454"/>
        </pc:sldMkLst>
        <pc:picChg chg="mod">
          <ac:chgData name="jayanth vellingiri" userId="530dc5af23789b7c" providerId="LiveId" clId="{7AF58DAF-7AD1-4F57-9AEB-E054C7D0C65C}" dt="2024-04-13T04:55:54.521" v="6" actId="1076"/>
          <ac:picMkLst>
            <pc:docMk/>
            <pc:sldMk cId="1631023056" sldId="3454"/>
            <ac:picMk id="117" creationId="{00000000-0000-0000-0000-000000000000}"/>
          </ac:picMkLst>
        </pc:picChg>
        <pc:picChg chg="mod">
          <ac:chgData name="jayanth vellingiri" userId="530dc5af23789b7c" providerId="LiveId" clId="{7AF58DAF-7AD1-4F57-9AEB-E054C7D0C65C}" dt="2024-04-13T04:55:51.155" v="5" actId="14100"/>
          <ac:picMkLst>
            <pc:docMk/>
            <pc:sldMk cId="1631023056" sldId="3454"/>
            <ac:picMk id="1026" creationId="{00000000-0000-0000-0000-000000000000}"/>
          </ac:picMkLst>
        </pc:picChg>
      </pc:sldChg>
      <pc:sldChg chg="modSp mod">
        <pc:chgData name="jayanth vellingiri" userId="530dc5af23789b7c" providerId="LiveId" clId="{7AF58DAF-7AD1-4F57-9AEB-E054C7D0C65C}" dt="2024-04-13T04:56:15.011" v="16" actId="20577"/>
        <pc:sldMkLst>
          <pc:docMk/>
          <pc:sldMk cId="1631023056" sldId="3455"/>
        </pc:sldMkLst>
        <pc:spChg chg="mod">
          <ac:chgData name="jayanth vellingiri" userId="530dc5af23789b7c" providerId="LiveId" clId="{7AF58DAF-7AD1-4F57-9AEB-E054C7D0C65C}" dt="2024-04-13T04:56:15.011" v="16" actId="20577"/>
          <ac:spMkLst>
            <pc:docMk/>
            <pc:sldMk cId="1631023056" sldId="3455"/>
            <ac:spMk id="9" creationId="{00000000-0000-0000-0000-000000000000}"/>
          </ac:spMkLst>
        </pc:spChg>
      </pc:sldChg>
      <pc:sldChg chg="addSp delSp modSp mod">
        <pc:chgData name="jayanth vellingiri" userId="530dc5af23789b7c" providerId="LiveId" clId="{7AF58DAF-7AD1-4F57-9AEB-E054C7D0C65C}" dt="2024-04-13T04:57:52.304" v="24" actId="14100"/>
        <pc:sldMkLst>
          <pc:docMk/>
          <pc:sldMk cId="1631023056" sldId="3456"/>
        </pc:sldMkLst>
        <pc:picChg chg="add mod">
          <ac:chgData name="jayanth vellingiri" userId="530dc5af23789b7c" providerId="LiveId" clId="{7AF58DAF-7AD1-4F57-9AEB-E054C7D0C65C}" dt="2024-04-13T04:57:45.037" v="21" actId="1076"/>
          <ac:picMkLst>
            <pc:docMk/>
            <pc:sldMk cId="1631023056" sldId="3456"/>
            <ac:picMk id="3" creationId="{1D6FA9BF-9DE7-5469-77AF-81DF15E4F692}"/>
          </ac:picMkLst>
        </pc:picChg>
        <pc:picChg chg="del">
          <ac:chgData name="jayanth vellingiri" userId="530dc5af23789b7c" providerId="LiveId" clId="{7AF58DAF-7AD1-4F57-9AEB-E054C7D0C65C}" dt="2024-04-13T04:56:31.745" v="17" actId="478"/>
          <ac:picMkLst>
            <pc:docMk/>
            <pc:sldMk cId="1631023056" sldId="3456"/>
            <ac:picMk id="3074" creationId="{00000000-0000-0000-0000-000000000000}"/>
          </ac:picMkLst>
        </pc:picChg>
        <pc:picChg chg="mod">
          <ac:chgData name="jayanth vellingiri" userId="530dc5af23789b7c" providerId="LiveId" clId="{7AF58DAF-7AD1-4F57-9AEB-E054C7D0C65C}" dt="2024-04-13T04:57:52.304" v="24" actId="14100"/>
          <ac:picMkLst>
            <pc:docMk/>
            <pc:sldMk cId="1631023056" sldId="3456"/>
            <ac:picMk id="3075" creationId="{00000000-0000-0000-0000-000000000000}"/>
          </ac:picMkLst>
        </pc:picChg>
      </pc:sldChg>
      <pc:sldChg chg="delSp modSp mod">
        <pc:chgData name="jayanth vellingiri" userId="530dc5af23789b7c" providerId="LiveId" clId="{7AF58DAF-7AD1-4F57-9AEB-E054C7D0C65C}" dt="2024-04-13T05:01:49.863" v="53" actId="20577"/>
        <pc:sldMkLst>
          <pc:docMk/>
          <pc:sldMk cId="1631023056" sldId="3457"/>
        </pc:sldMkLst>
        <pc:spChg chg="mod">
          <ac:chgData name="jayanth vellingiri" userId="530dc5af23789b7c" providerId="LiveId" clId="{7AF58DAF-7AD1-4F57-9AEB-E054C7D0C65C}" dt="2024-04-13T05:01:49.863" v="53" actId="20577"/>
          <ac:spMkLst>
            <pc:docMk/>
            <pc:sldMk cId="1631023056" sldId="3457"/>
            <ac:spMk id="9" creationId="{00000000-0000-0000-0000-000000000000}"/>
          </ac:spMkLst>
        </pc:spChg>
        <pc:picChg chg="del">
          <ac:chgData name="jayanth vellingiri" userId="530dc5af23789b7c" providerId="LiveId" clId="{7AF58DAF-7AD1-4F57-9AEB-E054C7D0C65C}" dt="2024-04-13T05:01:21.886" v="46" actId="478"/>
          <ac:picMkLst>
            <pc:docMk/>
            <pc:sldMk cId="1631023056" sldId="3457"/>
            <ac:picMk id="11" creationId="{00000000-0000-0000-0000-000000000000}"/>
          </ac:picMkLst>
        </pc:picChg>
      </pc:sldChg>
      <pc:sldChg chg="modSp mod">
        <pc:chgData name="jayanth vellingiri" userId="530dc5af23789b7c" providerId="LiveId" clId="{7AF58DAF-7AD1-4F57-9AEB-E054C7D0C65C}" dt="2024-04-13T05:03:46.813" v="87" actId="20577"/>
        <pc:sldMkLst>
          <pc:docMk/>
          <pc:sldMk cId="1631023056" sldId="3458"/>
        </pc:sldMkLst>
        <pc:spChg chg="mod">
          <ac:chgData name="jayanth vellingiri" userId="530dc5af23789b7c" providerId="LiveId" clId="{7AF58DAF-7AD1-4F57-9AEB-E054C7D0C65C}" dt="2024-04-13T05:03:46.813" v="87" actId="20577"/>
          <ac:spMkLst>
            <pc:docMk/>
            <pc:sldMk cId="1631023056" sldId="3458"/>
            <ac:spMk id="9" creationId="{00000000-0000-0000-0000-000000000000}"/>
          </ac:spMkLst>
        </pc:spChg>
      </pc:sldChg>
      <pc:sldChg chg="modSp mod">
        <pc:chgData name="jayanth vellingiri" userId="530dc5af23789b7c" providerId="LiveId" clId="{7AF58DAF-7AD1-4F57-9AEB-E054C7D0C65C}" dt="2024-04-13T05:04:05.075" v="88" actId="1076"/>
        <pc:sldMkLst>
          <pc:docMk/>
          <pc:sldMk cId="1631023056" sldId="3459"/>
        </pc:sldMkLst>
        <pc:spChg chg="mod">
          <ac:chgData name="jayanth vellingiri" userId="530dc5af23789b7c" providerId="LiveId" clId="{7AF58DAF-7AD1-4F57-9AEB-E054C7D0C65C}" dt="2024-04-13T05:04:05.075" v="88" actId="1076"/>
          <ac:spMkLst>
            <pc:docMk/>
            <pc:sldMk cId="1631023056" sldId="3459"/>
            <ac:spMk id="9" creationId="{00000000-0000-0000-0000-000000000000}"/>
          </ac:spMkLst>
        </pc:spChg>
      </pc:sldChg>
      <pc:sldChg chg="modSp mod">
        <pc:chgData name="jayanth vellingiri" userId="530dc5af23789b7c" providerId="LiveId" clId="{7AF58DAF-7AD1-4F57-9AEB-E054C7D0C65C}" dt="2024-04-13T05:11:27.713" v="91" actId="2710"/>
        <pc:sldMkLst>
          <pc:docMk/>
          <pc:sldMk cId="1631023056" sldId="3464"/>
        </pc:sldMkLst>
        <pc:spChg chg="mod">
          <ac:chgData name="jayanth vellingiri" userId="530dc5af23789b7c" providerId="LiveId" clId="{7AF58DAF-7AD1-4F57-9AEB-E054C7D0C65C}" dt="2024-04-13T05:11:27.713" v="91" actId="2710"/>
          <ac:spMkLst>
            <pc:docMk/>
            <pc:sldMk cId="1631023056" sldId="3464"/>
            <ac:spMk id="9" creationId="{00000000-0000-0000-0000-000000000000}"/>
          </ac:spMkLst>
        </pc:spChg>
      </pc:sldChg>
      <pc:sldChg chg="modSp mod">
        <pc:chgData name="jayanth vellingiri" userId="530dc5af23789b7c" providerId="LiveId" clId="{7AF58DAF-7AD1-4F57-9AEB-E054C7D0C65C}" dt="2024-04-13T05:12:00.074" v="103" actId="1076"/>
        <pc:sldMkLst>
          <pc:docMk/>
          <pc:sldMk cId="1631023056" sldId="3466"/>
        </pc:sldMkLst>
        <pc:spChg chg="mod">
          <ac:chgData name="jayanth vellingiri" userId="530dc5af23789b7c" providerId="LiveId" clId="{7AF58DAF-7AD1-4F57-9AEB-E054C7D0C65C}" dt="2024-04-13T05:11:55.309" v="102" actId="2710"/>
          <ac:spMkLst>
            <pc:docMk/>
            <pc:sldMk cId="1631023056" sldId="3466"/>
            <ac:spMk id="9" creationId="{00000000-0000-0000-0000-000000000000}"/>
          </ac:spMkLst>
        </pc:spChg>
        <pc:picChg chg="mod">
          <ac:chgData name="jayanth vellingiri" userId="530dc5af23789b7c" providerId="LiveId" clId="{7AF58DAF-7AD1-4F57-9AEB-E054C7D0C65C}" dt="2024-04-13T05:12:00.074" v="103" actId="1076"/>
          <ac:picMkLst>
            <pc:docMk/>
            <pc:sldMk cId="1631023056" sldId="3466"/>
            <ac:picMk id="8" creationId="{00000000-0000-0000-0000-000000000000}"/>
          </ac:picMkLst>
        </pc:picChg>
      </pc:sldChg>
      <pc:sldChg chg="modSp mod">
        <pc:chgData name="jayanth vellingiri" userId="530dc5af23789b7c" providerId="LiveId" clId="{7AF58DAF-7AD1-4F57-9AEB-E054C7D0C65C}" dt="2024-04-13T05:12:22.451" v="105" actId="113"/>
        <pc:sldMkLst>
          <pc:docMk/>
          <pc:sldMk cId="1631023056" sldId="3467"/>
        </pc:sldMkLst>
        <pc:spChg chg="mod">
          <ac:chgData name="jayanth vellingiri" userId="530dc5af23789b7c" providerId="LiveId" clId="{7AF58DAF-7AD1-4F57-9AEB-E054C7D0C65C}" dt="2024-04-13T05:12:22.451" v="105" actId="113"/>
          <ac:spMkLst>
            <pc:docMk/>
            <pc:sldMk cId="1631023056" sldId="3467"/>
            <ac:spMk id="9" creationId="{00000000-0000-0000-0000-000000000000}"/>
          </ac:spMkLst>
        </pc:spChg>
      </pc:sldChg>
      <pc:sldChg chg="modSp mod">
        <pc:chgData name="jayanth vellingiri" userId="530dc5af23789b7c" providerId="LiveId" clId="{7AF58DAF-7AD1-4F57-9AEB-E054C7D0C65C}" dt="2024-04-13T05:12:48.908" v="106" actId="6549"/>
        <pc:sldMkLst>
          <pc:docMk/>
          <pc:sldMk cId="1631023056" sldId="3469"/>
        </pc:sldMkLst>
        <pc:spChg chg="mod">
          <ac:chgData name="jayanth vellingiri" userId="530dc5af23789b7c" providerId="LiveId" clId="{7AF58DAF-7AD1-4F57-9AEB-E054C7D0C65C}" dt="2024-04-13T05:12:48.908" v="106" actId="6549"/>
          <ac:spMkLst>
            <pc:docMk/>
            <pc:sldMk cId="1631023056" sldId="3469"/>
            <ac:spMk id="9" creationId="{00000000-0000-0000-0000-000000000000}"/>
          </ac:spMkLst>
        </pc:spChg>
      </pc:sldChg>
      <pc:sldChg chg="modSp mod">
        <pc:chgData name="jayanth vellingiri" userId="530dc5af23789b7c" providerId="LiveId" clId="{7AF58DAF-7AD1-4F57-9AEB-E054C7D0C65C}" dt="2024-04-13T05:13:05.470" v="108" actId="1076"/>
        <pc:sldMkLst>
          <pc:docMk/>
          <pc:sldMk cId="1631023056" sldId="3470"/>
        </pc:sldMkLst>
        <pc:spChg chg="mod">
          <ac:chgData name="jayanth vellingiri" userId="530dc5af23789b7c" providerId="LiveId" clId="{7AF58DAF-7AD1-4F57-9AEB-E054C7D0C65C}" dt="2024-04-13T05:13:05.470" v="108" actId="1076"/>
          <ac:spMkLst>
            <pc:docMk/>
            <pc:sldMk cId="1631023056" sldId="3470"/>
            <ac:spMk id="9" creationId="{00000000-0000-0000-0000-000000000000}"/>
          </ac:spMkLst>
        </pc:spChg>
      </pc:sldChg>
      <pc:sldChg chg="addSp delSp modSp add mod">
        <pc:chgData name="jayanth vellingiri" userId="530dc5af23789b7c" providerId="LiveId" clId="{7AF58DAF-7AD1-4F57-9AEB-E054C7D0C65C}" dt="2024-04-13T05:03:14.187" v="62" actId="14100"/>
        <pc:sldMkLst>
          <pc:docMk/>
          <pc:sldMk cId="994329414" sldId="3471"/>
        </pc:sldMkLst>
        <pc:spChg chg="del mod">
          <ac:chgData name="jayanth vellingiri" userId="530dc5af23789b7c" providerId="LiveId" clId="{7AF58DAF-7AD1-4F57-9AEB-E054C7D0C65C}" dt="2024-04-13T05:00:05.012" v="33"/>
          <ac:spMkLst>
            <pc:docMk/>
            <pc:sldMk cId="994329414" sldId="3471"/>
            <ac:spMk id="9" creationId="{00000000-0000-0000-0000-000000000000}"/>
          </ac:spMkLst>
        </pc:spChg>
        <pc:picChg chg="del">
          <ac:chgData name="jayanth vellingiri" userId="530dc5af23789b7c" providerId="LiveId" clId="{7AF58DAF-7AD1-4F57-9AEB-E054C7D0C65C}" dt="2024-04-13T04:58:14.246" v="26" actId="478"/>
          <ac:picMkLst>
            <pc:docMk/>
            <pc:sldMk cId="994329414" sldId="3471"/>
            <ac:picMk id="3" creationId="{1D6FA9BF-9DE7-5469-77AF-81DF15E4F692}"/>
          </ac:picMkLst>
        </pc:picChg>
        <pc:picChg chg="add del mod">
          <ac:chgData name="jayanth vellingiri" userId="530dc5af23789b7c" providerId="LiveId" clId="{7AF58DAF-7AD1-4F57-9AEB-E054C7D0C65C}" dt="2024-04-13T05:02:37.183" v="54" actId="478"/>
          <ac:picMkLst>
            <pc:docMk/>
            <pc:sldMk cId="994329414" sldId="3471"/>
            <ac:picMk id="4" creationId="{26CF9948-23AD-5C5D-180E-5C395077995D}"/>
          </ac:picMkLst>
        </pc:picChg>
        <pc:picChg chg="add mod modCrop">
          <ac:chgData name="jayanth vellingiri" userId="530dc5af23789b7c" providerId="LiveId" clId="{7AF58DAF-7AD1-4F57-9AEB-E054C7D0C65C}" dt="2024-04-13T05:03:14.187" v="62" actId="14100"/>
          <ac:picMkLst>
            <pc:docMk/>
            <pc:sldMk cId="994329414" sldId="3471"/>
            <ac:picMk id="6" creationId="{6DCE350D-4106-9503-D122-06319F3CF609}"/>
          </ac:picMkLst>
        </pc:picChg>
        <pc:picChg chg="del">
          <ac:chgData name="jayanth vellingiri" userId="530dc5af23789b7c" providerId="LiveId" clId="{7AF58DAF-7AD1-4F57-9AEB-E054C7D0C65C}" dt="2024-04-13T04:58:15.655" v="27" actId="478"/>
          <ac:picMkLst>
            <pc:docMk/>
            <pc:sldMk cId="994329414" sldId="3471"/>
            <ac:picMk id="3075" creationId="{00000000-0000-0000-0000-000000000000}"/>
          </ac:picMkLst>
        </pc:picChg>
      </pc:sldChg>
    </pc:docChg>
  </pc:docChgLst>
  <pc:docChgLst>
    <pc:chgData name="jayanth vellingiri" userId="530dc5af23789b7c" providerId="LiveId" clId="{D734DDD8-F691-44F1-BFE3-DEC468565CDE}"/>
    <pc:docChg chg="undo custSel modSld">
      <pc:chgData name="jayanth vellingiri" userId="530dc5af23789b7c" providerId="LiveId" clId="{D734DDD8-F691-44F1-BFE3-DEC468565CDE}" dt="2024-04-15T05:16:14.615" v="11" actId="1076"/>
      <pc:docMkLst>
        <pc:docMk/>
      </pc:docMkLst>
      <pc:sldChg chg="modSp mod">
        <pc:chgData name="jayanth vellingiri" userId="530dc5af23789b7c" providerId="LiveId" clId="{D734DDD8-F691-44F1-BFE3-DEC468565CDE}" dt="2024-04-15T05:16:14.615" v="11" actId="1076"/>
        <pc:sldMkLst>
          <pc:docMk/>
          <pc:sldMk cId="1631023056" sldId="3477"/>
        </pc:sldMkLst>
        <pc:spChg chg="mod">
          <ac:chgData name="jayanth vellingiri" userId="530dc5af23789b7c" providerId="LiveId" clId="{D734DDD8-F691-44F1-BFE3-DEC468565CDE}" dt="2024-04-15T05:16:14.615" v="11" actId="1076"/>
          <ac:spMkLst>
            <pc:docMk/>
            <pc:sldMk cId="1631023056" sldId="3477"/>
            <ac:spMk id="11" creationId="{00000000-0000-0000-0000-000000000000}"/>
          </ac:spMkLst>
        </pc:spChg>
        <pc:spChg chg="mod">
          <ac:chgData name="jayanth vellingiri" userId="530dc5af23789b7c" providerId="LiveId" clId="{D734DDD8-F691-44F1-BFE3-DEC468565CDE}" dt="2024-04-15T05:13:17.497" v="4" actId="1076"/>
          <ac:spMkLst>
            <pc:docMk/>
            <pc:sldMk cId="1631023056" sldId="3477"/>
            <ac:spMk id="115" creationId="{00000000-0000-0000-0000-000000000000}"/>
          </ac:spMkLst>
        </pc:spChg>
        <pc:spChg chg="mod">
          <ac:chgData name="jayanth vellingiri" userId="530dc5af23789b7c" providerId="LiveId" clId="{D734DDD8-F691-44F1-BFE3-DEC468565CDE}" dt="2024-04-15T05:13:14.439" v="3" actId="1076"/>
          <ac:spMkLst>
            <pc:docMk/>
            <pc:sldMk cId="1631023056" sldId="3477"/>
            <ac:spMk id="116" creationId="{00000000-0000-0000-0000-000000000000}"/>
          </ac:spMkLst>
        </pc:spChg>
      </pc:sldChg>
      <pc:sldChg chg="modSp mod">
        <pc:chgData name="jayanth vellingiri" userId="530dc5af23789b7c" providerId="LiveId" clId="{D734DDD8-F691-44F1-BFE3-DEC468565CDE}" dt="2024-04-15T05:13:23.083" v="5" actId="1076"/>
        <pc:sldMkLst>
          <pc:docMk/>
          <pc:sldMk cId="1631023056" sldId="3478"/>
        </pc:sldMkLst>
        <pc:spChg chg="mod">
          <ac:chgData name="jayanth vellingiri" userId="530dc5af23789b7c" providerId="LiveId" clId="{D734DDD8-F691-44F1-BFE3-DEC468565CDE}" dt="2024-04-15T05:13:23.083" v="5" actId="1076"/>
          <ac:spMkLst>
            <pc:docMk/>
            <pc:sldMk cId="1631023056" sldId="3478"/>
            <ac:spMk id="115" creationId="{00000000-0000-0000-0000-000000000000}"/>
          </ac:spMkLst>
        </pc:spChg>
      </pc:sldChg>
      <pc:sldChg chg="modSp mod">
        <pc:chgData name="jayanth vellingiri" userId="530dc5af23789b7c" providerId="LiveId" clId="{D734DDD8-F691-44F1-BFE3-DEC468565CDE}" dt="2024-04-15T05:13:26.489" v="6" actId="1076"/>
        <pc:sldMkLst>
          <pc:docMk/>
          <pc:sldMk cId="1631023056" sldId="3479"/>
        </pc:sldMkLst>
        <pc:spChg chg="mod">
          <ac:chgData name="jayanth vellingiri" userId="530dc5af23789b7c" providerId="LiveId" clId="{D734DDD8-F691-44F1-BFE3-DEC468565CDE}" dt="2024-04-15T05:13:26.489" v="6" actId="1076"/>
          <ac:spMkLst>
            <pc:docMk/>
            <pc:sldMk cId="1631023056" sldId="3479"/>
            <ac:spMk id="115" creationId="{00000000-0000-0000-0000-000000000000}"/>
          </ac:spMkLst>
        </pc:spChg>
      </pc:sldChg>
      <pc:sldChg chg="modSp mod">
        <pc:chgData name="jayanth vellingiri" userId="530dc5af23789b7c" providerId="LiveId" clId="{D734DDD8-F691-44F1-BFE3-DEC468565CDE}" dt="2024-04-15T05:13:33.037" v="8" actId="1076"/>
        <pc:sldMkLst>
          <pc:docMk/>
          <pc:sldMk cId="1631023056" sldId="3480"/>
        </pc:sldMkLst>
        <pc:spChg chg="mod">
          <ac:chgData name="jayanth vellingiri" userId="530dc5af23789b7c" providerId="LiveId" clId="{D734DDD8-F691-44F1-BFE3-DEC468565CDE}" dt="2024-04-15T05:13:33.037" v="8" actId="1076"/>
          <ac:spMkLst>
            <pc:docMk/>
            <pc:sldMk cId="1631023056" sldId="3480"/>
            <ac:spMk id="115" creationId="{00000000-0000-0000-0000-000000000000}"/>
          </ac:spMkLst>
        </pc:spChg>
      </pc:sldChg>
      <pc:sldChg chg="modSp mod">
        <pc:chgData name="jayanth vellingiri" userId="530dc5af23789b7c" providerId="LiveId" clId="{D734DDD8-F691-44F1-BFE3-DEC468565CDE}" dt="2024-04-15T05:12:56.914" v="0" actId="1076"/>
        <pc:sldMkLst>
          <pc:docMk/>
          <pc:sldMk cId="1631023056" sldId="3481"/>
        </pc:sldMkLst>
        <pc:spChg chg="mod">
          <ac:chgData name="jayanth vellingiri" userId="530dc5af23789b7c" providerId="LiveId" clId="{D734DDD8-F691-44F1-BFE3-DEC468565CDE}" dt="2024-04-15T05:12:56.914" v="0" actId="1076"/>
          <ac:spMkLst>
            <pc:docMk/>
            <pc:sldMk cId="1631023056" sldId="3481"/>
            <ac:spMk id="115" creationId="{00000000-0000-0000-0000-000000000000}"/>
          </ac:spMkLst>
        </pc:spChg>
      </pc:sldChg>
      <pc:sldChg chg="modSp mod">
        <pc:chgData name="jayanth vellingiri" userId="530dc5af23789b7c" providerId="LiveId" clId="{D734DDD8-F691-44F1-BFE3-DEC468565CDE}" dt="2024-04-15T05:13:36.247" v="9" actId="1076"/>
        <pc:sldMkLst>
          <pc:docMk/>
          <pc:sldMk cId="1631023056" sldId="3482"/>
        </pc:sldMkLst>
        <pc:spChg chg="mod">
          <ac:chgData name="jayanth vellingiri" userId="530dc5af23789b7c" providerId="LiveId" clId="{D734DDD8-F691-44F1-BFE3-DEC468565CDE}" dt="2024-04-15T05:13:36.247" v="9" actId="1076"/>
          <ac:spMkLst>
            <pc:docMk/>
            <pc:sldMk cId="1631023056" sldId="3482"/>
            <ac:spMk id="115" creationId="{00000000-0000-0000-0000-000000000000}"/>
          </ac:spMkLst>
        </pc:spChg>
      </pc:sldChg>
    </pc:docChg>
  </pc:docChgLst>
  <pc:docChgLst>
    <pc:chgData name="jayanth vellingiri" userId="530dc5af23789b7c" providerId="LiveId" clId="{AF0D164A-0CAD-4CFE-B912-54E53CEA134D}"/>
    <pc:docChg chg="custSel addSld delSld modSld">
      <pc:chgData name="jayanth vellingiri" userId="530dc5af23789b7c" providerId="LiveId" clId="{AF0D164A-0CAD-4CFE-B912-54E53CEA134D}" dt="2024-04-12T06:11:05.409" v="123" actId="2696"/>
      <pc:docMkLst>
        <pc:docMk/>
      </pc:docMkLst>
      <pc:sldChg chg="modSp mod">
        <pc:chgData name="jayanth vellingiri" userId="530dc5af23789b7c" providerId="LiveId" clId="{AF0D164A-0CAD-4CFE-B912-54E53CEA134D}" dt="2024-04-12T05:31:52.172" v="2" actId="20577"/>
        <pc:sldMkLst>
          <pc:docMk/>
          <pc:sldMk cId="1747428043" sldId="3440"/>
        </pc:sldMkLst>
        <pc:spChg chg="mod">
          <ac:chgData name="jayanth vellingiri" userId="530dc5af23789b7c" providerId="LiveId" clId="{AF0D164A-0CAD-4CFE-B912-54E53CEA134D}" dt="2024-04-12T05:31:52.172" v="2" actId="20577"/>
          <ac:spMkLst>
            <pc:docMk/>
            <pc:sldMk cId="1747428043" sldId="3440"/>
            <ac:spMk id="106" creationId="{00000000-0000-0000-0000-000000000000}"/>
          </ac:spMkLst>
        </pc:spChg>
      </pc:sldChg>
      <pc:sldChg chg="modSp mod">
        <pc:chgData name="jayanth vellingiri" userId="530dc5af23789b7c" providerId="LiveId" clId="{AF0D164A-0CAD-4CFE-B912-54E53CEA134D}" dt="2024-04-12T05:32:47.779" v="4" actId="20577"/>
        <pc:sldMkLst>
          <pc:docMk/>
          <pc:sldMk cId="1747428043" sldId="3448"/>
        </pc:sldMkLst>
        <pc:spChg chg="mod">
          <ac:chgData name="jayanth vellingiri" userId="530dc5af23789b7c" providerId="LiveId" clId="{AF0D164A-0CAD-4CFE-B912-54E53CEA134D}" dt="2024-04-12T05:32:47.779" v="4" actId="20577"/>
          <ac:spMkLst>
            <pc:docMk/>
            <pc:sldMk cId="1747428043" sldId="3448"/>
            <ac:spMk id="106" creationId="{00000000-0000-0000-0000-000000000000}"/>
          </ac:spMkLst>
        </pc:spChg>
      </pc:sldChg>
      <pc:sldChg chg="addSp modSp add mod">
        <pc:chgData name="jayanth vellingiri" userId="530dc5af23789b7c" providerId="LiveId" clId="{AF0D164A-0CAD-4CFE-B912-54E53CEA134D}" dt="2024-04-12T05:41:42.566" v="119" actId="1076"/>
        <pc:sldMkLst>
          <pc:docMk/>
          <pc:sldMk cId="1631023056" sldId="3451"/>
        </pc:sldMkLst>
        <pc:spChg chg="mod">
          <ac:chgData name="jayanth vellingiri" userId="530dc5af23789b7c" providerId="LiveId" clId="{AF0D164A-0CAD-4CFE-B912-54E53CEA134D}" dt="2024-04-12T05:41:39.601" v="118" actId="20577"/>
          <ac:spMkLst>
            <pc:docMk/>
            <pc:sldMk cId="1631023056" sldId="3451"/>
            <ac:spMk id="106" creationId="{00000000-0000-0000-0000-000000000000}"/>
          </ac:spMkLst>
        </pc:spChg>
        <pc:picChg chg="add mod">
          <ac:chgData name="jayanth vellingiri" userId="530dc5af23789b7c" providerId="LiveId" clId="{AF0D164A-0CAD-4CFE-B912-54E53CEA134D}" dt="2024-04-12T05:41:42.566" v="119" actId="1076"/>
          <ac:picMkLst>
            <pc:docMk/>
            <pc:sldMk cId="1631023056" sldId="3451"/>
            <ac:picMk id="3" creationId="{2A03E30D-8C8F-79DC-C6B1-FCC98D1C5B64}"/>
          </ac:picMkLst>
        </pc:picChg>
      </pc:sldChg>
      <pc:sldChg chg="delSp modSp add del mod">
        <pc:chgData name="jayanth vellingiri" userId="530dc5af23789b7c" providerId="LiveId" clId="{AF0D164A-0CAD-4CFE-B912-54E53CEA134D}" dt="2024-04-12T06:11:05.409" v="123" actId="2696"/>
        <pc:sldMkLst>
          <pc:docMk/>
          <pc:sldMk cId="796993841" sldId="3452"/>
        </pc:sldMkLst>
        <pc:spChg chg="mod">
          <ac:chgData name="jayanth vellingiri" userId="530dc5af23789b7c" providerId="LiveId" clId="{AF0D164A-0CAD-4CFE-B912-54E53CEA134D}" dt="2024-04-12T06:10:51.144" v="122" actId="20577"/>
          <ac:spMkLst>
            <pc:docMk/>
            <pc:sldMk cId="796993841" sldId="3452"/>
            <ac:spMk id="106" creationId="{00000000-0000-0000-0000-000000000000}"/>
          </ac:spMkLst>
        </pc:spChg>
        <pc:picChg chg="del">
          <ac:chgData name="jayanth vellingiri" userId="530dc5af23789b7c" providerId="LiveId" clId="{AF0D164A-0CAD-4CFE-B912-54E53CEA134D}" dt="2024-04-12T06:10:48.068" v="121" actId="478"/>
          <ac:picMkLst>
            <pc:docMk/>
            <pc:sldMk cId="796993841" sldId="3452"/>
            <ac:picMk id="3" creationId="{2A03E30D-8C8F-79DC-C6B1-FCC98D1C5B6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58E83-2756-4F35-86A3-31B07BD0BCDA}" type="datetimeFigureOut">
              <a:rPr lang="en-IN" smtClean="0"/>
              <a:pPr/>
              <a:t>15-04-2024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34649-9C1A-4524-8612-C753920C9971}" type="slidenum">
              <a:rPr lang="en-IN" smtClean="0"/>
              <a:pPr/>
              <a:t>‹#›</a:t>
            </a:fld>
            <a:endParaRPr lang="en-IN"/>
          </a:p>
        </p:txBody>
      </p:sp>
    </p:spTree>
    <p:extLst>
      <p:ext uri="{BB962C8B-B14F-4D97-AF65-F5344CB8AC3E}">
        <p14:creationId xmlns:p14="http://schemas.microsoft.com/office/powerpoint/2010/main" val="3884268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9926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5435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2 to 17</a:t>
            </a:r>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0566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2 to 17</a:t>
            </a:r>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05667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99263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2 to 17</a:t>
            </a:r>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05667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54356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9529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9249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9249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9249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9249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9249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9249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96519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924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543568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92498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9249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9249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9249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9249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9249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9249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92498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92498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924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543568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9249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92498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92498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9249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92498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92498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92498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92498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92498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924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543568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80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92498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81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92498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82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92498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Nunito Sans" pitchFamily="2" charset="0"/>
              </a:rPr>
              <a:t>Ref : doc.html -&gt; 1662 to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83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924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5435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228E-5996-BEEF-7D2D-69B5F93FF3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DCECDD-B7C0-4595-1174-3E7C5BCAEB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DFF7AC-4CA1-FE17-C6D9-A69716B553A6}"/>
              </a:ext>
            </a:extLst>
          </p:cNvPr>
          <p:cNvSpPr>
            <a:spLocks noGrp="1"/>
          </p:cNvSpPr>
          <p:nvPr>
            <p:ph type="dt" sz="half" idx="10"/>
          </p:nvPr>
        </p:nvSpPr>
        <p:spPr/>
        <p:txBody>
          <a:bodyPr/>
          <a:lstStyle/>
          <a:p>
            <a:fld id="{45AA013A-25B9-45A0-9AAA-86993DA53F08}" type="datetimeFigureOut">
              <a:rPr lang="en-IN" smtClean="0"/>
              <a:pPr/>
              <a:t>15-04-2024</a:t>
            </a:fld>
            <a:endParaRPr lang="en-IN"/>
          </a:p>
        </p:txBody>
      </p:sp>
      <p:sp>
        <p:nvSpPr>
          <p:cNvPr id="5" name="Footer Placeholder 4">
            <a:extLst>
              <a:ext uri="{FF2B5EF4-FFF2-40B4-BE49-F238E27FC236}">
                <a16:creationId xmlns:a16="http://schemas.microsoft.com/office/drawing/2014/main" id="{3CF22832-E50F-D739-27C0-E135B711DE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6B3A7-7F12-EDD2-A1FE-B4FD91F9DB8C}"/>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084680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620F-4214-DBD6-ACA8-5B6EFC40E2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8AF36C-07BC-3B2A-561F-D09540B481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7F2658-D54A-230B-2AFF-4A5EC1857C51}"/>
              </a:ext>
            </a:extLst>
          </p:cNvPr>
          <p:cNvSpPr>
            <a:spLocks noGrp="1"/>
          </p:cNvSpPr>
          <p:nvPr>
            <p:ph type="dt" sz="half" idx="10"/>
          </p:nvPr>
        </p:nvSpPr>
        <p:spPr/>
        <p:txBody>
          <a:bodyPr/>
          <a:lstStyle/>
          <a:p>
            <a:fld id="{45AA013A-25B9-45A0-9AAA-86993DA53F08}" type="datetimeFigureOut">
              <a:rPr lang="en-IN" smtClean="0"/>
              <a:pPr/>
              <a:t>15-04-2024</a:t>
            </a:fld>
            <a:endParaRPr lang="en-IN"/>
          </a:p>
        </p:txBody>
      </p:sp>
      <p:sp>
        <p:nvSpPr>
          <p:cNvPr id="5" name="Footer Placeholder 4">
            <a:extLst>
              <a:ext uri="{FF2B5EF4-FFF2-40B4-BE49-F238E27FC236}">
                <a16:creationId xmlns:a16="http://schemas.microsoft.com/office/drawing/2014/main" id="{39BED1D5-DC17-8FAD-0011-42D211C388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696BFC-8D7E-1897-9B24-5D4DD8EE24AF}"/>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306126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21D82-10CF-2838-AB6F-2E6DE44BC2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34A882-9628-0F63-031B-D8C863A88E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50B9C5-3AA7-999D-0F8B-52311263236D}"/>
              </a:ext>
            </a:extLst>
          </p:cNvPr>
          <p:cNvSpPr>
            <a:spLocks noGrp="1"/>
          </p:cNvSpPr>
          <p:nvPr>
            <p:ph type="dt" sz="half" idx="10"/>
          </p:nvPr>
        </p:nvSpPr>
        <p:spPr/>
        <p:txBody>
          <a:bodyPr/>
          <a:lstStyle/>
          <a:p>
            <a:fld id="{45AA013A-25B9-45A0-9AAA-86993DA53F08}" type="datetimeFigureOut">
              <a:rPr lang="en-IN" smtClean="0"/>
              <a:pPr/>
              <a:t>15-04-2024</a:t>
            </a:fld>
            <a:endParaRPr lang="en-IN"/>
          </a:p>
        </p:txBody>
      </p:sp>
      <p:sp>
        <p:nvSpPr>
          <p:cNvPr id="5" name="Footer Placeholder 4">
            <a:extLst>
              <a:ext uri="{FF2B5EF4-FFF2-40B4-BE49-F238E27FC236}">
                <a16:creationId xmlns:a16="http://schemas.microsoft.com/office/drawing/2014/main" id="{1C58BE4E-026E-1C60-37DD-2857CFCCE9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21273E-539F-C9A1-0A0B-6DF9252B24F0}"/>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125738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01AE-C4D1-7139-AD4A-45C8DE224F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14F223-BDAD-1B08-F618-CD462DACE4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432CE-2087-0427-8045-5C886A2943A8}"/>
              </a:ext>
            </a:extLst>
          </p:cNvPr>
          <p:cNvSpPr>
            <a:spLocks noGrp="1"/>
          </p:cNvSpPr>
          <p:nvPr>
            <p:ph type="dt" sz="half" idx="10"/>
          </p:nvPr>
        </p:nvSpPr>
        <p:spPr/>
        <p:txBody>
          <a:bodyPr/>
          <a:lstStyle/>
          <a:p>
            <a:fld id="{45AA013A-25B9-45A0-9AAA-86993DA53F08}" type="datetimeFigureOut">
              <a:rPr lang="en-IN" smtClean="0"/>
              <a:pPr/>
              <a:t>15-04-2024</a:t>
            </a:fld>
            <a:endParaRPr lang="en-IN"/>
          </a:p>
        </p:txBody>
      </p:sp>
      <p:sp>
        <p:nvSpPr>
          <p:cNvPr id="5" name="Footer Placeholder 4">
            <a:extLst>
              <a:ext uri="{FF2B5EF4-FFF2-40B4-BE49-F238E27FC236}">
                <a16:creationId xmlns:a16="http://schemas.microsoft.com/office/drawing/2014/main" id="{0E1C0320-9218-6CC7-28D8-9407CA7670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73C758-3349-7244-FC01-15BFBCD8A65C}"/>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92996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F11F-59A6-C62C-C9A1-5471E4B13F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ACF0FC-591A-1C62-87B2-2587DAF2CA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30E8B8-7DBC-F267-F764-E05AB1433CE1}"/>
              </a:ext>
            </a:extLst>
          </p:cNvPr>
          <p:cNvSpPr>
            <a:spLocks noGrp="1"/>
          </p:cNvSpPr>
          <p:nvPr>
            <p:ph type="dt" sz="half" idx="10"/>
          </p:nvPr>
        </p:nvSpPr>
        <p:spPr/>
        <p:txBody>
          <a:bodyPr/>
          <a:lstStyle/>
          <a:p>
            <a:fld id="{45AA013A-25B9-45A0-9AAA-86993DA53F08}" type="datetimeFigureOut">
              <a:rPr lang="en-IN" smtClean="0"/>
              <a:pPr/>
              <a:t>15-04-2024</a:t>
            </a:fld>
            <a:endParaRPr lang="en-IN"/>
          </a:p>
        </p:txBody>
      </p:sp>
      <p:sp>
        <p:nvSpPr>
          <p:cNvPr id="5" name="Footer Placeholder 4">
            <a:extLst>
              <a:ext uri="{FF2B5EF4-FFF2-40B4-BE49-F238E27FC236}">
                <a16:creationId xmlns:a16="http://schemas.microsoft.com/office/drawing/2014/main" id="{8E4A069B-75F7-D8ED-5497-560E0A26C6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749602-600C-4713-4A5A-8001B1AC527F}"/>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385582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6438-6EF0-959E-7477-49A3E2BD61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DE9F84-C542-20DE-5385-0CFC4F3492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3C8CF0-B542-A2C3-ED52-769D9F22EB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2E5F8B-E214-A193-4AD5-9AC77A5A2E22}"/>
              </a:ext>
            </a:extLst>
          </p:cNvPr>
          <p:cNvSpPr>
            <a:spLocks noGrp="1"/>
          </p:cNvSpPr>
          <p:nvPr>
            <p:ph type="dt" sz="half" idx="10"/>
          </p:nvPr>
        </p:nvSpPr>
        <p:spPr/>
        <p:txBody>
          <a:bodyPr/>
          <a:lstStyle/>
          <a:p>
            <a:fld id="{45AA013A-25B9-45A0-9AAA-86993DA53F08}" type="datetimeFigureOut">
              <a:rPr lang="en-IN" smtClean="0"/>
              <a:pPr/>
              <a:t>15-04-2024</a:t>
            </a:fld>
            <a:endParaRPr lang="en-IN"/>
          </a:p>
        </p:txBody>
      </p:sp>
      <p:sp>
        <p:nvSpPr>
          <p:cNvPr id="6" name="Footer Placeholder 5">
            <a:extLst>
              <a:ext uri="{FF2B5EF4-FFF2-40B4-BE49-F238E27FC236}">
                <a16:creationId xmlns:a16="http://schemas.microsoft.com/office/drawing/2014/main" id="{E2965F36-1773-EED0-6F00-5275372FFE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8B7A7D-A963-4116-2586-752C9A0ADA05}"/>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36394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37D3-7984-1843-4DF4-EDC12568A6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85190D-0033-B57F-86BA-B4822F4FED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E27762-E4E4-DD52-C139-0658492980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3B2F3F-4AF6-434E-993B-51CAE6A20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04CD2C-A8F7-5BF8-BEA9-626080E128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6EFA8A-D6C3-AF77-F97A-4BB4E6FCAF25}"/>
              </a:ext>
            </a:extLst>
          </p:cNvPr>
          <p:cNvSpPr>
            <a:spLocks noGrp="1"/>
          </p:cNvSpPr>
          <p:nvPr>
            <p:ph type="dt" sz="half" idx="10"/>
          </p:nvPr>
        </p:nvSpPr>
        <p:spPr/>
        <p:txBody>
          <a:bodyPr/>
          <a:lstStyle/>
          <a:p>
            <a:fld id="{45AA013A-25B9-45A0-9AAA-86993DA53F08}" type="datetimeFigureOut">
              <a:rPr lang="en-IN" smtClean="0"/>
              <a:pPr/>
              <a:t>15-04-2024</a:t>
            </a:fld>
            <a:endParaRPr lang="en-IN"/>
          </a:p>
        </p:txBody>
      </p:sp>
      <p:sp>
        <p:nvSpPr>
          <p:cNvPr id="8" name="Footer Placeholder 7">
            <a:extLst>
              <a:ext uri="{FF2B5EF4-FFF2-40B4-BE49-F238E27FC236}">
                <a16:creationId xmlns:a16="http://schemas.microsoft.com/office/drawing/2014/main" id="{89788343-98E4-8FED-B022-5BF85F698E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38947D-6C36-BE16-B9D7-D374C83B39BF}"/>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151301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4561-4465-C7A0-8AC4-CC668ACA21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6860E4-B7E4-E81F-46D9-2B08D4AC6EE2}"/>
              </a:ext>
            </a:extLst>
          </p:cNvPr>
          <p:cNvSpPr>
            <a:spLocks noGrp="1"/>
          </p:cNvSpPr>
          <p:nvPr>
            <p:ph type="dt" sz="half" idx="10"/>
          </p:nvPr>
        </p:nvSpPr>
        <p:spPr/>
        <p:txBody>
          <a:bodyPr/>
          <a:lstStyle/>
          <a:p>
            <a:fld id="{45AA013A-25B9-45A0-9AAA-86993DA53F08}" type="datetimeFigureOut">
              <a:rPr lang="en-IN" smtClean="0"/>
              <a:pPr/>
              <a:t>15-04-2024</a:t>
            </a:fld>
            <a:endParaRPr lang="en-IN"/>
          </a:p>
        </p:txBody>
      </p:sp>
      <p:sp>
        <p:nvSpPr>
          <p:cNvPr id="4" name="Footer Placeholder 3">
            <a:extLst>
              <a:ext uri="{FF2B5EF4-FFF2-40B4-BE49-F238E27FC236}">
                <a16:creationId xmlns:a16="http://schemas.microsoft.com/office/drawing/2014/main" id="{79FAB823-6BB9-2109-B769-F355880BC8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4090F7-F34B-BDFD-74E9-82D051BEB9E8}"/>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66716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3AC81-863B-11CF-7FDA-9A95BEA03C2B}"/>
              </a:ext>
            </a:extLst>
          </p:cNvPr>
          <p:cNvSpPr>
            <a:spLocks noGrp="1"/>
          </p:cNvSpPr>
          <p:nvPr>
            <p:ph type="dt" sz="half" idx="10"/>
          </p:nvPr>
        </p:nvSpPr>
        <p:spPr/>
        <p:txBody>
          <a:bodyPr/>
          <a:lstStyle/>
          <a:p>
            <a:fld id="{45AA013A-25B9-45A0-9AAA-86993DA53F08}" type="datetimeFigureOut">
              <a:rPr lang="en-IN" smtClean="0"/>
              <a:pPr/>
              <a:t>15-04-2024</a:t>
            </a:fld>
            <a:endParaRPr lang="en-IN"/>
          </a:p>
        </p:txBody>
      </p:sp>
      <p:sp>
        <p:nvSpPr>
          <p:cNvPr id="3" name="Footer Placeholder 2">
            <a:extLst>
              <a:ext uri="{FF2B5EF4-FFF2-40B4-BE49-F238E27FC236}">
                <a16:creationId xmlns:a16="http://schemas.microsoft.com/office/drawing/2014/main" id="{3544D250-CD0A-AFEE-A3BD-77427FF200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760054-1473-5214-3F45-9C08C5812661}"/>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378897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8423-27EA-6BB4-FA53-D1347AC8C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FE41E3-B450-9F59-E301-98647A0B17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10D6AA-23AA-386B-69E5-30865DC40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65DCF-E699-5491-471D-E9A82ACCFF0E}"/>
              </a:ext>
            </a:extLst>
          </p:cNvPr>
          <p:cNvSpPr>
            <a:spLocks noGrp="1"/>
          </p:cNvSpPr>
          <p:nvPr>
            <p:ph type="dt" sz="half" idx="10"/>
          </p:nvPr>
        </p:nvSpPr>
        <p:spPr/>
        <p:txBody>
          <a:bodyPr/>
          <a:lstStyle/>
          <a:p>
            <a:fld id="{45AA013A-25B9-45A0-9AAA-86993DA53F08}" type="datetimeFigureOut">
              <a:rPr lang="en-IN" smtClean="0"/>
              <a:pPr/>
              <a:t>15-04-2024</a:t>
            </a:fld>
            <a:endParaRPr lang="en-IN"/>
          </a:p>
        </p:txBody>
      </p:sp>
      <p:sp>
        <p:nvSpPr>
          <p:cNvPr id="6" name="Footer Placeholder 5">
            <a:extLst>
              <a:ext uri="{FF2B5EF4-FFF2-40B4-BE49-F238E27FC236}">
                <a16:creationId xmlns:a16="http://schemas.microsoft.com/office/drawing/2014/main" id="{8974BEA7-454C-7314-FF7C-C034883857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2766AC-EC7F-94CE-634E-877FE6EF05E1}"/>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963244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7970-7893-6770-D390-6166F680D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45538C-C5B1-B6F3-9D00-261A6A5985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5CCF34-6013-8163-F487-02EACF515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51F65-428D-90C9-0306-9B6585FD13D4}"/>
              </a:ext>
            </a:extLst>
          </p:cNvPr>
          <p:cNvSpPr>
            <a:spLocks noGrp="1"/>
          </p:cNvSpPr>
          <p:nvPr>
            <p:ph type="dt" sz="half" idx="10"/>
          </p:nvPr>
        </p:nvSpPr>
        <p:spPr/>
        <p:txBody>
          <a:bodyPr/>
          <a:lstStyle/>
          <a:p>
            <a:fld id="{45AA013A-25B9-45A0-9AAA-86993DA53F08}" type="datetimeFigureOut">
              <a:rPr lang="en-IN" smtClean="0"/>
              <a:pPr/>
              <a:t>15-04-2024</a:t>
            </a:fld>
            <a:endParaRPr lang="en-IN"/>
          </a:p>
        </p:txBody>
      </p:sp>
      <p:sp>
        <p:nvSpPr>
          <p:cNvPr id="6" name="Footer Placeholder 5">
            <a:extLst>
              <a:ext uri="{FF2B5EF4-FFF2-40B4-BE49-F238E27FC236}">
                <a16:creationId xmlns:a16="http://schemas.microsoft.com/office/drawing/2014/main" id="{7177F0A6-7C72-A6E6-54EC-C1C40AFA20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B0419-D635-F3A8-327D-4CD033B7A587}"/>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9055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2F5BB0-BC1D-223F-A810-6BA2B328E7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DB2490-BDEF-82DC-6749-AA143A7D8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137E66-3A26-5422-D8E8-8D13AF346A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A013A-25B9-45A0-9AAA-86993DA53F08}" type="datetimeFigureOut">
              <a:rPr lang="en-IN" smtClean="0"/>
              <a:pPr/>
              <a:t>15-04-2024</a:t>
            </a:fld>
            <a:endParaRPr lang="en-IN"/>
          </a:p>
        </p:txBody>
      </p:sp>
      <p:sp>
        <p:nvSpPr>
          <p:cNvPr id="5" name="Footer Placeholder 4">
            <a:extLst>
              <a:ext uri="{FF2B5EF4-FFF2-40B4-BE49-F238E27FC236}">
                <a16:creationId xmlns:a16="http://schemas.microsoft.com/office/drawing/2014/main" id="{2FCE24BB-DE37-169D-9995-9D73D55395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58A0E0-735B-ABC6-F17F-D42ED9D88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47632-1E11-4065-B9E5-98A948FE5CE4}" type="slidenum">
              <a:rPr lang="en-IN" smtClean="0"/>
              <a:pPr/>
              <a:t>‹#›</a:t>
            </a:fld>
            <a:endParaRPr lang="en-IN"/>
          </a:p>
        </p:txBody>
      </p:sp>
    </p:spTree>
    <p:extLst>
      <p:ext uri="{BB962C8B-B14F-4D97-AF65-F5344CB8AC3E}">
        <p14:creationId xmlns:p14="http://schemas.microsoft.com/office/powerpoint/2010/main" val="3145126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1.png"/><Relationship Id="rId7"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hyperlink" Target="http://www.virtualbox.org/"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hyperlink" Target="http://www.centos.org/"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85659" y="1097851"/>
            <a:ext cx="10907041" cy="4901301"/>
          </a:xfrm>
          <a:prstGeom prst="rect">
            <a:avLst/>
          </a:prstGeom>
          <a:noFill/>
          <a:ln>
            <a:noFill/>
          </a:ln>
        </p:spPr>
        <p:txBody>
          <a:bodyPr spcFirstLastPara="1" wrap="square" lIns="91425" tIns="45700" rIns="91425" bIns="45700" anchor="t" anchorCtr="0">
            <a:spAutoFit/>
          </a:bodyPr>
          <a:lstStyle/>
          <a:p>
            <a:pPr>
              <a:lnSpc>
                <a:spcPct val="200000"/>
              </a:lnSpc>
              <a:defRPr/>
            </a:pPr>
            <a:r>
              <a:rPr lang="en-IN" sz="2500" b="1" dirty="0">
                <a:solidFill>
                  <a:srgbClr val="000000"/>
                </a:solidFill>
                <a:latin typeface="Nunito Sans" pitchFamily="2" charset="0"/>
              </a:rPr>
              <a:t>Important Topics!</a:t>
            </a:r>
            <a:endParaRPr lang="en-IN" sz="2500" b="1" i="0" dirty="0">
              <a:solidFill>
                <a:srgbClr val="000000"/>
              </a:solidFill>
              <a:effectLst/>
              <a:latin typeface="Nunito Sans" pitchFamily="2" charset="0"/>
            </a:endParaRPr>
          </a:p>
          <a:p>
            <a:pPr algn="l">
              <a:lnSpc>
                <a:spcPct val="150000"/>
              </a:lnSpc>
              <a:buFont typeface="Arial" panose="020B0604020202020204" pitchFamily="34" charset="0"/>
              <a:buChar char="•"/>
            </a:pPr>
            <a:r>
              <a:rPr lang="en-US" sz="2500" dirty="0">
                <a:solidFill>
                  <a:prstClr val="black"/>
                </a:solidFill>
                <a:latin typeface="Nunito Sans" pitchFamily="2" charset="0"/>
              </a:rPr>
              <a:t> Computer </a:t>
            </a:r>
            <a:endParaRPr lang="en-US" sz="2500" b="0" i="0" dirty="0">
              <a:solidFill>
                <a:srgbClr val="000000"/>
              </a:solidFill>
              <a:effectLst/>
              <a:latin typeface="Nunito Sans" pitchFamily="2" charset="0"/>
            </a:endParaRPr>
          </a:p>
          <a:p>
            <a:pPr algn="l">
              <a:lnSpc>
                <a:spcPct val="150000"/>
              </a:lnSpc>
              <a:buFont typeface="Arial" panose="020B0604020202020204" pitchFamily="34" charset="0"/>
              <a:buChar char="•"/>
            </a:pPr>
            <a:r>
              <a:rPr lang="en-US" sz="2500" b="0" i="0" dirty="0">
                <a:solidFill>
                  <a:srgbClr val="000000"/>
                </a:solidFill>
                <a:effectLst/>
                <a:latin typeface="Nunito Sans" pitchFamily="2" charset="0"/>
              </a:rPr>
              <a:t> </a:t>
            </a:r>
            <a:r>
              <a:rPr lang="en-US" sz="2500" dirty="0">
                <a:solidFill>
                  <a:srgbClr val="000000"/>
                </a:solidFill>
                <a:latin typeface="Nunito Sans" pitchFamily="2" charset="0"/>
              </a:rPr>
              <a:t>Data</a:t>
            </a:r>
            <a:endParaRPr lang="en-US" sz="2500" b="0" i="0" dirty="0">
              <a:solidFill>
                <a:srgbClr val="000000"/>
              </a:solidFill>
              <a:effectLst/>
              <a:latin typeface="Nunito Sans" pitchFamily="2" charset="0"/>
            </a:endParaRPr>
          </a:p>
          <a:p>
            <a:pPr algn="l">
              <a:lnSpc>
                <a:spcPct val="150000"/>
              </a:lnSpc>
              <a:buFont typeface="Arial" panose="020B0604020202020204" pitchFamily="34" charset="0"/>
              <a:buChar char="•"/>
            </a:pPr>
            <a:r>
              <a:rPr lang="en-US" sz="2500" b="0" i="0" dirty="0">
                <a:solidFill>
                  <a:srgbClr val="000000"/>
                </a:solidFill>
                <a:effectLst/>
                <a:latin typeface="Nunito Sans" pitchFamily="2" charset="0"/>
              </a:rPr>
              <a:t> </a:t>
            </a:r>
            <a:r>
              <a:rPr lang="en-US" sz="2500" dirty="0">
                <a:solidFill>
                  <a:srgbClr val="000000"/>
                </a:solidFill>
                <a:latin typeface="Nunito Sans" pitchFamily="2" charset="0"/>
              </a:rPr>
              <a:t>Operating System</a:t>
            </a:r>
            <a:endParaRPr lang="en-US" sz="2500" b="0" i="0" dirty="0">
              <a:solidFill>
                <a:srgbClr val="000000"/>
              </a:solidFill>
              <a:effectLst/>
              <a:latin typeface="Nunito Sans" pitchFamily="2" charset="0"/>
            </a:endParaRPr>
          </a:p>
          <a:p>
            <a:pPr algn="l">
              <a:lnSpc>
                <a:spcPct val="150000"/>
              </a:lnSpc>
              <a:buFont typeface="Arial" panose="020B0604020202020204" pitchFamily="34" charset="0"/>
              <a:buChar char="•"/>
            </a:pPr>
            <a:r>
              <a:rPr lang="en-US" sz="2500" b="0" i="0" dirty="0">
                <a:solidFill>
                  <a:srgbClr val="000000"/>
                </a:solidFill>
                <a:effectLst/>
                <a:latin typeface="Nunito Sans" pitchFamily="2" charset="0"/>
              </a:rPr>
              <a:t> </a:t>
            </a:r>
            <a:r>
              <a:rPr lang="en-US" sz="2500" dirty="0">
                <a:solidFill>
                  <a:srgbClr val="000000"/>
                </a:solidFill>
                <a:latin typeface="Nunito Sans" pitchFamily="2" charset="0"/>
              </a:rPr>
              <a:t>Network</a:t>
            </a:r>
            <a:endParaRPr lang="en-US" sz="2500" b="0" i="0" dirty="0">
              <a:solidFill>
                <a:srgbClr val="000000"/>
              </a:solidFill>
              <a:effectLst/>
              <a:latin typeface="Nunito Sans" pitchFamily="2" charset="0"/>
            </a:endParaRPr>
          </a:p>
          <a:p>
            <a:pPr algn="l">
              <a:lnSpc>
                <a:spcPct val="150000"/>
              </a:lnSpc>
              <a:buFont typeface="Arial" panose="020B0604020202020204" pitchFamily="34" charset="0"/>
              <a:buChar char="•"/>
            </a:pPr>
            <a:r>
              <a:rPr lang="en-US" sz="2500" b="0" i="0" dirty="0">
                <a:solidFill>
                  <a:srgbClr val="000000"/>
                </a:solidFill>
                <a:effectLst/>
                <a:latin typeface="Nunito Sans" pitchFamily="2" charset="0"/>
              </a:rPr>
              <a:t> </a:t>
            </a:r>
            <a:r>
              <a:rPr lang="en-US" sz="2500" dirty="0">
                <a:solidFill>
                  <a:srgbClr val="000000"/>
                </a:solidFill>
                <a:latin typeface="Nunito Sans" pitchFamily="2" charset="0"/>
              </a:rPr>
              <a:t>Virtualization</a:t>
            </a:r>
            <a:endParaRPr lang="en-US" sz="2500" b="0" i="0" dirty="0">
              <a:solidFill>
                <a:srgbClr val="000000"/>
              </a:solidFill>
              <a:effectLst/>
              <a:latin typeface="Nunito Sans" pitchFamily="2" charset="0"/>
            </a:endParaRPr>
          </a:p>
          <a:p>
            <a:pPr algn="l">
              <a:lnSpc>
                <a:spcPct val="150000"/>
              </a:lnSpc>
              <a:buFont typeface="Arial" panose="020B0604020202020204" pitchFamily="34" charset="0"/>
              <a:buChar char="•"/>
            </a:pPr>
            <a:r>
              <a:rPr lang="en-GB" sz="2500" noProof="0" dirty="0">
                <a:ln>
                  <a:noFill/>
                </a:ln>
                <a:solidFill>
                  <a:prstClr val="black"/>
                </a:solidFill>
                <a:effectLst/>
                <a:uLnTx/>
                <a:uFillTx/>
                <a:latin typeface="Nunito Sans" pitchFamily="2" charset="0"/>
                <a:cs typeface="Nunito Sans" panose="00000500000000000000" pitchFamily="2" charset="0"/>
                <a:sym typeface="Nunito Sans" panose="00000500000000000000"/>
              </a:rPr>
              <a:t> Virtual Machine   </a:t>
            </a:r>
          </a:p>
          <a:p>
            <a:pPr algn="l">
              <a:lnSpc>
                <a:spcPct val="150000"/>
              </a:lnSpc>
              <a:buFont typeface="Arial" panose="020B0604020202020204" pitchFamily="34" charset="0"/>
              <a:buChar char="•"/>
            </a:pPr>
            <a:r>
              <a:rPr lang="en-GB" sz="2500" dirty="0">
                <a:solidFill>
                  <a:prstClr val="black"/>
                </a:solidFill>
                <a:latin typeface="Nunito Sans" pitchFamily="2" charset="0"/>
                <a:cs typeface="Nunito Sans" panose="00000500000000000000" pitchFamily="2" charset="0"/>
                <a:sym typeface="Nunito Sans" panose="00000500000000000000"/>
              </a:rPr>
              <a:t> Cloud    </a:t>
            </a:r>
            <a:endParaRPr lang="en-GB" sz="2500" noProof="0" dirty="0">
              <a:ln>
                <a:noFill/>
              </a:ln>
              <a:solidFill>
                <a:prstClr val="black"/>
              </a:solidFill>
              <a:effectLst/>
              <a:uLnTx/>
              <a:uFillTx/>
              <a:latin typeface="Nunito Sans" pitchFamily="2" charset="0"/>
              <a:cs typeface="Nunito Sans" panose="00000500000000000000" pitchFamily="2" charset="0"/>
              <a:sym typeface="Nunito Sans" panose="0000050000000000000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6" name="Picture 5" descr="Virtualbox_logo.png"/>
          <p:cNvPicPr>
            <a:picLocks noChangeAspect="1"/>
          </p:cNvPicPr>
          <p:nvPr/>
        </p:nvPicPr>
        <p:blipFill>
          <a:blip r:embed="rId4" cstate="print"/>
          <a:stretch>
            <a:fillRect/>
          </a:stretch>
        </p:blipFill>
        <p:spPr>
          <a:xfrm>
            <a:off x="3352800" y="4293090"/>
            <a:ext cx="1615619" cy="1129368"/>
          </a:xfrm>
          <a:prstGeom prst="rect">
            <a:avLst/>
          </a:prstGeom>
        </p:spPr>
      </p:pic>
      <p:pic>
        <p:nvPicPr>
          <p:cNvPr id="8" name="Picture 7" descr="AWS_Simple_Icons_AWS_Cloud.svg.png"/>
          <p:cNvPicPr>
            <a:picLocks noChangeAspect="1"/>
          </p:cNvPicPr>
          <p:nvPr/>
        </p:nvPicPr>
        <p:blipFill>
          <a:blip r:embed="rId5" cstate="print"/>
          <a:stretch>
            <a:fillRect/>
          </a:stretch>
        </p:blipFill>
        <p:spPr>
          <a:xfrm>
            <a:off x="2133074" y="5285207"/>
            <a:ext cx="1330563" cy="876490"/>
          </a:xfrm>
          <a:prstGeom prst="rect">
            <a:avLst/>
          </a:prstGeom>
        </p:spPr>
      </p:pic>
    </p:spTree>
    <p:extLst>
      <p:ext uri="{BB962C8B-B14F-4D97-AF65-F5344CB8AC3E}">
        <p14:creationId xmlns:p14="http://schemas.microsoft.com/office/powerpoint/2010/main" val="60314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85659" y="1097851"/>
            <a:ext cx="11118414" cy="3901028"/>
          </a:xfrm>
          <a:prstGeom prst="rect">
            <a:avLst/>
          </a:prstGeom>
          <a:noFill/>
          <a:ln>
            <a:noFill/>
          </a:ln>
        </p:spPr>
        <p:txBody>
          <a:bodyPr spcFirstLastPara="1" wrap="square" lIns="91425" tIns="45700" rIns="91425" bIns="45700" anchor="t" anchorCtr="0">
            <a:spAutoFit/>
          </a:bodyPr>
          <a:lstStyle/>
          <a:p>
            <a:pPr algn="l">
              <a:lnSpc>
                <a:spcPct val="150000"/>
              </a:lnSpc>
            </a:pPr>
            <a:r>
              <a:rPr lang="en-US" sz="2500" b="1" dirty="0">
                <a:solidFill>
                  <a:srgbClr val="000000"/>
                </a:solidFill>
                <a:latin typeface="Nunito Sans" pitchFamily="2" charset="0"/>
              </a:rPr>
              <a:t>Data Transfer between Two Computers!</a:t>
            </a:r>
          </a:p>
          <a:p>
            <a:pPr algn="l">
              <a:lnSpc>
                <a:spcPct val="150000"/>
              </a:lnSpc>
            </a:pPr>
            <a:endParaRPr lang="en-US" sz="2500" b="1" dirty="0">
              <a:solidFill>
                <a:srgbClr val="000000"/>
              </a:solidFill>
              <a:latin typeface="Nunito Sans" pitchFamily="2" charset="0"/>
            </a:endParaRPr>
          </a:p>
          <a:p>
            <a:pPr algn="l">
              <a:lnSpc>
                <a:spcPct val="150000"/>
              </a:lnSpc>
            </a:pPr>
            <a:endParaRPr lang="en-US" sz="2500" b="1" dirty="0">
              <a:solidFill>
                <a:srgbClr val="000000"/>
              </a:solidFill>
              <a:latin typeface="Nunito Sans" pitchFamily="2" charset="0"/>
            </a:endParaRPr>
          </a:p>
          <a:p>
            <a:pPr algn="l">
              <a:lnSpc>
                <a:spcPct val="150000"/>
              </a:lnSpc>
            </a:pPr>
            <a:endParaRPr lang="en-US" sz="2000" dirty="0">
              <a:solidFill>
                <a:srgbClr val="000000"/>
              </a:solidFill>
              <a:latin typeface="Nunito Sans" pitchFamily="2" charset="0"/>
            </a:endParaRPr>
          </a:p>
          <a:p>
            <a:pPr algn="l">
              <a:lnSpc>
                <a:spcPct val="150000"/>
              </a:lnSpc>
            </a:pPr>
            <a:endParaRPr lang="en-US" sz="2000" dirty="0">
              <a:solidFill>
                <a:srgbClr val="000000"/>
              </a:solidFill>
              <a:latin typeface="Nunito Sans" pitchFamily="2" charset="0"/>
            </a:endParaRPr>
          </a:p>
          <a:p>
            <a:pPr algn="l">
              <a:lnSpc>
                <a:spcPct val="150000"/>
              </a:lnSpc>
            </a:pPr>
            <a:endParaRPr lang="en-US" sz="2500" b="1" dirty="0">
              <a:solidFill>
                <a:srgbClr val="000000"/>
              </a:solidFill>
              <a:latin typeface="Nunito Sans" pitchFamily="2" charset="0"/>
            </a:endParaRPr>
          </a:p>
          <a:p>
            <a:pPr algn="l">
              <a:lnSpc>
                <a:spcPct val="150000"/>
              </a:lnSpc>
            </a:pPr>
            <a:endParaRPr lang="en-US" sz="2500" b="1"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graphicFrame>
        <p:nvGraphicFramePr>
          <p:cNvPr id="7" name="Table 6"/>
          <p:cNvGraphicFramePr>
            <a:graphicFrameLocks noGrp="1"/>
          </p:cNvGraphicFramePr>
          <p:nvPr/>
        </p:nvGraphicFramePr>
        <p:xfrm>
          <a:off x="618835" y="2118975"/>
          <a:ext cx="10409383" cy="3686078"/>
        </p:xfrm>
        <a:graphic>
          <a:graphicData uri="http://schemas.openxmlformats.org/drawingml/2006/table">
            <a:tbl>
              <a:tblPr firstRow="1" bandRow="1">
                <a:tableStyleId>{21E4AEA4-8DFA-4A89-87EB-49C32662AFE0}</a:tableStyleId>
              </a:tblPr>
              <a:tblGrid>
                <a:gridCol w="2598600">
                  <a:extLst>
                    <a:ext uri="{9D8B030D-6E8A-4147-A177-3AD203B41FA5}">
                      <a16:colId xmlns:a16="http://schemas.microsoft.com/office/drawing/2014/main" val="20000"/>
                    </a:ext>
                  </a:extLst>
                </a:gridCol>
                <a:gridCol w="7810783">
                  <a:extLst>
                    <a:ext uri="{9D8B030D-6E8A-4147-A177-3AD203B41FA5}">
                      <a16:colId xmlns:a16="http://schemas.microsoft.com/office/drawing/2014/main" val="20001"/>
                    </a:ext>
                  </a:extLst>
                </a:gridCol>
              </a:tblGrid>
              <a:tr h="609506">
                <a:tc>
                  <a:txBody>
                    <a:bodyPr/>
                    <a:lstStyle/>
                    <a:p>
                      <a:r>
                        <a:rPr lang="en-US" dirty="0">
                          <a:solidFill>
                            <a:schemeClr val="bg1"/>
                          </a:solidFill>
                        </a:rPr>
                        <a:t>Reception</a:t>
                      </a:r>
                      <a:r>
                        <a:rPr lang="en-US" baseline="0" dirty="0">
                          <a:solidFill>
                            <a:schemeClr val="bg1"/>
                          </a:solidFill>
                        </a:rPr>
                        <a:t> &amp; Decoding</a:t>
                      </a:r>
                      <a:endParaRPr lang="en-US" dirty="0">
                        <a:solidFill>
                          <a:schemeClr val="bg1"/>
                        </a:solidFill>
                      </a:endParaRPr>
                    </a:p>
                  </a:txBody>
                  <a:tcPr/>
                </a:tc>
                <a:tc>
                  <a:txBody>
                    <a:bodyPr/>
                    <a:lstStyle/>
                    <a:p>
                      <a:r>
                        <a:rPr lang="en-US" dirty="0"/>
                        <a:t>NIC</a:t>
                      </a:r>
                      <a:r>
                        <a:rPr lang="en-US" baseline="0" dirty="0"/>
                        <a:t> – It receives the signals and convert them back into Frames.</a:t>
                      </a:r>
                      <a:endParaRPr lang="en-US" dirty="0"/>
                    </a:p>
                  </a:txBody>
                  <a:tcPr/>
                </a:tc>
                <a:extLst>
                  <a:ext uri="{0D108BD9-81ED-4DB2-BD59-A6C34878D82A}">
                    <a16:rowId xmlns:a16="http://schemas.microsoft.com/office/drawing/2014/main" val="10000"/>
                  </a:ext>
                </a:extLst>
              </a:tr>
              <a:tr h="769143">
                <a:tc>
                  <a:txBody>
                    <a:bodyPr/>
                    <a:lstStyle/>
                    <a:p>
                      <a:r>
                        <a:rPr lang="en-US" dirty="0"/>
                        <a:t>Data</a:t>
                      </a:r>
                      <a:r>
                        <a:rPr lang="en-US" baseline="0" dirty="0"/>
                        <a:t> Link </a:t>
                      </a:r>
                      <a:endParaRPr lang="en-US" dirty="0"/>
                    </a:p>
                  </a:txBody>
                  <a:tcPr/>
                </a:tc>
                <a:tc>
                  <a:txBody>
                    <a:bodyPr/>
                    <a:lstStyle/>
                    <a:p>
                      <a:r>
                        <a:rPr lang="en-US" dirty="0"/>
                        <a:t>It checks</a:t>
                      </a:r>
                      <a:r>
                        <a:rPr lang="en-US" baseline="0" dirty="0"/>
                        <a:t> the Mac address, if the frame is for the receiving NIC then frame is accepted else ignored.</a:t>
                      </a:r>
                      <a:endParaRPr lang="en-US" dirty="0"/>
                    </a:p>
                  </a:txBody>
                  <a:tcPr/>
                </a:tc>
                <a:extLst>
                  <a:ext uri="{0D108BD9-81ED-4DB2-BD59-A6C34878D82A}">
                    <a16:rowId xmlns:a16="http://schemas.microsoft.com/office/drawing/2014/main" val="10001"/>
                  </a:ext>
                </a:extLst>
              </a:tr>
              <a:tr h="769143">
                <a:tc>
                  <a:txBody>
                    <a:bodyPr/>
                    <a:lstStyle/>
                    <a:p>
                      <a:r>
                        <a:rPr lang="en-US" dirty="0"/>
                        <a:t>Network</a:t>
                      </a:r>
                    </a:p>
                  </a:txBody>
                  <a:tcPr/>
                </a:tc>
                <a:tc>
                  <a:txBody>
                    <a:bodyPr/>
                    <a:lstStyle/>
                    <a:p>
                      <a:r>
                        <a:rPr lang="en-US" dirty="0"/>
                        <a:t>It</a:t>
                      </a:r>
                      <a:r>
                        <a:rPr lang="en-US" baseline="0" dirty="0"/>
                        <a:t> extracts the packet from the accepted frame and checks the destination </a:t>
                      </a:r>
                      <a:r>
                        <a:rPr lang="en-US" baseline="0" dirty="0" err="1"/>
                        <a:t>ip</a:t>
                      </a:r>
                      <a:r>
                        <a:rPr lang="en-US" baseline="0" dirty="0"/>
                        <a:t> address.</a:t>
                      </a:r>
                      <a:endParaRPr lang="en-US" dirty="0"/>
                    </a:p>
                  </a:txBody>
                  <a:tcPr/>
                </a:tc>
                <a:extLst>
                  <a:ext uri="{0D108BD9-81ED-4DB2-BD59-A6C34878D82A}">
                    <a16:rowId xmlns:a16="http://schemas.microsoft.com/office/drawing/2014/main" val="10002"/>
                  </a:ext>
                </a:extLst>
              </a:tr>
              <a:tr h="769143">
                <a:tc>
                  <a:txBody>
                    <a:bodyPr/>
                    <a:lstStyle/>
                    <a:p>
                      <a:r>
                        <a:rPr lang="en-US" dirty="0"/>
                        <a:t>Transport</a:t>
                      </a:r>
                    </a:p>
                  </a:txBody>
                  <a:tcPr/>
                </a:tc>
                <a:tc>
                  <a:txBody>
                    <a:bodyPr/>
                    <a:lstStyle/>
                    <a:p>
                      <a:r>
                        <a:rPr lang="en-US" dirty="0"/>
                        <a:t>If</a:t>
                      </a:r>
                      <a:r>
                        <a:rPr lang="en-US" baseline="0" dirty="0"/>
                        <a:t> above correct, then it will extracts the segments and reassembles them into the original data.</a:t>
                      </a:r>
                      <a:endParaRPr lang="en-US" dirty="0"/>
                    </a:p>
                  </a:txBody>
                  <a:tcPr/>
                </a:tc>
                <a:extLst>
                  <a:ext uri="{0D108BD9-81ED-4DB2-BD59-A6C34878D82A}">
                    <a16:rowId xmlns:a16="http://schemas.microsoft.com/office/drawing/2014/main" val="10003"/>
                  </a:ext>
                </a:extLst>
              </a:tr>
              <a:tr h="769143">
                <a:tc>
                  <a:txBody>
                    <a:bodyPr/>
                    <a:lstStyle/>
                    <a:p>
                      <a:r>
                        <a:rPr lang="en-US" dirty="0"/>
                        <a:t>Application</a:t>
                      </a:r>
                    </a:p>
                  </a:txBody>
                  <a:tcPr/>
                </a:tc>
                <a:tc>
                  <a:txBody>
                    <a:bodyPr/>
                    <a:lstStyle/>
                    <a:p>
                      <a:r>
                        <a:rPr lang="en-US" dirty="0"/>
                        <a:t>Finally,</a:t>
                      </a:r>
                      <a:r>
                        <a:rPr lang="en-US" baseline="0" dirty="0"/>
                        <a:t> the data is delivered to application, it will process and use the received information.</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65069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6055463"/>
          </a:xfrm>
          <a:prstGeom prst="rect">
            <a:avLst/>
          </a:prstGeom>
          <a:noFill/>
          <a:ln>
            <a:noFill/>
          </a:ln>
        </p:spPr>
        <p:txBody>
          <a:bodyPr spcFirstLastPara="1" wrap="square" lIns="91425" tIns="45700" rIns="91425" bIns="45700" anchor="t" anchorCtr="0">
            <a:spAutoFit/>
          </a:bodyPr>
          <a:lstStyle/>
          <a:p>
            <a:pPr>
              <a:lnSpc>
                <a:spcPct val="300000"/>
              </a:lnSpc>
            </a:pPr>
            <a:r>
              <a:rPr lang="en-US" sz="2500" b="1" dirty="0">
                <a:solidFill>
                  <a:srgbClr val="000000"/>
                </a:solidFill>
                <a:latin typeface="Nunito Sans" pitchFamily="2" charset="0"/>
              </a:rPr>
              <a:t>How data Transfer between two computers?</a:t>
            </a:r>
          </a:p>
          <a:p>
            <a:pPr>
              <a:lnSpc>
                <a:spcPct val="150000"/>
              </a:lnSpc>
              <a:buFont typeface="Wingdings" pitchFamily="2" charset="2"/>
              <a:buChar char="ü"/>
            </a:pPr>
            <a:r>
              <a:rPr lang="en-US" sz="2500" i="0" dirty="0">
                <a:solidFill>
                  <a:srgbClr val="000000"/>
                </a:solidFill>
                <a:effectLst/>
                <a:latin typeface="Nunito Sans" pitchFamily="2" charset="0"/>
              </a:rPr>
              <a:t>Network Devices</a:t>
            </a:r>
          </a:p>
          <a:p>
            <a:pPr>
              <a:lnSpc>
                <a:spcPct val="150000"/>
              </a:lnSpc>
              <a:buFont typeface="Wingdings" pitchFamily="2" charset="2"/>
              <a:buChar char="ü"/>
            </a:pPr>
            <a:r>
              <a:rPr lang="en-US" sz="2500" dirty="0">
                <a:solidFill>
                  <a:srgbClr val="000000"/>
                </a:solidFill>
                <a:latin typeface="Nunito Sans" pitchFamily="2" charset="0"/>
              </a:rPr>
              <a:t>IP Addressing</a:t>
            </a:r>
          </a:p>
          <a:p>
            <a:pPr>
              <a:lnSpc>
                <a:spcPct val="150000"/>
              </a:lnSpc>
              <a:buFont typeface="Wingdings" pitchFamily="2" charset="2"/>
              <a:buChar char="ü"/>
            </a:pPr>
            <a:r>
              <a:rPr lang="en-US" sz="2500" i="0" dirty="0">
                <a:solidFill>
                  <a:srgbClr val="000000"/>
                </a:solidFill>
                <a:effectLst/>
                <a:latin typeface="Nunito Sans" pitchFamily="2" charset="0"/>
              </a:rPr>
              <a:t>Subnetting</a:t>
            </a:r>
          </a:p>
          <a:p>
            <a:pPr>
              <a:lnSpc>
                <a:spcPct val="150000"/>
              </a:lnSpc>
              <a:buFont typeface="Wingdings" pitchFamily="2" charset="2"/>
              <a:buChar char="ü"/>
            </a:pPr>
            <a:r>
              <a:rPr lang="en-US" sz="2500" dirty="0">
                <a:solidFill>
                  <a:srgbClr val="000000"/>
                </a:solidFill>
                <a:latin typeface="Nunito Sans" pitchFamily="2" charset="0"/>
              </a:rPr>
              <a:t>Public Network</a:t>
            </a:r>
          </a:p>
          <a:p>
            <a:pPr>
              <a:lnSpc>
                <a:spcPct val="150000"/>
              </a:lnSpc>
              <a:buFont typeface="Wingdings" pitchFamily="2" charset="2"/>
              <a:buChar char="ü"/>
            </a:pPr>
            <a:r>
              <a:rPr lang="en-US" sz="2500" i="0" dirty="0">
                <a:solidFill>
                  <a:srgbClr val="000000"/>
                </a:solidFill>
                <a:effectLst/>
                <a:latin typeface="Nunito Sans" pitchFamily="2" charset="0"/>
              </a:rPr>
              <a:t>Private Network</a:t>
            </a:r>
          </a:p>
          <a:p>
            <a:pPr>
              <a:lnSpc>
                <a:spcPct val="150000"/>
              </a:lnSpc>
              <a:buFont typeface="Wingdings" pitchFamily="2" charset="2"/>
              <a:buChar char="ü"/>
            </a:pPr>
            <a:r>
              <a:rPr lang="en-US" sz="2500" dirty="0">
                <a:solidFill>
                  <a:srgbClr val="000000"/>
                </a:solidFill>
                <a:latin typeface="Nunito Sans" pitchFamily="2" charset="0"/>
              </a:rPr>
              <a:t>Virtual Network</a:t>
            </a:r>
          </a:p>
          <a:p>
            <a:pPr>
              <a:lnSpc>
                <a:spcPct val="150000"/>
              </a:lnSpc>
              <a:buFont typeface="Wingdings" pitchFamily="2" charset="2"/>
              <a:buChar char="ü"/>
            </a:pPr>
            <a:r>
              <a:rPr lang="en-US" sz="2500" i="0" dirty="0">
                <a:solidFill>
                  <a:srgbClr val="000000"/>
                </a:solidFill>
                <a:effectLst/>
                <a:latin typeface="Nunito Sans" pitchFamily="2" charset="0"/>
              </a:rPr>
              <a:t>VPN – Virtual Private Network</a:t>
            </a:r>
          </a:p>
          <a:p>
            <a:pPr>
              <a:lnSpc>
                <a:spcPct val="200000"/>
              </a:lnSpc>
              <a:buFont typeface="Wingdings" pitchFamily="2" charset="2"/>
              <a:buChar char="ü"/>
            </a:pPr>
            <a:endParaRPr lang="en-US" sz="2500" i="0" dirty="0">
              <a:solidFill>
                <a:srgbClr val="000000"/>
              </a:solidFill>
              <a:effectLst/>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1747428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4708941"/>
          </a:xfrm>
          <a:prstGeom prst="rect">
            <a:avLst/>
          </a:prstGeom>
          <a:noFill/>
          <a:ln>
            <a:noFill/>
          </a:ln>
        </p:spPr>
        <p:txBody>
          <a:bodyPr spcFirstLastPara="1" wrap="square" lIns="91425" tIns="45700" rIns="91425" bIns="45700" anchor="t" anchorCtr="0">
            <a:spAutoFit/>
          </a:bodyPr>
          <a:lstStyle/>
          <a:p>
            <a:pPr>
              <a:lnSpc>
                <a:spcPct val="300000"/>
              </a:lnSpc>
            </a:pPr>
            <a:r>
              <a:rPr lang="en-US" sz="2500" b="1" dirty="0">
                <a:solidFill>
                  <a:srgbClr val="000000"/>
                </a:solidFill>
                <a:latin typeface="Nunito Sans" pitchFamily="2" charset="0"/>
              </a:rPr>
              <a:t>Network Devices</a:t>
            </a:r>
          </a:p>
          <a:p>
            <a:pPr>
              <a:lnSpc>
                <a:spcPct val="150000"/>
              </a:lnSpc>
              <a:buFont typeface="Arial" pitchFamily="34" charset="0"/>
              <a:buChar char="•"/>
            </a:pPr>
            <a:r>
              <a:rPr lang="en-US" sz="2500" dirty="0">
                <a:solidFill>
                  <a:srgbClr val="000000"/>
                </a:solidFill>
                <a:latin typeface="Nunito Sans" pitchFamily="2" charset="0"/>
              </a:rPr>
              <a:t> RJ45</a:t>
            </a:r>
          </a:p>
          <a:p>
            <a:pPr>
              <a:lnSpc>
                <a:spcPct val="150000"/>
              </a:lnSpc>
              <a:buFont typeface="Arial" pitchFamily="34" charset="0"/>
              <a:buChar char="•"/>
            </a:pPr>
            <a:r>
              <a:rPr lang="en-US" sz="2500" dirty="0">
                <a:solidFill>
                  <a:srgbClr val="000000"/>
                </a:solidFill>
                <a:latin typeface="Nunito Sans" pitchFamily="2" charset="0"/>
              </a:rPr>
              <a:t> Ethernet cable</a:t>
            </a:r>
          </a:p>
          <a:p>
            <a:pPr>
              <a:lnSpc>
                <a:spcPct val="150000"/>
              </a:lnSpc>
              <a:buFont typeface="Arial" pitchFamily="34" charset="0"/>
              <a:buChar char="•"/>
            </a:pPr>
            <a:r>
              <a:rPr lang="en-US" sz="2500" dirty="0">
                <a:solidFill>
                  <a:srgbClr val="000000"/>
                </a:solidFill>
                <a:latin typeface="Nunito Sans" pitchFamily="2" charset="0"/>
              </a:rPr>
              <a:t> NIC- Network interface card</a:t>
            </a:r>
          </a:p>
          <a:p>
            <a:pPr>
              <a:lnSpc>
                <a:spcPct val="150000"/>
              </a:lnSpc>
              <a:buFont typeface="Arial" pitchFamily="34" charset="0"/>
              <a:buChar char="•"/>
            </a:pPr>
            <a:r>
              <a:rPr lang="en-US" sz="2500" dirty="0">
                <a:solidFill>
                  <a:srgbClr val="000000"/>
                </a:solidFill>
                <a:latin typeface="Nunito Sans" pitchFamily="2" charset="0"/>
              </a:rPr>
              <a:t> Switch</a:t>
            </a:r>
          </a:p>
          <a:p>
            <a:pPr>
              <a:lnSpc>
                <a:spcPct val="150000"/>
              </a:lnSpc>
              <a:buFont typeface="Arial" pitchFamily="34" charset="0"/>
              <a:buChar char="•"/>
            </a:pPr>
            <a:r>
              <a:rPr lang="en-US" sz="2500" dirty="0">
                <a:solidFill>
                  <a:srgbClr val="000000"/>
                </a:solidFill>
                <a:latin typeface="Nunito Sans" pitchFamily="2" charset="0"/>
              </a:rPr>
              <a:t> Router</a:t>
            </a:r>
          </a:p>
          <a:p>
            <a:pPr>
              <a:lnSpc>
                <a:spcPct val="150000"/>
              </a:lnSpc>
              <a:buFont typeface="Arial" pitchFamily="34" charset="0"/>
              <a:buChar char="•"/>
            </a:pPr>
            <a:r>
              <a:rPr lang="en-US" sz="2500" dirty="0">
                <a:solidFill>
                  <a:srgbClr val="000000"/>
                </a:solidFill>
                <a:latin typeface="Nunito Sans" pitchFamily="2" charset="0"/>
              </a:rPr>
              <a:t> Internet modem/ Gateway</a:t>
            </a: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6" name="Picture 5" descr="ez-rj45-connector.jpg"/>
          <p:cNvPicPr>
            <a:picLocks noChangeAspect="1"/>
          </p:cNvPicPr>
          <p:nvPr/>
        </p:nvPicPr>
        <p:blipFill>
          <a:blip r:embed="rId4" cstate="print"/>
          <a:stretch>
            <a:fillRect/>
          </a:stretch>
        </p:blipFill>
        <p:spPr>
          <a:xfrm>
            <a:off x="4684178" y="1285875"/>
            <a:ext cx="1510145" cy="1510145"/>
          </a:xfrm>
          <a:prstGeom prst="rect">
            <a:avLst/>
          </a:prstGeom>
        </p:spPr>
      </p:pic>
      <p:pic>
        <p:nvPicPr>
          <p:cNvPr id="7" name="Picture 6" descr="DGS-1100-24P-Front-1664x936-1-400x328.png"/>
          <p:cNvPicPr>
            <a:picLocks noChangeAspect="1"/>
          </p:cNvPicPr>
          <p:nvPr/>
        </p:nvPicPr>
        <p:blipFill>
          <a:blip r:embed="rId5"/>
          <a:stretch>
            <a:fillRect/>
          </a:stretch>
        </p:blipFill>
        <p:spPr>
          <a:xfrm>
            <a:off x="7899073" y="1235583"/>
            <a:ext cx="1592428" cy="1305791"/>
          </a:xfrm>
          <a:prstGeom prst="rect">
            <a:avLst/>
          </a:prstGeom>
        </p:spPr>
      </p:pic>
      <p:pic>
        <p:nvPicPr>
          <p:cNvPr id="8" name="Picture 7" descr="2-Network-Interface-Card-NIC.png"/>
          <p:cNvPicPr>
            <a:picLocks noChangeAspect="1"/>
          </p:cNvPicPr>
          <p:nvPr/>
        </p:nvPicPr>
        <p:blipFill>
          <a:blip r:embed="rId6"/>
          <a:stretch>
            <a:fillRect/>
          </a:stretch>
        </p:blipFill>
        <p:spPr>
          <a:xfrm>
            <a:off x="5005960" y="2769974"/>
            <a:ext cx="3144982" cy="1720490"/>
          </a:xfrm>
          <a:prstGeom prst="rect">
            <a:avLst/>
          </a:prstGeom>
        </p:spPr>
      </p:pic>
      <p:pic>
        <p:nvPicPr>
          <p:cNvPr id="9" name="Picture 8" descr="61Pejd0OD4L._AC_UF1000,1000_QL80_.jpg"/>
          <p:cNvPicPr>
            <a:picLocks noChangeAspect="1"/>
          </p:cNvPicPr>
          <p:nvPr/>
        </p:nvPicPr>
        <p:blipFill>
          <a:blip r:embed="rId7"/>
          <a:stretch>
            <a:fillRect/>
          </a:stretch>
        </p:blipFill>
        <p:spPr>
          <a:xfrm>
            <a:off x="8695287" y="3110988"/>
            <a:ext cx="2550548" cy="2045540"/>
          </a:xfrm>
          <a:prstGeom prst="rect">
            <a:avLst/>
          </a:prstGeom>
        </p:spPr>
      </p:pic>
      <p:pic>
        <p:nvPicPr>
          <p:cNvPr id="10" name="Picture 9" descr="istockphoto-627390932-612x612.jpg"/>
          <p:cNvPicPr>
            <a:picLocks noChangeAspect="1"/>
          </p:cNvPicPr>
          <p:nvPr/>
        </p:nvPicPr>
        <p:blipFill>
          <a:blip r:embed="rId8"/>
          <a:stretch>
            <a:fillRect/>
          </a:stretch>
        </p:blipFill>
        <p:spPr>
          <a:xfrm>
            <a:off x="5717046" y="5108616"/>
            <a:ext cx="1865376" cy="1243584"/>
          </a:xfrm>
          <a:prstGeom prst="rect">
            <a:avLst/>
          </a:prstGeom>
          <a:solidFill>
            <a:schemeClr val="bg1"/>
          </a:solidFill>
        </p:spPr>
      </p:pic>
    </p:spTree>
    <p:extLst>
      <p:ext uri="{BB962C8B-B14F-4D97-AF65-F5344CB8AC3E}">
        <p14:creationId xmlns:p14="http://schemas.microsoft.com/office/powerpoint/2010/main" val="1747428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4708941"/>
          </a:xfrm>
          <a:prstGeom prst="rect">
            <a:avLst/>
          </a:prstGeom>
          <a:noFill/>
          <a:ln>
            <a:noFill/>
          </a:ln>
        </p:spPr>
        <p:txBody>
          <a:bodyPr spcFirstLastPara="1" wrap="square" lIns="91425" tIns="45700" rIns="91425" bIns="45700" anchor="t" anchorCtr="0">
            <a:spAutoFit/>
          </a:bodyPr>
          <a:lstStyle/>
          <a:p>
            <a:pPr>
              <a:lnSpc>
                <a:spcPct val="300000"/>
              </a:lnSpc>
            </a:pPr>
            <a:r>
              <a:rPr lang="en-US" sz="2500" b="1" dirty="0">
                <a:solidFill>
                  <a:srgbClr val="000000"/>
                </a:solidFill>
                <a:latin typeface="Nunito Sans" pitchFamily="2" charset="0"/>
              </a:rPr>
              <a:t>Switch</a:t>
            </a:r>
          </a:p>
          <a:p>
            <a:pPr>
              <a:lnSpc>
                <a:spcPct val="150000"/>
              </a:lnSpc>
              <a:buFont typeface="Arial" pitchFamily="34" charset="0"/>
              <a:buChar char="•"/>
            </a:pPr>
            <a:r>
              <a:rPr lang="en-US" sz="2500" dirty="0">
                <a:solidFill>
                  <a:srgbClr val="000000"/>
                </a:solidFill>
                <a:latin typeface="Nunito Sans" pitchFamily="2" charset="0"/>
              </a:rPr>
              <a:t> Smart traffic cop for data on a computer network.</a:t>
            </a:r>
          </a:p>
          <a:p>
            <a:pPr>
              <a:lnSpc>
                <a:spcPct val="150000"/>
              </a:lnSpc>
            </a:pPr>
            <a:r>
              <a:rPr lang="en-US" sz="2500" dirty="0">
                <a:solidFill>
                  <a:srgbClr val="000000"/>
                </a:solidFill>
                <a:latin typeface="Nunito Sans" pitchFamily="2" charset="0"/>
              </a:rPr>
              <a:t>          Data&gt;Packet&gt;NIC&gt;Switch</a:t>
            </a:r>
          </a:p>
          <a:p>
            <a:pPr>
              <a:lnSpc>
                <a:spcPct val="150000"/>
              </a:lnSpc>
            </a:pPr>
            <a:r>
              <a:rPr lang="en-US" sz="2500" dirty="0">
                <a:solidFill>
                  <a:srgbClr val="000000"/>
                </a:solidFill>
                <a:latin typeface="Nunito Sans" pitchFamily="2" charset="0"/>
              </a:rPr>
              <a:t>          Reading the packet source and destination IP</a:t>
            </a:r>
          </a:p>
          <a:p>
            <a:pPr>
              <a:lnSpc>
                <a:spcPct val="150000"/>
              </a:lnSpc>
            </a:pPr>
            <a:r>
              <a:rPr lang="en-US" sz="2500" dirty="0">
                <a:solidFill>
                  <a:srgbClr val="000000"/>
                </a:solidFill>
                <a:latin typeface="Nunito Sans" pitchFamily="2" charset="0"/>
              </a:rPr>
              <a:t>          Sending packet to the port&gt;NIC&gt;packet&gt;Data</a:t>
            </a:r>
          </a:p>
          <a:p>
            <a:pPr>
              <a:lnSpc>
                <a:spcPct val="150000"/>
              </a:lnSpc>
            </a:pPr>
            <a:endParaRPr lang="en-US" sz="2500" dirty="0">
              <a:solidFill>
                <a:srgbClr val="000000"/>
              </a:solidFill>
              <a:latin typeface="Nunito Sans" pitchFamily="2" charset="0"/>
            </a:endParaRPr>
          </a:p>
          <a:p>
            <a:pPr>
              <a:lnSpc>
                <a:spcPct val="150000"/>
              </a:lnSpc>
            </a:pPr>
            <a:endParaRPr lang="en-US" sz="25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7" name="Picture 6" descr="DGS-1100-24P-Front-1664x936-1-400x328.png"/>
          <p:cNvPicPr>
            <a:picLocks noChangeAspect="1"/>
          </p:cNvPicPr>
          <p:nvPr/>
        </p:nvPicPr>
        <p:blipFill>
          <a:blip r:embed="rId4"/>
          <a:stretch>
            <a:fillRect/>
          </a:stretch>
        </p:blipFill>
        <p:spPr>
          <a:xfrm>
            <a:off x="9053945" y="1950027"/>
            <a:ext cx="1592428" cy="1305791"/>
          </a:xfrm>
          <a:prstGeom prst="rect">
            <a:avLst/>
          </a:prstGeom>
        </p:spPr>
      </p:pic>
    </p:spTree>
    <p:extLst>
      <p:ext uri="{BB962C8B-B14F-4D97-AF65-F5344CB8AC3E}">
        <p14:creationId xmlns:p14="http://schemas.microsoft.com/office/powerpoint/2010/main" val="1747428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2400617"/>
          </a:xfrm>
          <a:prstGeom prst="rect">
            <a:avLst/>
          </a:prstGeom>
          <a:noFill/>
          <a:ln>
            <a:noFill/>
          </a:ln>
        </p:spPr>
        <p:txBody>
          <a:bodyPr spcFirstLastPara="1" wrap="square" lIns="91425" tIns="45700" rIns="91425" bIns="45700" anchor="t" anchorCtr="0">
            <a:spAutoFit/>
          </a:bodyPr>
          <a:lstStyle/>
          <a:p>
            <a:pPr>
              <a:lnSpc>
                <a:spcPct val="300000"/>
              </a:lnSpc>
            </a:pPr>
            <a:r>
              <a:rPr lang="en-US" sz="2500" b="1" dirty="0">
                <a:solidFill>
                  <a:srgbClr val="000000"/>
                </a:solidFill>
                <a:latin typeface="Nunito Sans" pitchFamily="2" charset="0"/>
              </a:rPr>
              <a:t>Example</a:t>
            </a:r>
          </a:p>
          <a:p>
            <a:pPr>
              <a:lnSpc>
                <a:spcPct val="150000"/>
              </a:lnSpc>
            </a:pPr>
            <a:endParaRPr lang="en-US" sz="2500" dirty="0">
              <a:solidFill>
                <a:srgbClr val="000000"/>
              </a:solidFill>
              <a:latin typeface="Nunito Sans" pitchFamily="2" charset="0"/>
            </a:endParaRPr>
          </a:p>
          <a:p>
            <a:pPr>
              <a:lnSpc>
                <a:spcPct val="150000"/>
              </a:lnSpc>
            </a:pPr>
            <a:endParaRPr lang="en-US" sz="25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7" name="Picture 6" descr="DGS-1100-24P-Front-1664x936-1-400x328.png"/>
          <p:cNvPicPr>
            <a:picLocks noChangeAspect="1"/>
          </p:cNvPicPr>
          <p:nvPr/>
        </p:nvPicPr>
        <p:blipFill>
          <a:blip r:embed="rId4"/>
          <a:stretch>
            <a:fillRect/>
          </a:stretch>
        </p:blipFill>
        <p:spPr>
          <a:xfrm>
            <a:off x="9053945" y="1950027"/>
            <a:ext cx="1592428" cy="1305791"/>
          </a:xfrm>
          <a:prstGeom prst="rect">
            <a:avLst/>
          </a:prstGeom>
        </p:spPr>
      </p:pic>
      <p:pic>
        <p:nvPicPr>
          <p:cNvPr id="2050" name="Picture 2"/>
          <p:cNvPicPr>
            <a:picLocks noChangeAspect="1" noChangeArrowheads="1"/>
          </p:cNvPicPr>
          <p:nvPr/>
        </p:nvPicPr>
        <p:blipFill>
          <a:blip r:embed="rId5"/>
          <a:srcRect/>
          <a:stretch>
            <a:fillRect/>
          </a:stretch>
        </p:blipFill>
        <p:spPr bwMode="auto">
          <a:xfrm>
            <a:off x="1581583" y="2336223"/>
            <a:ext cx="5290272" cy="3498174"/>
          </a:xfrm>
          <a:prstGeom prst="rect">
            <a:avLst/>
          </a:prstGeom>
          <a:noFill/>
          <a:ln w="9525">
            <a:noFill/>
            <a:miter lim="800000"/>
            <a:headEnd/>
            <a:tailEnd/>
          </a:ln>
          <a:effectLst/>
        </p:spPr>
      </p:pic>
      <p:pic>
        <p:nvPicPr>
          <p:cNvPr id="2051" name="Picture 3"/>
          <p:cNvPicPr>
            <a:picLocks noChangeAspect="1" noChangeArrowheads="1"/>
          </p:cNvPicPr>
          <p:nvPr/>
        </p:nvPicPr>
        <p:blipFill>
          <a:blip r:embed="rId6"/>
          <a:srcRect/>
          <a:stretch>
            <a:fillRect/>
          </a:stretch>
        </p:blipFill>
        <p:spPr bwMode="auto">
          <a:xfrm>
            <a:off x="8793306" y="3518187"/>
            <a:ext cx="2524097" cy="1885085"/>
          </a:xfrm>
          <a:prstGeom prst="rect">
            <a:avLst/>
          </a:prstGeom>
          <a:noFill/>
          <a:ln w="9525">
            <a:noFill/>
            <a:miter lim="800000"/>
            <a:headEnd/>
            <a:tailEnd/>
          </a:ln>
          <a:effectLst/>
        </p:spPr>
      </p:pic>
    </p:spTree>
    <p:extLst>
      <p:ext uri="{BB962C8B-B14F-4D97-AF65-F5344CB8AC3E}">
        <p14:creationId xmlns:p14="http://schemas.microsoft.com/office/powerpoint/2010/main" val="1747428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4362692"/>
          </a:xfrm>
          <a:prstGeom prst="rect">
            <a:avLst/>
          </a:prstGeom>
          <a:noFill/>
          <a:ln>
            <a:noFill/>
          </a:ln>
        </p:spPr>
        <p:txBody>
          <a:bodyPr spcFirstLastPara="1" wrap="square" lIns="91425" tIns="45700" rIns="91425" bIns="45700" anchor="t" anchorCtr="0">
            <a:spAutoFit/>
          </a:bodyPr>
          <a:lstStyle/>
          <a:p>
            <a:pPr>
              <a:lnSpc>
                <a:spcPct val="300000"/>
              </a:lnSpc>
            </a:pPr>
            <a:r>
              <a:rPr lang="en-US" sz="2500" b="1" dirty="0">
                <a:solidFill>
                  <a:srgbClr val="000000"/>
                </a:solidFill>
                <a:latin typeface="Nunito Sans" pitchFamily="2" charset="0"/>
              </a:rPr>
              <a:t>Router</a:t>
            </a:r>
          </a:p>
          <a:p>
            <a:pPr>
              <a:lnSpc>
                <a:spcPct val="150000"/>
              </a:lnSpc>
              <a:buFont typeface="Arial" pitchFamily="34" charset="0"/>
              <a:buChar char="•"/>
            </a:pPr>
            <a:r>
              <a:rPr lang="en-US" sz="2500" dirty="0">
                <a:solidFill>
                  <a:srgbClr val="000000"/>
                </a:solidFill>
                <a:latin typeface="Nunito Sans" pitchFamily="2" charset="0"/>
              </a:rPr>
              <a:t> </a:t>
            </a:r>
            <a:r>
              <a:rPr lang="en-US" sz="2000" dirty="0">
                <a:solidFill>
                  <a:srgbClr val="000000"/>
                </a:solidFill>
                <a:latin typeface="Nunito Sans" pitchFamily="2" charset="0"/>
              </a:rPr>
              <a:t>A Router connects different networks together. It reads data packets , addresses to decide where to send them.</a:t>
            </a:r>
          </a:p>
          <a:p>
            <a:pPr>
              <a:lnSpc>
                <a:spcPct val="150000"/>
              </a:lnSpc>
              <a:buFont typeface="Arial" pitchFamily="34" charset="0"/>
              <a:buChar char="•"/>
            </a:pPr>
            <a:r>
              <a:rPr lang="en-US" sz="2000" dirty="0">
                <a:solidFill>
                  <a:srgbClr val="000000"/>
                </a:solidFill>
                <a:latin typeface="Nunito Sans" pitchFamily="2" charset="0"/>
              </a:rPr>
              <a:t> It directs data between devices within your home network and manages traffic between your local network and the Internet.</a:t>
            </a:r>
          </a:p>
          <a:p>
            <a:pPr>
              <a:lnSpc>
                <a:spcPct val="150000"/>
              </a:lnSpc>
            </a:pPr>
            <a:r>
              <a:rPr lang="en-US" sz="2500" dirty="0">
                <a:solidFill>
                  <a:srgbClr val="000000"/>
                </a:solidFill>
                <a:latin typeface="Nunito Sans" pitchFamily="2" charset="0"/>
              </a:rPr>
              <a:t>          </a:t>
            </a:r>
          </a:p>
          <a:p>
            <a:pPr>
              <a:lnSpc>
                <a:spcPct val="150000"/>
              </a:lnSpc>
            </a:pPr>
            <a:endParaRPr lang="en-US" sz="25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8" name="Picture 7" descr="switch-vs-router5.png"/>
          <p:cNvPicPr>
            <a:picLocks noChangeAspect="1"/>
          </p:cNvPicPr>
          <p:nvPr/>
        </p:nvPicPr>
        <p:blipFill>
          <a:blip r:embed="rId4"/>
          <a:stretch>
            <a:fillRect/>
          </a:stretch>
        </p:blipFill>
        <p:spPr>
          <a:xfrm>
            <a:off x="4538230" y="4265345"/>
            <a:ext cx="4079298" cy="2334614"/>
          </a:xfrm>
          <a:prstGeom prst="rect">
            <a:avLst/>
          </a:prstGeom>
        </p:spPr>
      </p:pic>
    </p:spTree>
    <p:extLst>
      <p:ext uri="{BB962C8B-B14F-4D97-AF65-F5344CB8AC3E}">
        <p14:creationId xmlns:p14="http://schemas.microsoft.com/office/powerpoint/2010/main" val="1747428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2400617"/>
          </a:xfrm>
          <a:prstGeom prst="rect">
            <a:avLst/>
          </a:prstGeom>
          <a:noFill/>
          <a:ln>
            <a:noFill/>
          </a:ln>
        </p:spPr>
        <p:txBody>
          <a:bodyPr spcFirstLastPara="1" wrap="square" lIns="91425" tIns="45700" rIns="91425" bIns="45700" anchor="t" anchorCtr="0">
            <a:spAutoFit/>
          </a:bodyPr>
          <a:lstStyle/>
          <a:p>
            <a:pPr>
              <a:lnSpc>
                <a:spcPct val="300000"/>
              </a:lnSpc>
            </a:pPr>
            <a:r>
              <a:rPr lang="en-US" sz="2500" b="1" dirty="0">
                <a:solidFill>
                  <a:srgbClr val="000000"/>
                </a:solidFill>
                <a:latin typeface="Nunito Sans" pitchFamily="2" charset="0"/>
              </a:rPr>
              <a:t>Router</a:t>
            </a:r>
          </a:p>
          <a:p>
            <a:pPr>
              <a:lnSpc>
                <a:spcPct val="150000"/>
              </a:lnSpc>
            </a:pPr>
            <a:r>
              <a:rPr lang="en-US" sz="2500" dirty="0">
                <a:solidFill>
                  <a:srgbClr val="000000"/>
                </a:solidFill>
                <a:latin typeface="Nunito Sans" pitchFamily="2" charset="0"/>
              </a:rPr>
              <a:t>        </a:t>
            </a:r>
          </a:p>
          <a:p>
            <a:pPr>
              <a:lnSpc>
                <a:spcPct val="150000"/>
              </a:lnSpc>
            </a:pPr>
            <a:endParaRPr lang="en-US" sz="25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3074" name="Picture 2"/>
          <p:cNvPicPr>
            <a:picLocks noChangeAspect="1" noChangeArrowheads="1"/>
          </p:cNvPicPr>
          <p:nvPr/>
        </p:nvPicPr>
        <p:blipFill>
          <a:blip r:embed="rId4"/>
          <a:srcRect/>
          <a:stretch>
            <a:fillRect/>
          </a:stretch>
        </p:blipFill>
        <p:spPr bwMode="auto">
          <a:xfrm>
            <a:off x="568036" y="2105891"/>
            <a:ext cx="9060873" cy="4281054"/>
          </a:xfrm>
          <a:prstGeom prst="rect">
            <a:avLst/>
          </a:prstGeom>
          <a:noFill/>
          <a:ln w="9525">
            <a:noFill/>
            <a:miter lim="800000"/>
            <a:headEnd/>
            <a:tailEnd/>
          </a:ln>
          <a:effectLst/>
        </p:spPr>
      </p:pic>
    </p:spTree>
    <p:extLst>
      <p:ext uri="{BB962C8B-B14F-4D97-AF65-F5344CB8AC3E}">
        <p14:creationId xmlns:p14="http://schemas.microsoft.com/office/powerpoint/2010/main" val="1747428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690813"/>
            <a:ext cx="10907041" cy="7209626"/>
          </a:xfrm>
          <a:prstGeom prst="rect">
            <a:avLst/>
          </a:prstGeom>
          <a:noFill/>
          <a:ln>
            <a:noFill/>
          </a:ln>
        </p:spPr>
        <p:txBody>
          <a:bodyPr spcFirstLastPara="1" wrap="square" lIns="91425" tIns="45700" rIns="91425" bIns="45700" anchor="t" anchorCtr="0">
            <a:spAutoFit/>
          </a:bodyPr>
          <a:lstStyle/>
          <a:p>
            <a:pPr>
              <a:lnSpc>
                <a:spcPct val="300000"/>
              </a:lnSpc>
            </a:pPr>
            <a:r>
              <a:rPr lang="en-US" sz="2500" b="1" dirty="0">
                <a:solidFill>
                  <a:srgbClr val="000000"/>
                </a:solidFill>
                <a:latin typeface="Nunito Sans" pitchFamily="2" charset="0"/>
              </a:rPr>
              <a:t>How Internet works in our home?</a:t>
            </a:r>
          </a:p>
          <a:p>
            <a:pPr>
              <a:lnSpc>
                <a:spcPct val="250000"/>
              </a:lnSpc>
              <a:buFont typeface="Arial" pitchFamily="34" charset="0"/>
              <a:buChar char="•"/>
            </a:pPr>
            <a:r>
              <a:rPr lang="en-US" sz="2500" dirty="0">
                <a:solidFill>
                  <a:srgbClr val="000000"/>
                </a:solidFill>
                <a:latin typeface="Nunito Sans" pitchFamily="2" charset="0"/>
              </a:rPr>
              <a:t> Step1: Browser www.google.com</a:t>
            </a:r>
          </a:p>
          <a:p>
            <a:pPr>
              <a:lnSpc>
                <a:spcPct val="250000"/>
              </a:lnSpc>
              <a:buFont typeface="Arial" pitchFamily="34" charset="0"/>
              <a:buChar char="•"/>
            </a:pPr>
            <a:r>
              <a:rPr lang="en-US" sz="2500" dirty="0">
                <a:solidFill>
                  <a:srgbClr val="000000"/>
                </a:solidFill>
                <a:latin typeface="Nunito Sans" pitchFamily="2" charset="0"/>
              </a:rPr>
              <a:t> Step2: DNS-Name to IP conversion</a:t>
            </a:r>
          </a:p>
          <a:p>
            <a:pPr>
              <a:lnSpc>
                <a:spcPct val="250000"/>
              </a:lnSpc>
              <a:buFont typeface="Arial" pitchFamily="34" charset="0"/>
              <a:buChar char="•"/>
            </a:pPr>
            <a:r>
              <a:rPr lang="en-US" sz="2500" dirty="0">
                <a:solidFill>
                  <a:srgbClr val="000000"/>
                </a:solidFill>
                <a:latin typeface="Nunito Sans" pitchFamily="2" charset="0"/>
              </a:rPr>
              <a:t> Step3: Public IP will be received by the host</a:t>
            </a:r>
          </a:p>
          <a:p>
            <a:pPr>
              <a:lnSpc>
                <a:spcPct val="250000"/>
              </a:lnSpc>
              <a:buFont typeface="Arial" pitchFamily="34" charset="0"/>
              <a:buChar char="•"/>
            </a:pPr>
            <a:r>
              <a:rPr lang="en-US" sz="2500" dirty="0">
                <a:solidFill>
                  <a:srgbClr val="000000"/>
                </a:solidFill>
                <a:latin typeface="Nunito Sans" pitchFamily="2" charset="0"/>
              </a:rPr>
              <a:t> Step4: NIC request the web page to public IP(Packets)</a:t>
            </a:r>
          </a:p>
          <a:p>
            <a:pPr>
              <a:lnSpc>
                <a:spcPct val="250000"/>
              </a:lnSpc>
              <a:buFont typeface="Arial" pitchFamily="34" charset="0"/>
              <a:buChar char="•"/>
            </a:pPr>
            <a:r>
              <a:rPr lang="en-US" sz="2500" dirty="0">
                <a:solidFill>
                  <a:srgbClr val="000000"/>
                </a:solidFill>
                <a:latin typeface="Nunito Sans" pitchFamily="2" charset="0"/>
              </a:rPr>
              <a:t> Step5: NIC will receive the  response from public IP</a:t>
            </a:r>
          </a:p>
          <a:p>
            <a:pPr>
              <a:lnSpc>
                <a:spcPct val="150000"/>
              </a:lnSpc>
            </a:pPr>
            <a:r>
              <a:rPr lang="en-US" sz="2500" dirty="0">
                <a:solidFill>
                  <a:srgbClr val="000000"/>
                </a:solidFill>
                <a:latin typeface="Nunito Sans" pitchFamily="2" charset="0"/>
              </a:rPr>
              <a:t>          </a:t>
            </a:r>
          </a:p>
          <a:p>
            <a:pPr>
              <a:lnSpc>
                <a:spcPct val="150000"/>
              </a:lnSpc>
            </a:pPr>
            <a:endParaRPr lang="en-US" sz="25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1747428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2977698"/>
          </a:xfrm>
          <a:prstGeom prst="rect">
            <a:avLst/>
          </a:prstGeom>
          <a:noFill/>
          <a:ln>
            <a:noFill/>
          </a:ln>
        </p:spPr>
        <p:txBody>
          <a:bodyPr spcFirstLastPara="1" wrap="square" lIns="91425" tIns="45700" rIns="91425" bIns="45700" anchor="t" anchorCtr="0">
            <a:spAutoFit/>
          </a:bodyPr>
          <a:lstStyle/>
          <a:p>
            <a:pPr>
              <a:lnSpc>
                <a:spcPct val="300000"/>
              </a:lnSpc>
            </a:pPr>
            <a:r>
              <a:rPr lang="en-US" sz="2500" b="1" dirty="0">
                <a:solidFill>
                  <a:srgbClr val="000000"/>
                </a:solidFill>
                <a:latin typeface="Nunito Sans" pitchFamily="2" charset="0"/>
              </a:rPr>
              <a:t>Public IP Range				</a:t>
            </a:r>
          </a:p>
          <a:p>
            <a:pPr>
              <a:lnSpc>
                <a:spcPct val="300000"/>
              </a:lnSpc>
            </a:pPr>
            <a:endParaRPr lang="en-US" sz="2500" b="1" dirty="0">
              <a:solidFill>
                <a:srgbClr val="000000"/>
              </a:solidFill>
              <a:latin typeface="Nunito Sans" pitchFamily="2" charset="0"/>
            </a:endParaRPr>
          </a:p>
          <a:p>
            <a:pPr>
              <a:lnSpc>
                <a:spcPct val="150000"/>
              </a:lnSpc>
            </a:pPr>
            <a:endParaRPr lang="en-US" sz="25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graphicFrame>
        <p:nvGraphicFramePr>
          <p:cNvPr id="6" name="Table 5"/>
          <p:cNvGraphicFramePr>
            <a:graphicFrameLocks noGrp="1"/>
          </p:cNvGraphicFramePr>
          <p:nvPr/>
        </p:nvGraphicFramePr>
        <p:xfrm>
          <a:off x="355601" y="2312939"/>
          <a:ext cx="5019963" cy="3658372"/>
        </p:xfrm>
        <a:graphic>
          <a:graphicData uri="http://schemas.openxmlformats.org/drawingml/2006/table">
            <a:tbl>
              <a:tblPr firstRow="1" bandRow="1">
                <a:tableStyleId>{21E4AEA4-8DFA-4A89-87EB-49C32662AFE0}</a:tableStyleId>
              </a:tblPr>
              <a:tblGrid>
                <a:gridCol w="948925">
                  <a:extLst>
                    <a:ext uri="{9D8B030D-6E8A-4147-A177-3AD203B41FA5}">
                      <a16:colId xmlns:a16="http://schemas.microsoft.com/office/drawing/2014/main" val="20000"/>
                    </a:ext>
                  </a:extLst>
                </a:gridCol>
                <a:gridCol w="1729619">
                  <a:extLst>
                    <a:ext uri="{9D8B030D-6E8A-4147-A177-3AD203B41FA5}">
                      <a16:colId xmlns:a16="http://schemas.microsoft.com/office/drawing/2014/main" val="20001"/>
                    </a:ext>
                  </a:extLst>
                </a:gridCol>
                <a:gridCol w="2341419">
                  <a:extLst>
                    <a:ext uri="{9D8B030D-6E8A-4147-A177-3AD203B41FA5}">
                      <a16:colId xmlns:a16="http://schemas.microsoft.com/office/drawing/2014/main" val="20002"/>
                    </a:ext>
                  </a:extLst>
                </a:gridCol>
              </a:tblGrid>
              <a:tr h="914593">
                <a:tc>
                  <a:txBody>
                    <a:bodyPr/>
                    <a:lstStyle/>
                    <a:p>
                      <a:r>
                        <a:rPr lang="en-US" dirty="0"/>
                        <a:t>Class</a:t>
                      </a:r>
                    </a:p>
                  </a:txBody>
                  <a:tcPr/>
                </a:tc>
                <a:tc>
                  <a:txBody>
                    <a:bodyPr/>
                    <a:lstStyle/>
                    <a:p>
                      <a:r>
                        <a:rPr lang="en-US" dirty="0"/>
                        <a:t>Start Address</a:t>
                      </a:r>
                    </a:p>
                  </a:txBody>
                  <a:tcPr/>
                </a:tc>
                <a:tc>
                  <a:txBody>
                    <a:bodyPr/>
                    <a:lstStyle/>
                    <a:p>
                      <a:r>
                        <a:rPr lang="en-US" dirty="0"/>
                        <a:t>End Address</a:t>
                      </a:r>
                    </a:p>
                  </a:txBody>
                  <a:tcPr/>
                </a:tc>
                <a:extLst>
                  <a:ext uri="{0D108BD9-81ED-4DB2-BD59-A6C34878D82A}">
                    <a16:rowId xmlns:a16="http://schemas.microsoft.com/office/drawing/2014/main" val="10000"/>
                  </a:ext>
                </a:extLst>
              </a:tr>
              <a:tr h="914593">
                <a:tc>
                  <a:txBody>
                    <a:bodyPr/>
                    <a:lstStyle/>
                    <a:p>
                      <a:r>
                        <a:rPr lang="en-US" dirty="0"/>
                        <a:t>A</a:t>
                      </a:r>
                    </a:p>
                  </a:txBody>
                  <a:tcPr/>
                </a:tc>
                <a:tc>
                  <a:txBody>
                    <a:bodyPr/>
                    <a:lstStyle/>
                    <a:p>
                      <a:r>
                        <a:rPr lang="en-US" dirty="0"/>
                        <a:t>0.0.0.0</a:t>
                      </a:r>
                    </a:p>
                  </a:txBody>
                  <a:tcPr/>
                </a:tc>
                <a:tc>
                  <a:txBody>
                    <a:bodyPr/>
                    <a:lstStyle/>
                    <a:p>
                      <a:r>
                        <a:rPr lang="en-US" dirty="0"/>
                        <a:t>126.255.255.255</a:t>
                      </a:r>
                    </a:p>
                  </a:txBody>
                  <a:tcPr/>
                </a:tc>
                <a:extLst>
                  <a:ext uri="{0D108BD9-81ED-4DB2-BD59-A6C34878D82A}">
                    <a16:rowId xmlns:a16="http://schemas.microsoft.com/office/drawing/2014/main" val="10001"/>
                  </a:ext>
                </a:extLst>
              </a:tr>
              <a:tr h="914593">
                <a:tc>
                  <a:txBody>
                    <a:bodyPr/>
                    <a:lstStyle/>
                    <a:p>
                      <a:r>
                        <a:rPr lang="en-US" dirty="0"/>
                        <a:t>B</a:t>
                      </a:r>
                    </a:p>
                  </a:txBody>
                  <a:tcPr/>
                </a:tc>
                <a:tc>
                  <a:txBody>
                    <a:bodyPr/>
                    <a:lstStyle/>
                    <a:p>
                      <a:r>
                        <a:rPr lang="en-US" dirty="0"/>
                        <a:t>128.0.0.0</a:t>
                      </a:r>
                    </a:p>
                  </a:txBody>
                  <a:tcPr/>
                </a:tc>
                <a:tc>
                  <a:txBody>
                    <a:bodyPr/>
                    <a:lstStyle/>
                    <a:p>
                      <a:r>
                        <a:rPr lang="en-US" dirty="0"/>
                        <a:t>191.255.255.255</a:t>
                      </a:r>
                    </a:p>
                  </a:txBody>
                  <a:tcPr/>
                </a:tc>
                <a:extLst>
                  <a:ext uri="{0D108BD9-81ED-4DB2-BD59-A6C34878D82A}">
                    <a16:rowId xmlns:a16="http://schemas.microsoft.com/office/drawing/2014/main" val="10002"/>
                  </a:ext>
                </a:extLst>
              </a:tr>
              <a:tr h="914593">
                <a:tc>
                  <a:txBody>
                    <a:bodyPr/>
                    <a:lstStyle/>
                    <a:p>
                      <a:r>
                        <a:rPr lang="en-US" dirty="0"/>
                        <a:t>C</a:t>
                      </a:r>
                    </a:p>
                  </a:txBody>
                  <a:tcPr/>
                </a:tc>
                <a:tc>
                  <a:txBody>
                    <a:bodyPr/>
                    <a:lstStyle/>
                    <a:p>
                      <a:r>
                        <a:rPr lang="en-US" dirty="0"/>
                        <a:t>192.0.0.0</a:t>
                      </a:r>
                    </a:p>
                  </a:txBody>
                  <a:tcPr/>
                </a:tc>
                <a:tc>
                  <a:txBody>
                    <a:bodyPr/>
                    <a:lstStyle/>
                    <a:p>
                      <a:r>
                        <a:rPr lang="en-US" dirty="0"/>
                        <a:t>223.255.255.255</a:t>
                      </a:r>
                    </a:p>
                  </a:txBody>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nvGraphicFramePr>
        <p:xfrm>
          <a:off x="5943601" y="2299854"/>
          <a:ext cx="5569528" cy="3699164"/>
        </p:xfrm>
        <a:graphic>
          <a:graphicData uri="http://schemas.openxmlformats.org/drawingml/2006/table">
            <a:tbl>
              <a:tblPr firstRow="1" bandRow="1">
                <a:tableStyleId>{21E4AEA4-8DFA-4A89-87EB-49C32662AFE0}</a:tableStyleId>
              </a:tblPr>
              <a:tblGrid>
                <a:gridCol w="1342055">
                  <a:extLst>
                    <a:ext uri="{9D8B030D-6E8A-4147-A177-3AD203B41FA5}">
                      <a16:colId xmlns:a16="http://schemas.microsoft.com/office/drawing/2014/main" val="20000"/>
                    </a:ext>
                  </a:extLst>
                </a:gridCol>
                <a:gridCol w="2187549">
                  <a:extLst>
                    <a:ext uri="{9D8B030D-6E8A-4147-A177-3AD203B41FA5}">
                      <a16:colId xmlns:a16="http://schemas.microsoft.com/office/drawing/2014/main" val="20001"/>
                    </a:ext>
                  </a:extLst>
                </a:gridCol>
                <a:gridCol w="2039924">
                  <a:extLst>
                    <a:ext uri="{9D8B030D-6E8A-4147-A177-3AD203B41FA5}">
                      <a16:colId xmlns:a16="http://schemas.microsoft.com/office/drawing/2014/main" val="20002"/>
                    </a:ext>
                  </a:extLst>
                </a:gridCol>
              </a:tblGrid>
              <a:tr h="924791">
                <a:tc>
                  <a:txBody>
                    <a:bodyPr/>
                    <a:lstStyle/>
                    <a:p>
                      <a:r>
                        <a:rPr lang="en-US" dirty="0"/>
                        <a:t>Class</a:t>
                      </a:r>
                    </a:p>
                  </a:txBody>
                  <a:tcPr/>
                </a:tc>
                <a:tc>
                  <a:txBody>
                    <a:bodyPr/>
                    <a:lstStyle/>
                    <a:p>
                      <a:r>
                        <a:rPr lang="en-US" dirty="0"/>
                        <a:t>Start Address</a:t>
                      </a:r>
                    </a:p>
                  </a:txBody>
                  <a:tcPr/>
                </a:tc>
                <a:tc>
                  <a:txBody>
                    <a:bodyPr/>
                    <a:lstStyle/>
                    <a:p>
                      <a:r>
                        <a:rPr lang="en-US" dirty="0"/>
                        <a:t>End Address</a:t>
                      </a:r>
                    </a:p>
                  </a:txBody>
                  <a:tcPr/>
                </a:tc>
                <a:extLst>
                  <a:ext uri="{0D108BD9-81ED-4DB2-BD59-A6C34878D82A}">
                    <a16:rowId xmlns:a16="http://schemas.microsoft.com/office/drawing/2014/main" val="10000"/>
                  </a:ext>
                </a:extLst>
              </a:tr>
              <a:tr h="924791">
                <a:tc>
                  <a:txBody>
                    <a:bodyPr/>
                    <a:lstStyle/>
                    <a:p>
                      <a:r>
                        <a:rPr lang="en-US" dirty="0"/>
                        <a:t>A</a:t>
                      </a:r>
                    </a:p>
                  </a:txBody>
                  <a:tcPr/>
                </a:tc>
                <a:tc>
                  <a:txBody>
                    <a:bodyPr/>
                    <a:lstStyle/>
                    <a:p>
                      <a:r>
                        <a:rPr lang="en-US" dirty="0"/>
                        <a:t>10.0.0.0</a:t>
                      </a:r>
                    </a:p>
                  </a:txBody>
                  <a:tcPr/>
                </a:tc>
                <a:tc>
                  <a:txBody>
                    <a:bodyPr/>
                    <a:lstStyle/>
                    <a:p>
                      <a:r>
                        <a:rPr lang="en-US" dirty="0"/>
                        <a:t>10.255.255.255</a:t>
                      </a:r>
                    </a:p>
                  </a:txBody>
                  <a:tcPr/>
                </a:tc>
                <a:extLst>
                  <a:ext uri="{0D108BD9-81ED-4DB2-BD59-A6C34878D82A}">
                    <a16:rowId xmlns:a16="http://schemas.microsoft.com/office/drawing/2014/main" val="10001"/>
                  </a:ext>
                </a:extLst>
              </a:tr>
              <a:tr h="924791">
                <a:tc>
                  <a:txBody>
                    <a:bodyPr/>
                    <a:lstStyle/>
                    <a:p>
                      <a:r>
                        <a:rPr lang="en-US" dirty="0"/>
                        <a:t>B</a:t>
                      </a:r>
                    </a:p>
                  </a:txBody>
                  <a:tcPr/>
                </a:tc>
                <a:tc>
                  <a:txBody>
                    <a:bodyPr/>
                    <a:lstStyle/>
                    <a:p>
                      <a:r>
                        <a:rPr lang="en-US" dirty="0"/>
                        <a:t>172.16.0.0</a:t>
                      </a:r>
                    </a:p>
                  </a:txBody>
                  <a:tcPr/>
                </a:tc>
                <a:tc>
                  <a:txBody>
                    <a:bodyPr/>
                    <a:lstStyle/>
                    <a:p>
                      <a:r>
                        <a:rPr lang="en-US" dirty="0"/>
                        <a:t>172.31.255.255</a:t>
                      </a:r>
                    </a:p>
                  </a:txBody>
                  <a:tcPr/>
                </a:tc>
                <a:extLst>
                  <a:ext uri="{0D108BD9-81ED-4DB2-BD59-A6C34878D82A}">
                    <a16:rowId xmlns:a16="http://schemas.microsoft.com/office/drawing/2014/main" val="10002"/>
                  </a:ext>
                </a:extLst>
              </a:tr>
              <a:tr h="924791">
                <a:tc>
                  <a:txBody>
                    <a:bodyPr/>
                    <a:lstStyle/>
                    <a:p>
                      <a:r>
                        <a:rPr lang="en-US" dirty="0"/>
                        <a:t>C</a:t>
                      </a:r>
                    </a:p>
                  </a:txBody>
                  <a:tcPr/>
                </a:tc>
                <a:tc>
                  <a:txBody>
                    <a:bodyPr/>
                    <a:lstStyle/>
                    <a:p>
                      <a:r>
                        <a:rPr lang="en-US" dirty="0"/>
                        <a:t>192.168.0.0</a:t>
                      </a:r>
                    </a:p>
                  </a:txBody>
                  <a:tcPr/>
                </a:tc>
                <a:tc>
                  <a:txBody>
                    <a:bodyPr/>
                    <a:lstStyle/>
                    <a:p>
                      <a:r>
                        <a:rPr lang="en-US" dirty="0"/>
                        <a:t>192.168.255.255</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47428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4516581"/>
          </a:xfrm>
          <a:prstGeom prst="rect">
            <a:avLst/>
          </a:prstGeom>
          <a:noFill/>
          <a:ln>
            <a:noFill/>
          </a:ln>
        </p:spPr>
        <p:txBody>
          <a:bodyPr spcFirstLastPara="1" wrap="square" lIns="91425" tIns="45700" rIns="91425" bIns="45700" anchor="t" anchorCtr="0">
            <a:spAutoFit/>
          </a:bodyPr>
          <a:lstStyle/>
          <a:p>
            <a:pPr>
              <a:lnSpc>
                <a:spcPct val="200000"/>
              </a:lnSpc>
            </a:pPr>
            <a:r>
              <a:rPr lang="en-US" sz="2500" b="1" dirty="0">
                <a:solidFill>
                  <a:srgbClr val="000000"/>
                </a:solidFill>
                <a:latin typeface="Nunito Sans" pitchFamily="2" charset="0"/>
              </a:rPr>
              <a:t> IP Addressing</a:t>
            </a:r>
            <a:endParaRPr lang="en-US" sz="2000" dirty="0">
              <a:solidFill>
                <a:srgbClr val="000000"/>
              </a:solidFill>
              <a:latin typeface="Nunito Sans" pitchFamily="2" charset="0"/>
            </a:endParaRPr>
          </a:p>
          <a:p>
            <a:pPr>
              <a:lnSpc>
                <a:spcPct val="200000"/>
              </a:lnSpc>
              <a:buFont typeface="Arial" pitchFamily="34" charset="0"/>
              <a:buChar char="•"/>
            </a:pPr>
            <a:r>
              <a:rPr lang="en-US" sz="2000" dirty="0">
                <a:solidFill>
                  <a:srgbClr val="000000"/>
                </a:solidFill>
                <a:latin typeface="Nunito Sans" pitchFamily="2" charset="0"/>
              </a:rPr>
              <a:t> An IP(Internet Protocol) address is a numerical label assigned to each device connected a computer network that uses the Internet Protocol for communication. It serves as a unique identifier for devices within a network, allowing them to send and receive data across the internet or other networks. </a:t>
            </a:r>
          </a:p>
          <a:p>
            <a:pPr>
              <a:lnSpc>
                <a:spcPct val="200000"/>
              </a:lnSpc>
            </a:pPr>
            <a:endParaRPr lang="en-US" sz="2000" dirty="0">
              <a:solidFill>
                <a:srgbClr val="000000"/>
              </a:solidFill>
              <a:latin typeface="Nunito Sans" pitchFamily="2" charset="0"/>
            </a:endParaRPr>
          </a:p>
          <a:p>
            <a:pPr>
              <a:lnSpc>
                <a:spcPct val="150000"/>
              </a:lnSpc>
            </a:pPr>
            <a:endParaRPr lang="en-US" sz="25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4098" name="Picture 2"/>
          <p:cNvPicPr>
            <a:picLocks noChangeAspect="1" noChangeArrowheads="1"/>
          </p:cNvPicPr>
          <p:nvPr/>
        </p:nvPicPr>
        <p:blipFill>
          <a:blip r:embed="rId4"/>
          <a:srcRect/>
          <a:stretch>
            <a:fillRect/>
          </a:stretch>
        </p:blipFill>
        <p:spPr bwMode="auto">
          <a:xfrm>
            <a:off x="4079731" y="3829888"/>
            <a:ext cx="4954298" cy="2557057"/>
          </a:xfrm>
          <a:prstGeom prst="rect">
            <a:avLst/>
          </a:prstGeom>
          <a:noFill/>
          <a:ln w="9525">
            <a:noFill/>
            <a:miter lim="800000"/>
            <a:headEnd/>
            <a:tailEnd/>
          </a:ln>
          <a:effectLst/>
        </p:spPr>
      </p:pic>
    </p:spTree>
    <p:extLst>
      <p:ext uri="{BB962C8B-B14F-4D97-AF65-F5344CB8AC3E}">
        <p14:creationId xmlns:p14="http://schemas.microsoft.com/office/powerpoint/2010/main" val="1747428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29450" y="1013337"/>
            <a:ext cx="10907041" cy="7401986"/>
          </a:xfrm>
          <a:prstGeom prst="rect">
            <a:avLst/>
          </a:prstGeom>
          <a:noFill/>
          <a:ln>
            <a:noFill/>
          </a:ln>
        </p:spPr>
        <p:txBody>
          <a:bodyPr spcFirstLastPara="1" wrap="square" lIns="91425" tIns="45700" rIns="91425" bIns="45700" anchor="t" anchorCtr="0">
            <a:spAutoFit/>
          </a:bodyPr>
          <a:lstStyle/>
          <a:p>
            <a:pPr lvl="1">
              <a:defRPr/>
            </a:pPr>
            <a:r>
              <a:rPr lang="en-US" sz="2500" b="1" i="0" dirty="0">
                <a:solidFill>
                  <a:srgbClr val="000000"/>
                </a:solidFill>
                <a:effectLst/>
                <a:latin typeface="Nunito Sans" pitchFamily="2" charset="0"/>
              </a:rPr>
              <a:t>What is Computer?</a:t>
            </a:r>
          </a:p>
          <a:p>
            <a:pPr lvl="1">
              <a:defRPr/>
            </a:pPr>
            <a:endParaRPr lang="en-US" sz="2500" i="0" dirty="0">
              <a:solidFill>
                <a:srgbClr val="000000"/>
              </a:solidFill>
              <a:effectLst/>
              <a:latin typeface="Nunito Sans" pitchFamily="2" charset="0"/>
            </a:endParaRPr>
          </a:p>
          <a:p>
            <a:pPr lvl="1">
              <a:buFont typeface="Arial" pitchFamily="34" charset="0"/>
              <a:buChar char="•"/>
              <a:defRPr/>
            </a:pPr>
            <a:r>
              <a:rPr lang="en-US" sz="2500" dirty="0">
                <a:solidFill>
                  <a:srgbClr val="000000"/>
                </a:solidFill>
                <a:latin typeface="Nunito Sans" pitchFamily="2" charset="0"/>
              </a:rPr>
              <a:t> Computer is an electronic machine.</a:t>
            </a:r>
          </a:p>
          <a:p>
            <a:pPr lvl="1">
              <a:defRPr/>
            </a:pPr>
            <a:r>
              <a:rPr lang="en-US" sz="2500" dirty="0">
                <a:solidFill>
                  <a:srgbClr val="000000"/>
                </a:solidFill>
                <a:latin typeface="Nunito Sans" pitchFamily="2" charset="0"/>
              </a:rPr>
              <a:t>       </a:t>
            </a:r>
          </a:p>
          <a:p>
            <a:pPr lvl="1">
              <a:defRPr/>
            </a:pPr>
            <a:r>
              <a:rPr lang="en-US" sz="2500" dirty="0">
                <a:solidFill>
                  <a:srgbClr val="000000"/>
                </a:solidFill>
                <a:latin typeface="Nunito Sans" pitchFamily="2" charset="0"/>
              </a:rPr>
              <a:t>CPU &gt; RAM &gt; Hard-disk &gt; SMPS &gt; Mother Board &gt; Cabinet &gt; Monitor &gt; Keyboard and       Mouse</a:t>
            </a:r>
          </a:p>
          <a:p>
            <a:pPr lvl="1">
              <a:defRPr/>
            </a:pPr>
            <a:endParaRPr lang="en-US" sz="2500" dirty="0">
              <a:solidFill>
                <a:srgbClr val="000000"/>
              </a:solidFill>
              <a:latin typeface="Nunito Sans" pitchFamily="2" charset="0"/>
            </a:endParaRPr>
          </a:p>
          <a:p>
            <a:pPr lvl="1">
              <a:defRPr/>
            </a:pPr>
            <a:endParaRPr lang="en-US" sz="2500" dirty="0">
              <a:solidFill>
                <a:srgbClr val="000000"/>
              </a:solidFill>
              <a:latin typeface="Nunito Sans" pitchFamily="2" charset="0"/>
            </a:endParaRPr>
          </a:p>
          <a:p>
            <a:pPr lvl="1">
              <a:buFont typeface="Arial" pitchFamily="34" charset="0"/>
              <a:buChar char="•"/>
              <a:defRPr/>
            </a:pPr>
            <a:r>
              <a:rPr lang="en-US" sz="2500" dirty="0">
                <a:solidFill>
                  <a:srgbClr val="000000"/>
                </a:solidFill>
                <a:latin typeface="Nunito Sans" pitchFamily="2" charset="0"/>
              </a:rPr>
              <a:t> Invented by Charles Babbage – 1837.</a:t>
            </a:r>
          </a:p>
          <a:p>
            <a:pPr lvl="1">
              <a:defRPr/>
            </a:pPr>
            <a:endParaRPr lang="en-US" sz="2500" dirty="0">
              <a:solidFill>
                <a:srgbClr val="000000"/>
              </a:solidFill>
              <a:latin typeface="Nunito Sans" pitchFamily="2" charset="0"/>
            </a:endParaRPr>
          </a:p>
          <a:p>
            <a:pPr lvl="1">
              <a:defRPr/>
            </a:pPr>
            <a:endParaRPr lang="en-US" sz="2500" dirty="0">
              <a:solidFill>
                <a:srgbClr val="000000"/>
              </a:solidFill>
              <a:latin typeface="Nunito Sans" pitchFamily="2" charset="0"/>
            </a:endParaRPr>
          </a:p>
          <a:p>
            <a:pPr lvl="1">
              <a:defRPr/>
            </a:pPr>
            <a:endParaRPr lang="en-US" sz="2500" dirty="0">
              <a:solidFill>
                <a:srgbClr val="000000"/>
              </a:solidFill>
              <a:latin typeface="Nunito Sans" pitchFamily="2" charset="0"/>
            </a:endParaRPr>
          </a:p>
          <a:p>
            <a:pPr lvl="1">
              <a:buFont typeface="Arial" pitchFamily="34" charset="0"/>
              <a:buChar char="•"/>
              <a:defRPr/>
            </a:pPr>
            <a:r>
              <a:rPr lang="en-US" sz="2500" dirty="0">
                <a:solidFill>
                  <a:srgbClr val="000000"/>
                </a:solidFill>
                <a:latin typeface="Nunito Sans" pitchFamily="2" charset="0"/>
              </a:rPr>
              <a:t> We can use computer to store, access and transfer our data.</a:t>
            </a:r>
          </a:p>
          <a:p>
            <a:pPr lvl="1">
              <a:defRPr/>
            </a:pPr>
            <a:endParaRPr lang="en-US" sz="2500" dirty="0">
              <a:solidFill>
                <a:srgbClr val="000000"/>
              </a:solidFill>
              <a:latin typeface="Nunito Sans" pitchFamily="2" charset="0"/>
            </a:endParaRPr>
          </a:p>
          <a:p>
            <a:pPr lvl="1">
              <a:defRPr/>
            </a:pPr>
            <a:endParaRPr lang="en-US" sz="2500" dirty="0">
              <a:solidFill>
                <a:srgbClr val="000000"/>
              </a:solidFill>
              <a:latin typeface="Nunito Sans" pitchFamily="2" charset="0"/>
            </a:endParaRPr>
          </a:p>
          <a:p>
            <a:pPr lvl="1">
              <a:defRPr/>
            </a:pPr>
            <a:r>
              <a:rPr lang="en-US" sz="2500" dirty="0">
                <a:solidFill>
                  <a:srgbClr val="000000"/>
                </a:solidFill>
                <a:latin typeface="Nunito Sans" pitchFamily="2" charset="0"/>
              </a:rPr>
              <a:t> </a:t>
            </a:r>
            <a:endParaRPr lang="en-US" sz="2500" i="0" dirty="0">
              <a:solidFill>
                <a:srgbClr val="000000"/>
              </a:solidFill>
              <a:effectLst/>
              <a:latin typeface="Nunito Sans" pitchFamily="2" charset="0"/>
            </a:endParaRPr>
          </a:p>
          <a:p>
            <a:pPr lvl="1">
              <a:defRPr/>
            </a:pPr>
            <a:endParaRPr lang="en-US" sz="2500" i="0" dirty="0">
              <a:solidFill>
                <a:srgbClr val="000000"/>
              </a:solidFill>
              <a:effectLst/>
              <a:latin typeface="Nunito Sans" pitchFamily="2" charset="0"/>
            </a:endParaRPr>
          </a:p>
          <a:p>
            <a:pPr lvl="1">
              <a:defRPr/>
            </a:pPr>
            <a:endParaRPr lang="en-US" sz="2500" dirty="0">
              <a:solidFill>
                <a:srgbClr val="000000"/>
              </a:solidFill>
              <a:latin typeface="Nunito Sans" pitchFamily="2" charset="0"/>
            </a:endParaRPr>
          </a:p>
          <a:p>
            <a:pPr lvl="1">
              <a:defRPr/>
            </a:pPr>
            <a:endParaRPr lang="en-US" sz="25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153977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2054368"/>
          </a:xfrm>
          <a:prstGeom prst="rect">
            <a:avLst/>
          </a:prstGeom>
          <a:noFill/>
          <a:ln>
            <a:noFill/>
          </a:ln>
        </p:spPr>
        <p:txBody>
          <a:bodyPr spcFirstLastPara="1" wrap="square" lIns="91425" tIns="45700" rIns="91425" bIns="45700" anchor="t" anchorCtr="0">
            <a:spAutoFit/>
          </a:bodyPr>
          <a:lstStyle/>
          <a:p>
            <a:pPr>
              <a:lnSpc>
                <a:spcPct val="200000"/>
              </a:lnSpc>
            </a:pPr>
            <a:r>
              <a:rPr lang="en-US" sz="2500" b="1" dirty="0">
                <a:solidFill>
                  <a:srgbClr val="000000"/>
                </a:solidFill>
                <a:latin typeface="Nunito Sans" pitchFamily="2" charset="0"/>
              </a:rPr>
              <a:t> IP Address Classes &amp; Range</a:t>
            </a:r>
            <a:endParaRPr lang="en-US" sz="2000" dirty="0">
              <a:solidFill>
                <a:srgbClr val="000000"/>
              </a:solidFill>
              <a:latin typeface="Nunito Sans" pitchFamily="2" charset="0"/>
            </a:endParaRPr>
          </a:p>
          <a:p>
            <a:pPr>
              <a:lnSpc>
                <a:spcPct val="200000"/>
              </a:lnSpc>
            </a:pPr>
            <a:endParaRPr lang="en-US" sz="2000" dirty="0">
              <a:solidFill>
                <a:srgbClr val="000000"/>
              </a:solidFill>
              <a:latin typeface="Nunito Sans" pitchFamily="2" charset="0"/>
            </a:endParaRPr>
          </a:p>
          <a:p>
            <a:pPr>
              <a:lnSpc>
                <a:spcPct val="150000"/>
              </a:lnSpc>
            </a:pPr>
            <a:endParaRPr lang="en-US" sz="25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graphicFrame>
        <p:nvGraphicFramePr>
          <p:cNvPr id="6" name="Table 5"/>
          <p:cNvGraphicFramePr>
            <a:graphicFrameLocks noGrp="1"/>
          </p:cNvGraphicFramePr>
          <p:nvPr/>
        </p:nvGraphicFramePr>
        <p:xfrm>
          <a:off x="383309" y="2188248"/>
          <a:ext cx="4756727" cy="2286768"/>
        </p:xfrm>
        <a:graphic>
          <a:graphicData uri="http://schemas.openxmlformats.org/drawingml/2006/table">
            <a:tbl>
              <a:tblPr firstRow="1" bandRow="1">
                <a:tableStyleId>{21E4AEA4-8DFA-4A89-87EB-49C32662AFE0}</a:tableStyleId>
              </a:tblPr>
              <a:tblGrid>
                <a:gridCol w="946727">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381128">
                <a:tc>
                  <a:txBody>
                    <a:bodyPr/>
                    <a:lstStyle/>
                    <a:p>
                      <a:r>
                        <a:rPr lang="en-US" dirty="0"/>
                        <a:t>Class</a:t>
                      </a:r>
                    </a:p>
                  </a:txBody>
                  <a:tcPr/>
                </a:tc>
                <a:tc>
                  <a:txBody>
                    <a:bodyPr/>
                    <a:lstStyle/>
                    <a:p>
                      <a:r>
                        <a:rPr lang="en-US" dirty="0"/>
                        <a:t>Ranges</a:t>
                      </a:r>
                    </a:p>
                  </a:txBody>
                  <a:tcPr/>
                </a:tc>
                <a:extLst>
                  <a:ext uri="{0D108BD9-81ED-4DB2-BD59-A6C34878D82A}">
                    <a16:rowId xmlns:a16="http://schemas.microsoft.com/office/drawing/2014/main" val="10000"/>
                  </a:ext>
                </a:extLst>
              </a:tr>
              <a:tr h="381128">
                <a:tc>
                  <a:txBody>
                    <a:bodyPr/>
                    <a:lstStyle/>
                    <a:p>
                      <a:r>
                        <a:rPr lang="en-US" dirty="0"/>
                        <a:t>A</a:t>
                      </a:r>
                    </a:p>
                  </a:txBody>
                  <a:tcPr/>
                </a:tc>
                <a:tc>
                  <a:txBody>
                    <a:bodyPr/>
                    <a:lstStyle/>
                    <a:p>
                      <a:r>
                        <a:rPr lang="en-US" dirty="0"/>
                        <a:t>1.0.0.1 to</a:t>
                      </a:r>
                      <a:r>
                        <a:rPr lang="en-US" baseline="0" dirty="0"/>
                        <a:t> 126.255.255.254</a:t>
                      </a:r>
                      <a:endParaRPr lang="en-US" dirty="0"/>
                    </a:p>
                  </a:txBody>
                  <a:tcPr/>
                </a:tc>
                <a:extLst>
                  <a:ext uri="{0D108BD9-81ED-4DB2-BD59-A6C34878D82A}">
                    <a16:rowId xmlns:a16="http://schemas.microsoft.com/office/drawing/2014/main" val="10001"/>
                  </a:ext>
                </a:extLst>
              </a:tr>
              <a:tr h="381128">
                <a:tc>
                  <a:txBody>
                    <a:bodyPr/>
                    <a:lstStyle/>
                    <a:p>
                      <a:r>
                        <a:rPr lang="en-US" dirty="0"/>
                        <a:t>B</a:t>
                      </a:r>
                    </a:p>
                  </a:txBody>
                  <a:tcPr/>
                </a:tc>
                <a:tc>
                  <a:txBody>
                    <a:bodyPr/>
                    <a:lstStyle/>
                    <a:p>
                      <a:r>
                        <a:rPr lang="en-US" dirty="0"/>
                        <a:t>128.1.0.1 to 191.255.255.254</a:t>
                      </a:r>
                    </a:p>
                  </a:txBody>
                  <a:tcPr/>
                </a:tc>
                <a:extLst>
                  <a:ext uri="{0D108BD9-81ED-4DB2-BD59-A6C34878D82A}">
                    <a16:rowId xmlns:a16="http://schemas.microsoft.com/office/drawing/2014/main" val="10002"/>
                  </a:ext>
                </a:extLst>
              </a:tr>
              <a:tr h="381128">
                <a:tc>
                  <a:txBody>
                    <a:bodyPr/>
                    <a:lstStyle/>
                    <a:p>
                      <a:r>
                        <a:rPr lang="en-US" dirty="0"/>
                        <a:t>C</a:t>
                      </a:r>
                    </a:p>
                  </a:txBody>
                  <a:tcPr/>
                </a:tc>
                <a:tc>
                  <a:txBody>
                    <a:bodyPr/>
                    <a:lstStyle/>
                    <a:p>
                      <a:r>
                        <a:rPr lang="en-US" dirty="0"/>
                        <a:t>192.0.1.1 to  223.255.254.254</a:t>
                      </a:r>
                    </a:p>
                  </a:txBody>
                  <a:tcPr/>
                </a:tc>
                <a:extLst>
                  <a:ext uri="{0D108BD9-81ED-4DB2-BD59-A6C34878D82A}">
                    <a16:rowId xmlns:a16="http://schemas.microsoft.com/office/drawing/2014/main" val="10003"/>
                  </a:ext>
                </a:extLst>
              </a:tr>
              <a:tr h="381128">
                <a:tc>
                  <a:txBody>
                    <a:bodyPr/>
                    <a:lstStyle/>
                    <a:p>
                      <a:r>
                        <a:rPr lang="en-US" dirty="0"/>
                        <a:t>D</a:t>
                      </a:r>
                    </a:p>
                  </a:txBody>
                  <a:tcPr/>
                </a:tc>
                <a:tc>
                  <a:txBody>
                    <a:bodyPr/>
                    <a:lstStyle/>
                    <a:p>
                      <a:r>
                        <a:rPr lang="en-US" dirty="0"/>
                        <a:t>224.0.0.0</a:t>
                      </a:r>
                      <a:r>
                        <a:rPr lang="en-US" baseline="0" dirty="0"/>
                        <a:t> to 239.255.255.255</a:t>
                      </a:r>
                      <a:endParaRPr lang="en-US" dirty="0"/>
                    </a:p>
                  </a:txBody>
                  <a:tcPr/>
                </a:tc>
                <a:extLst>
                  <a:ext uri="{0D108BD9-81ED-4DB2-BD59-A6C34878D82A}">
                    <a16:rowId xmlns:a16="http://schemas.microsoft.com/office/drawing/2014/main" val="10004"/>
                  </a:ext>
                </a:extLst>
              </a:tr>
              <a:tr h="381128">
                <a:tc>
                  <a:txBody>
                    <a:bodyPr/>
                    <a:lstStyle/>
                    <a:p>
                      <a:r>
                        <a:rPr lang="en-US" dirty="0"/>
                        <a:t>E</a:t>
                      </a:r>
                    </a:p>
                  </a:txBody>
                  <a:tcPr/>
                </a:tc>
                <a:tc>
                  <a:txBody>
                    <a:bodyPr/>
                    <a:lstStyle/>
                    <a:p>
                      <a:r>
                        <a:rPr lang="en-US" dirty="0"/>
                        <a:t>240.0.0.0</a:t>
                      </a:r>
                      <a:r>
                        <a:rPr lang="en-US" baseline="0" dirty="0"/>
                        <a:t> to 253.255.255.254</a:t>
                      </a:r>
                      <a:endParaRPr lang="en-US" dirty="0"/>
                    </a:p>
                  </a:txBody>
                  <a:tcPr/>
                </a:tc>
                <a:extLst>
                  <a:ext uri="{0D108BD9-81ED-4DB2-BD59-A6C34878D82A}">
                    <a16:rowId xmlns:a16="http://schemas.microsoft.com/office/drawing/2014/main" val="10005"/>
                  </a:ext>
                </a:extLst>
              </a:tr>
            </a:tbl>
          </a:graphicData>
        </a:graphic>
      </p:graphicFrame>
      <p:pic>
        <p:nvPicPr>
          <p:cNvPr id="7" name="Picture 6" descr="IP_addressing_3.jpg"/>
          <p:cNvPicPr>
            <a:picLocks noChangeAspect="1"/>
          </p:cNvPicPr>
          <p:nvPr/>
        </p:nvPicPr>
        <p:blipFill>
          <a:blip r:embed="rId4"/>
          <a:stretch>
            <a:fillRect/>
          </a:stretch>
        </p:blipFill>
        <p:spPr>
          <a:xfrm>
            <a:off x="5860473" y="1962750"/>
            <a:ext cx="5680364" cy="2761221"/>
          </a:xfrm>
          <a:prstGeom prst="rect">
            <a:avLst/>
          </a:prstGeom>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442299109"/>
              </p:ext>
            </p:extLst>
          </p:nvPr>
        </p:nvGraphicFramePr>
        <p:xfrm>
          <a:off x="383309" y="4829117"/>
          <a:ext cx="4770584" cy="741680"/>
        </p:xfrm>
        <a:graphic>
          <a:graphicData uri="http://schemas.openxmlformats.org/drawingml/2006/table">
            <a:tbl>
              <a:tblPr firstRow="1" bandRow="1">
                <a:tableStyleId>{21E4AEA4-8DFA-4A89-87EB-49C32662AFE0}</a:tableStyleId>
              </a:tblPr>
              <a:tblGrid>
                <a:gridCol w="1192646">
                  <a:extLst>
                    <a:ext uri="{9D8B030D-6E8A-4147-A177-3AD203B41FA5}">
                      <a16:colId xmlns:a16="http://schemas.microsoft.com/office/drawing/2014/main" val="20000"/>
                    </a:ext>
                  </a:extLst>
                </a:gridCol>
                <a:gridCol w="1192646">
                  <a:extLst>
                    <a:ext uri="{9D8B030D-6E8A-4147-A177-3AD203B41FA5}">
                      <a16:colId xmlns:a16="http://schemas.microsoft.com/office/drawing/2014/main" val="20001"/>
                    </a:ext>
                  </a:extLst>
                </a:gridCol>
                <a:gridCol w="1192646">
                  <a:extLst>
                    <a:ext uri="{9D8B030D-6E8A-4147-A177-3AD203B41FA5}">
                      <a16:colId xmlns:a16="http://schemas.microsoft.com/office/drawing/2014/main" val="20002"/>
                    </a:ext>
                  </a:extLst>
                </a:gridCol>
                <a:gridCol w="1192646">
                  <a:extLst>
                    <a:ext uri="{9D8B030D-6E8A-4147-A177-3AD203B41FA5}">
                      <a16:colId xmlns:a16="http://schemas.microsoft.com/office/drawing/2014/main" val="20003"/>
                    </a:ext>
                  </a:extLst>
                </a:gridCol>
              </a:tblGrid>
              <a:tr h="370840">
                <a:tc>
                  <a:txBody>
                    <a:bodyPr/>
                    <a:lstStyle/>
                    <a:p>
                      <a:r>
                        <a:rPr lang="en-US" dirty="0"/>
                        <a:t>255</a:t>
                      </a:r>
                    </a:p>
                  </a:txBody>
                  <a:tcPr/>
                </a:tc>
                <a:tc>
                  <a:txBody>
                    <a:bodyPr/>
                    <a:lstStyle/>
                    <a:p>
                      <a:r>
                        <a:rPr lang="en-US" dirty="0"/>
                        <a:t>255</a:t>
                      </a:r>
                    </a:p>
                  </a:txBody>
                  <a:tcPr/>
                </a:tc>
                <a:tc>
                  <a:txBody>
                    <a:bodyPr/>
                    <a:lstStyle/>
                    <a:p>
                      <a:r>
                        <a:rPr lang="en-US" dirty="0"/>
                        <a:t>255</a:t>
                      </a:r>
                    </a:p>
                  </a:txBody>
                  <a:tcPr/>
                </a:tc>
                <a:tc>
                  <a:txBody>
                    <a:bodyPr/>
                    <a:lstStyle/>
                    <a:p>
                      <a:r>
                        <a:rPr lang="en-US" dirty="0"/>
                        <a:t>255</a:t>
                      </a:r>
                    </a:p>
                  </a:txBody>
                  <a:tcPr/>
                </a:tc>
                <a:extLst>
                  <a:ext uri="{0D108BD9-81ED-4DB2-BD59-A6C34878D82A}">
                    <a16:rowId xmlns:a16="http://schemas.microsoft.com/office/drawing/2014/main" val="10000"/>
                  </a:ext>
                </a:extLst>
              </a:tr>
              <a:tr h="370840">
                <a:tc>
                  <a:txBody>
                    <a:bodyPr/>
                    <a:lstStyle/>
                    <a:p>
                      <a:r>
                        <a:rPr lang="en-US" dirty="0"/>
                        <a:t>8bit</a:t>
                      </a:r>
                    </a:p>
                  </a:txBody>
                  <a:tcPr/>
                </a:tc>
                <a:tc>
                  <a:txBody>
                    <a:bodyPr/>
                    <a:lstStyle/>
                    <a:p>
                      <a:r>
                        <a:rPr lang="en-US" dirty="0"/>
                        <a:t>8bit</a:t>
                      </a:r>
                    </a:p>
                  </a:txBody>
                  <a:tcPr/>
                </a:tc>
                <a:tc>
                  <a:txBody>
                    <a:bodyPr/>
                    <a:lstStyle/>
                    <a:p>
                      <a:r>
                        <a:rPr lang="en-US" dirty="0"/>
                        <a:t>8bit</a:t>
                      </a:r>
                    </a:p>
                  </a:txBody>
                  <a:tcPr/>
                </a:tc>
                <a:tc>
                  <a:txBody>
                    <a:bodyPr/>
                    <a:lstStyle/>
                    <a:p>
                      <a:r>
                        <a:rPr lang="en-US" dirty="0"/>
                        <a:t>8bit</a:t>
                      </a:r>
                    </a:p>
                  </a:txBody>
                  <a:tcPr/>
                </a:tc>
                <a:extLst>
                  <a:ext uri="{0D108BD9-81ED-4DB2-BD59-A6C34878D82A}">
                    <a16:rowId xmlns:a16="http://schemas.microsoft.com/office/drawing/2014/main" val="10001"/>
                  </a:ext>
                </a:extLst>
              </a:tr>
            </a:tbl>
          </a:graphicData>
        </a:graphic>
      </p:graphicFrame>
      <p:pic>
        <p:nvPicPr>
          <p:cNvPr id="5122" name="Picture 2"/>
          <p:cNvPicPr>
            <a:picLocks noChangeAspect="1" noChangeArrowheads="1"/>
          </p:cNvPicPr>
          <p:nvPr/>
        </p:nvPicPr>
        <p:blipFill>
          <a:blip r:embed="rId5"/>
          <a:srcRect/>
          <a:stretch>
            <a:fillRect/>
          </a:stretch>
        </p:blipFill>
        <p:spPr bwMode="auto">
          <a:xfrm>
            <a:off x="6487390" y="4999326"/>
            <a:ext cx="4388427" cy="904875"/>
          </a:xfrm>
          <a:prstGeom prst="rect">
            <a:avLst/>
          </a:prstGeom>
          <a:noFill/>
          <a:ln w="9525">
            <a:noFill/>
            <a:miter lim="800000"/>
            <a:headEnd/>
            <a:tailEnd/>
          </a:ln>
          <a:effectLst/>
        </p:spPr>
      </p:pic>
    </p:spTree>
    <p:extLst>
      <p:ext uri="{BB962C8B-B14F-4D97-AF65-F5344CB8AC3E}">
        <p14:creationId xmlns:p14="http://schemas.microsoft.com/office/powerpoint/2010/main" val="1747428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2054368"/>
          </a:xfrm>
          <a:prstGeom prst="rect">
            <a:avLst/>
          </a:prstGeom>
          <a:noFill/>
          <a:ln>
            <a:noFill/>
          </a:ln>
        </p:spPr>
        <p:txBody>
          <a:bodyPr spcFirstLastPara="1" wrap="square" lIns="91425" tIns="45700" rIns="91425" bIns="45700" anchor="t" anchorCtr="0">
            <a:spAutoFit/>
          </a:bodyPr>
          <a:lstStyle/>
          <a:p>
            <a:pPr>
              <a:lnSpc>
                <a:spcPct val="200000"/>
              </a:lnSpc>
            </a:pPr>
            <a:r>
              <a:rPr lang="en-US" sz="2500" b="1" dirty="0">
                <a:solidFill>
                  <a:srgbClr val="000000"/>
                </a:solidFill>
                <a:latin typeface="Nunito Sans" pitchFamily="2" charset="0"/>
              </a:rPr>
              <a:t> IPv4 VS IPv6</a:t>
            </a:r>
            <a:endParaRPr lang="en-US" sz="2000" dirty="0">
              <a:solidFill>
                <a:srgbClr val="000000"/>
              </a:solidFill>
              <a:latin typeface="Nunito Sans" pitchFamily="2" charset="0"/>
            </a:endParaRPr>
          </a:p>
          <a:p>
            <a:pPr>
              <a:lnSpc>
                <a:spcPct val="200000"/>
              </a:lnSpc>
            </a:pPr>
            <a:endParaRPr lang="en-US" sz="2000" dirty="0">
              <a:solidFill>
                <a:srgbClr val="000000"/>
              </a:solidFill>
              <a:latin typeface="Nunito Sans" pitchFamily="2" charset="0"/>
            </a:endParaRPr>
          </a:p>
          <a:p>
            <a:pPr>
              <a:lnSpc>
                <a:spcPct val="150000"/>
              </a:lnSpc>
            </a:pPr>
            <a:endParaRPr lang="en-US" sz="25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7" name="Picture 6" descr="IP_addressing_3.jpg"/>
          <p:cNvPicPr>
            <a:picLocks noChangeAspect="1"/>
          </p:cNvPicPr>
          <p:nvPr/>
        </p:nvPicPr>
        <p:blipFill>
          <a:blip r:embed="rId4"/>
          <a:stretch>
            <a:fillRect/>
          </a:stretch>
        </p:blipFill>
        <p:spPr>
          <a:xfrm>
            <a:off x="5860473" y="1962750"/>
            <a:ext cx="5680364" cy="2761221"/>
          </a:xfrm>
          <a:prstGeom prst="rect">
            <a:avLst/>
          </a:prstGeom>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descr="667267283384406016.png"/>
          <p:cNvPicPr>
            <a:picLocks noChangeAspect="1"/>
          </p:cNvPicPr>
          <p:nvPr/>
        </p:nvPicPr>
        <p:blipFill>
          <a:blip r:embed="rId5"/>
          <a:stretch>
            <a:fillRect/>
          </a:stretch>
        </p:blipFill>
        <p:spPr>
          <a:xfrm>
            <a:off x="-1" y="2008909"/>
            <a:ext cx="5607323" cy="2798618"/>
          </a:xfrm>
          <a:prstGeom prst="rect">
            <a:avLst/>
          </a:prstGeom>
        </p:spPr>
      </p:pic>
    </p:spTree>
    <p:extLst>
      <p:ext uri="{BB962C8B-B14F-4D97-AF65-F5344CB8AC3E}">
        <p14:creationId xmlns:p14="http://schemas.microsoft.com/office/powerpoint/2010/main" val="1747428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2054368"/>
          </a:xfrm>
          <a:prstGeom prst="rect">
            <a:avLst/>
          </a:prstGeom>
          <a:noFill/>
          <a:ln>
            <a:noFill/>
          </a:ln>
        </p:spPr>
        <p:txBody>
          <a:bodyPr spcFirstLastPara="1" wrap="square" lIns="91425" tIns="45700" rIns="91425" bIns="45700" anchor="t" anchorCtr="0">
            <a:spAutoFit/>
          </a:bodyPr>
          <a:lstStyle/>
          <a:p>
            <a:pPr>
              <a:lnSpc>
                <a:spcPct val="200000"/>
              </a:lnSpc>
            </a:pPr>
            <a:r>
              <a:rPr lang="en-US" sz="2500" b="1" dirty="0">
                <a:solidFill>
                  <a:srgbClr val="000000"/>
                </a:solidFill>
                <a:latin typeface="Nunito Sans" pitchFamily="2" charset="0"/>
              </a:rPr>
              <a:t> Private IP Address - Ranges</a:t>
            </a:r>
            <a:endParaRPr lang="en-US" sz="2000" dirty="0">
              <a:solidFill>
                <a:srgbClr val="000000"/>
              </a:solidFill>
              <a:latin typeface="Nunito Sans" pitchFamily="2" charset="0"/>
            </a:endParaRPr>
          </a:p>
          <a:p>
            <a:pPr>
              <a:lnSpc>
                <a:spcPct val="200000"/>
              </a:lnSpc>
            </a:pPr>
            <a:endParaRPr lang="en-US" sz="2000" dirty="0">
              <a:solidFill>
                <a:srgbClr val="000000"/>
              </a:solidFill>
              <a:latin typeface="Nunito Sans" pitchFamily="2" charset="0"/>
            </a:endParaRPr>
          </a:p>
          <a:p>
            <a:pPr>
              <a:lnSpc>
                <a:spcPct val="150000"/>
              </a:lnSpc>
            </a:pPr>
            <a:endParaRPr lang="en-US" sz="25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Table 8"/>
          <p:cNvGraphicFramePr>
            <a:graphicFrameLocks noGrp="1"/>
          </p:cNvGraphicFramePr>
          <p:nvPr/>
        </p:nvGraphicFramePr>
        <p:xfrm>
          <a:off x="244763" y="2548466"/>
          <a:ext cx="3814620" cy="3298152"/>
        </p:xfrm>
        <a:graphic>
          <a:graphicData uri="http://schemas.openxmlformats.org/drawingml/2006/table">
            <a:tbl>
              <a:tblPr firstRow="1" bandRow="1">
                <a:tableStyleId>{21E4AEA4-8DFA-4A89-87EB-49C32662AFE0}</a:tableStyleId>
              </a:tblPr>
              <a:tblGrid>
                <a:gridCol w="1271540">
                  <a:extLst>
                    <a:ext uri="{9D8B030D-6E8A-4147-A177-3AD203B41FA5}">
                      <a16:colId xmlns:a16="http://schemas.microsoft.com/office/drawing/2014/main" val="20000"/>
                    </a:ext>
                  </a:extLst>
                </a:gridCol>
                <a:gridCol w="1271540">
                  <a:extLst>
                    <a:ext uri="{9D8B030D-6E8A-4147-A177-3AD203B41FA5}">
                      <a16:colId xmlns:a16="http://schemas.microsoft.com/office/drawing/2014/main" val="20001"/>
                    </a:ext>
                  </a:extLst>
                </a:gridCol>
                <a:gridCol w="1271540">
                  <a:extLst>
                    <a:ext uri="{9D8B030D-6E8A-4147-A177-3AD203B41FA5}">
                      <a16:colId xmlns:a16="http://schemas.microsoft.com/office/drawing/2014/main" val="20002"/>
                    </a:ext>
                  </a:extLst>
                </a:gridCol>
              </a:tblGrid>
              <a:tr h="824538">
                <a:tc>
                  <a:txBody>
                    <a:bodyPr/>
                    <a:lstStyle/>
                    <a:p>
                      <a:r>
                        <a:rPr lang="en-US" dirty="0"/>
                        <a:t>10.0.0.1</a:t>
                      </a:r>
                    </a:p>
                  </a:txBody>
                  <a:tcPr/>
                </a:tc>
                <a:tc>
                  <a:txBody>
                    <a:bodyPr/>
                    <a:lstStyle/>
                    <a:p>
                      <a:r>
                        <a:rPr lang="en-US" dirty="0"/>
                        <a:t>10.0.1.1</a:t>
                      </a:r>
                    </a:p>
                  </a:txBody>
                  <a:tcPr/>
                </a:tc>
                <a:tc>
                  <a:txBody>
                    <a:bodyPr/>
                    <a:lstStyle/>
                    <a:p>
                      <a:endParaRPr lang="en-US"/>
                    </a:p>
                  </a:txBody>
                  <a:tcPr/>
                </a:tc>
                <a:extLst>
                  <a:ext uri="{0D108BD9-81ED-4DB2-BD59-A6C34878D82A}">
                    <a16:rowId xmlns:a16="http://schemas.microsoft.com/office/drawing/2014/main" val="10000"/>
                  </a:ext>
                </a:extLst>
              </a:tr>
              <a:tr h="824538">
                <a:tc>
                  <a:txBody>
                    <a:bodyPr/>
                    <a:lstStyle/>
                    <a:p>
                      <a:r>
                        <a:rPr lang="en-US" dirty="0"/>
                        <a:t>10.0.0.2</a:t>
                      </a:r>
                    </a:p>
                  </a:txBody>
                  <a:tcPr/>
                </a:tc>
                <a:tc>
                  <a:txBody>
                    <a:bodyPr/>
                    <a:lstStyle/>
                    <a:p>
                      <a:r>
                        <a:rPr lang="en-US" dirty="0"/>
                        <a:t>10.0.1.2</a:t>
                      </a:r>
                    </a:p>
                  </a:txBody>
                  <a:tcPr/>
                </a:tc>
                <a:tc>
                  <a:txBody>
                    <a:bodyPr/>
                    <a:lstStyle/>
                    <a:p>
                      <a:endParaRPr lang="en-US"/>
                    </a:p>
                  </a:txBody>
                  <a:tcPr/>
                </a:tc>
                <a:extLst>
                  <a:ext uri="{0D108BD9-81ED-4DB2-BD59-A6C34878D82A}">
                    <a16:rowId xmlns:a16="http://schemas.microsoft.com/office/drawing/2014/main" val="10001"/>
                  </a:ext>
                </a:extLst>
              </a:tr>
              <a:tr h="824538">
                <a:tc>
                  <a:txBody>
                    <a:bodyPr/>
                    <a:lstStyle/>
                    <a:p>
                      <a:r>
                        <a:rPr lang="en-US" dirty="0"/>
                        <a:t>-----</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2"/>
                  </a:ext>
                </a:extLst>
              </a:tr>
              <a:tr h="824538">
                <a:tc>
                  <a:txBody>
                    <a:bodyPr/>
                    <a:lstStyle/>
                    <a:p>
                      <a:r>
                        <a:rPr lang="en-US" dirty="0"/>
                        <a:t>10.0.0.255</a:t>
                      </a:r>
                    </a:p>
                  </a:txBody>
                  <a:tcPr/>
                </a:tc>
                <a:tc>
                  <a:txBody>
                    <a:bodyPr/>
                    <a:lstStyle/>
                    <a:p>
                      <a:r>
                        <a:rPr lang="en-US" dirty="0"/>
                        <a:t>10.0.1.255</a:t>
                      </a:r>
                    </a:p>
                  </a:txBody>
                  <a:tcPr/>
                </a:tc>
                <a:tc>
                  <a:txBody>
                    <a:bodyPr/>
                    <a:lstStyle/>
                    <a:p>
                      <a:r>
                        <a:rPr lang="en-US" dirty="0"/>
                        <a:t>10.255.255.255</a:t>
                      </a:r>
                    </a:p>
                  </a:txBody>
                  <a:tcPr/>
                </a:tc>
                <a:extLst>
                  <a:ext uri="{0D108BD9-81ED-4DB2-BD59-A6C34878D82A}">
                    <a16:rowId xmlns:a16="http://schemas.microsoft.com/office/drawing/2014/main" val="10003"/>
                  </a:ext>
                </a:extLst>
              </a:tr>
            </a:tbl>
          </a:graphicData>
        </a:graphic>
      </p:graphicFrame>
      <p:graphicFrame>
        <p:nvGraphicFramePr>
          <p:cNvPr id="11" name="Table 10"/>
          <p:cNvGraphicFramePr>
            <a:graphicFrameLocks noGrp="1"/>
          </p:cNvGraphicFramePr>
          <p:nvPr/>
        </p:nvGraphicFramePr>
        <p:xfrm>
          <a:off x="4281056" y="2535381"/>
          <a:ext cx="3768435" cy="3283528"/>
        </p:xfrm>
        <a:graphic>
          <a:graphicData uri="http://schemas.openxmlformats.org/drawingml/2006/table">
            <a:tbl>
              <a:tblPr firstRow="1" bandRow="1">
                <a:tableStyleId>{21E4AEA4-8DFA-4A89-87EB-49C32662AFE0}</a:tableStyleId>
              </a:tblPr>
              <a:tblGrid>
                <a:gridCol w="1256145">
                  <a:extLst>
                    <a:ext uri="{9D8B030D-6E8A-4147-A177-3AD203B41FA5}">
                      <a16:colId xmlns:a16="http://schemas.microsoft.com/office/drawing/2014/main" val="20000"/>
                    </a:ext>
                  </a:extLst>
                </a:gridCol>
                <a:gridCol w="1256145">
                  <a:extLst>
                    <a:ext uri="{9D8B030D-6E8A-4147-A177-3AD203B41FA5}">
                      <a16:colId xmlns:a16="http://schemas.microsoft.com/office/drawing/2014/main" val="20001"/>
                    </a:ext>
                  </a:extLst>
                </a:gridCol>
                <a:gridCol w="1256145">
                  <a:extLst>
                    <a:ext uri="{9D8B030D-6E8A-4147-A177-3AD203B41FA5}">
                      <a16:colId xmlns:a16="http://schemas.microsoft.com/office/drawing/2014/main" val="20002"/>
                    </a:ext>
                  </a:extLst>
                </a:gridCol>
              </a:tblGrid>
              <a:tr h="820882">
                <a:tc>
                  <a:txBody>
                    <a:bodyPr/>
                    <a:lstStyle/>
                    <a:p>
                      <a:r>
                        <a:rPr lang="en-US" dirty="0"/>
                        <a:t>172.16.0.0</a:t>
                      </a:r>
                    </a:p>
                  </a:txBody>
                  <a:tcPr/>
                </a:tc>
                <a:tc>
                  <a:txBody>
                    <a:bodyPr/>
                    <a:lstStyle/>
                    <a:p>
                      <a:r>
                        <a:rPr lang="en-US" dirty="0"/>
                        <a:t>172.16.1.1</a:t>
                      </a:r>
                    </a:p>
                  </a:txBody>
                  <a:tcPr/>
                </a:tc>
                <a:tc>
                  <a:txBody>
                    <a:bodyPr/>
                    <a:lstStyle/>
                    <a:p>
                      <a:endParaRPr lang="en-US" dirty="0"/>
                    </a:p>
                  </a:txBody>
                  <a:tcPr/>
                </a:tc>
                <a:extLst>
                  <a:ext uri="{0D108BD9-81ED-4DB2-BD59-A6C34878D82A}">
                    <a16:rowId xmlns:a16="http://schemas.microsoft.com/office/drawing/2014/main" val="10000"/>
                  </a:ext>
                </a:extLst>
              </a:tr>
              <a:tr h="820882">
                <a:tc>
                  <a:txBody>
                    <a:bodyPr/>
                    <a:lstStyle/>
                    <a:p>
                      <a:r>
                        <a:rPr lang="en-US" dirty="0"/>
                        <a:t>172.16.0.1</a:t>
                      </a:r>
                    </a:p>
                  </a:txBody>
                  <a:tcPr/>
                </a:tc>
                <a:tc>
                  <a:txBody>
                    <a:bodyPr/>
                    <a:lstStyle/>
                    <a:p>
                      <a:r>
                        <a:rPr lang="en-US" dirty="0"/>
                        <a:t>172.16.1.2</a:t>
                      </a:r>
                    </a:p>
                  </a:txBody>
                  <a:tcPr/>
                </a:tc>
                <a:tc>
                  <a:txBody>
                    <a:bodyPr/>
                    <a:lstStyle/>
                    <a:p>
                      <a:endParaRPr lang="en-US"/>
                    </a:p>
                  </a:txBody>
                  <a:tcPr/>
                </a:tc>
                <a:extLst>
                  <a:ext uri="{0D108BD9-81ED-4DB2-BD59-A6C34878D82A}">
                    <a16:rowId xmlns:a16="http://schemas.microsoft.com/office/drawing/2014/main" val="10001"/>
                  </a:ext>
                </a:extLst>
              </a:tr>
              <a:tr h="820882">
                <a:tc>
                  <a:txBody>
                    <a:bodyPr/>
                    <a:lstStyle/>
                    <a:p>
                      <a:r>
                        <a:rPr lang="en-US" dirty="0"/>
                        <a:t>-----</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2"/>
                  </a:ext>
                </a:extLst>
              </a:tr>
              <a:tr h="820882">
                <a:tc>
                  <a:txBody>
                    <a:bodyPr/>
                    <a:lstStyle/>
                    <a:p>
                      <a:r>
                        <a:rPr lang="en-US" dirty="0"/>
                        <a:t>172.16.0.</a:t>
                      </a:r>
                    </a:p>
                    <a:p>
                      <a:r>
                        <a:rPr lang="en-US" dirty="0"/>
                        <a:t>255</a:t>
                      </a:r>
                    </a:p>
                  </a:txBody>
                  <a:tcPr/>
                </a:tc>
                <a:tc>
                  <a:txBody>
                    <a:bodyPr/>
                    <a:lstStyle/>
                    <a:p>
                      <a:r>
                        <a:rPr lang="en-US" dirty="0"/>
                        <a:t>172.16.1.</a:t>
                      </a:r>
                    </a:p>
                    <a:p>
                      <a:r>
                        <a:rPr lang="en-US" dirty="0"/>
                        <a:t>255</a:t>
                      </a:r>
                    </a:p>
                  </a:txBody>
                  <a:tcPr/>
                </a:tc>
                <a:tc>
                  <a:txBody>
                    <a:bodyPr/>
                    <a:lstStyle/>
                    <a:p>
                      <a:r>
                        <a:rPr lang="en-US" dirty="0"/>
                        <a:t>172.31.255.255</a:t>
                      </a:r>
                    </a:p>
                  </a:txBody>
                  <a:tcPr/>
                </a:tc>
                <a:extLst>
                  <a:ext uri="{0D108BD9-81ED-4DB2-BD59-A6C34878D82A}">
                    <a16:rowId xmlns:a16="http://schemas.microsoft.com/office/drawing/2014/main" val="10003"/>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867374319"/>
              </p:ext>
            </p:extLst>
          </p:nvPr>
        </p:nvGraphicFramePr>
        <p:xfrm>
          <a:off x="8271162" y="2493814"/>
          <a:ext cx="3740730" cy="3311240"/>
        </p:xfrm>
        <a:graphic>
          <a:graphicData uri="http://schemas.openxmlformats.org/drawingml/2006/table">
            <a:tbl>
              <a:tblPr firstRow="1" bandRow="1">
                <a:tableStyleId>{21E4AEA4-8DFA-4A89-87EB-49C32662AFE0}</a:tableStyleId>
              </a:tblPr>
              <a:tblGrid>
                <a:gridCol w="1551264">
                  <a:extLst>
                    <a:ext uri="{9D8B030D-6E8A-4147-A177-3AD203B41FA5}">
                      <a16:colId xmlns:a16="http://schemas.microsoft.com/office/drawing/2014/main" val="20000"/>
                    </a:ext>
                  </a:extLst>
                </a:gridCol>
                <a:gridCol w="1052051">
                  <a:extLst>
                    <a:ext uri="{9D8B030D-6E8A-4147-A177-3AD203B41FA5}">
                      <a16:colId xmlns:a16="http://schemas.microsoft.com/office/drawing/2014/main" val="20001"/>
                    </a:ext>
                  </a:extLst>
                </a:gridCol>
                <a:gridCol w="1137415">
                  <a:extLst>
                    <a:ext uri="{9D8B030D-6E8A-4147-A177-3AD203B41FA5}">
                      <a16:colId xmlns:a16="http://schemas.microsoft.com/office/drawing/2014/main" val="20002"/>
                    </a:ext>
                  </a:extLst>
                </a:gridCol>
              </a:tblGrid>
              <a:tr h="827810">
                <a:tc>
                  <a:txBody>
                    <a:bodyPr/>
                    <a:lstStyle/>
                    <a:p>
                      <a:r>
                        <a:rPr lang="en-US" dirty="0"/>
                        <a:t>192.168.0.1</a:t>
                      </a:r>
                    </a:p>
                  </a:txBody>
                  <a:tcPr/>
                </a:tc>
                <a:tc>
                  <a:txBody>
                    <a:bodyPr/>
                    <a:lstStyle/>
                    <a:p>
                      <a:r>
                        <a:rPr lang="en-US" dirty="0"/>
                        <a:t>192.168.1.1</a:t>
                      </a:r>
                    </a:p>
                  </a:txBody>
                  <a:tcPr/>
                </a:tc>
                <a:tc>
                  <a:txBody>
                    <a:bodyPr/>
                    <a:lstStyle/>
                    <a:p>
                      <a:endParaRPr lang="en-US"/>
                    </a:p>
                  </a:txBody>
                  <a:tcPr/>
                </a:tc>
                <a:extLst>
                  <a:ext uri="{0D108BD9-81ED-4DB2-BD59-A6C34878D82A}">
                    <a16:rowId xmlns:a16="http://schemas.microsoft.com/office/drawing/2014/main" val="10000"/>
                  </a:ext>
                </a:extLst>
              </a:tr>
              <a:tr h="827810">
                <a:tc>
                  <a:txBody>
                    <a:bodyPr/>
                    <a:lstStyle/>
                    <a:p>
                      <a:r>
                        <a:rPr lang="en-US" dirty="0"/>
                        <a:t>192.168.0.2</a:t>
                      </a:r>
                    </a:p>
                  </a:txBody>
                  <a:tcPr/>
                </a:tc>
                <a:tc>
                  <a:txBody>
                    <a:bodyPr/>
                    <a:lstStyle/>
                    <a:p>
                      <a:r>
                        <a:rPr lang="en-US" dirty="0"/>
                        <a:t>192.168.1.2</a:t>
                      </a:r>
                    </a:p>
                  </a:txBody>
                  <a:tcPr/>
                </a:tc>
                <a:tc>
                  <a:txBody>
                    <a:bodyPr/>
                    <a:lstStyle/>
                    <a:p>
                      <a:endParaRPr lang="en-US" dirty="0"/>
                    </a:p>
                  </a:txBody>
                  <a:tcPr/>
                </a:tc>
                <a:extLst>
                  <a:ext uri="{0D108BD9-81ED-4DB2-BD59-A6C34878D82A}">
                    <a16:rowId xmlns:a16="http://schemas.microsoft.com/office/drawing/2014/main" val="10001"/>
                  </a:ext>
                </a:extLst>
              </a:tr>
              <a:tr h="827810">
                <a:tc>
                  <a:txBody>
                    <a:bodyPr/>
                    <a:lstStyle/>
                    <a:p>
                      <a:r>
                        <a:rPr lang="en-US" dirty="0"/>
                        <a:t>-----</a:t>
                      </a:r>
                    </a:p>
                  </a:txBody>
                  <a:tcPr/>
                </a:tc>
                <a:tc>
                  <a:txBody>
                    <a:bodyPr/>
                    <a:lstStyle/>
                    <a:p>
                      <a:r>
                        <a:rPr lang="en-US" dirty="0"/>
                        <a:t>-----</a:t>
                      </a:r>
                    </a:p>
                  </a:txBody>
                  <a:tcPr/>
                </a:tc>
                <a:tc>
                  <a:txBody>
                    <a:bodyPr/>
                    <a:lstStyle/>
                    <a:p>
                      <a:endParaRPr lang="en-US"/>
                    </a:p>
                  </a:txBody>
                  <a:tcPr/>
                </a:tc>
                <a:extLst>
                  <a:ext uri="{0D108BD9-81ED-4DB2-BD59-A6C34878D82A}">
                    <a16:rowId xmlns:a16="http://schemas.microsoft.com/office/drawing/2014/main" val="10002"/>
                  </a:ext>
                </a:extLst>
              </a:tr>
              <a:tr h="827810">
                <a:tc>
                  <a:txBody>
                    <a:bodyPr/>
                    <a:lstStyle/>
                    <a:p>
                      <a:r>
                        <a:rPr lang="en-US" dirty="0"/>
                        <a:t>192.168.0.255</a:t>
                      </a:r>
                    </a:p>
                  </a:txBody>
                  <a:tcPr/>
                </a:tc>
                <a:tc>
                  <a:txBody>
                    <a:bodyPr/>
                    <a:lstStyle/>
                    <a:p>
                      <a:r>
                        <a:rPr lang="en-US" dirty="0"/>
                        <a:t>192.168.0.255</a:t>
                      </a:r>
                    </a:p>
                  </a:txBody>
                  <a:tcPr/>
                </a:tc>
                <a:tc>
                  <a:txBody>
                    <a:bodyPr/>
                    <a:lstStyle/>
                    <a:p>
                      <a:r>
                        <a:rPr lang="en-US" dirty="0"/>
                        <a:t>192.168.255.255</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47428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6878766"/>
          </a:xfrm>
          <a:prstGeom prst="rect">
            <a:avLst/>
          </a:prstGeom>
          <a:noFill/>
          <a:ln>
            <a:noFill/>
          </a:ln>
        </p:spPr>
        <p:txBody>
          <a:bodyPr spcFirstLastPara="1" wrap="square" lIns="91425" tIns="45700" rIns="91425" bIns="45700" anchor="t" anchorCtr="0">
            <a:spAutoFit/>
          </a:bodyPr>
          <a:lstStyle/>
          <a:p>
            <a:pPr>
              <a:lnSpc>
                <a:spcPct val="200000"/>
              </a:lnSpc>
            </a:pPr>
            <a:r>
              <a:rPr lang="en-US" sz="2500" b="1" dirty="0">
                <a:solidFill>
                  <a:srgbClr val="000000"/>
                </a:solidFill>
                <a:latin typeface="Nunito Sans" pitchFamily="2" charset="0"/>
              </a:rPr>
              <a:t> Subnetting</a:t>
            </a:r>
          </a:p>
          <a:p>
            <a:pPr>
              <a:lnSpc>
                <a:spcPct val="150000"/>
              </a:lnSpc>
            </a:pPr>
            <a:r>
              <a:rPr lang="en-US" sz="2300" dirty="0">
                <a:solidFill>
                  <a:srgbClr val="000000"/>
                </a:solidFill>
                <a:latin typeface="Nunito Sans" pitchFamily="2" charset="0"/>
              </a:rPr>
              <a:t>In networking, it means taking a large group of IP addresses and splitting them into smaller groups called subnet. This helps manage and organize devices on a network more efficiently, allowing different parts of the network to be treated separately while still being connected.</a:t>
            </a:r>
          </a:p>
          <a:p>
            <a:pPr>
              <a:lnSpc>
                <a:spcPct val="150000"/>
              </a:lnSpc>
            </a:pPr>
            <a:r>
              <a:rPr lang="en-US" sz="2500" b="1" dirty="0">
                <a:solidFill>
                  <a:srgbClr val="000000"/>
                </a:solidFill>
                <a:latin typeface="Nunito Sans" pitchFamily="2" charset="0"/>
              </a:rPr>
              <a:t>Benefits</a:t>
            </a:r>
          </a:p>
          <a:p>
            <a:pPr>
              <a:lnSpc>
                <a:spcPct val="150000"/>
              </a:lnSpc>
              <a:buFont typeface="Arial" pitchFamily="34" charset="0"/>
              <a:buChar char="•"/>
            </a:pPr>
            <a:r>
              <a:rPr lang="en-US" sz="2300" dirty="0">
                <a:solidFill>
                  <a:srgbClr val="000000"/>
                </a:solidFill>
                <a:latin typeface="Nunito Sans" pitchFamily="2" charset="0"/>
              </a:rPr>
              <a:t> Security</a:t>
            </a:r>
          </a:p>
          <a:p>
            <a:pPr>
              <a:lnSpc>
                <a:spcPct val="150000"/>
              </a:lnSpc>
              <a:buFont typeface="Arial" pitchFamily="34" charset="0"/>
              <a:buChar char="•"/>
            </a:pPr>
            <a:r>
              <a:rPr lang="en-US" sz="2300" dirty="0">
                <a:solidFill>
                  <a:srgbClr val="000000"/>
                </a:solidFill>
                <a:latin typeface="Nunito Sans" pitchFamily="2" charset="0"/>
              </a:rPr>
              <a:t> Performance</a:t>
            </a:r>
          </a:p>
          <a:p>
            <a:pPr>
              <a:lnSpc>
                <a:spcPct val="150000"/>
              </a:lnSpc>
              <a:buFont typeface="Arial" pitchFamily="34" charset="0"/>
              <a:buChar char="•"/>
            </a:pPr>
            <a:r>
              <a:rPr lang="en-US" sz="2300" dirty="0">
                <a:solidFill>
                  <a:srgbClr val="000000"/>
                </a:solidFill>
                <a:latin typeface="Nunito Sans" pitchFamily="2" charset="0"/>
              </a:rPr>
              <a:t> Simplified N/W Management</a:t>
            </a:r>
          </a:p>
          <a:p>
            <a:pPr>
              <a:lnSpc>
                <a:spcPct val="150000"/>
              </a:lnSpc>
              <a:buFont typeface="Arial" pitchFamily="34" charset="0"/>
              <a:buChar char="•"/>
            </a:pPr>
            <a:r>
              <a:rPr lang="en-US" sz="2300" dirty="0">
                <a:solidFill>
                  <a:srgbClr val="000000"/>
                </a:solidFill>
                <a:latin typeface="Nunito Sans" pitchFamily="2" charset="0"/>
              </a:rPr>
              <a:t> East to solve the network issue</a:t>
            </a:r>
          </a:p>
          <a:p>
            <a:pPr>
              <a:lnSpc>
                <a:spcPct val="200000"/>
              </a:lnSpc>
            </a:pPr>
            <a:endParaRPr lang="en-US" sz="2000" dirty="0">
              <a:solidFill>
                <a:srgbClr val="000000"/>
              </a:solidFill>
              <a:latin typeface="Nunito Sans" pitchFamily="2" charset="0"/>
            </a:endParaRPr>
          </a:p>
          <a:p>
            <a:pPr>
              <a:lnSpc>
                <a:spcPct val="150000"/>
              </a:lnSpc>
            </a:pPr>
            <a:endParaRPr lang="en-US" sz="25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47428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2054368"/>
          </a:xfrm>
          <a:prstGeom prst="rect">
            <a:avLst/>
          </a:prstGeom>
          <a:noFill/>
          <a:ln>
            <a:noFill/>
          </a:ln>
        </p:spPr>
        <p:txBody>
          <a:bodyPr spcFirstLastPara="1" wrap="square" lIns="91425" tIns="45700" rIns="91425" bIns="45700" anchor="t" anchorCtr="0">
            <a:spAutoFit/>
          </a:bodyPr>
          <a:lstStyle/>
          <a:p>
            <a:pPr>
              <a:lnSpc>
                <a:spcPct val="200000"/>
              </a:lnSpc>
            </a:pPr>
            <a:r>
              <a:rPr lang="en-US" sz="2500" b="1" dirty="0">
                <a:solidFill>
                  <a:srgbClr val="000000"/>
                </a:solidFill>
                <a:latin typeface="Nunito Sans" pitchFamily="2" charset="0"/>
              </a:rPr>
              <a:t> Example</a:t>
            </a:r>
          </a:p>
          <a:p>
            <a:pPr>
              <a:lnSpc>
                <a:spcPct val="200000"/>
              </a:lnSpc>
            </a:pPr>
            <a:endParaRPr lang="en-US" sz="2000" dirty="0">
              <a:solidFill>
                <a:srgbClr val="000000"/>
              </a:solidFill>
              <a:latin typeface="Nunito Sans" pitchFamily="2" charset="0"/>
            </a:endParaRPr>
          </a:p>
          <a:p>
            <a:pPr>
              <a:lnSpc>
                <a:spcPct val="150000"/>
              </a:lnSpc>
            </a:pPr>
            <a:endParaRPr lang="en-US" sz="25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nvGraphicFramePr>
        <p:xfrm>
          <a:off x="577273" y="2091266"/>
          <a:ext cx="8127999" cy="3571240"/>
        </p:xfrm>
        <a:graphic>
          <a:graphicData uri="http://schemas.openxmlformats.org/drawingml/2006/table">
            <a:tbl>
              <a:tblPr firstRow="1" bandRow="1">
                <a:tableStyleId>{21E4AEA4-8DFA-4A89-87EB-49C32662AFE0}</a:tableStyleId>
              </a:tblPr>
              <a:tblGrid>
                <a:gridCol w="2179782">
                  <a:extLst>
                    <a:ext uri="{9D8B030D-6E8A-4147-A177-3AD203B41FA5}">
                      <a16:colId xmlns:a16="http://schemas.microsoft.com/office/drawing/2014/main" val="20000"/>
                    </a:ext>
                  </a:extLst>
                </a:gridCol>
                <a:gridCol w="1205345">
                  <a:extLst>
                    <a:ext uri="{9D8B030D-6E8A-4147-A177-3AD203B41FA5}">
                      <a16:colId xmlns:a16="http://schemas.microsoft.com/office/drawing/2014/main" val="20001"/>
                    </a:ext>
                  </a:extLst>
                </a:gridCol>
                <a:gridCol w="4742872">
                  <a:extLst>
                    <a:ext uri="{9D8B030D-6E8A-4147-A177-3AD203B41FA5}">
                      <a16:colId xmlns:a16="http://schemas.microsoft.com/office/drawing/2014/main" val="20002"/>
                    </a:ext>
                  </a:extLst>
                </a:gridCol>
              </a:tblGrid>
              <a:tr h="370840">
                <a:tc>
                  <a:txBody>
                    <a:bodyPr/>
                    <a:lstStyle/>
                    <a:p>
                      <a:r>
                        <a:rPr lang="en-US" dirty="0"/>
                        <a:t>Department</a:t>
                      </a:r>
                    </a:p>
                  </a:txBody>
                  <a:tcPr/>
                </a:tc>
                <a:tc>
                  <a:txBody>
                    <a:bodyPr/>
                    <a:lstStyle/>
                    <a:p>
                      <a:r>
                        <a:rPr lang="en-US" dirty="0"/>
                        <a:t>Members</a:t>
                      </a:r>
                    </a:p>
                  </a:txBody>
                  <a:tcPr/>
                </a:tc>
                <a:tc>
                  <a:txBody>
                    <a:bodyPr/>
                    <a:lstStyle/>
                    <a:p>
                      <a:r>
                        <a:rPr lang="en-US" dirty="0"/>
                        <a:t>Network</a:t>
                      </a:r>
                      <a:r>
                        <a:rPr lang="en-US" baseline="0" dirty="0"/>
                        <a:t> id- Subnet mask- IP range</a:t>
                      </a:r>
                      <a:endParaRPr lang="en-US" dirty="0"/>
                    </a:p>
                  </a:txBody>
                  <a:tcPr/>
                </a:tc>
                <a:extLst>
                  <a:ext uri="{0D108BD9-81ED-4DB2-BD59-A6C34878D82A}">
                    <a16:rowId xmlns:a16="http://schemas.microsoft.com/office/drawing/2014/main" val="10000"/>
                  </a:ext>
                </a:extLst>
              </a:tr>
              <a:tr h="370840">
                <a:tc>
                  <a:txBody>
                    <a:bodyPr/>
                    <a:lstStyle/>
                    <a:p>
                      <a:r>
                        <a:rPr lang="en-US" dirty="0"/>
                        <a:t>Human Resource</a:t>
                      </a:r>
                    </a:p>
                  </a:txBody>
                  <a:tcPr/>
                </a:tc>
                <a:tc>
                  <a:txBody>
                    <a:bodyPr/>
                    <a:lstStyle/>
                    <a:p>
                      <a:r>
                        <a:rPr lang="en-US" dirty="0"/>
                        <a:t>10</a:t>
                      </a:r>
                    </a:p>
                  </a:txBody>
                  <a:tcPr/>
                </a:tc>
                <a:tc>
                  <a:txBody>
                    <a:bodyPr/>
                    <a:lstStyle/>
                    <a:p>
                      <a:r>
                        <a:rPr lang="en-US" dirty="0"/>
                        <a:t>192.168.13.0-255.255.255.240-192.168.13.1</a:t>
                      </a:r>
                      <a:r>
                        <a:rPr lang="en-US" baseline="0" dirty="0"/>
                        <a:t> to 192.168.13.14</a:t>
                      </a:r>
                      <a:endParaRPr lang="en-US" dirty="0"/>
                    </a:p>
                  </a:txBody>
                  <a:tcPr/>
                </a:tc>
                <a:extLst>
                  <a:ext uri="{0D108BD9-81ED-4DB2-BD59-A6C34878D82A}">
                    <a16:rowId xmlns:a16="http://schemas.microsoft.com/office/drawing/2014/main" val="10001"/>
                  </a:ext>
                </a:extLst>
              </a:tr>
              <a:tr h="370840">
                <a:tc>
                  <a:txBody>
                    <a:bodyPr/>
                    <a:lstStyle/>
                    <a:p>
                      <a:r>
                        <a:rPr lang="en-US" dirty="0"/>
                        <a:t>Sales&amp; Marketing</a:t>
                      </a:r>
                    </a:p>
                  </a:txBody>
                  <a:tcPr/>
                </a:tc>
                <a:tc>
                  <a:txBody>
                    <a:bodyPr/>
                    <a:lstStyle/>
                    <a:p>
                      <a:r>
                        <a:rPr lang="en-US" dirty="0"/>
                        <a:t>10</a:t>
                      </a:r>
                    </a:p>
                  </a:txBody>
                  <a:tcPr/>
                </a:tc>
                <a:tc>
                  <a:txBody>
                    <a:bodyPr/>
                    <a:lstStyle/>
                    <a:p>
                      <a:r>
                        <a:rPr lang="en-US" dirty="0"/>
                        <a:t>192.168.13.16-255.255.255.240-192.168.13.17</a:t>
                      </a:r>
                      <a:r>
                        <a:rPr lang="en-US" baseline="0" dirty="0"/>
                        <a:t> to 192.168.13.30</a:t>
                      </a:r>
                      <a:endParaRPr lang="en-US" dirty="0"/>
                    </a:p>
                  </a:txBody>
                  <a:tcPr/>
                </a:tc>
                <a:extLst>
                  <a:ext uri="{0D108BD9-81ED-4DB2-BD59-A6C34878D82A}">
                    <a16:rowId xmlns:a16="http://schemas.microsoft.com/office/drawing/2014/main" val="10002"/>
                  </a:ext>
                </a:extLst>
              </a:tr>
              <a:tr h="370840">
                <a:tc>
                  <a:txBody>
                    <a:bodyPr/>
                    <a:lstStyle/>
                    <a:p>
                      <a:r>
                        <a:rPr lang="en-US" dirty="0"/>
                        <a:t>Production</a:t>
                      </a:r>
                    </a:p>
                  </a:txBody>
                  <a:tcPr/>
                </a:tc>
                <a:tc>
                  <a:txBody>
                    <a:bodyPr/>
                    <a:lstStyle/>
                    <a:p>
                      <a:r>
                        <a:rPr lang="en-US" dirty="0"/>
                        <a:t>50</a:t>
                      </a:r>
                    </a:p>
                  </a:txBody>
                  <a:tcPr/>
                </a:tc>
                <a:tc>
                  <a:txBody>
                    <a:bodyPr/>
                    <a:lstStyle/>
                    <a:p>
                      <a:r>
                        <a:rPr lang="en-US" dirty="0"/>
                        <a:t>192.168.13.32-255.255.255.192-192.168.13.33</a:t>
                      </a:r>
                      <a:r>
                        <a:rPr lang="en-US" baseline="0" dirty="0"/>
                        <a:t> to 192.168.13.94</a:t>
                      </a:r>
                      <a:endParaRPr lang="en-US" dirty="0"/>
                    </a:p>
                  </a:txBody>
                  <a:tcPr/>
                </a:tc>
                <a:extLst>
                  <a:ext uri="{0D108BD9-81ED-4DB2-BD59-A6C34878D82A}">
                    <a16:rowId xmlns:a16="http://schemas.microsoft.com/office/drawing/2014/main" val="10003"/>
                  </a:ext>
                </a:extLst>
              </a:tr>
              <a:tr h="370840">
                <a:tc>
                  <a:txBody>
                    <a:bodyPr/>
                    <a:lstStyle/>
                    <a:p>
                      <a:r>
                        <a:rPr lang="en-US" dirty="0"/>
                        <a:t>IT Team</a:t>
                      </a:r>
                    </a:p>
                  </a:txBody>
                  <a:tcPr/>
                </a:tc>
                <a:tc>
                  <a:txBody>
                    <a:bodyPr/>
                    <a:lstStyle/>
                    <a:p>
                      <a:r>
                        <a:rPr lang="en-US" dirty="0"/>
                        <a:t>8</a:t>
                      </a:r>
                    </a:p>
                  </a:txBody>
                  <a:tcPr/>
                </a:tc>
                <a:tc>
                  <a:txBody>
                    <a:bodyPr/>
                    <a:lstStyle/>
                    <a:p>
                      <a:r>
                        <a:rPr lang="en-US" dirty="0"/>
                        <a:t>192.168.13.96-255.255.255.240-192.168.13.97 to 192.168.13.110</a:t>
                      </a:r>
                    </a:p>
                  </a:txBody>
                  <a:tcPr/>
                </a:tc>
                <a:extLst>
                  <a:ext uri="{0D108BD9-81ED-4DB2-BD59-A6C34878D82A}">
                    <a16:rowId xmlns:a16="http://schemas.microsoft.com/office/drawing/2014/main" val="10004"/>
                  </a:ext>
                </a:extLst>
              </a:tr>
              <a:tr h="370840">
                <a:tc>
                  <a:txBody>
                    <a:bodyPr/>
                    <a:lstStyle/>
                    <a:p>
                      <a:r>
                        <a:rPr lang="en-US" dirty="0"/>
                        <a:t>Finance</a:t>
                      </a:r>
                    </a:p>
                  </a:txBody>
                  <a:tcPr/>
                </a:tc>
                <a:tc>
                  <a:txBody>
                    <a:bodyPr/>
                    <a:lstStyle/>
                    <a:p>
                      <a:r>
                        <a:rPr lang="en-US" dirty="0"/>
                        <a:t>5</a:t>
                      </a:r>
                    </a:p>
                  </a:txBody>
                  <a:tcPr/>
                </a:tc>
                <a:tc>
                  <a:txBody>
                    <a:bodyPr/>
                    <a:lstStyle/>
                    <a:p>
                      <a:r>
                        <a:rPr lang="en-US" dirty="0"/>
                        <a:t>192.168.13.112-255.255.255.248-192.168.13.113</a:t>
                      </a:r>
                      <a:r>
                        <a:rPr lang="en-US" baseline="0" dirty="0"/>
                        <a:t> to 192.168.13.118</a:t>
                      </a:r>
                      <a:endParaRPr lang="en-US" dirty="0"/>
                    </a:p>
                  </a:txBody>
                  <a:tcPr/>
                </a:tc>
                <a:extLst>
                  <a:ext uri="{0D108BD9-81ED-4DB2-BD59-A6C34878D82A}">
                    <a16:rowId xmlns:a16="http://schemas.microsoft.com/office/drawing/2014/main" val="10005"/>
                  </a:ext>
                </a:extLst>
              </a:tr>
            </a:tbl>
          </a:graphicData>
        </a:graphic>
      </p:graphicFrame>
      <p:pic>
        <p:nvPicPr>
          <p:cNvPr id="6146" name="Picture 2"/>
          <p:cNvPicPr>
            <a:picLocks noChangeAspect="1" noChangeArrowheads="1"/>
          </p:cNvPicPr>
          <p:nvPr/>
        </p:nvPicPr>
        <p:blipFill>
          <a:blip r:embed="rId4"/>
          <a:srcRect/>
          <a:stretch>
            <a:fillRect/>
          </a:stretch>
        </p:blipFill>
        <p:spPr bwMode="auto">
          <a:xfrm>
            <a:off x="9710304" y="1143866"/>
            <a:ext cx="1333500" cy="1162050"/>
          </a:xfrm>
          <a:prstGeom prst="rect">
            <a:avLst/>
          </a:prstGeom>
          <a:noFill/>
          <a:ln w="9525">
            <a:noFill/>
            <a:miter lim="800000"/>
            <a:headEnd/>
            <a:tailEnd/>
          </a:ln>
          <a:effectLst/>
        </p:spPr>
      </p:pic>
      <p:pic>
        <p:nvPicPr>
          <p:cNvPr id="9" name="Picture 2"/>
          <p:cNvPicPr>
            <a:picLocks noChangeAspect="1" noChangeArrowheads="1"/>
          </p:cNvPicPr>
          <p:nvPr/>
        </p:nvPicPr>
        <p:blipFill>
          <a:blip r:embed="rId5"/>
          <a:srcRect/>
          <a:stretch>
            <a:fillRect/>
          </a:stretch>
        </p:blipFill>
        <p:spPr bwMode="auto">
          <a:xfrm>
            <a:off x="8831798" y="2923309"/>
            <a:ext cx="3360202" cy="2221922"/>
          </a:xfrm>
          <a:prstGeom prst="rect">
            <a:avLst/>
          </a:prstGeom>
          <a:noFill/>
          <a:ln w="9525">
            <a:noFill/>
            <a:miter lim="800000"/>
            <a:headEnd/>
            <a:tailEnd/>
          </a:ln>
          <a:effectLst/>
        </p:spPr>
      </p:pic>
    </p:spTree>
    <p:extLst>
      <p:ext uri="{BB962C8B-B14F-4D97-AF65-F5344CB8AC3E}">
        <p14:creationId xmlns:p14="http://schemas.microsoft.com/office/powerpoint/2010/main" val="1747428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7170" name="Picture 2"/>
          <p:cNvPicPr>
            <a:picLocks noChangeAspect="1" noChangeArrowheads="1"/>
          </p:cNvPicPr>
          <p:nvPr/>
        </p:nvPicPr>
        <p:blipFill>
          <a:blip r:embed="rId4"/>
          <a:srcRect/>
          <a:stretch>
            <a:fillRect/>
          </a:stretch>
        </p:blipFill>
        <p:spPr bwMode="auto">
          <a:xfrm>
            <a:off x="1444003" y="1185883"/>
            <a:ext cx="7228049" cy="5166317"/>
          </a:xfrm>
          <a:prstGeom prst="rect">
            <a:avLst/>
          </a:prstGeom>
          <a:noFill/>
          <a:ln w="9525">
            <a:noFill/>
            <a:miter lim="800000"/>
            <a:headEnd/>
            <a:tailEnd/>
          </a:ln>
          <a:effectLst/>
        </p:spPr>
      </p:pic>
    </p:spTree>
    <p:extLst>
      <p:ext uri="{BB962C8B-B14F-4D97-AF65-F5344CB8AC3E}">
        <p14:creationId xmlns:p14="http://schemas.microsoft.com/office/powerpoint/2010/main" val="1747428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6578684"/>
          </a:xfrm>
          <a:prstGeom prst="rect">
            <a:avLst/>
          </a:prstGeom>
          <a:noFill/>
          <a:ln>
            <a:noFill/>
          </a:ln>
        </p:spPr>
        <p:txBody>
          <a:bodyPr spcFirstLastPara="1" wrap="square" lIns="91425" tIns="45700" rIns="91425" bIns="45700" anchor="t" anchorCtr="0">
            <a:spAutoFit/>
          </a:bodyPr>
          <a:lstStyle/>
          <a:p>
            <a:pPr>
              <a:lnSpc>
                <a:spcPct val="200000"/>
              </a:lnSpc>
            </a:pPr>
            <a:r>
              <a:rPr lang="en-US" sz="2500" b="1" dirty="0">
                <a:solidFill>
                  <a:srgbClr val="000000"/>
                </a:solidFill>
                <a:latin typeface="Nunito Sans" pitchFamily="2" charset="0"/>
              </a:rPr>
              <a:t> What is Port Number?</a:t>
            </a:r>
          </a:p>
          <a:p>
            <a:pPr>
              <a:lnSpc>
                <a:spcPct val="200000"/>
              </a:lnSpc>
              <a:buFont typeface="Arial" pitchFamily="34" charset="0"/>
              <a:buChar char="•"/>
            </a:pPr>
            <a:r>
              <a:rPr lang="en-US" sz="2100" dirty="0">
                <a:solidFill>
                  <a:srgbClr val="000000"/>
                </a:solidFill>
                <a:latin typeface="Nunito Sans" pitchFamily="2" charset="0"/>
              </a:rPr>
              <a:t> Port Number is an essential part of the Transport Layer in the Internet Protocol(IP) suite and are used to enable communication between different applications or service on the same computer or between computers on a network.</a:t>
            </a:r>
          </a:p>
          <a:p>
            <a:pPr>
              <a:lnSpc>
                <a:spcPct val="200000"/>
              </a:lnSpc>
              <a:buFont typeface="Arial" pitchFamily="34" charset="0"/>
              <a:buChar char="•"/>
            </a:pPr>
            <a:r>
              <a:rPr lang="en-US" sz="2100" dirty="0">
                <a:solidFill>
                  <a:srgbClr val="000000"/>
                </a:solidFill>
                <a:latin typeface="Nunito Sans" pitchFamily="2" charset="0"/>
              </a:rPr>
              <a:t> When data is sent over a network using the Transmission Control Protocol or the User Datagram Protocol, it is addressed to a specific IP address and port number. The combination of IP address and port number helps the network stack on the receiving end route the data to the appropriate application or service running on that device.</a:t>
            </a:r>
          </a:p>
          <a:p>
            <a:pPr>
              <a:lnSpc>
                <a:spcPct val="200000"/>
              </a:lnSpc>
            </a:pPr>
            <a:endParaRPr lang="en-US" sz="2000" dirty="0">
              <a:solidFill>
                <a:srgbClr val="000000"/>
              </a:solidFill>
              <a:latin typeface="Nunito Sans" pitchFamily="2" charset="0"/>
            </a:endParaRPr>
          </a:p>
          <a:p>
            <a:pPr>
              <a:lnSpc>
                <a:spcPct val="150000"/>
              </a:lnSpc>
            </a:pPr>
            <a:endParaRPr lang="en-US" sz="25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47428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7702068"/>
          </a:xfrm>
          <a:prstGeom prst="rect">
            <a:avLst/>
          </a:prstGeom>
          <a:noFill/>
          <a:ln>
            <a:noFill/>
          </a:ln>
        </p:spPr>
        <p:txBody>
          <a:bodyPr spcFirstLastPara="1" wrap="square" lIns="91425" tIns="45700" rIns="91425" bIns="45700" anchor="t" anchorCtr="0">
            <a:spAutoFit/>
          </a:bodyPr>
          <a:lstStyle/>
          <a:p>
            <a:pPr>
              <a:lnSpc>
                <a:spcPct val="150000"/>
              </a:lnSpc>
            </a:pPr>
            <a:r>
              <a:rPr lang="en-US" sz="2150" dirty="0">
                <a:solidFill>
                  <a:srgbClr val="000000"/>
                </a:solidFill>
                <a:latin typeface="Nunito Sans" pitchFamily="2" charset="0"/>
              </a:rPr>
              <a:t>Port numbers range from 0 to 65535. </a:t>
            </a:r>
          </a:p>
          <a:p>
            <a:pPr>
              <a:lnSpc>
                <a:spcPct val="150000"/>
              </a:lnSpc>
            </a:pPr>
            <a:endParaRPr lang="en-US" sz="2150" dirty="0">
              <a:solidFill>
                <a:srgbClr val="000000"/>
              </a:solidFill>
              <a:latin typeface="Nunito Sans" pitchFamily="2" charset="0"/>
            </a:endParaRPr>
          </a:p>
          <a:p>
            <a:pPr>
              <a:lnSpc>
                <a:spcPct val="150000"/>
              </a:lnSpc>
            </a:pPr>
            <a:r>
              <a:rPr lang="en-US" sz="2150" dirty="0">
                <a:solidFill>
                  <a:srgbClr val="000000"/>
                </a:solidFill>
                <a:latin typeface="Nunito Sans" pitchFamily="2" charset="0"/>
              </a:rPr>
              <a:t>They are divided into three categories:</a:t>
            </a:r>
          </a:p>
          <a:p>
            <a:pPr>
              <a:lnSpc>
                <a:spcPct val="150000"/>
              </a:lnSpc>
            </a:pPr>
            <a:endParaRPr lang="en-US" sz="2150" dirty="0">
              <a:solidFill>
                <a:srgbClr val="000000"/>
              </a:solidFill>
              <a:latin typeface="Nunito Sans" pitchFamily="2" charset="0"/>
            </a:endParaRPr>
          </a:p>
          <a:p>
            <a:pPr>
              <a:lnSpc>
                <a:spcPct val="150000"/>
              </a:lnSpc>
              <a:buFont typeface="Arial" pitchFamily="34" charset="0"/>
              <a:buChar char="•"/>
            </a:pPr>
            <a:r>
              <a:rPr lang="en-US" sz="2150" dirty="0">
                <a:solidFill>
                  <a:srgbClr val="000000"/>
                </a:solidFill>
                <a:latin typeface="Nunito Sans" pitchFamily="2" charset="0"/>
              </a:rPr>
              <a:t> Well known ports(0-1023): Reserved for commonly used services like HTTP(port 80) FTP(port 21) and SMTP(port 25).</a:t>
            </a:r>
          </a:p>
          <a:p>
            <a:pPr>
              <a:lnSpc>
                <a:spcPct val="150000"/>
              </a:lnSpc>
              <a:buFont typeface="Arial" pitchFamily="34" charset="0"/>
              <a:buChar char="•"/>
            </a:pPr>
            <a:r>
              <a:rPr lang="en-US" sz="2150" dirty="0">
                <a:solidFill>
                  <a:srgbClr val="000000"/>
                </a:solidFill>
                <a:latin typeface="Nunito Sans" pitchFamily="2" charset="0"/>
              </a:rPr>
              <a:t> Registered ports(1024-49151): Used by applications and services that aren’t as widely recognized but are still officially registered with the Internet Assigned Numbers Authority(IANA).</a:t>
            </a:r>
          </a:p>
          <a:p>
            <a:pPr>
              <a:lnSpc>
                <a:spcPct val="150000"/>
              </a:lnSpc>
              <a:buFont typeface="Arial" pitchFamily="34" charset="0"/>
              <a:buChar char="•"/>
            </a:pPr>
            <a:r>
              <a:rPr lang="en-US" sz="2150" dirty="0">
                <a:solidFill>
                  <a:srgbClr val="000000"/>
                </a:solidFill>
                <a:latin typeface="Nunito Sans" pitchFamily="2" charset="0"/>
              </a:rPr>
              <a:t> Dynamic or Private Ports(49152-65535): Available for use by applications and services on a temporary or ad-hoc basis</a:t>
            </a:r>
          </a:p>
          <a:p>
            <a:pPr>
              <a:lnSpc>
                <a:spcPct val="150000"/>
              </a:lnSpc>
              <a:buFont typeface="Arial" pitchFamily="34" charset="0"/>
              <a:buChar char="•"/>
            </a:pPr>
            <a:endParaRPr lang="en-US" sz="2150" dirty="0">
              <a:solidFill>
                <a:srgbClr val="000000"/>
              </a:solidFill>
              <a:latin typeface="Nunito Sans" pitchFamily="2" charset="0"/>
            </a:endParaRPr>
          </a:p>
          <a:p>
            <a:pPr>
              <a:lnSpc>
                <a:spcPct val="150000"/>
              </a:lnSpc>
            </a:pPr>
            <a:endParaRPr lang="en-US" sz="2150" dirty="0">
              <a:solidFill>
                <a:srgbClr val="000000"/>
              </a:solidFill>
              <a:latin typeface="Nunito Sans" pitchFamily="2" charset="0"/>
            </a:endParaRPr>
          </a:p>
          <a:p>
            <a:pPr>
              <a:lnSpc>
                <a:spcPct val="200000"/>
              </a:lnSpc>
            </a:pPr>
            <a:endParaRPr lang="en-US" sz="2150" dirty="0">
              <a:solidFill>
                <a:srgbClr val="000000"/>
              </a:solidFill>
              <a:latin typeface="Nunito Sans" pitchFamily="2" charset="0"/>
            </a:endParaRPr>
          </a:p>
          <a:p>
            <a:pPr>
              <a:lnSpc>
                <a:spcPct val="150000"/>
              </a:lnSpc>
            </a:pPr>
            <a:endParaRPr lang="en-US" sz="215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47428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8279149"/>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Example</a:t>
            </a:r>
          </a:p>
          <a:p>
            <a:pPr>
              <a:lnSpc>
                <a:spcPct val="150000"/>
              </a:lnSpc>
              <a:buFont typeface="Arial" pitchFamily="34" charset="0"/>
              <a:buChar char="•"/>
            </a:pPr>
            <a:r>
              <a:rPr lang="en-US" sz="2400" dirty="0">
                <a:solidFill>
                  <a:srgbClr val="000000"/>
                </a:solidFill>
                <a:latin typeface="Nunito Sans" pitchFamily="2" charset="0"/>
              </a:rPr>
              <a:t> </a:t>
            </a:r>
            <a:r>
              <a:rPr lang="en-US" sz="2100" dirty="0">
                <a:solidFill>
                  <a:srgbClr val="000000"/>
                </a:solidFill>
                <a:latin typeface="Nunito Sans" pitchFamily="2" charset="0"/>
              </a:rPr>
              <a:t>Your family informed you that, your “</a:t>
            </a:r>
            <a:r>
              <a:rPr lang="en-US" sz="2100" dirty="0" err="1">
                <a:solidFill>
                  <a:srgbClr val="000000"/>
                </a:solidFill>
                <a:latin typeface="Nunito Sans" pitchFamily="2" charset="0"/>
              </a:rPr>
              <a:t>Fav</a:t>
            </a:r>
            <a:r>
              <a:rPr lang="en-US" sz="2100" dirty="0">
                <a:solidFill>
                  <a:srgbClr val="000000"/>
                </a:solidFill>
                <a:latin typeface="Nunito Sans" pitchFamily="2" charset="0"/>
              </a:rPr>
              <a:t>” actor stayed in hotel in your area for shooting. </a:t>
            </a:r>
          </a:p>
          <a:p>
            <a:pPr>
              <a:lnSpc>
                <a:spcPct val="150000"/>
              </a:lnSpc>
              <a:buFont typeface="Arial" pitchFamily="34" charset="0"/>
              <a:buChar char="•"/>
            </a:pPr>
            <a:r>
              <a:rPr lang="en-US" sz="2100" dirty="0">
                <a:solidFill>
                  <a:srgbClr val="000000"/>
                </a:solidFill>
                <a:latin typeface="Nunito Sans" pitchFamily="2" charset="0"/>
              </a:rPr>
              <a:t> Now you are trying to meet him.</a:t>
            </a:r>
          </a:p>
          <a:p>
            <a:pPr>
              <a:lnSpc>
                <a:spcPct val="150000"/>
              </a:lnSpc>
              <a:buFont typeface="Arial" pitchFamily="34" charset="0"/>
              <a:buChar char="•"/>
            </a:pPr>
            <a:r>
              <a:rPr lang="en-US" sz="2100" dirty="0">
                <a:solidFill>
                  <a:srgbClr val="000000"/>
                </a:solidFill>
                <a:latin typeface="Nunito Sans" pitchFamily="2" charset="0"/>
              </a:rPr>
              <a:t> And, you found the receptionist is your friend.</a:t>
            </a:r>
          </a:p>
          <a:p>
            <a:pPr>
              <a:lnSpc>
                <a:spcPct val="150000"/>
              </a:lnSpc>
              <a:buFont typeface="Arial" pitchFamily="34" charset="0"/>
              <a:buChar char="•"/>
            </a:pPr>
            <a:r>
              <a:rPr lang="en-US" sz="2100" dirty="0">
                <a:solidFill>
                  <a:srgbClr val="000000"/>
                </a:solidFill>
                <a:latin typeface="Nunito Sans" pitchFamily="2" charset="0"/>
              </a:rPr>
              <a:t> You are asking about the actor stay to your friend receptionist.</a:t>
            </a:r>
          </a:p>
          <a:p>
            <a:pPr>
              <a:lnSpc>
                <a:spcPct val="150000"/>
              </a:lnSpc>
              <a:buFont typeface="Arial" pitchFamily="34" charset="0"/>
              <a:buChar char="•"/>
            </a:pPr>
            <a:r>
              <a:rPr lang="en-US" sz="2100" dirty="0">
                <a:solidFill>
                  <a:srgbClr val="000000"/>
                </a:solidFill>
                <a:latin typeface="Nunito Sans" pitchFamily="2" charset="0"/>
              </a:rPr>
              <a:t> He said , he is staying in 6</a:t>
            </a:r>
            <a:r>
              <a:rPr lang="en-US" sz="2100" baseline="30000" dirty="0">
                <a:solidFill>
                  <a:srgbClr val="000000"/>
                </a:solidFill>
                <a:latin typeface="Nunito Sans" pitchFamily="2" charset="0"/>
              </a:rPr>
              <a:t>th</a:t>
            </a:r>
            <a:r>
              <a:rPr lang="en-US" sz="2100" dirty="0">
                <a:solidFill>
                  <a:srgbClr val="000000"/>
                </a:solidFill>
                <a:latin typeface="Nunito Sans" pitchFamily="2" charset="0"/>
              </a:rPr>
              <a:t> room and you can go and meet him.</a:t>
            </a:r>
          </a:p>
          <a:p>
            <a:pPr>
              <a:lnSpc>
                <a:spcPct val="150000"/>
              </a:lnSpc>
              <a:buFont typeface="Arial" pitchFamily="34" charset="0"/>
              <a:buChar char="•"/>
            </a:pPr>
            <a:r>
              <a:rPr lang="en-US" sz="2100" dirty="0">
                <a:solidFill>
                  <a:srgbClr val="000000"/>
                </a:solidFill>
                <a:latin typeface="Nunito Sans" pitchFamily="2" charset="0"/>
              </a:rPr>
              <a:t> You met your “</a:t>
            </a:r>
            <a:r>
              <a:rPr lang="en-US" sz="2100" dirty="0" err="1">
                <a:solidFill>
                  <a:srgbClr val="000000"/>
                </a:solidFill>
                <a:latin typeface="Nunito Sans" pitchFamily="2" charset="0"/>
              </a:rPr>
              <a:t>Fav</a:t>
            </a:r>
            <a:r>
              <a:rPr lang="en-US" sz="2100" dirty="0">
                <a:solidFill>
                  <a:srgbClr val="000000"/>
                </a:solidFill>
                <a:latin typeface="Nunito Sans" pitchFamily="2" charset="0"/>
              </a:rPr>
              <a:t>” actor and happily informed your family.</a:t>
            </a:r>
          </a:p>
          <a:p>
            <a:pPr>
              <a:lnSpc>
                <a:spcPct val="150000"/>
              </a:lnSpc>
            </a:pPr>
            <a:r>
              <a:rPr lang="en-US" sz="2100" dirty="0">
                <a:solidFill>
                  <a:srgbClr val="000000"/>
                </a:solidFill>
                <a:latin typeface="Nunito Sans" pitchFamily="2" charset="0"/>
              </a:rPr>
              <a:t>         Actor = Destination Service</a:t>
            </a:r>
          </a:p>
          <a:p>
            <a:pPr>
              <a:lnSpc>
                <a:spcPct val="150000"/>
              </a:lnSpc>
            </a:pPr>
            <a:r>
              <a:rPr lang="en-US" sz="2100" dirty="0">
                <a:solidFill>
                  <a:srgbClr val="000000"/>
                </a:solidFill>
                <a:latin typeface="Nunito Sans" pitchFamily="2" charset="0"/>
              </a:rPr>
              <a:t>         Hotel = IP Address</a:t>
            </a:r>
          </a:p>
          <a:p>
            <a:pPr>
              <a:lnSpc>
                <a:spcPct val="150000"/>
              </a:lnSpc>
            </a:pPr>
            <a:r>
              <a:rPr lang="en-US" sz="2100" dirty="0">
                <a:solidFill>
                  <a:srgbClr val="000000"/>
                </a:solidFill>
                <a:latin typeface="Nunito Sans" pitchFamily="2" charset="0"/>
              </a:rPr>
              <a:t>         Port = Room Number</a:t>
            </a:r>
          </a:p>
          <a:p>
            <a:pPr>
              <a:lnSpc>
                <a:spcPct val="150000"/>
              </a:lnSpc>
            </a:pPr>
            <a:r>
              <a:rPr lang="en-US" sz="2100" dirty="0">
                <a:solidFill>
                  <a:srgbClr val="000000"/>
                </a:solidFill>
                <a:latin typeface="Nunito Sans" pitchFamily="2" charset="0"/>
              </a:rPr>
              <a:t>         Packets = You </a:t>
            </a:r>
          </a:p>
          <a:p>
            <a:pPr>
              <a:lnSpc>
                <a:spcPct val="150000"/>
              </a:lnSpc>
              <a:buFont typeface="Arial" pitchFamily="34" charset="0"/>
              <a:buChar char="•"/>
            </a:pPr>
            <a:endParaRPr lang="en-US" sz="2100" dirty="0">
              <a:solidFill>
                <a:srgbClr val="000000"/>
              </a:solidFill>
              <a:latin typeface="Nunito Sans" pitchFamily="2" charset="0"/>
            </a:endParaRPr>
          </a:p>
          <a:p>
            <a:pPr>
              <a:lnSpc>
                <a:spcPct val="150000"/>
              </a:lnSpc>
              <a:buFont typeface="Arial" pitchFamily="34" charset="0"/>
              <a:buChar char="•"/>
            </a:pPr>
            <a:endParaRPr lang="en-US" sz="2100" dirty="0">
              <a:solidFill>
                <a:srgbClr val="000000"/>
              </a:solidFill>
              <a:latin typeface="Nunito Sans" pitchFamily="2" charset="0"/>
            </a:endParaRPr>
          </a:p>
          <a:p>
            <a:pPr>
              <a:lnSpc>
                <a:spcPct val="150000"/>
              </a:lnSpc>
            </a:pPr>
            <a:endParaRPr lang="en-US" sz="2150" dirty="0">
              <a:solidFill>
                <a:srgbClr val="000000"/>
              </a:solidFill>
              <a:latin typeface="Nunito Sans" pitchFamily="2" charset="0"/>
            </a:endParaRPr>
          </a:p>
          <a:p>
            <a:pPr>
              <a:lnSpc>
                <a:spcPct val="200000"/>
              </a:lnSpc>
            </a:pPr>
            <a:endParaRPr lang="en-US" sz="2150" dirty="0">
              <a:solidFill>
                <a:srgbClr val="000000"/>
              </a:solidFill>
              <a:latin typeface="Nunito Sans" pitchFamily="2" charset="0"/>
            </a:endParaRPr>
          </a:p>
          <a:p>
            <a:pPr>
              <a:lnSpc>
                <a:spcPct val="150000"/>
              </a:lnSpc>
            </a:pPr>
            <a:endParaRPr lang="en-US" sz="215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 name="Picture 2"/>
          <p:cNvPicPr>
            <a:picLocks noChangeAspect="1" noChangeArrowheads="1"/>
          </p:cNvPicPr>
          <p:nvPr/>
        </p:nvPicPr>
        <p:blipFill>
          <a:blip r:embed="rId4"/>
          <a:srcRect/>
          <a:stretch>
            <a:fillRect/>
          </a:stretch>
        </p:blipFill>
        <p:spPr bwMode="auto">
          <a:xfrm>
            <a:off x="8760403" y="2584738"/>
            <a:ext cx="2762250" cy="2076450"/>
          </a:xfrm>
          <a:prstGeom prst="rect">
            <a:avLst/>
          </a:prstGeom>
          <a:noFill/>
          <a:ln w="9525">
            <a:noFill/>
            <a:miter lim="800000"/>
            <a:headEnd/>
            <a:tailEnd/>
          </a:ln>
          <a:effectLst/>
        </p:spPr>
      </p:pic>
    </p:spTree>
    <p:extLst>
      <p:ext uri="{BB962C8B-B14F-4D97-AF65-F5344CB8AC3E}">
        <p14:creationId xmlns:p14="http://schemas.microsoft.com/office/powerpoint/2010/main" val="1747428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7794401"/>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What is Port Forwarding?</a:t>
            </a:r>
          </a:p>
          <a:p>
            <a:pPr>
              <a:lnSpc>
                <a:spcPct val="150000"/>
              </a:lnSpc>
              <a:buFont typeface="Arial" pitchFamily="34" charset="0"/>
              <a:buChar char="•"/>
            </a:pPr>
            <a:r>
              <a:rPr lang="en-US" sz="2400" dirty="0">
                <a:solidFill>
                  <a:srgbClr val="000000"/>
                </a:solidFill>
                <a:latin typeface="Nunito Sans" pitchFamily="2" charset="0"/>
              </a:rPr>
              <a:t> </a:t>
            </a:r>
            <a:r>
              <a:rPr lang="en-US" sz="2100" dirty="0">
                <a:solidFill>
                  <a:srgbClr val="000000"/>
                </a:solidFill>
                <a:latin typeface="Nunito Sans" pitchFamily="2" charset="0"/>
              </a:rPr>
              <a:t>Port Forwarding is a networking technique that allows you to redirect incoming network traffic from one port on a router or Firewall to another port on a different devices in your local network.</a:t>
            </a:r>
          </a:p>
          <a:p>
            <a:pPr>
              <a:lnSpc>
                <a:spcPct val="150000"/>
              </a:lnSpc>
              <a:buFont typeface="Arial" pitchFamily="34" charset="0"/>
              <a:buChar char="•"/>
            </a:pPr>
            <a:r>
              <a:rPr lang="en-US" sz="2100" dirty="0">
                <a:solidFill>
                  <a:srgbClr val="000000"/>
                </a:solidFill>
                <a:latin typeface="Nunito Sans" pitchFamily="2" charset="0"/>
              </a:rPr>
              <a:t> Inside your local network, you have various devices(computer, servers, </a:t>
            </a:r>
            <a:r>
              <a:rPr lang="en-US" sz="2100" dirty="0" err="1">
                <a:solidFill>
                  <a:srgbClr val="000000"/>
                </a:solidFill>
                <a:latin typeface="Nunito Sans" pitchFamily="2" charset="0"/>
              </a:rPr>
              <a:t>Iot</a:t>
            </a:r>
            <a:r>
              <a:rPr lang="en-US" sz="2100" dirty="0">
                <a:solidFill>
                  <a:srgbClr val="000000"/>
                </a:solidFill>
                <a:latin typeface="Nunito Sans" pitchFamily="2" charset="0"/>
              </a:rPr>
              <a:t> devices) that run services and applications. Each of these devices may have a Private IP address.</a:t>
            </a:r>
          </a:p>
          <a:p>
            <a:pPr>
              <a:lnSpc>
                <a:spcPct val="150000"/>
              </a:lnSpc>
              <a:buFont typeface="Arial" pitchFamily="34" charset="0"/>
              <a:buChar char="•"/>
            </a:pPr>
            <a:r>
              <a:rPr lang="en-US" sz="2100" dirty="0">
                <a:solidFill>
                  <a:srgbClr val="000000"/>
                </a:solidFill>
                <a:latin typeface="Nunito Sans" pitchFamily="2" charset="0"/>
              </a:rPr>
              <a:t> You can configure your router or firewall to forward incoming traffic on a specific port(external port) to a specific device and port on your local network(internal port).</a:t>
            </a:r>
          </a:p>
          <a:p>
            <a:pPr>
              <a:lnSpc>
                <a:spcPct val="150000"/>
              </a:lnSpc>
              <a:buFont typeface="Arial" pitchFamily="34" charset="0"/>
              <a:buChar char="•"/>
            </a:pPr>
            <a:r>
              <a:rPr lang="en-US" sz="2100" dirty="0">
                <a:solidFill>
                  <a:srgbClr val="000000"/>
                </a:solidFill>
                <a:latin typeface="Nunito Sans" pitchFamily="2" charset="0"/>
              </a:rPr>
              <a:t> This configuration tells the router/firewall how to route incoming traffic to the correct destination.</a:t>
            </a:r>
          </a:p>
          <a:p>
            <a:pPr>
              <a:lnSpc>
                <a:spcPct val="150000"/>
              </a:lnSpc>
              <a:buFont typeface="Arial" pitchFamily="34" charset="0"/>
              <a:buChar char="•"/>
            </a:pPr>
            <a:endParaRPr lang="en-US" sz="2100" dirty="0">
              <a:solidFill>
                <a:srgbClr val="000000"/>
              </a:solidFill>
              <a:latin typeface="Nunito Sans" pitchFamily="2" charset="0"/>
            </a:endParaRPr>
          </a:p>
          <a:p>
            <a:pPr>
              <a:lnSpc>
                <a:spcPct val="150000"/>
              </a:lnSpc>
              <a:buFont typeface="Arial" pitchFamily="34" charset="0"/>
              <a:buChar char="•"/>
            </a:pPr>
            <a:endParaRPr lang="en-US" sz="2100" dirty="0">
              <a:solidFill>
                <a:srgbClr val="000000"/>
              </a:solidFill>
              <a:latin typeface="Nunito Sans" pitchFamily="2" charset="0"/>
            </a:endParaRPr>
          </a:p>
          <a:p>
            <a:pPr>
              <a:lnSpc>
                <a:spcPct val="150000"/>
              </a:lnSpc>
            </a:pPr>
            <a:endParaRPr lang="en-US" sz="2150" dirty="0">
              <a:solidFill>
                <a:srgbClr val="000000"/>
              </a:solidFill>
              <a:latin typeface="Nunito Sans" pitchFamily="2" charset="0"/>
            </a:endParaRPr>
          </a:p>
          <a:p>
            <a:pPr>
              <a:lnSpc>
                <a:spcPct val="200000"/>
              </a:lnSpc>
            </a:pPr>
            <a:endParaRPr lang="en-US" sz="2150" dirty="0">
              <a:solidFill>
                <a:srgbClr val="000000"/>
              </a:solidFill>
              <a:latin typeface="Nunito Sans" pitchFamily="2" charset="0"/>
            </a:endParaRPr>
          </a:p>
          <a:p>
            <a:pPr>
              <a:lnSpc>
                <a:spcPct val="150000"/>
              </a:lnSpc>
            </a:pPr>
            <a:endParaRPr lang="en-US" sz="215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47428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85659" y="1097851"/>
            <a:ext cx="10907041" cy="6878766"/>
          </a:xfrm>
          <a:prstGeom prst="rect">
            <a:avLst/>
          </a:prstGeom>
          <a:noFill/>
          <a:ln>
            <a:noFill/>
          </a:ln>
        </p:spPr>
        <p:txBody>
          <a:bodyPr spcFirstLastPara="1" wrap="square" lIns="91425" tIns="45700" rIns="91425" bIns="45700" anchor="t" anchorCtr="0">
            <a:spAutoFit/>
          </a:bodyPr>
          <a:lstStyle/>
          <a:p>
            <a:pPr lvl="1">
              <a:defRPr/>
            </a:pPr>
            <a:r>
              <a:rPr lang="en-US" sz="2500" b="1" dirty="0">
                <a:solidFill>
                  <a:srgbClr val="000000"/>
                </a:solidFill>
                <a:latin typeface="Nunito Sans" pitchFamily="2" charset="0"/>
              </a:rPr>
              <a:t>How</a:t>
            </a:r>
            <a:r>
              <a:rPr lang="en-US" sz="2500" b="1" i="0" dirty="0">
                <a:solidFill>
                  <a:srgbClr val="000000"/>
                </a:solidFill>
                <a:effectLst/>
                <a:latin typeface="Nunito Sans" pitchFamily="2" charset="0"/>
              </a:rPr>
              <a:t> Computer came?</a:t>
            </a:r>
          </a:p>
          <a:p>
            <a:pPr lvl="1">
              <a:defRPr/>
            </a:pPr>
            <a:endParaRPr lang="en-US" sz="2500" dirty="0">
              <a:solidFill>
                <a:srgbClr val="000000"/>
              </a:solidFill>
              <a:latin typeface="Nunito Sans" pitchFamily="2" charset="0"/>
            </a:endParaRPr>
          </a:p>
          <a:p>
            <a:pPr lvl="1">
              <a:defRPr/>
            </a:pPr>
            <a:r>
              <a:rPr lang="en-US" sz="2400" dirty="0">
                <a:solidFill>
                  <a:srgbClr val="000000"/>
                </a:solidFill>
                <a:latin typeface="Nunito Sans" pitchFamily="2" charset="0"/>
              </a:rPr>
              <a:t>Mankind was in need to store the “Information’s”.</a:t>
            </a:r>
          </a:p>
          <a:p>
            <a:pPr lvl="1">
              <a:defRPr/>
            </a:pPr>
            <a:endParaRPr lang="en-US" sz="2000" dirty="0">
              <a:solidFill>
                <a:srgbClr val="000000"/>
              </a:solidFill>
              <a:latin typeface="Nunito Sans" pitchFamily="2" charset="0"/>
            </a:endParaRPr>
          </a:p>
          <a:p>
            <a:pPr lvl="1">
              <a:defRPr/>
            </a:pPr>
            <a:endParaRPr lang="en-US" sz="2000" dirty="0">
              <a:solidFill>
                <a:srgbClr val="000000"/>
              </a:solidFill>
              <a:latin typeface="Nunito Sans" pitchFamily="2" charset="0"/>
            </a:endParaRPr>
          </a:p>
          <a:p>
            <a:pPr marL="800100" lvl="1" indent="-342900">
              <a:buFont typeface="Arial" panose="020B0604020202020204" pitchFamily="34" charset="0"/>
              <a:buChar char="•"/>
              <a:defRPr/>
            </a:pPr>
            <a:r>
              <a:rPr lang="en-US" sz="2000" dirty="0">
                <a:solidFill>
                  <a:srgbClr val="000000"/>
                </a:solidFill>
                <a:latin typeface="Nunito Sans" pitchFamily="2" charset="0"/>
              </a:rPr>
              <a:t>What are those information's?                          Experiences or something</a:t>
            </a:r>
          </a:p>
          <a:p>
            <a:pPr lvl="1">
              <a:defRPr/>
            </a:pPr>
            <a:endParaRPr lang="en-US" sz="2000" dirty="0">
              <a:solidFill>
                <a:srgbClr val="000000"/>
              </a:solidFill>
              <a:latin typeface="Nunito Sans" pitchFamily="2" charset="0"/>
            </a:endParaRPr>
          </a:p>
          <a:p>
            <a:pPr lvl="1">
              <a:defRPr/>
            </a:pPr>
            <a:endParaRPr lang="en-US" sz="2000" dirty="0">
              <a:solidFill>
                <a:srgbClr val="000000"/>
              </a:solidFill>
              <a:latin typeface="Nunito Sans" pitchFamily="2" charset="0"/>
            </a:endParaRPr>
          </a:p>
          <a:p>
            <a:pPr marL="800100" lvl="1" indent="-342900">
              <a:buFont typeface="Arial" panose="020B0604020202020204" pitchFamily="34" charset="0"/>
              <a:buChar char="•"/>
              <a:defRPr/>
            </a:pPr>
            <a:r>
              <a:rPr lang="en-US" sz="2000" dirty="0">
                <a:solidFill>
                  <a:srgbClr val="000000"/>
                </a:solidFill>
                <a:latin typeface="Nunito Sans" pitchFamily="2" charset="0"/>
              </a:rPr>
              <a:t>Why they need to store information's?            To pass it to other people or their next                         </a:t>
            </a:r>
          </a:p>
          <a:p>
            <a:pPr lvl="1">
              <a:defRPr/>
            </a:pPr>
            <a:r>
              <a:rPr lang="en-US" sz="2000" dirty="0">
                <a:solidFill>
                  <a:srgbClr val="000000"/>
                </a:solidFill>
                <a:latin typeface="Nunito Sans" pitchFamily="2" charset="0"/>
              </a:rPr>
              <a:t>                                                                                    generations</a:t>
            </a:r>
          </a:p>
          <a:p>
            <a:pPr lvl="1">
              <a:defRPr/>
            </a:pPr>
            <a:endParaRPr lang="en-US" sz="2000" dirty="0">
              <a:solidFill>
                <a:srgbClr val="000000"/>
              </a:solidFill>
              <a:latin typeface="Nunito Sans" pitchFamily="2" charset="0"/>
            </a:endParaRPr>
          </a:p>
          <a:p>
            <a:pPr lvl="1">
              <a:defRPr/>
            </a:pPr>
            <a:endParaRPr lang="en-US" sz="2000" dirty="0">
              <a:solidFill>
                <a:srgbClr val="000000"/>
              </a:solidFill>
              <a:latin typeface="Nunito Sans" pitchFamily="2" charset="0"/>
            </a:endParaRPr>
          </a:p>
          <a:p>
            <a:pPr marL="800100" lvl="1" indent="-342900">
              <a:buFont typeface="Arial" panose="020B0604020202020204" pitchFamily="34" charset="0"/>
              <a:buChar char="•"/>
              <a:defRPr/>
            </a:pPr>
            <a:r>
              <a:rPr lang="en-US" sz="2000" dirty="0">
                <a:solidFill>
                  <a:srgbClr val="000000"/>
                </a:solidFill>
                <a:latin typeface="Nunito Sans" pitchFamily="2" charset="0"/>
              </a:rPr>
              <a:t>How people started to store information's?     Languages&gt;Writings&gt;Inscription&amp; Maple </a:t>
            </a:r>
          </a:p>
          <a:p>
            <a:pPr lvl="1">
              <a:defRPr/>
            </a:pPr>
            <a:r>
              <a:rPr lang="en-US" sz="2000" dirty="0">
                <a:solidFill>
                  <a:srgbClr val="000000"/>
                </a:solidFill>
                <a:latin typeface="Nunito Sans" pitchFamily="2" charset="0"/>
              </a:rPr>
              <a:t>                                                                                     leaves&gt;Paper!</a:t>
            </a:r>
            <a:endParaRPr lang="en-US" sz="2500" dirty="0">
              <a:solidFill>
                <a:srgbClr val="000000"/>
              </a:solidFill>
              <a:latin typeface="Nunito Sans" pitchFamily="2" charset="0"/>
            </a:endParaRPr>
          </a:p>
          <a:p>
            <a:pPr lvl="1">
              <a:defRPr/>
            </a:pPr>
            <a:endParaRPr lang="en-US" sz="2500" dirty="0">
              <a:solidFill>
                <a:srgbClr val="000000"/>
              </a:solidFill>
              <a:latin typeface="Nunito Sans" pitchFamily="2" charset="0"/>
            </a:endParaRPr>
          </a:p>
          <a:p>
            <a:pPr lvl="1">
              <a:defRPr/>
            </a:pPr>
            <a:endParaRPr lang="en-US" sz="2000" dirty="0">
              <a:solidFill>
                <a:srgbClr val="000000"/>
              </a:solidFill>
              <a:latin typeface="Nunito Sans" pitchFamily="2" charset="0"/>
            </a:endParaRPr>
          </a:p>
          <a:p>
            <a:pPr lvl="1">
              <a:defRPr/>
            </a:pPr>
            <a:endParaRPr lang="en-US" sz="2000" dirty="0">
              <a:solidFill>
                <a:srgbClr val="000000"/>
              </a:solidFill>
              <a:latin typeface="Nunito Sans" pitchFamily="2" charset="0"/>
            </a:endParaRPr>
          </a:p>
          <a:p>
            <a:pPr lvl="1">
              <a:defRPr/>
            </a:pPr>
            <a:r>
              <a:rPr lang="en-US" sz="2000" dirty="0">
                <a:solidFill>
                  <a:srgbClr val="000000"/>
                </a:solidFill>
                <a:latin typeface="Nunito Sans" pitchFamily="2" charset="0"/>
              </a:rPr>
              <a:t> </a:t>
            </a:r>
            <a:endParaRPr lang="en-US" sz="2000" i="0" dirty="0">
              <a:solidFill>
                <a:srgbClr val="000000"/>
              </a:solidFill>
              <a:effectLst/>
              <a:latin typeface="Nunito Sans" pitchFamily="2" charset="0"/>
            </a:endParaRPr>
          </a:p>
          <a:p>
            <a:pPr lvl="1">
              <a:defRPr/>
            </a:pPr>
            <a:endParaRPr lang="en-US" sz="2200" i="0" dirty="0">
              <a:solidFill>
                <a:srgbClr val="000000"/>
              </a:solidFill>
              <a:effectLst/>
              <a:latin typeface="Nunito Sans" pitchFamily="2" charset="0"/>
            </a:endParaRPr>
          </a:p>
          <a:p>
            <a:pPr lvl="1">
              <a:defRPr/>
            </a:pPr>
            <a:endParaRPr lang="en-US" sz="2200" dirty="0">
              <a:solidFill>
                <a:srgbClr val="000000"/>
              </a:solidFill>
              <a:latin typeface="Nunito Sans" pitchFamily="2" charset="0"/>
            </a:endParaRPr>
          </a:p>
          <a:p>
            <a:pPr lvl="1">
              <a:defRPr/>
            </a:pPr>
            <a:endParaRPr lang="en-US" sz="22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153977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3362419"/>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Virtual box – Networking Modes</a:t>
            </a:r>
          </a:p>
          <a:p>
            <a:pPr>
              <a:lnSpc>
                <a:spcPct val="150000"/>
              </a:lnSpc>
              <a:buFont typeface="Arial" pitchFamily="34" charset="0"/>
              <a:buChar char="•"/>
            </a:pPr>
            <a:endParaRPr lang="en-US" sz="2100" dirty="0">
              <a:solidFill>
                <a:srgbClr val="000000"/>
              </a:solidFill>
              <a:latin typeface="Nunito Sans" pitchFamily="2" charset="0"/>
            </a:endParaRPr>
          </a:p>
          <a:p>
            <a:pPr>
              <a:lnSpc>
                <a:spcPct val="150000"/>
              </a:lnSpc>
              <a:buFont typeface="Arial" pitchFamily="34" charset="0"/>
              <a:buChar char="•"/>
            </a:pPr>
            <a:endParaRPr lang="en-US" sz="2100" dirty="0">
              <a:solidFill>
                <a:srgbClr val="000000"/>
              </a:solidFill>
              <a:latin typeface="Nunito Sans" pitchFamily="2" charset="0"/>
            </a:endParaRPr>
          </a:p>
          <a:p>
            <a:pPr>
              <a:lnSpc>
                <a:spcPct val="150000"/>
              </a:lnSpc>
            </a:pPr>
            <a:endParaRPr lang="en-US" sz="2150" dirty="0">
              <a:solidFill>
                <a:srgbClr val="000000"/>
              </a:solidFill>
              <a:latin typeface="Nunito Sans" pitchFamily="2" charset="0"/>
            </a:endParaRPr>
          </a:p>
          <a:p>
            <a:pPr>
              <a:lnSpc>
                <a:spcPct val="200000"/>
              </a:lnSpc>
            </a:pPr>
            <a:endParaRPr lang="en-US" sz="2150" dirty="0">
              <a:solidFill>
                <a:srgbClr val="000000"/>
              </a:solidFill>
              <a:latin typeface="Nunito Sans" pitchFamily="2" charset="0"/>
            </a:endParaRPr>
          </a:p>
          <a:p>
            <a:pPr>
              <a:lnSpc>
                <a:spcPct val="150000"/>
              </a:lnSpc>
            </a:pPr>
            <a:endParaRPr lang="en-US" sz="215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961927778"/>
              </p:ext>
            </p:extLst>
          </p:nvPr>
        </p:nvGraphicFramePr>
        <p:xfrm>
          <a:off x="272473" y="2230580"/>
          <a:ext cx="6446982" cy="4059382"/>
        </p:xfrm>
        <a:graphic>
          <a:graphicData uri="http://schemas.openxmlformats.org/drawingml/2006/table">
            <a:tbl>
              <a:tblPr firstRow="1" bandRow="1">
                <a:tableStyleId>{21E4AEA4-8DFA-4A89-87EB-49C32662AFE0}</a:tableStyleId>
              </a:tblPr>
              <a:tblGrid>
                <a:gridCol w="1074497">
                  <a:extLst>
                    <a:ext uri="{9D8B030D-6E8A-4147-A177-3AD203B41FA5}">
                      <a16:colId xmlns:a16="http://schemas.microsoft.com/office/drawing/2014/main" val="20000"/>
                    </a:ext>
                  </a:extLst>
                </a:gridCol>
                <a:gridCol w="1074497">
                  <a:extLst>
                    <a:ext uri="{9D8B030D-6E8A-4147-A177-3AD203B41FA5}">
                      <a16:colId xmlns:a16="http://schemas.microsoft.com/office/drawing/2014/main" val="20001"/>
                    </a:ext>
                  </a:extLst>
                </a:gridCol>
                <a:gridCol w="1074497">
                  <a:extLst>
                    <a:ext uri="{9D8B030D-6E8A-4147-A177-3AD203B41FA5}">
                      <a16:colId xmlns:a16="http://schemas.microsoft.com/office/drawing/2014/main" val="20002"/>
                    </a:ext>
                  </a:extLst>
                </a:gridCol>
                <a:gridCol w="1074497">
                  <a:extLst>
                    <a:ext uri="{9D8B030D-6E8A-4147-A177-3AD203B41FA5}">
                      <a16:colId xmlns:a16="http://schemas.microsoft.com/office/drawing/2014/main" val="20003"/>
                    </a:ext>
                  </a:extLst>
                </a:gridCol>
                <a:gridCol w="1074497">
                  <a:extLst>
                    <a:ext uri="{9D8B030D-6E8A-4147-A177-3AD203B41FA5}">
                      <a16:colId xmlns:a16="http://schemas.microsoft.com/office/drawing/2014/main" val="20004"/>
                    </a:ext>
                  </a:extLst>
                </a:gridCol>
                <a:gridCol w="1074497">
                  <a:extLst>
                    <a:ext uri="{9D8B030D-6E8A-4147-A177-3AD203B41FA5}">
                      <a16:colId xmlns:a16="http://schemas.microsoft.com/office/drawing/2014/main" val="20005"/>
                    </a:ext>
                  </a:extLst>
                </a:gridCol>
              </a:tblGrid>
              <a:tr h="751231">
                <a:tc>
                  <a:txBody>
                    <a:bodyPr/>
                    <a:lstStyle/>
                    <a:p>
                      <a:r>
                        <a:rPr lang="en-US" dirty="0"/>
                        <a:t>Mode</a:t>
                      </a:r>
                    </a:p>
                  </a:txBody>
                  <a:tcPr/>
                </a:tc>
                <a:tc>
                  <a:txBody>
                    <a:bodyPr/>
                    <a:lstStyle/>
                    <a:p>
                      <a:r>
                        <a:rPr lang="en-US" dirty="0"/>
                        <a:t>VM</a:t>
                      </a:r>
                      <a:r>
                        <a:rPr lang="en-US" baseline="0" dirty="0"/>
                        <a:t> </a:t>
                      </a:r>
                      <a:r>
                        <a:rPr lang="en-US" baseline="0" dirty="0">
                          <a:sym typeface="Wingdings" pitchFamily="2" charset="2"/>
                        </a:rPr>
                        <a:t>Host</a:t>
                      </a:r>
                      <a:endParaRPr lang="en-US" dirty="0"/>
                    </a:p>
                  </a:txBody>
                  <a:tcPr/>
                </a:tc>
                <a:tc>
                  <a:txBody>
                    <a:bodyPr/>
                    <a:lstStyle/>
                    <a:p>
                      <a:r>
                        <a:rPr lang="en-US" dirty="0"/>
                        <a:t>VM</a:t>
                      </a:r>
                      <a:r>
                        <a:rPr lang="en-US" dirty="0">
                          <a:sym typeface="Wingdings" pitchFamily="2" charset="2"/>
                        </a:rPr>
                        <a:t> Host</a:t>
                      </a:r>
                      <a:endParaRPr lang="en-US" dirty="0"/>
                    </a:p>
                  </a:txBody>
                  <a:tcPr/>
                </a:tc>
                <a:tc>
                  <a:txBody>
                    <a:bodyPr/>
                    <a:lstStyle/>
                    <a:p>
                      <a:r>
                        <a:rPr lang="en-US" dirty="0"/>
                        <a:t>VM1</a:t>
                      </a:r>
                      <a:r>
                        <a:rPr lang="en-US" baseline="0" dirty="0">
                          <a:sym typeface="Wingdings" pitchFamily="2" charset="2"/>
                        </a:rPr>
                        <a:t> &lt;---&gt;VM2</a:t>
                      </a:r>
                      <a:endParaRPr lang="en-US" dirty="0"/>
                    </a:p>
                  </a:txBody>
                  <a:tcPr/>
                </a:tc>
                <a:tc>
                  <a:txBody>
                    <a:bodyPr/>
                    <a:lstStyle/>
                    <a:p>
                      <a:r>
                        <a:rPr lang="en-US" dirty="0"/>
                        <a:t>VM</a:t>
                      </a:r>
                      <a:r>
                        <a:rPr lang="en-US" dirty="0">
                          <a:sym typeface="Wingdings" pitchFamily="2" charset="2"/>
                        </a:rPr>
                        <a:t> Net/LAN</a:t>
                      </a:r>
                      <a:endParaRPr lang="en-US" dirty="0"/>
                    </a:p>
                  </a:txBody>
                  <a:tcPr/>
                </a:tc>
                <a:tc>
                  <a:txBody>
                    <a:bodyPr/>
                    <a:lstStyle/>
                    <a:p>
                      <a:r>
                        <a:rPr lang="en-US" dirty="0"/>
                        <a:t>VM</a:t>
                      </a:r>
                      <a:r>
                        <a:rPr lang="en-US" dirty="0">
                          <a:sym typeface="Wingdings" pitchFamily="2" charset="2"/>
                        </a:rPr>
                        <a:t> Net/LAN</a:t>
                      </a:r>
                      <a:endParaRPr lang="en-US" dirty="0"/>
                    </a:p>
                  </a:txBody>
                  <a:tcPr/>
                </a:tc>
                <a:extLst>
                  <a:ext uri="{0D108BD9-81ED-4DB2-BD59-A6C34878D82A}">
                    <a16:rowId xmlns:a16="http://schemas.microsoft.com/office/drawing/2014/main" val="10000"/>
                  </a:ext>
                </a:extLst>
              </a:tr>
              <a:tr h="751231">
                <a:tc>
                  <a:txBody>
                    <a:bodyPr/>
                    <a:lstStyle/>
                    <a:p>
                      <a:r>
                        <a:rPr lang="en-US" dirty="0"/>
                        <a:t>Host – Only</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001"/>
                  </a:ext>
                </a:extLst>
              </a:tr>
              <a:tr h="527229">
                <a:tc>
                  <a:txBody>
                    <a:bodyPr/>
                    <a:lstStyle/>
                    <a:p>
                      <a:r>
                        <a:rPr lang="en-US" dirty="0"/>
                        <a:t>Internal</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002"/>
                  </a:ext>
                </a:extLst>
              </a:tr>
              <a:tr h="527229">
                <a:tc>
                  <a:txBody>
                    <a:bodyPr/>
                    <a:lstStyle/>
                    <a:p>
                      <a:r>
                        <a:rPr lang="en-US" dirty="0"/>
                        <a:t>Bridged</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003"/>
                  </a:ext>
                </a:extLst>
              </a:tr>
              <a:tr h="751231">
                <a:tc>
                  <a:txBody>
                    <a:bodyPr/>
                    <a:lstStyle/>
                    <a:p>
                      <a:r>
                        <a:rPr lang="en-US" dirty="0"/>
                        <a:t>NAT</a:t>
                      </a:r>
                    </a:p>
                  </a:txBody>
                  <a:tcPr/>
                </a:tc>
                <a:tc>
                  <a:txBody>
                    <a:bodyPr/>
                    <a:lstStyle/>
                    <a:p>
                      <a:pPr algn="ctr"/>
                      <a:r>
                        <a:rPr lang="en-US" dirty="0"/>
                        <a:t>+</a:t>
                      </a:r>
                    </a:p>
                  </a:txBody>
                  <a:tcPr/>
                </a:tc>
                <a:tc>
                  <a:txBody>
                    <a:bodyPr/>
                    <a:lstStyle/>
                    <a:p>
                      <a:r>
                        <a:rPr lang="en-US" dirty="0"/>
                        <a:t>Port forward</a:t>
                      </a:r>
                    </a:p>
                  </a:txBody>
                  <a:tcPr/>
                </a:tc>
                <a:tc>
                  <a:txBody>
                    <a:bodyPr/>
                    <a:lstStyle/>
                    <a:p>
                      <a:pPr algn="ctr"/>
                      <a:r>
                        <a:rPr lang="en-US" dirty="0"/>
                        <a:t>-</a:t>
                      </a:r>
                    </a:p>
                  </a:txBody>
                  <a:tcPr/>
                </a:tc>
                <a:tc>
                  <a:txBody>
                    <a:bodyPr/>
                    <a:lstStyle/>
                    <a:p>
                      <a:pPr algn="ctr"/>
                      <a:r>
                        <a:rPr lang="en-US" dirty="0"/>
                        <a:t>+</a:t>
                      </a:r>
                    </a:p>
                  </a:txBody>
                  <a:tcPr/>
                </a:tc>
                <a:tc>
                  <a:txBody>
                    <a:bodyPr/>
                    <a:lstStyle/>
                    <a:p>
                      <a:r>
                        <a:rPr lang="en-US" dirty="0"/>
                        <a:t>Port forward</a:t>
                      </a:r>
                    </a:p>
                  </a:txBody>
                  <a:tcPr/>
                </a:tc>
                <a:extLst>
                  <a:ext uri="{0D108BD9-81ED-4DB2-BD59-A6C34878D82A}">
                    <a16:rowId xmlns:a16="http://schemas.microsoft.com/office/drawing/2014/main" val="10004"/>
                  </a:ext>
                </a:extLst>
              </a:tr>
              <a:tr h="751231">
                <a:tc>
                  <a:txBody>
                    <a:bodyPr/>
                    <a:lstStyle/>
                    <a:p>
                      <a:r>
                        <a:rPr lang="en-US" dirty="0"/>
                        <a:t>NAT service</a:t>
                      </a:r>
                    </a:p>
                  </a:txBody>
                  <a:tcPr/>
                </a:tc>
                <a:tc>
                  <a:txBody>
                    <a:bodyPr/>
                    <a:lstStyle/>
                    <a:p>
                      <a:pPr algn="ctr"/>
                      <a:r>
                        <a:rPr lang="en-US" dirty="0"/>
                        <a:t>+</a:t>
                      </a:r>
                    </a:p>
                  </a:txBody>
                  <a:tcPr/>
                </a:tc>
                <a:tc>
                  <a:txBody>
                    <a:bodyPr/>
                    <a:lstStyle/>
                    <a:p>
                      <a:r>
                        <a:rPr lang="en-US" dirty="0"/>
                        <a:t>Port forward</a:t>
                      </a:r>
                    </a:p>
                  </a:txBody>
                  <a:tcPr/>
                </a:tc>
                <a:tc>
                  <a:txBody>
                    <a:bodyPr/>
                    <a:lstStyle/>
                    <a:p>
                      <a:pPr algn="ctr"/>
                      <a:r>
                        <a:rPr lang="en-US" dirty="0"/>
                        <a:t>+</a:t>
                      </a:r>
                    </a:p>
                  </a:txBody>
                  <a:tcPr/>
                </a:tc>
                <a:tc>
                  <a:txBody>
                    <a:bodyPr/>
                    <a:lstStyle/>
                    <a:p>
                      <a:pPr algn="ctr"/>
                      <a:r>
                        <a:rPr lang="en-US" dirty="0"/>
                        <a:t>+</a:t>
                      </a:r>
                    </a:p>
                  </a:txBody>
                  <a:tcPr/>
                </a:tc>
                <a:tc>
                  <a:txBody>
                    <a:bodyPr/>
                    <a:lstStyle/>
                    <a:p>
                      <a:r>
                        <a:rPr lang="en-US" dirty="0"/>
                        <a:t>Port forward</a:t>
                      </a:r>
                    </a:p>
                  </a:txBody>
                  <a:tcPr/>
                </a:tc>
                <a:extLst>
                  <a:ext uri="{0D108BD9-81ED-4DB2-BD59-A6C34878D82A}">
                    <a16:rowId xmlns:a16="http://schemas.microsoft.com/office/drawing/2014/main" val="10005"/>
                  </a:ext>
                </a:extLst>
              </a:tr>
            </a:tbl>
          </a:graphicData>
        </a:graphic>
      </p:graphicFrame>
      <p:pic>
        <p:nvPicPr>
          <p:cNvPr id="1026" name="Picture 2"/>
          <p:cNvPicPr>
            <a:picLocks noChangeAspect="1" noChangeArrowheads="1"/>
          </p:cNvPicPr>
          <p:nvPr/>
        </p:nvPicPr>
        <p:blipFill>
          <a:blip r:embed="rId4"/>
          <a:srcRect/>
          <a:stretch>
            <a:fillRect/>
          </a:stretch>
        </p:blipFill>
        <p:spPr bwMode="auto">
          <a:xfrm>
            <a:off x="7147302" y="2222331"/>
            <a:ext cx="5044698" cy="2986978"/>
          </a:xfrm>
          <a:prstGeom prst="rect">
            <a:avLst/>
          </a:prstGeom>
          <a:noFill/>
          <a:ln w="9525">
            <a:noFill/>
            <a:miter lim="800000"/>
            <a:headEnd/>
            <a:tailEnd/>
          </a:ln>
          <a:effectLst/>
        </p:spPr>
      </p:pic>
    </p:spTree>
    <p:extLst>
      <p:ext uri="{BB962C8B-B14F-4D97-AF65-F5344CB8AC3E}">
        <p14:creationId xmlns:p14="http://schemas.microsoft.com/office/powerpoint/2010/main" val="1747428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3362419"/>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Example</a:t>
            </a:r>
          </a:p>
          <a:p>
            <a:pPr>
              <a:lnSpc>
                <a:spcPct val="150000"/>
              </a:lnSpc>
              <a:buFont typeface="Arial" pitchFamily="34" charset="0"/>
              <a:buChar char="•"/>
            </a:pPr>
            <a:endParaRPr lang="en-US" sz="2100" dirty="0">
              <a:solidFill>
                <a:srgbClr val="000000"/>
              </a:solidFill>
              <a:latin typeface="Nunito Sans" pitchFamily="2" charset="0"/>
            </a:endParaRPr>
          </a:p>
          <a:p>
            <a:pPr>
              <a:lnSpc>
                <a:spcPct val="150000"/>
              </a:lnSpc>
              <a:buFont typeface="Arial" pitchFamily="34" charset="0"/>
              <a:buChar char="•"/>
            </a:pPr>
            <a:endParaRPr lang="en-US" sz="2100" dirty="0">
              <a:solidFill>
                <a:srgbClr val="000000"/>
              </a:solidFill>
              <a:latin typeface="Nunito Sans" pitchFamily="2" charset="0"/>
            </a:endParaRPr>
          </a:p>
          <a:p>
            <a:pPr>
              <a:lnSpc>
                <a:spcPct val="150000"/>
              </a:lnSpc>
            </a:pPr>
            <a:endParaRPr lang="en-US" sz="2150" dirty="0">
              <a:solidFill>
                <a:srgbClr val="000000"/>
              </a:solidFill>
              <a:latin typeface="Nunito Sans" pitchFamily="2" charset="0"/>
            </a:endParaRPr>
          </a:p>
          <a:p>
            <a:pPr>
              <a:lnSpc>
                <a:spcPct val="200000"/>
              </a:lnSpc>
            </a:pPr>
            <a:endParaRPr lang="en-US" sz="2150" dirty="0">
              <a:solidFill>
                <a:srgbClr val="000000"/>
              </a:solidFill>
              <a:latin typeface="Nunito Sans" pitchFamily="2" charset="0"/>
            </a:endParaRPr>
          </a:p>
          <a:p>
            <a:pPr>
              <a:lnSpc>
                <a:spcPct val="150000"/>
              </a:lnSpc>
            </a:pPr>
            <a:endParaRPr lang="en-US" sz="215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0" name="Picture 2"/>
          <p:cNvPicPr>
            <a:picLocks noChangeAspect="1" noChangeArrowheads="1"/>
          </p:cNvPicPr>
          <p:nvPr/>
        </p:nvPicPr>
        <p:blipFill>
          <a:blip r:embed="rId4"/>
          <a:srcRect/>
          <a:stretch>
            <a:fillRect/>
          </a:stretch>
        </p:blipFill>
        <p:spPr bwMode="auto">
          <a:xfrm>
            <a:off x="1143865" y="2050473"/>
            <a:ext cx="4512302" cy="3906982"/>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a:srcRect/>
          <a:stretch>
            <a:fillRect/>
          </a:stretch>
        </p:blipFill>
        <p:spPr bwMode="auto">
          <a:xfrm>
            <a:off x="6459681" y="2015743"/>
            <a:ext cx="4166755" cy="3929894"/>
          </a:xfrm>
          <a:prstGeom prst="rect">
            <a:avLst/>
          </a:prstGeom>
          <a:noFill/>
          <a:ln w="9525">
            <a:noFill/>
            <a:miter lim="800000"/>
            <a:headEnd/>
            <a:tailEnd/>
          </a:ln>
          <a:effectLst/>
        </p:spPr>
      </p:pic>
    </p:spTree>
    <p:extLst>
      <p:ext uri="{BB962C8B-B14F-4D97-AF65-F5344CB8AC3E}">
        <p14:creationId xmlns:p14="http://schemas.microsoft.com/office/powerpoint/2010/main" val="1747428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7378903"/>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Test Environment – Plan &amp; Build</a:t>
            </a:r>
          </a:p>
          <a:p>
            <a:pPr>
              <a:lnSpc>
                <a:spcPct val="150000"/>
              </a:lnSpc>
            </a:pPr>
            <a:endParaRPr lang="en-US" sz="2400" b="1" dirty="0">
              <a:solidFill>
                <a:srgbClr val="000000"/>
              </a:solidFill>
              <a:latin typeface="Nunito Sans" pitchFamily="2" charset="0"/>
            </a:endParaRPr>
          </a:p>
          <a:p>
            <a:pPr>
              <a:lnSpc>
                <a:spcPct val="150000"/>
              </a:lnSpc>
            </a:pPr>
            <a:r>
              <a:rPr lang="en-US" sz="2400" b="1" dirty="0">
                <a:solidFill>
                  <a:srgbClr val="000000"/>
                </a:solidFill>
                <a:latin typeface="Nunito Sans" pitchFamily="2" charset="0"/>
              </a:rPr>
              <a:t>Test Environment – Plan :</a:t>
            </a:r>
          </a:p>
          <a:p>
            <a:pPr>
              <a:lnSpc>
                <a:spcPct val="150000"/>
              </a:lnSpc>
            </a:pPr>
            <a:r>
              <a:rPr lang="en-US" sz="2100" dirty="0">
                <a:solidFill>
                  <a:srgbClr val="000000"/>
                </a:solidFill>
                <a:latin typeface="Nunito Sans" pitchFamily="2" charset="0"/>
              </a:rPr>
              <a:t>Steps:</a:t>
            </a:r>
          </a:p>
          <a:p>
            <a:pPr>
              <a:lnSpc>
                <a:spcPct val="150000"/>
              </a:lnSpc>
              <a:buFont typeface="Arial" pitchFamily="34" charset="0"/>
              <a:buChar char="•"/>
            </a:pPr>
            <a:r>
              <a:rPr lang="en-US" sz="2100" dirty="0">
                <a:solidFill>
                  <a:srgbClr val="000000"/>
                </a:solidFill>
                <a:latin typeface="Nunito Sans" pitchFamily="2" charset="0"/>
              </a:rPr>
              <a:t> Install Virtual box</a:t>
            </a:r>
          </a:p>
          <a:p>
            <a:pPr>
              <a:lnSpc>
                <a:spcPct val="150000"/>
              </a:lnSpc>
              <a:buFont typeface="Arial" pitchFamily="34" charset="0"/>
              <a:buChar char="•"/>
            </a:pPr>
            <a:r>
              <a:rPr lang="en-US" sz="2100" dirty="0">
                <a:solidFill>
                  <a:srgbClr val="000000"/>
                </a:solidFill>
                <a:latin typeface="Nunito Sans" pitchFamily="2" charset="0"/>
              </a:rPr>
              <a:t> VM Network setup</a:t>
            </a:r>
          </a:p>
          <a:p>
            <a:pPr>
              <a:lnSpc>
                <a:spcPct val="150000"/>
              </a:lnSpc>
            </a:pPr>
            <a:r>
              <a:rPr lang="en-US" sz="2100" dirty="0">
                <a:solidFill>
                  <a:srgbClr val="000000"/>
                </a:solidFill>
                <a:latin typeface="Nunito Sans" pitchFamily="2" charset="0"/>
              </a:rPr>
              <a:t>      &gt; Including port forwarding setup</a:t>
            </a:r>
          </a:p>
          <a:p>
            <a:pPr>
              <a:lnSpc>
                <a:spcPct val="150000"/>
              </a:lnSpc>
              <a:buFont typeface="Arial" pitchFamily="34" charset="0"/>
              <a:buChar char="•"/>
            </a:pPr>
            <a:r>
              <a:rPr lang="en-US" sz="2100" dirty="0">
                <a:solidFill>
                  <a:srgbClr val="000000"/>
                </a:solidFill>
                <a:latin typeface="Nunito Sans" pitchFamily="2" charset="0"/>
              </a:rPr>
              <a:t> Create and configure new virtual machine</a:t>
            </a:r>
          </a:p>
          <a:p>
            <a:pPr>
              <a:lnSpc>
                <a:spcPct val="150000"/>
              </a:lnSpc>
              <a:buFont typeface="Arial" pitchFamily="34" charset="0"/>
              <a:buChar char="•"/>
            </a:pPr>
            <a:r>
              <a:rPr lang="en-US" sz="2100" dirty="0">
                <a:solidFill>
                  <a:srgbClr val="000000"/>
                </a:solidFill>
                <a:latin typeface="Nunito Sans" pitchFamily="2" charset="0"/>
              </a:rPr>
              <a:t> VM Backup &amp; Restore</a:t>
            </a:r>
          </a:p>
          <a:p>
            <a:pPr>
              <a:lnSpc>
                <a:spcPct val="150000"/>
              </a:lnSpc>
              <a:buFont typeface="Arial" pitchFamily="34" charset="0"/>
              <a:buChar char="•"/>
            </a:pPr>
            <a:r>
              <a:rPr lang="en-US" sz="2100" dirty="0">
                <a:solidFill>
                  <a:srgbClr val="000000"/>
                </a:solidFill>
                <a:latin typeface="Nunito Sans" pitchFamily="2" charset="0"/>
              </a:rPr>
              <a:t> SSH (putty) and FTP (WinSCP) connection setup</a:t>
            </a:r>
          </a:p>
          <a:p>
            <a:pPr>
              <a:lnSpc>
                <a:spcPct val="150000"/>
              </a:lnSpc>
              <a:buFont typeface="Arial" pitchFamily="34" charset="0"/>
              <a:buChar char="•"/>
            </a:pPr>
            <a:endParaRPr lang="en-US" sz="2100" dirty="0">
              <a:solidFill>
                <a:srgbClr val="000000"/>
              </a:solidFill>
              <a:latin typeface="Nunito Sans" pitchFamily="2" charset="0"/>
            </a:endParaRPr>
          </a:p>
          <a:p>
            <a:pPr>
              <a:lnSpc>
                <a:spcPct val="150000"/>
              </a:lnSpc>
            </a:pPr>
            <a:endParaRPr lang="en-US" sz="2150" dirty="0">
              <a:solidFill>
                <a:srgbClr val="000000"/>
              </a:solidFill>
              <a:latin typeface="Nunito Sans" pitchFamily="2" charset="0"/>
            </a:endParaRPr>
          </a:p>
          <a:p>
            <a:pPr>
              <a:lnSpc>
                <a:spcPct val="200000"/>
              </a:lnSpc>
            </a:pPr>
            <a:endParaRPr lang="en-US" sz="2150" dirty="0">
              <a:solidFill>
                <a:srgbClr val="000000"/>
              </a:solidFill>
              <a:latin typeface="Nunito Sans" pitchFamily="2" charset="0"/>
            </a:endParaRPr>
          </a:p>
          <a:p>
            <a:pPr>
              <a:lnSpc>
                <a:spcPct val="150000"/>
              </a:lnSpc>
            </a:pPr>
            <a:endParaRPr lang="en-US" sz="215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4" name="Picture 2"/>
          <p:cNvPicPr>
            <a:picLocks noChangeAspect="1" noChangeArrowheads="1"/>
          </p:cNvPicPr>
          <p:nvPr/>
        </p:nvPicPr>
        <p:blipFill>
          <a:blip r:embed="rId4"/>
          <a:srcRect/>
          <a:stretch>
            <a:fillRect/>
          </a:stretch>
        </p:blipFill>
        <p:spPr bwMode="auto">
          <a:xfrm>
            <a:off x="6414799" y="1773381"/>
            <a:ext cx="5419591" cy="3269674"/>
          </a:xfrm>
          <a:prstGeom prst="rect">
            <a:avLst/>
          </a:prstGeom>
          <a:noFill/>
          <a:ln w="9525">
            <a:noFill/>
            <a:miter lim="800000"/>
            <a:headEnd/>
            <a:tailEnd/>
          </a:ln>
          <a:effectLst/>
        </p:spPr>
      </p:pic>
    </p:spTree>
    <p:extLst>
      <p:ext uri="{BB962C8B-B14F-4D97-AF65-F5344CB8AC3E}">
        <p14:creationId xmlns:p14="http://schemas.microsoft.com/office/powerpoint/2010/main" val="1747428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7009571"/>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Virtual box Setup</a:t>
            </a:r>
            <a:endParaRPr lang="en-US" sz="2400" b="1" dirty="0">
              <a:solidFill>
                <a:srgbClr val="000000"/>
              </a:solidFill>
              <a:latin typeface="Nunito Sans" pitchFamily="2" charset="0"/>
            </a:endParaRPr>
          </a:p>
          <a:p>
            <a:pPr>
              <a:lnSpc>
                <a:spcPct val="200000"/>
              </a:lnSpc>
            </a:pPr>
            <a:r>
              <a:rPr lang="en-US" sz="2100" dirty="0">
                <a:solidFill>
                  <a:srgbClr val="000000"/>
                </a:solidFill>
                <a:latin typeface="Nunito Sans" pitchFamily="2" charset="0"/>
              </a:rPr>
              <a:t>Step1: Remove unwanted applications and files to free up space.</a:t>
            </a:r>
          </a:p>
          <a:p>
            <a:pPr>
              <a:lnSpc>
                <a:spcPct val="200000"/>
              </a:lnSpc>
            </a:pPr>
            <a:r>
              <a:rPr lang="en-US" sz="2100" dirty="0">
                <a:solidFill>
                  <a:srgbClr val="000000"/>
                </a:solidFill>
                <a:latin typeface="Nunito Sans" pitchFamily="2" charset="0"/>
              </a:rPr>
              <a:t>Step2: Download Virtual box setup from </a:t>
            </a:r>
            <a:r>
              <a:rPr lang="en-US" sz="2100" dirty="0">
                <a:solidFill>
                  <a:srgbClr val="000000"/>
                </a:solidFill>
                <a:latin typeface="Nunito Sans" pitchFamily="2" charset="0"/>
                <a:hlinkClick r:id="rId3"/>
              </a:rPr>
              <a:t>www.virtualbox.org</a:t>
            </a:r>
            <a:r>
              <a:rPr lang="en-US" sz="2100" dirty="0">
                <a:solidFill>
                  <a:srgbClr val="000000"/>
                </a:solidFill>
                <a:latin typeface="Nunito Sans" pitchFamily="2" charset="0"/>
              </a:rPr>
              <a:t>  site.</a:t>
            </a:r>
          </a:p>
          <a:p>
            <a:pPr>
              <a:lnSpc>
                <a:spcPct val="200000"/>
              </a:lnSpc>
            </a:pPr>
            <a:r>
              <a:rPr lang="en-US" sz="2100" dirty="0">
                <a:solidFill>
                  <a:srgbClr val="000000"/>
                </a:solidFill>
                <a:latin typeface="Nunito Sans" pitchFamily="2" charset="0"/>
              </a:rPr>
              <a:t>Step3: Install the setup file.</a:t>
            </a:r>
          </a:p>
          <a:p>
            <a:pPr>
              <a:lnSpc>
                <a:spcPct val="200000"/>
              </a:lnSpc>
            </a:pPr>
            <a:r>
              <a:rPr lang="en-US" sz="2100" dirty="0">
                <a:solidFill>
                  <a:srgbClr val="000000"/>
                </a:solidFill>
                <a:latin typeface="Nunito Sans" pitchFamily="2" charset="0"/>
              </a:rPr>
              <a:t> </a:t>
            </a:r>
            <a:r>
              <a:rPr lang="en-US" sz="2400" b="1" dirty="0">
                <a:solidFill>
                  <a:srgbClr val="000000"/>
                </a:solidFill>
                <a:latin typeface="Nunito Sans" pitchFamily="2" charset="0"/>
              </a:rPr>
              <a:t>Virtual box Network Setup</a:t>
            </a:r>
          </a:p>
          <a:p>
            <a:pPr>
              <a:lnSpc>
                <a:spcPct val="200000"/>
              </a:lnSpc>
            </a:pPr>
            <a:r>
              <a:rPr lang="en-US" sz="2100" dirty="0">
                <a:solidFill>
                  <a:srgbClr val="000000"/>
                </a:solidFill>
                <a:latin typeface="Nunito Sans" pitchFamily="2" charset="0"/>
              </a:rPr>
              <a:t>Step1: Virtual box &gt; Tools &gt; Network</a:t>
            </a:r>
          </a:p>
          <a:p>
            <a:pPr>
              <a:lnSpc>
                <a:spcPct val="200000"/>
              </a:lnSpc>
            </a:pPr>
            <a:r>
              <a:rPr lang="en-US" sz="2100" dirty="0">
                <a:solidFill>
                  <a:srgbClr val="000000"/>
                </a:solidFill>
                <a:latin typeface="Nunito Sans" pitchFamily="2" charset="0"/>
              </a:rPr>
              <a:t>Step2: NAT Networks &gt; Create New &gt; Configure IP Address setup</a:t>
            </a:r>
          </a:p>
          <a:p>
            <a:pPr>
              <a:lnSpc>
                <a:spcPct val="200000"/>
              </a:lnSpc>
            </a:pPr>
            <a:r>
              <a:rPr lang="en-US" sz="2100" dirty="0">
                <a:solidFill>
                  <a:srgbClr val="000000"/>
                </a:solidFill>
                <a:latin typeface="Nunito Sans" pitchFamily="2" charset="0"/>
              </a:rPr>
              <a:t>Step3: Port Forwarding &gt; Configure SSH and Web port forwarding setup</a:t>
            </a:r>
          </a:p>
          <a:p>
            <a:pPr>
              <a:lnSpc>
                <a:spcPct val="150000"/>
              </a:lnSpc>
            </a:pPr>
            <a:endParaRPr lang="en-US" sz="2150" dirty="0">
              <a:solidFill>
                <a:srgbClr val="000000"/>
              </a:solidFill>
              <a:latin typeface="Nunito Sans" pitchFamily="2" charset="0"/>
            </a:endParaRPr>
          </a:p>
          <a:p>
            <a:pPr>
              <a:lnSpc>
                <a:spcPct val="200000"/>
              </a:lnSpc>
            </a:pPr>
            <a:endParaRPr lang="en-US" sz="2150" dirty="0">
              <a:solidFill>
                <a:srgbClr val="000000"/>
              </a:solidFill>
              <a:latin typeface="Nunito Sans" pitchFamily="2" charset="0"/>
            </a:endParaRPr>
          </a:p>
          <a:p>
            <a:pPr>
              <a:lnSpc>
                <a:spcPct val="150000"/>
              </a:lnSpc>
            </a:pPr>
            <a:endParaRPr lang="en-US" sz="215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4"/>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47428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7309653"/>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Virtual Machine Setup</a:t>
            </a:r>
            <a:endParaRPr lang="en-US" sz="2400" b="1" dirty="0">
              <a:solidFill>
                <a:srgbClr val="000000"/>
              </a:solidFill>
              <a:latin typeface="Nunito Sans" pitchFamily="2" charset="0"/>
            </a:endParaRPr>
          </a:p>
          <a:p>
            <a:pPr>
              <a:lnSpc>
                <a:spcPct val="150000"/>
              </a:lnSpc>
            </a:pPr>
            <a:r>
              <a:rPr lang="en-US" sz="2100" dirty="0">
                <a:solidFill>
                  <a:srgbClr val="000000"/>
                </a:solidFill>
                <a:latin typeface="Nunito Sans" pitchFamily="2" charset="0"/>
              </a:rPr>
              <a:t>Step1: Download </a:t>
            </a:r>
            <a:r>
              <a:rPr lang="en-US" sz="2100" dirty="0" err="1">
                <a:solidFill>
                  <a:srgbClr val="000000"/>
                </a:solidFill>
                <a:latin typeface="Nunito Sans" pitchFamily="2" charset="0"/>
              </a:rPr>
              <a:t>CentOS</a:t>
            </a:r>
            <a:r>
              <a:rPr lang="en-US" sz="2100" dirty="0">
                <a:solidFill>
                  <a:srgbClr val="000000"/>
                </a:solidFill>
                <a:latin typeface="Nunito Sans" pitchFamily="2" charset="0"/>
              </a:rPr>
              <a:t> Stream 9 ISO file from </a:t>
            </a:r>
            <a:r>
              <a:rPr lang="en-US" sz="2100" dirty="0">
                <a:solidFill>
                  <a:srgbClr val="000000"/>
                </a:solidFill>
                <a:latin typeface="Nunito Sans" pitchFamily="2" charset="0"/>
                <a:hlinkClick r:id="rId3"/>
              </a:rPr>
              <a:t>www.centos.org</a:t>
            </a:r>
            <a:r>
              <a:rPr lang="en-US" sz="2100" dirty="0">
                <a:solidFill>
                  <a:srgbClr val="000000"/>
                </a:solidFill>
                <a:latin typeface="Nunito Sans" pitchFamily="2" charset="0"/>
              </a:rPr>
              <a:t>.</a:t>
            </a:r>
          </a:p>
          <a:p>
            <a:pPr>
              <a:lnSpc>
                <a:spcPct val="150000"/>
              </a:lnSpc>
            </a:pPr>
            <a:r>
              <a:rPr lang="en-US" sz="2100" dirty="0">
                <a:solidFill>
                  <a:srgbClr val="000000"/>
                </a:solidFill>
                <a:latin typeface="Nunito Sans" pitchFamily="2" charset="0"/>
              </a:rPr>
              <a:t>Step2: Create Virtual Machine.</a:t>
            </a:r>
          </a:p>
          <a:p>
            <a:pPr>
              <a:lnSpc>
                <a:spcPct val="150000"/>
              </a:lnSpc>
            </a:pPr>
            <a:r>
              <a:rPr lang="en-US" sz="2100" dirty="0">
                <a:solidFill>
                  <a:srgbClr val="000000"/>
                </a:solidFill>
                <a:latin typeface="Nunito Sans" pitchFamily="2" charset="0"/>
              </a:rPr>
              <a:t>Step3: Install Cos Stream 9 ISO file in Virtual Machine.</a:t>
            </a:r>
          </a:p>
          <a:p>
            <a:pPr>
              <a:lnSpc>
                <a:spcPct val="150000"/>
              </a:lnSpc>
            </a:pPr>
            <a:r>
              <a:rPr lang="en-US" sz="2100" dirty="0">
                <a:solidFill>
                  <a:srgbClr val="000000"/>
                </a:solidFill>
                <a:latin typeface="Nunito Sans" pitchFamily="2" charset="0"/>
              </a:rPr>
              <a:t> </a:t>
            </a:r>
            <a:r>
              <a:rPr lang="en-US" sz="2400" b="1" dirty="0">
                <a:solidFill>
                  <a:srgbClr val="000000"/>
                </a:solidFill>
                <a:latin typeface="Nunito Sans" pitchFamily="2" charset="0"/>
              </a:rPr>
              <a:t>Virtual Machine Network Setup</a:t>
            </a:r>
          </a:p>
          <a:p>
            <a:pPr>
              <a:lnSpc>
                <a:spcPct val="150000"/>
              </a:lnSpc>
            </a:pPr>
            <a:r>
              <a:rPr lang="en-US" sz="2100" dirty="0">
                <a:solidFill>
                  <a:srgbClr val="000000"/>
                </a:solidFill>
                <a:latin typeface="Nunito Sans" pitchFamily="2" charset="0"/>
              </a:rPr>
              <a:t>Step1: Ensure the network Adapter for Bridged Network.</a:t>
            </a:r>
          </a:p>
          <a:p>
            <a:pPr>
              <a:lnSpc>
                <a:spcPct val="150000"/>
              </a:lnSpc>
            </a:pPr>
            <a:r>
              <a:rPr lang="en-US" sz="2100" dirty="0">
                <a:solidFill>
                  <a:srgbClr val="000000"/>
                </a:solidFill>
                <a:latin typeface="Nunito Sans" pitchFamily="2" charset="0"/>
              </a:rPr>
              <a:t>          &gt;This is for web server VM and we need internet access for our VM</a:t>
            </a:r>
          </a:p>
          <a:p>
            <a:pPr>
              <a:lnSpc>
                <a:spcPct val="150000"/>
              </a:lnSpc>
            </a:pPr>
            <a:r>
              <a:rPr lang="en-US" sz="2100" dirty="0">
                <a:solidFill>
                  <a:srgbClr val="000000"/>
                </a:solidFill>
                <a:latin typeface="Nunito Sans" pitchFamily="2" charset="0"/>
              </a:rPr>
              <a:t>          &gt; Please consider this is Public Network</a:t>
            </a:r>
          </a:p>
          <a:p>
            <a:pPr>
              <a:lnSpc>
                <a:spcPct val="150000"/>
              </a:lnSpc>
            </a:pPr>
            <a:r>
              <a:rPr lang="en-US" sz="2100" dirty="0">
                <a:solidFill>
                  <a:srgbClr val="000000"/>
                </a:solidFill>
                <a:latin typeface="Nunito Sans" pitchFamily="2" charset="0"/>
              </a:rPr>
              <a:t>Step2: Configure “NAT Network”</a:t>
            </a:r>
          </a:p>
          <a:p>
            <a:pPr>
              <a:lnSpc>
                <a:spcPct val="150000"/>
              </a:lnSpc>
            </a:pPr>
            <a:r>
              <a:rPr lang="en-US" sz="2100" dirty="0">
                <a:solidFill>
                  <a:srgbClr val="000000"/>
                </a:solidFill>
                <a:latin typeface="Nunito Sans" pitchFamily="2" charset="0"/>
              </a:rPr>
              <a:t>          &gt; This is for Database Server VM and only web server host should access the VM</a:t>
            </a:r>
          </a:p>
          <a:p>
            <a:pPr>
              <a:lnSpc>
                <a:spcPct val="150000"/>
              </a:lnSpc>
            </a:pPr>
            <a:r>
              <a:rPr lang="en-US" sz="2100" dirty="0">
                <a:solidFill>
                  <a:srgbClr val="000000"/>
                </a:solidFill>
                <a:latin typeface="Nunito Sans" pitchFamily="2" charset="0"/>
              </a:rPr>
              <a:t>          &gt; It should have Internet access and consider this as Private Network</a:t>
            </a:r>
          </a:p>
          <a:p>
            <a:pPr>
              <a:lnSpc>
                <a:spcPct val="150000"/>
              </a:lnSpc>
            </a:pPr>
            <a:endParaRPr lang="en-US" sz="2150" dirty="0">
              <a:solidFill>
                <a:srgbClr val="000000"/>
              </a:solidFill>
              <a:latin typeface="Nunito Sans" pitchFamily="2" charset="0"/>
            </a:endParaRPr>
          </a:p>
          <a:p>
            <a:pPr>
              <a:lnSpc>
                <a:spcPct val="200000"/>
              </a:lnSpc>
            </a:pPr>
            <a:endParaRPr lang="en-US" sz="2150" dirty="0">
              <a:solidFill>
                <a:srgbClr val="000000"/>
              </a:solidFill>
              <a:latin typeface="Nunito Sans" pitchFamily="2" charset="0"/>
            </a:endParaRPr>
          </a:p>
          <a:p>
            <a:pPr>
              <a:lnSpc>
                <a:spcPct val="150000"/>
              </a:lnSpc>
            </a:pPr>
            <a:endParaRPr lang="en-US" sz="215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4"/>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474280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6847988"/>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Virtual Machine Backup &amp; Restore Setup</a:t>
            </a:r>
            <a:endParaRPr lang="en-US" sz="2400" b="1" dirty="0">
              <a:solidFill>
                <a:srgbClr val="000000"/>
              </a:solidFill>
              <a:latin typeface="Nunito Sans" pitchFamily="2" charset="0"/>
            </a:endParaRPr>
          </a:p>
          <a:p>
            <a:pPr>
              <a:lnSpc>
                <a:spcPct val="150000"/>
              </a:lnSpc>
            </a:pPr>
            <a:r>
              <a:rPr lang="en-US" sz="2100" dirty="0">
                <a:solidFill>
                  <a:srgbClr val="000000"/>
                </a:solidFill>
                <a:latin typeface="Nunito Sans" pitchFamily="2" charset="0"/>
              </a:rPr>
              <a:t>Step1: Take VM snapshot.</a:t>
            </a:r>
          </a:p>
          <a:p>
            <a:pPr>
              <a:lnSpc>
                <a:spcPct val="150000"/>
              </a:lnSpc>
            </a:pPr>
            <a:r>
              <a:rPr lang="en-US" sz="2100" dirty="0">
                <a:solidFill>
                  <a:srgbClr val="000000"/>
                </a:solidFill>
                <a:latin typeface="Nunito Sans" pitchFamily="2" charset="0"/>
              </a:rPr>
              <a:t>         It will capture a state of a VM</a:t>
            </a:r>
          </a:p>
          <a:p>
            <a:pPr>
              <a:lnSpc>
                <a:spcPct val="150000"/>
              </a:lnSpc>
            </a:pPr>
            <a:r>
              <a:rPr lang="en-US" sz="2100" dirty="0">
                <a:solidFill>
                  <a:srgbClr val="000000"/>
                </a:solidFill>
                <a:latin typeface="Nunito Sans" pitchFamily="2" charset="0"/>
              </a:rPr>
              <a:t>         We can take clone from a VM snapshot</a:t>
            </a:r>
          </a:p>
          <a:p>
            <a:pPr>
              <a:lnSpc>
                <a:spcPct val="150000"/>
              </a:lnSpc>
            </a:pPr>
            <a:r>
              <a:rPr lang="en-US" sz="2100" dirty="0">
                <a:solidFill>
                  <a:srgbClr val="000000"/>
                </a:solidFill>
                <a:latin typeface="Nunito Sans" pitchFamily="2" charset="0"/>
              </a:rPr>
              <a:t>Step2: Take VM clone</a:t>
            </a:r>
          </a:p>
          <a:p>
            <a:pPr>
              <a:lnSpc>
                <a:spcPct val="150000"/>
              </a:lnSpc>
            </a:pPr>
            <a:r>
              <a:rPr lang="en-US" sz="2100" dirty="0">
                <a:solidFill>
                  <a:srgbClr val="000000"/>
                </a:solidFill>
                <a:latin typeface="Nunito Sans" pitchFamily="2" charset="0"/>
              </a:rPr>
              <a:t>          This will save time to create new VM</a:t>
            </a:r>
          </a:p>
          <a:p>
            <a:pPr>
              <a:lnSpc>
                <a:spcPct val="150000"/>
              </a:lnSpc>
            </a:pPr>
            <a:r>
              <a:rPr lang="en-US" sz="2100" dirty="0">
                <a:solidFill>
                  <a:srgbClr val="000000"/>
                </a:solidFill>
                <a:latin typeface="Nunito Sans" pitchFamily="2" charset="0"/>
              </a:rPr>
              <a:t>           It will be backup of our VM setup</a:t>
            </a:r>
          </a:p>
          <a:p>
            <a:pPr>
              <a:lnSpc>
                <a:spcPct val="150000"/>
              </a:lnSpc>
            </a:pPr>
            <a:r>
              <a:rPr lang="en-US" sz="2100" dirty="0">
                <a:solidFill>
                  <a:srgbClr val="000000"/>
                </a:solidFill>
                <a:latin typeface="Nunito Sans" pitchFamily="2" charset="0"/>
              </a:rPr>
              <a:t> </a:t>
            </a:r>
            <a:r>
              <a:rPr lang="en-US" sz="2400" b="1" dirty="0">
                <a:solidFill>
                  <a:srgbClr val="000000"/>
                </a:solidFill>
                <a:latin typeface="Nunito Sans" pitchFamily="2" charset="0"/>
              </a:rPr>
              <a:t>SSH and FTP Connection Setup</a:t>
            </a:r>
          </a:p>
          <a:p>
            <a:pPr>
              <a:lnSpc>
                <a:spcPct val="150000"/>
              </a:lnSpc>
              <a:buFont typeface="Arial" pitchFamily="34" charset="0"/>
              <a:buChar char="•"/>
            </a:pPr>
            <a:r>
              <a:rPr lang="en-US" sz="2150" dirty="0">
                <a:solidFill>
                  <a:srgbClr val="000000"/>
                </a:solidFill>
                <a:latin typeface="Nunito Sans" pitchFamily="2" charset="0"/>
              </a:rPr>
              <a:t> Download “Putty” software tool to create SSH connection</a:t>
            </a:r>
          </a:p>
          <a:p>
            <a:pPr>
              <a:lnSpc>
                <a:spcPct val="150000"/>
              </a:lnSpc>
              <a:buFont typeface="Arial" pitchFamily="34" charset="0"/>
              <a:buChar char="•"/>
            </a:pPr>
            <a:r>
              <a:rPr lang="en-US" sz="2150" dirty="0">
                <a:solidFill>
                  <a:srgbClr val="000000"/>
                </a:solidFill>
                <a:latin typeface="Nunito Sans" pitchFamily="2" charset="0"/>
              </a:rPr>
              <a:t> Download WinSCP for “File Transfer” support</a:t>
            </a:r>
          </a:p>
          <a:p>
            <a:pPr>
              <a:lnSpc>
                <a:spcPct val="150000"/>
              </a:lnSpc>
              <a:buFont typeface="Arial" pitchFamily="34" charset="0"/>
              <a:buChar char="•"/>
            </a:pPr>
            <a:r>
              <a:rPr lang="en-US" sz="2150" dirty="0">
                <a:solidFill>
                  <a:srgbClr val="000000"/>
                </a:solidFill>
                <a:latin typeface="Nunito Sans" pitchFamily="2" charset="0"/>
              </a:rPr>
              <a:t> Let me show you the Live configuration !</a:t>
            </a:r>
          </a:p>
          <a:p>
            <a:pPr>
              <a:lnSpc>
                <a:spcPct val="200000"/>
              </a:lnSpc>
            </a:pPr>
            <a:endParaRPr lang="en-US" sz="2150" dirty="0">
              <a:solidFill>
                <a:srgbClr val="000000"/>
              </a:solidFill>
              <a:latin typeface="Nunito Sans" pitchFamily="2" charset="0"/>
            </a:endParaRPr>
          </a:p>
          <a:p>
            <a:pPr>
              <a:lnSpc>
                <a:spcPct val="150000"/>
              </a:lnSpc>
            </a:pPr>
            <a:endParaRPr lang="en-US" sz="215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47428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85659" y="1097851"/>
            <a:ext cx="10907041" cy="4901301"/>
          </a:xfrm>
          <a:prstGeom prst="rect">
            <a:avLst/>
          </a:prstGeom>
          <a:noFill/>
          <a:ln>
            <a:noFill/>
          </a:ln>
        </p:spPr>
        <p:txBody>
          <a:bodyPr spcFirstLastPara="1" wrap="square" lIns="91425" tIns="45700" rIns="91425" bIns="45700" anchor="t" anchorCtr="0">
            <a:spAutoFit/>
          </a:bodyPr>
          <a:lstStyle/>
          <a:p>
            <a:pPr>
              <a:lnSpc>
                <a:spcPct val="200000"/>
              </a:lnSpc>
              <a:defRPr/>
            </a:pPr>
            <a:r>
              <a:rPr lang="en-IN" sz="2500" b="1" dirty="0">
                <a:solidFill>
                  <a:srgbClr val="000000"/>
                </a:solidFill>
                <a:latin typeface="Nunito Sans" pitchFamily="2" charset="0"/>
              </a:rPr>
              <a:t> Topics!</a:t>
            </a:r>
            <a:endParaRPr lang="en-IN" sz="2500" b="1" i="0" dirty="0">
              <a:solidFill>
                <a:srgbClr val="000000"/>
              </a:solidFill>
              <a:effectLst/>
              <a:latin typeface="Nunito Sans" pitchFamily="2" charset="0"/>
            </a:endParaRPr>
          </a:p>
          <a:p>
            <a:pPr algn="l">
              <a:lnSpc>
                <a:spcPct val="150000"/>
              </a:lnSpc>
              <a:buFont typeface="Arial" panose="020B0604020202020204" pitchFamily="34" charset="0"/>
              <a:buChar char="•"/>
            </a:pPr>
            <a:r>
              <a:rPr lang="en-US" sz="2500" dirty="0">
                <a:solidFill>
                  <a:prstClr val="black"/>
                </a:solidFill>
                <a:latin typeface="Nunito Sans" pitchFamily="2" charset="0"/>
              </a:rPr>
              <a:t> Hostname Setting</a:t>
            </a:r>
            <a:endParaRPr lang="en-US" sz="2500" b="0" i="0" dirty="0">
              <a:solidFill>
                <a:srgbClr val="000000"/>
              </a:solidFill>
              <a:effectLst/>
              <a:latin typeface="Nunito Sans" pitchFamily="2" charset="0"/>
            </a:endParaRPr>
          </a:p>
          <a:p>
            <a:pPr algn="l">
              <a:lnSpc>
                <a:spcPct val="150000"/>
              </a:lnSpc>
              <a:buFont typeface="Arial" panose="020B0604020202020204" pitchFamily="34" charset="0"/>
              <a:buChar char="•"/>
            </a:pPr>
            <a:r>
              <a:rPr lang="en-US" sz="2500" b="0" i="0" dirty="0">
                <a:solidFill>
                  <a:srgbClr val="000000"/>
                </a:solidFill>
                <a:effectLst/>
                <a:latin typeface="Nunito Sans" pitchFamily="2" charset="0"/>
              </a:rPr>
              <a:t> IP Address Setting</a:t>
            </a:r>
          </a:p>
          <a:p>
            <a:pPr algn="l">
              <a:lnSpc>
                <a:spcPct val="150000"/>
              </a:lnSpc>
              <a:buFont typeface="Arial" panose="020B0604020202020204" pitchFamily="34" charset="0"/>
              <a:buChar char="•"/>
            </a:pPr>
            <a:r>
              <a:rPr lang="en-US" sz="2500" b="0" i="0" dirty="0">
                <a:solidFill>
                  <a:srgbClr val="000000"/>
                </a:solidFill>
                <a:effectLst/>
                <a:latin typeface="Nunito Sans" pitchFamily="2" charset="0"/>
              </a:rPr>
              <a:t> Checking the Time &amp; Date , </a:t>
            </a:r>
            <a:r>
              <a:rPr lang="en-US" sz="2500" dirty="0">
                <a:solidFill>
                  <a:srgbClr val="000000"/>
                </a:solidFill>
                <a:latin typeface="Nunito Sans" pitchFamily="2" charset="0"/>
              </a:rPr>
              <a:t>System &amp; OS information</a:t>
            </a:r>
            <a:endParaRPr lang="en-US" sz="2500" b="0" i="0" dirty="0">
              <a:solidFill>
                <a:srgbClr val="000000"/>
              </a:solidFill>
              <a:effectLst/>
              <a:latin typeface="Nunito Sans" pitchFamily="2" charset="0"/>
            </a:endParaRPr>
          </a:p>
          <a:p>
            <a:pPr algn="l">
              <a:lnSpc>
                <a:spcPct val="150000"/>
              </a:lnSpc>
              <a:buFont typeface="Arial" panose="020B0604020202020204" pitchFamily="34" charset="0"/>
              <a:buChar char="•"/>
            </a:pPr>
            <a:r>
              <a:rPr lang="en-US" sz="2500" b="0" i="0" dirty="0">
                <a:solidFill>
                  <a:srgbClr val="000000"/>
                </a:solidFill>
                <a:effectLst/>
                <a:latin typeface="Nunito Sans" pitchFamily="2" charset="0"/>
              </a:rPr>
              <a:t> Understanding the Directory Structure</a:t>
            </a:r>
          </a:p>
          <a:p>
            <a:pPr algn="l">
              <a:lnSpc>
                <a:spcPct val="150000"/>
              </a:lnSpc>
              <a:buFont typeface="Arial" panose="020B0604020202020204" pitchFamily="34" charset="0"/>
              <a:buChar char="•"/>
            </a:pPr>
            <a:r>
              <a:rPr lang="en-US" sz="2500" b="0" i="0" dirty="0">
                <a:solidFill>
                  <a:srgbClr val="000000"/>
                </a:solidFill>
                <a:effectLst/>
                <a:latin typeface="Nunito Sans" pitchFamily="2" charset="0"/>
              </a:rPr>
              <a:t> Basic User Management</a:t>
            </a:r>
          </a:p>
          <a:p>
            <a:pPr algn="l">
              <a:lnSpc>
                <a:spcPct val="150000"/>
              </a:lnSpc>
              <a:buFont typeface="Arial" panose="020B0604020202020204" pitchFamily="34" charset="0"/>
              <a:buChar char="•"/>
            </a:pPr>
            <a:r>
              <a:rPr lang="en-GB" sz="2500" noProof="0" dirty="0">
                <a:ln>
                  <a:noFill/>
                </a:ln>
                <a:solidFill>
                  <a:prstClr val="black"/>
                </a:solidFill>
                <a:effectLst/>
                <a:uLnTx/>
                <a:uFillTx/>
                <a:latin typeface="Nunito Sans" pitchFamily="2" charset="0"/>
                <a:cs typeface="Nunito Sans" panose="00000500000000000000" pitchFamily="2" charset="0"/>
                <a:sym typeface="Nunito Sans" panose="00000500000000000000"/>
              </a:rPr>
              <a:t> </a:t>
            </a:r>
            <a:r>
              <a:rPr lang="en-GB" sz="2500" dirty="0">
                <a:solidFill>
                  <a:prstClr val="black"/>
                </a:solidFill>
                <a:latin typeface="Nunito Sans" pitchFamily="2" charset="0"/>
                <a:cs typeface="Nunito Sans" panose="00000500000000000000" pitchFamily="2" charset="0"/>
                <a:sym typeface="Nunito Sans" panose="00000500000000000000"/>
              </a:rPr>
              <a:t>Basic File Management</a:t>
            </a:r>
            <a:endParaRPr lang="en-GB" sz="2500" noProof="0" dirty="0">
              <a:ln>
                <a:noFill/>
              </a:ln>
              <a:solidFill>
                <a:prstClr val="black"/>
              </a:solidFill>
              <a:effectLst/>
              <a:uLnTx/>
              <a:uFillTx/>
              <a:latin typeface="Nunito Sans" pitchFamily="2" charset="0"/>
              <a:cs typeface="Nunito Sans" panose="00000500000000000000" pitchFamily="2" charset="0"/>
              <a:sym typeface="Nunito Sans" panose="00000500000000000000"/>
            </a:endParaRPr>
          </a:p>
          <a:p>
            <a:pPr algn="l">
              <a:lnSpc>
                <a:spcPct val="150000"/>
              </a:lnSpc>
              <a:buFont typeface="Arial" panose="020B0604020202020204" pitchFamily="34" charset="0"/>
              <a:buChar char="•"/>
            </a:pPr>
            <a:r>
              <a:rPr lang="en-GB" sz="2500" dirty="0">
                <a:solidFill>
                  <a:prstClr val="black"/>
                </a:solidFill>
                <a:latin typeface="Nunito Sans" pitchFamily="2" charset="0"/>
                <a:cs typeface="Nunito Sans" panose="00000500000000000000" pitchFamily="2" charset="0"/>
                <a:sym typeface="Nunito Sans" panose="00000500000000000000"/>
              </a:rPr>
              <a:t> Basic Package Management</a:t>
            </a:r>
            <a:endParaRPr lang="en-GB" sz="2500" noProof="0" dirty="0">
              <a:ln>
                <a:noFill/>
              </a:ln>
              <a:solidFill>
                <a:prstClr val="black"/>
              </a:solidFill>
              <a:effectLst/>
              <a:uLnTx/>
              <a:uFillTx/>
              <a:latin typeface="Nunito Sans" pitchFamily="2" charset="0"/>
              <a:cs typeface="Nunito Sans" panose="00000500000000000000" pitchFamily="2" charset="0"/>
              <a:sym typeface="Nunito Sans" panose="0000050000000000000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603140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7271181"/>
          </a:xfrm>
          <a:prstGeom prst="rect">
            <a:avLst/>
          </a:prstGeom>
          <a:noFill/>
          <a:ln>
            <a:noFill/>
          </a:ln>
        </p:spPr>
        <p:txBody>
          <a:bodyPr spcFirstLastPara="1" wrap="square" lIns="91425" tIns="45700" rIns="91425" bIns="45700" anchor="t" anchorCtr="0">
            <a:spAutoFit/>
          </a:bodyPr>
          <a:lstStyle/>
          <a:p>
            <a:pPr>
              <a:lnSpc>
                <a:spcPct val="200000"/>
              </a:lnSpc>
            </a:pPr>
            <a:r>
              <a:rPr lang="en-US" sz="2800" b="1" dirty="0">
                <a:solidFill>
                  <a:srgbClr val="000000"/>
                </a:solidFill>
                <a:latin typeface="Nunito Sans" pitchFamily="2" charset="0"/>
              </a:rPr>
              <a:t>Hostname Setting</a:t>
            </a:r>
            <a:endParaRPr lang="en-US" sz="2400" b="1" dirty="0">
              <a:solidFill>
                <a:srgbClr val="000000"/>
              </a:solidFill>
              <a:latin typeface="Nunito Sans" pitchFamily="2" charset="0"/>
            </a:endParaRPr>
          </a:p>
          <a:p>
            <a:pPr>
              <a:lnSpc>
                <a:spcPct val="200000"/>
              </a:lnSpc>
            </a:pPr>
            <a:r>
              <a:rPr lang="en-US" sz="2100" dirty="0">
                <a:solidFill>
                  <a:srgbClr val="000000"/>
                </a:solidFill>
                <a:latin typeface="Nunito Sans" pitchFamily="2" charset="0"/>
              </a:rPr>
              <a:t>Step1: Type “hostname &lt;provide your name&gt;”</a:t>
            </a:r>
          </a:p>
          <a:p>
            <a:pPr>
              <a:lnSpc>
                <a:spcPct val="200000"/>
              </a:lnSpc>
            </a:pPr>
            <a:r>
              <a:rPr lang="en-US" sz="2100" dirty="0">
                <a:solidFill>
                  <a:srgbClr val="000000"/>
                </a:solidFill>
                <a:latin typeface="Nunito Sans" pitchFamily="2" charset="0"/>
              </a:rPr>
              <a:t>Step2: Check the provided hostname, type “hostname”</a:t>
            </a:r>
          </a:p>
          <a:p>
            <a:pPr>
              <a:lnSpc>
                <a:spcPct val="200000"/>
              </a:lnSpc>
            </a:pPr>
            <a:r>
              <a:rPr lang="en-US" sz="2100" dirty="0">
                <a:solidFill>
                  <a:srgbClr val="000000"/>
                </a:solidFill>
                <a:latin typeface="Nunito Sans" pitchFamily="2" charset="0"/>
              </a:rPr>
              <a:t>Step3: We need to open “/etc/hostname” file and write our hostname.</a:t>
            </a:r>
          </a:p>
          <a:p>
            <a:pPr>
              <a:lnSpc>
                <a:spcPct val="200000"/>
              </a:lnSpc>
            </a:pPr>
            <a:r>
              <a:rPr lang="en-US" sz="2400" b="1" dirty="0">
                <a:solidFill>
                  <a:srgbClr val="000000"/>
                </a:solidFill>
                <a:latin typeface="Nunito Sans" pitchFamily="2" charset="0"/>
              </a:rPr>
              <a:t>IP Address Setting</a:t>
            </a:r>
          </a:p>
          <a:p>
            <a:pPr>
              <a:lnSpc>
                <a:spcPct val="200000"/>
              </a:lnSpc>
            </a:pPr>
            <a:r>
              <a:rPr lang="en-US" sz="2150" dirty="0">
                <a:solidFill>
                  <a:srgbClr val="000000"/>
                </a:solidFill>
                <a:latin typeface="Nunito Sans" pitchFamily="2" charset="0"/>
              </a:rPr>
              <a:t>Step1: Type “nmtui”</a:t>
            </a:r>
          </a:p>
          <a:p>
            <a:pPr>
              <a:lnSpc>
                <a:spcPct val="200000"/>
              </a:lnSpc>
            </a:pPr>
            <a:r>
              <a:rPr lang="en-US" sz="2150" dirty="0">
                <a:solidFill>
                  <a:srgbClr val="000000"/>
                </a:solidFill>
                <a:latin typeface="Nunito Sans" pitchFamily="2" charset="0"/>
              </a:rPr>
              <a:t>Step2 : “Edit connection” &gt; Select N/W card&gt; configure&gt; OK&gt; Back&gt; Activate the connection</a:t>
            </a:r>
          </a:p>
          <a:p>
            <a:pPr>
              <a:lnSpc>
                <a:spcPct val="150000"/>
              </a:lnSpc>
            </a:pPr>
            <a:endParaRPr lang="en-US" sz="2150" dirty="0">
              <a:solidFill>
                <a:srgbClr val="000000"/>
              </a:solidFill>
              <a:latin typeface="Nunito Sans" pitchFamily="2" charset="0"/>
            </a:endParaRPr>
          </a:p>
          <a:p>
            <a:pPr>
              <a:lnSpc>
                <a:spcPct val="200000"/>
              </a:lnSpc>
            </a:pPr>
            <a:endParaRPr lang="en-US" sz="2150" dirty="0">
              <a:solidFill>
                <a:srgbClr val="000000"/>
              </a:solidFill>
              <a:latin typeface="Nunito Sans" pitchFamily="2" charset="0"/>
            </a:endParaRPr>
          </a:p>
          <a:p>
            <a:pPr>
              <a:lnSpc>
                <a:spcPct val="150000"/>
              </a:lnSpc>
            </a:pPr>
            <a:endParaRPr lang="en-US" sz="215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474280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5990061"/>
          </a:xfrm>
          <a:prstGeom prst="rect">
            <a:avLst/>
          </a:prstGeom>
          <a:noFill/>
          <a:ln>
            <a:noFill/>
          </a:ln>
        </p:spPr>
        <p:txBody>
          <a:bodyPr spcFirstLastPara="1" wrap="square" lIns="91425" tIns="45700" rIns="91425" bIns="45700" anchor="t" anchorCtr="0">
            <a:spAutoFit/>
          </a:bodyPr>
          <a:lstStyle/>
          <a:p>
            <a:pPr>
              <a:lnSpc>
                <a:spcPct val="200000"/>
              </a:lnSpc>
            </a:pPr>
            <a:r>
              <a:rPr lang="en-US" sz="2800" b="1" dirty="0">
                <a:solidFill>
                  <a:srgbClr val="000000"/>
                </a:solidFill>
                <a:latin typeface="Nunito Sans" pitchFamily="2" charset="0"/>
              </a:rPr>
              <a:t>Date , System &amp; OS Information</a:t>
            </a:r>
            <a:endParaRPr lang="en-US" sz="2400" b="1" dirty="0">
              <a:solidFill>
                <a:srgbClr val="000000"/>
              </a:solidFill>
              <a:latin typeface="Nunito Sans" pitchFamily="2" charset="0"/>
            </a:endParaRPr>
          </a:p>
          <a:p>
            <a:pPr>
              <a:lnSpc>
                <a:spcPct val="200000"/>
              </a:lnSpc>
              <a:buFont typeface="Arial" pitchFamily="34" charset="0"/>
              <a:buChar char="•"/>
            </a:pPr>
            <a:r>
              <a:rPr lang="en-US" sz="2100" dirty="0">
                <a:solidFill>
                  <a:srgbClr val="000000"/>
                </a:solidFill>
                <a:latin typeface="Nunito Sans" pitchFamily="2" charset="0"/>
              </a:rPr>
              <a:t> Type “Date”</a:t>
            </a:r>
          </a:p>
          <a:p>
            <a:pPr>
              <a:lnSpc>
                <a:spcPct val="200000"/>
              </a:lnSpc>
              <a:buFont typeface="Arial" pitchFamily="34" charset="0"/>
              <a:buChar char="•"/>
            </a:pPr>
            <a:r>
              <a:rPr lang="en-US" sz="2100" dirty="0">
                <a:solidFill>
                  <a:srgbClr val="000000"/>
                </a:solidFill>
                <a:latin typeface="Nunito Sans" pitchFamily="2" charset="0"/>
              </a:rPr>
              <a:t> Type “uname-a” , it will show below important details</a:t>
            </a:r>
          </a:p>
          <a:p>
            <a:pPr>
              <a:lnSpc>
                <a:spcPct val="200000"/>
              </a:lnSpc>
            </a:pPr>
            <a:r>
              <a:rPr lang="en-US" sz="2100" dirty="0">
                <a:solidFill>
                  <a:srgbClr val="000000"/>
                </a:solidFill>
                <a:latin typeface="Nunito Sans" pitchFamily="2" charset="0"/>
              </a:rPr>
              <a:t>          &gt;Hostname, Processor Architecture, Kernel and Date</a:t>
            </a:r>
          </a:p>
          <a:p>
            <a:pPr>
              <a:lnSpc>
                <a:spcPct val="200000"/>
              </a:lnSpc>
              <a:buFont typeface="Arial" pitchFamily="34" charset="0"/>
              <a:buChar char="•"/>
            </a:pPr>
            <a:r>
              <a:rPr lang="en-US" sz="2100" dirty="0">
                <a:solidFill>
                  <a:srgbClr val="000000"/>
                </a:solidFill>
                <a:latin typeface="Nunito Sans" pitchFamily="2" charset="0"/>
              </a:rPr>
              <a:t> Type “cat/proc/version” for some more information about Linux</a:t>
            </a:r>
          </a:p>
          <a:p>
            <a:pPr>
              <a:lnSpc>
                <a:spcPct val="200000"/>
              </a:lnSpc>
              <a:buFont typeface="Arial" pitchFamily="34" charset="0"/>
              <a:buChar char="•"/>
            </a:pPr>
            <a:r>
              <a:rPr lang="en-US" sz="2100" dirty="0">
                <a:solidFill>
                  <a:srgbClr val="000000"/>
                </a:solidFill>
                <a:latin typeface="Nunito Sans" pitchFamily="2" charset="0"/>
              </a:rPr>
              <a:t> To check RAM details, Type “cat/proc/meminfo” or “top” command</a:t>
            </a:r>
          </a:p>
          <a:p>
            <a:pPr>
              <a:lnSpc>
                <a:spcPct val="200000"/>
              </a:lnSpc>
              <a:buFont typeface="Arial" pitchFamily="34" charset="0"/>
              <a:buChar char="•"/>
            </a:pPr>
            <a:r>
              <a:rPr lang="en-US" sz="2100" dirty="0">
                <a:solidFill>
                  <a:srgbClr val="000000"/>
                </a:solidFill>
                <a:latin typeface="Nunito Sans" pitchFamily="2" charset="0"/>
              </a:rPr>
              <a:t> To check HD details, Type “cat/proc/partitions” and “df – h” command</a:t>
            </a:r>
          </a:p>
          <a:p>
            <a:pPr>
              <a:lnSpc>
                <a:spcPct val="200000"/>
              </a:lnSpc>
            </a:pPr>
            <a:endParaRPr lang="en-US" sz="2150" dirty="0">
              <a:solidFill>
                <a:srgbClr val="000000"/>
              </a:solidFill>
              <a:latin typeface="Nunito Sans" pitchFamily="2" charset="0"/>
            </a:endParaRPr>
          </a:p>
          <a:p>
            <a:pPr>
              <a:lnSpc>
                <a:spcPct val="150000"/>
              </a:lnSpc>
            </a:pPr>
            <a:endParaRPr lang="en-US" sz="215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47428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6474809"/>
          </a:xfrm>
          <a:prstGeom prst="rect">
            <a:avLst/>
          </a:prstGeom>
          <a:noFill/>
          <a:ln>
            <a:noFill/>
          </a:ln>
        </p:spPr>
        <p:txBody>
          <a:bodyPr spcFirstLastPara="1" wrap="square" lIns="91425" tIns="45700" rIns="91425" bIns="45700" anchor="t" anchorCtr="0">
            <a:spAutoFit/>
          </a:bodyPr>
          <a:lstStyle/>
          <a:p>
            <a:pPr>
              <a:lnSpc>
                <a:spcPct val="200000"/>
              </a:lnSpc>
            </a:pPr>
            <a:r>
              <a:rPr lang="en-US" sz="2800" b="1" dirty="0">
                <a:solidFill>
                  <a:srgbClr val="000000"/>
                </a:solidFill>
                <a:latin typeface="Nunito Sans" pitchFamily="2" charset="0"/>
              </a:rPr>
              <a:t>Directory Structure</a:t>
            </a:r>
            <a:endParaRPr lang="en-US" sz="2400" b="1" dirty="0">
              <a:solidFill>
                <a:srgbClr val="000000"/>
              </a:solidFill>
              <a:latin typeface="Nunito Sans" pitchFamily="2" charset="0"/>
            </a:endParaRPr>
          </a:p>
          <a:p>
            <a:pPr>
              <a:lnSpc>
                <a:spcPct val="150000"/>
              </a:lnSpc>
              <a:buFont typeface="Arial" pitchFamily="34" charset="0"/>
              <a:buChar char="•"/>
            </a:pPr>
            <a:r>
              <a:rPr lang="en-US" sz="2100" dirty="0">
                <a:solidFill>
                  <a:srgbClr val="000000"/>
                </a:solidFill>
                <a:latin typeface="Nunito Sans" pitchFamily="2" charset="0"/>
              </a:rPr>
              <a:t> </a:t>
            </a:r>
            <a:r>
              <a:rPr lang="en-US" sz="2100" b="1" dirty="0">
                <a:solidFill>
                  <a:srgbClr val="000000"/>
                </a:solidFill>
                <a:latin typeface="Nunito Sans" pitchFamily="2" charset="0"/>
              </a:rPr>
              <a:t>/-slash </a:t>
            </a:r>
            <a:r>
              <a:rPr lang="en-US" sz="2100" dirty="0">
                <a:solidFill>
                  <a:srgbClr val="000000"/>
                </a:solidFill>
                <a:latin typeface="Nunito Sans" pitchFamily="2" charset="0"/>
                <a:sym typeface="Wingdings" pitchFamily="2" charset="2"/>
              </a:rPr>
              <a:t></a:t>
            </a:r>
            <a:r>
              <a:rPr lang="en-US" sz="2100" dirty="0">
                <a:solidFill>
                  <a:srgbClr val="000000"/>
                </a:solidFill>
                <a:latin typeface="Nunito Sans" pitchFamily="2" charset="0"/>
              </a:rPr>
              <a:t> It is the parent directory for all other file and folders. Only root user is having permission to makes changes.</a:t>
            </a:r>
          </a:p>
          <a:p>
            <a:pPr>
              <a:lnSpc>
                <a:spcPct val="150000"/>
              </a:lnSpc>
              <a:buFont typeface="Arial" pitchFamily="34" charset="0"/>
              <a:buChar char="•"/>
            </a:pPr>
            <a:r>
              <a:rPr lang="en-US" sz="2100" dirty="0">
                <a:solidFill>
                  <a:srgbClr val="000000"/>
                </a:solidFill>
                <a:latin typeface="Nunito Sans" pitchFamily="2" charset="0"/>
              </a:rPr>
              <a:t> </a:t>
            </a:r>
            <a:r>
              <a:rPr lang="en-US" sz="2100" b="1" dirty="0">
                <a:solidFill>
                  <a:srgbClr val="000000"/>
                </a:solidFill>
                <a:latin typeface="Nunito Sans" pitchFamily="2" charset="0"/>
              </a:rPr>
              <a:t>/home </a:t>
            </a:r>
            <a:r>
              <a:rPr lang="en-US" sz="2100" dirty="0">
                <a:solidFill>
                  <a:srgbClr val="000000"/>
                </a:solidFill>
                <a:latin typeface="Nunito Sans" pitchFamily="2" charset="0"/>
                <a:sym typeface="Wingdings" pitchFamily="2" charset="2"/>
              </a:rPr>
              <a:t> It contains normal user profiles. By default, normal users don’t have permission to make changes in other folder.</a:t>
            </a:r>
            <a:endParaRPr lang="en-US" sz="2100" dirty="0">
              <a:solidFill>
                <a:srgbClr val="000000"/>
              </a:solidFill>
              <a:latin typeface="Nunito Sans" pitchFamily="2" charset="0"/>
            </a:endParaRPr>
          </a:p>
          <a:p>
            <a:pPr>
              <a:lnSpc>
                <a:spcPct val="150000"/>
              </a:lnSpc>
              <a:buFont typeface="Arial" pitchFamily="34" charset="0"/>
              <a:buChar char="•"/>
            </a:pPr>
            <a:r>
              <a:rPr lang="en-US" sz="2100" b="1" dirty="0">
                <a:solidFill>
                  <a:srgbClr val="000000"/>
                </a:solidFill>
                <a:latin typeface="Nunito Sans" pitchFamily="2" charset="0"/>
              </a:rPr>
              <a:t> /boot </a:t>
            </a:r>
            <a:r>
              <a:rPr lang="en-US" sz="2100" dirty="0">
                <a:solidFill>
                  <a:srgbClr val="000000"/>
                </a:solidFill>
                <a:latin typeface="Nunito Sans" pitchFamily="2" charset="0"/>
                <a:sym typeface="Wingdings" pitchFamily="2" charset="2"/>
              </a:rPr>
              <a:t> It contains Linux OS bootable files. GRUB2 Loader and VMLINUZ – Kernel files.</a:t>
            </a:r>
            <a:endParaRPr lang="en-US" sz="2100" dirty="0">
              <a:solidFill>
                <a:srgbClr val="000000"/>
              </a:solidFill>
              <a:latin typeface="Nunito Sans" pitchFamily="2" charset="0"/>
            </a:endParaRPr>
          </a:p>
          <a:p>
            <a:pPr>
              <a:lnSpc>
                <a:spcPct val="150000"/>
              </a:lnSpc>
              <a:buFont typeface="Arial" pitchFamily="34" charset="0"/>
              <a:buChar char="•"/>
            </a:pPr>
            <a:r>
              <a:rPr lang="en-US" sz="2100" dirty="0">
                <a:solidFill>
                  <a:srgbClr val="000000"/>
                </a:solidFill>
                <a:latin typeface="Nunito Sans" pitchFamily="2" charset="0"/>
              </a:rPr>
              <a:t> </a:t>
            </a:r>
            <a:r>
              <a:rPr lang="en-US" sz="2100" b="1" dirty="0">
                <a:solidFill>
                  <a:srgbClr val="000000"/>
                </a:solidFill>
                <a:latin typeface="Nunito Sans" pitchFamily="2" charset="0"/>
              </a:rPr>
              <a:t>/bin </a:t>
            </a:r>
            <a:r>
              <a:rPr lang="en-US" sz="2100" dirty="0">
                <a:solidFill>
                  <a:srgbClr val="000000"/>
                </a:solidFill>
                <a:latin typeface="Nunito Sans" pitchFamily="2" charset="0"/>
                <a:sym typeface="Wingdings" pitchFamily="2" charset="2"/>
              </a:rPr>
              <a:t> It contains binary files for the normal users.</a:t>
            </a:r>
            <a:endParaRPr lang="en-US" sz="2100" dirty="0">
              <a:solidFill>
                <a:srgbClr val="000000"/>
              </a:solidFill>
              <a:latin typeface="Nunito Sans" pitchFamily="2" charset="0"/>
            </a:endParaRPr>
          </a:p>
          <a:p>
            <a:pPr>
              <a:lnSpc>
                <a:spcPct val="150000"/>
              </a:lnSpc>
              <a:buFont typeface="Arial" pitchFamily="34" charset="0"/>
              <a:buChar char="•"/>
            </a:pPr>
            <a:r>
              <a:rPr lang="en-US" sz="2100" dirty="0">
                <a:solidFill>
                  <a:srgbClr val="000000"/>
                </a:solidFill>
                <a:latin typeface="Nunito Sans" pitchFamily="2" charset="0"/>
              </a:rPr>
              <a:t> </a:t>
            </a:r>
            <a:r>
              <a:rPr lang="en-US" sz="2100" b="1" dirty="0">
                <a:solidFill>
                  <a:srgbClr val="000000"/>
                </a:solidFill>
                <a:latin typeface="Nunito Sans" pitchFamily="2" charset="0"/>
              </a:rPr>
              <a:t>/</a:t>
            </a:r>
            <a:r>
              <a:rPr lang="en-US" sz="2100" b="1" dirty="0" err="1">
                <a:solidFill>
                  <a:srgbClr val="000000"/>
                </a:solidFill>
                <a:latin typeface="Nunito Sans" pitchFamily="2" charset="0"/>
              </a:rPr>
              <a:t>sbin</a:t>
            </a:r>
            <a:r>
              <a:rPr lang="en-US" sz="2100" b="1" dirty="0">
                <a:solidFill>
                  <a:srgbClr val="000000"/>
                </a:solidFill>
                <a:latin typeface="Nunito Sans" pitchFamily="2" charset="0"/>
              </a:rPr>
              <a:t> </a:t>
            </a:r>
            <a:r>
              <a:rPr lang="en-US" sz="2100" dirty="0">
                <a:solidFill>
                  <a:srgbClr val="000000"/>
                </a:solidFill>
                <a:latin typeface="Nunito Sans" pitchFamily="2" charset="0"/>
                <a:sym typeface="Wingdings" pitchFamily="2" charset="2"/>
              </a:rPr>
              <a:t> It contains binary files for the root user.</a:t>
            </a:r>
            <a:endParaRPr lang="en-US" sz="2100" dirty="0">
              <a:solidFill>
                <a:srgbClr val="000000"/>
              </a:solidFill>
              <a:latin typeface="Nunito Sans" pitchFamily="2" charset="0"/>
            </a:endParaRPr>
          </a:p>
          <a:p>
            <a:pPr>
              <a:lnSpc>
                <a:spcPct val="150000"/>
              </a:lnSpc>
              <a:buFont typeface="Arial" pitchFamily="34" charset="0"/>
              <a:buChar char="•"/>
            </a:pPr>
            <a:r>
              <a:rPr lang="en-US" sz="2100" dirty="0">
                <a:solidFill>
                  <a:srgbClr val="000000"/>
                </a:solidFill>
                <a:latin typeface="Nunito Sans" pitchFamily="2" charset="0"/>
              </a:rPr>
              <a:t> </a:t>
            </a:r>
            <a:r>
              <a:rPr lang="en-US" sz="2100" b="1" dirty="0">
                <a:solidFill>
                  <a:srgbClr val="000000"/>
                </a:solidFill>
                <a:latin typeface="Nunito Sans" pitchFamily="2" charset="0"/>
              </a:rPr>
              <a:t>/etc </a:t>
            </a:r>
            <a:r>
              <a:rPr lang="en-US" sz="2100" dirty="0">
                <a:solidFill>
                  <a:srgbClr val="000000"/>
                </a:solidFill>
                <a:latin typeface="Nunito Sans" pitchFamily="2" charset="0"/>
                <a:sym typeface="Wingdings" pitchFamily="2" charset="2"/>
              </a:rPr>
              <a:t> It contains system and server configuration files.</a:t>
            </a:r>
          </a:p>
          <a:p>
            <a:pPr>
              <a:lnSpc>
                <a:spcPct val="150000"/>
              </a:lnSpc>
              <a:buFont typeface="Arial" pitchFamily="34" charset="0"/>
              <a:buChar char="•"/>
            </a:pPr>
            <a:r>
              <a:rPr lang="en-US" sz="2100" dirty="0">
                <a:solidFill>
                  <a:srgbClr val="000000"/>
                </a:solidFill>
                <a:latin typeface="Nunito Sans" pitchFamily="2" charset="0"/>
                <a:sym typeface="Wingdings" pitchFamily="2" charset="2"/>
              </a:rPr>
              <a:t> </a:t>
            </a:r>
            <a:r>
              <a:rPr lang="en-US" sz="2100" b="1" dirty="0">
                <a:solidFill>
                  <a:srgbClr val="000000"/>
                </a:solidFill>
                <a:latin typeface="Nunito Sans" pitchFamily="2" charset="0"/>
                <a:sym typeface="Wingdings" pitchFamily="2" charset="2"/>
              </a:rPr>
              <a:t>/dev </a:t>
            </a:r>
            <a:r>
              <a:rPr lang="en-US" sz="2100" dirty="0">
                <a:solidFill>
                  <a:srgbClr val="000000"/>
                </a:solidFill>
                <a:latin typeface="Nunito Sans" pitchFamily="2" charset="0"/>
                <a:sym typeface="Wingdings" pitchFamily="2" charset="2"/>
              </a:rPr>
              <a:t> It contains system’s device file </a:t>
            </a:r>
            <a:r>
              <a:rPr lang="en-US" sz="2100" dirty="0" err="1">
                <a:solidFill>
                  <a:srgbClr val="000000"/>
                </a:solidFill>
                <a:latin typeface="Nunito Sans" pitchFamily="2" charset="0"/>
                <a:sym typeface="Wingdings" pitchFamily="2" charset="2"/>
              </a:rPr>
              <a:t>informations</a:t>
            </a:r>
            <a:r>
              <a:rPr lang="en-US" sz="2100" dirty="0">
                <a:solidFill>
                  <a:srgbClr val="000000"/>
                </a:solidFill>
                <a:latin typeface="Nunito Sans" pitchFamily="2" charset="0"/>
                <a:sym typeface="Wingdings" pitchFamily="2" charset="2"/>
              </a:rPr>
              <a:t>.</a:t>
            </a:r>
            <a:endParaRPr lang="en-US" sz="2100" dirty="0">
              <a:solidFill>
                <a:srgbClr val="000000"/>
              </a:solidFill>
              <a:latin typeface="Nunito Sans" pitchFamily="2" charset="0"/>
            </a:endParaRPr>
          </a:p>
          <a:p>
            <a:pPr>
              <a:lnSpc>
                <a:spcPct val="200000"/>
              </a:lnSpc>
            </a:pPr>
            <a:endParaRPr lang="en-US" sz="2150" dirty="0">
              <a:solidFill>
                <a:srgbClr val="000000"/>
              </a:solidFill>
              <a:latin typeface="Nunito Sans" pitchFamily="2" charset="0"/>
            </a:endParaRPr>
          </a:p>
          <a:p>
            <a:pPr>
              <a:lnSpc>
                <a:spcPct val="150000"/>
              </a:lnSpc>
            </a:pPr>
            <a:endParaRPr lang="en-US" sz="215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47428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29450" y="883618"/>
            <a:ext cx="10907041" cy="7817484"/>
          </a:xfrm>
          <a:prstGeom prst="rect">
            <a:avLst/>
          </a:prstGeom>
          <a:noFill/>
          <a:ln>
            <a:noFill/>
          </a:ln>
        </p:spPr>
        <p:txBody>
          <a:bodyPr spcFirstLastPara="1" wrap="square" lIns="91425" tIns="45700" rIns="91425" bIns="45700" anchor="t" anchorCtr="0">
            <a:spAutoFit/>
          </a:bodyPr>
          <a:lstStyle/>
          <a:p>
            <a:pPr lvl="1">
              <a:defRPr/>
            </a:pPr>
            <a:r>
              <a:rPr lang="en-US" sz="2500" b="1" i="0" dirty="0">
                <a:solidFill>
                  <a:srgbClr val="000000"/>
                </a:solidFill>
                <a:effectLst/>
                <a:latin typeface="Nunito Sans" pitchFamily="2" charset="0"/>
              </a:rPr>
              <a:t>Paper VS Computer</a:t>
            </a:r>
          </a:p>
          <a:p>
            <a:pPr lvl="1">
              <a:defRPr/>
            </a:pPr>
            <a:endParaRPr lang="en-US" sz="2500" dirty="0">
              <a:solidFill>
                <a:srgbClr val="000000"/>
              </a:solidFill>
              <a:latin typeface="Nunito Sans" pitchFamily="2" charset="0"/>
            </a:endParaRPr>
          </a:p>
          <a:p>
            <a:pPr lvl="1">
              <a:defRPr/>
            </a:pPr>
            <a:endParaRPr lang="en-US" sz="2500" dirty="0">
              <a:solidFill>
                <a:srgbClr val="000000"/>
              </a:solidFill>
              <a:latin typeface="Nunito Sans" pitchFamily="2" charset="0"/>
            </a:endParaRPr>
          </a:p>
          <a:p>
            <a:pPr lvl="1">
              <a:defRPr/>
            </a:pPr>
            <a:endParaRPr lang="en-US" sz="2000" dirty="0">
              <a:solidFill>
                <a:srgbClr val="000000"/>
              </a:solidFill>
              <a:latin typeface="Nunito Sans" pitchFamily="2" charset="0"/>
            </a:endParaRPr>
          </a:p>
          <a:p>
            <a:pPr lvl="1">
              <a:defRPr/>
            </a:pPr>
            <a:endParaRPr lang="en-US" sz="2000" dirty="0">
              <a:solidFill>
                <a:srgbClr val="000000"/>
              </a:solidFill>
              <a:latin typeface="Nunito Sans" pitchFamily="2" charset="0"/>
            </a:endParaRPr>
          </a:p>
          <a:p>
            <a:pPr lvl="1">
              <a:defRPr/>
            </a:pPr>
            <a:r>
              <a:rPr lang="en-US" sz="2000" dirty="0">
                <a:solidFill>
                  <a:srgbClr val="000000"/>
                </a:solidFill>
                <a:latin typeface="Nunito Sans" pitchFamily="2" charset="0"/>
              </a:rPr>
              <a:t> </a:t>
            </a:r>
            <a:endParaRPr lang="en-US" sz="2000" i="0" dirty="0">
              <a:solidFill>
                <a:srgbClr val="000000"/>
              </a:solidFill>
              <a:effectLst/>
              <a:latin typeface="Nunito Sans" pitchFamily="2" charset="0"/>
            </a:endParaRPr>
          </a:p>
          <a:p>
            <a:pPr lvl="1">
              <a:defRPr/>
            </a:pPr>
            <a:endParaRPr lang="en-US" sz="2200" i="0" dirty="0">
              <a:solidFill>
                <a:srgbClr val="000000"/>
              </a:solidFill>
              <a:effectLst/>
              <a:latin typeface="Nunito Sans" pitchFamily="2" charset="0"/>
            </a:endParaRPr>
          </a:p>
          <a:p>
            <a:pPr lvl="1">
              <a:defRPr/>
            </a:pPr>
            <a:endParaRPr lang="en-US" sz="2500" b="1" dirty="0">
              <a:solidFill>
                <a:srgbClr val="000000"/>
              </a:solidFill>
              <a:latin typeface="Nunito Sans" pitchFamily="2" charset="0"/>
            </a:endParaRPr>
          </a:p>
          <a:p>
            <a:pPr lvl="1">
              <a:defRPr/>
            </a:pPr>
            <a:endParaRPr lang="en-US" sz="2500" b="1" dirty="0">
              <a:solidFill>
                <a:srgbClr val="000000"/>
              </a:solidFill>
              <a:latin typeface="Nunito Sans" pitchFamily="2" charset="0"/>
            </a:endParaRPr>
          </a:p>
          <a:p>
            <a:pPr lvl="1">
              <a:defRPr/>
            </a:pPr>
            <a:r>
              <a:rPr lang="en-US" sz="2500" b="1" dirty="0">
                <a:solidFill>
                  <a:srgbClr val="000000"/>
                </a:solidFill>
                <a:latin typeface="Nunito Sans" pitchFamily="2" charset="0"/>
              </a:rPr>
              <a:t>We are migrating from Paper to Computer age!</a:t>
            </a:r>
            <a:endParaRPr lang="en-US" sz="2000" b="1" dirty="0">
              <a:solidFill>
                <a:srgbClr val="000000"/>
              </a:solidFill>
              <a:latin typeface="Nunito Sans" pitchFamily="2" charset="0"/>
            </a:endParaRPr>
          </a:p>
          <a:p>
            <a:pPr marL="800100" lvl="1" indent="-342900">
              <a:lnSpc>
                <a:spcPct val="150000"/>
              </a:lnSpc>
              <a:buFont typeface="Arial" panose="020B0604020202020204" pitchFamily="34" charset="0"/>
              <a:buChar char="•"/>
              <a:defRPr/>
            </a:pPr>
            <a:r>
              <a:rPr lang="en-US" sz="2000" dirty="0">
                <a:solidFill>
                  <a:srgbClr val="000000"/>
                </a:solidFill>
                <a:latin typeface="Nunito Sans" pitchFamily="2" charset="0"/>
              </a:rPr>
              <a:t>Floppy</a:t>
            </a:r>
          </a:p>
          <a:p>
            <a:pPr marL="800100" lvl="1" indent="-342900">
              <a:lnSpc>
                <a:spcPct val="150000"/>
              </a:lnSpc>
              <a:buFont typeface="Arial" panose="020B0604020202020204" pitchFamily="34" charset="0"/>
              <a:buChar char="•"/>
              <a:defRPr/>
            </a:pPr>
            <a:r>
              <a:rPr lang="en-US" sz="2000" dirty="0">
                <a:solidFill>
                  <a:srgbClr val="000000"/>
                </a:solidFill>
                <a:latin typeface="Nunito Sans" pitchFamily="2" charset="0"/>
              </a:rPr>
              <a:t>CD/DVD drive</a:t>
            </a:r>
          </a:p>
          <a:p>
            <a:pPr marL="800100" lvl="1" indent="-342900">
              <a:lnSpc>
                <a:spcPct val="150000"/>
              </a:lnSpc>
              <a:buFont typeface="Arial" panose="020B0604020202020204" pitchFamily="34" charset="0"/>
              <a:buChar char="•"/>
              <a:defRPr/>
            </a:pPr>
            <a:r>
              <a:rPr lang="en-US" sz="2000" dirty="0">
                <a:solidFill>
                  <a:srgbClr val="000000"/>
                </a:solidFill>
                <a:latin typeface="Nunito Sans" pitchFamily="2" charset="0"/>
              </a:rPr>
              <a:t>Pen drive</a:t>
            </a:r>
          </a:p>
          <a:p>
            <a:pPr marL="800100" lvl="1" indent="-342900">
              <a:lnSpc>
                <a:spcPct val="150000"/>
              </a:lnSpc>
              <a:buFont typeface="Arial" panose="020B0604020202020204" pitchFamily="34" charset="0"/>
              <a:buChar char="•"/>
              <a:defRPr/>
            </a:pPr>
            <a:r>
              <a:rPr lang="en-US" sz="2000" dirty="0">
                <a:solidFill>
                  <a:srgbClr val="000000"/>
                </a:solidFill>
                <a:latin typeface="Nunito Sans" pitchFamily="2" charset="0"/>
              </a:rPr>
              <a:t>External Hard Disk</a:t>
            </a:r>
          </a:p>
          <a:p>
            <a:pPr marL="800100" lvl="1" indent="-342900">
              <a:lnSpc>
                <a:spcPct val="150000"/>
              </a:lnSpc>
              <a:buFont typeface="Arial" panose="020B0604020202020204" pitchFamily="34" charset="0"/>
              <a:buChar char="•"/>
              <a:defRPr/>
            </a:pPr>
            <a:r>
              <a:rPr lang="en-US" sz="2000" dirty="0">
                <a:solidFill>
                  <a:srgbClr val="000000"/>
                </a:solidFill>
                <a:latin typeface="Nunito Sans" pitchFamily="2" charset="0"/>
              </a:rPr>
              <a:t>Memory cards</a:t>
            </a:r>
          </a:p>
          <a:p>
            <a:pPr lvl="1">
              <a:defRPr/>
            </a:pPr>
            <a:endParaRPr lang="en-US" sz="2400" dirty="0">
              <a:solidFill>
                <a:srgbClr val="000000"/>
              </a:solidFill>
              <a:latin typeface="Nunito Sans" pitchFamily="2" charset="0"/>
            </a:endParaRPr>
          </a:p>
          <a:p>
            <a:pPr lvl="1">
              <a:defRPr/>
            </a:pPr>
            <a:endParaRPr lang="en-US" sz="2400" dirty="0">
              <a:solidFill>
                <a:srgbClr val="000000"/>
              </a:solidFill>
              <a:latin typeface="Nunito Sans" pitchFamily="2" charset="0"/>
            </a:endParaRPr>
          </a:p>
          <a:p>
            <a:pPr lvl="1">
              <a:defRPr/>
            </a:pPr>
            <a:endParaRPr lang="en-US" sz="2400" dirty="0">
              <a:solidFill>
                <a:srgbClr val="000000"/>
              </a:solidFill>
              <a:latin typeface="Nunito Sans" pitchFamily="2" charset="0"/>
            </a:endParaRPr>
          </a:p>
          <a:p>
            <a:pPr lvl="1">
              <a:defRPr/>
            </a:pPr>
            <a:endParaRPr lang="en-US" sz="2400" dirty="0">
              <a:solidFill>
                <a:srgbClr val="000000"/>
              </a:solidFill>
              <a:latin typeface="Nunito Sans" pitchFamily="2" charset="0"/>
            </a:endParaRPr>
          </a:p>
          <a:p>
            <a:pPr lvl="1">
              <a:defRPr/>
            </a:pPr>
            <a:endParaRPr lang="en-US" sz="24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graphicFrame>
        <p:nvGraphicFramePr>
          <p:cNvPr id="6" name="Table 5"/>
          <p:cNvGraphicFramePr>
            <a:graphicFrameLocks noGrp="1"/>
          </p:cNvGraphicFramePr>
          <p:nvPr>
            <p:extLst>
              <p:ext uri="{D42A27DB-BD31-4B8C-83A1-F6EECF244321}">
                <p14:modId xmlns:p14="http://schemas.microsoft.com/office/powerpoint/2010/main" val="3595074232"/>
              </p:ext>
            </p:extLst>
          </p:nvPr>
        </p:nvGraphicFramePr>
        <p:xfrm>
          <a:off x="1013914" y="1368016"/>
          <a:ext cx="8128000" cy="2404745"/>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87311">
                <a:tc>
                  <a:txBody>
                    <a:bodyPr/>
                    <a:lstStyle/>
                    <a:p>
                      <a:pPr>
                        <a:lnSpc>
                          <a:spcPct val="150000"/>
                        </a:lnSpc>
                      </a:pPr>
                      <a:r>
                        <a:rPr lang="en-US" sz="1900" dirty="0"/>
                        <a:t>Paper</a:t>
                      </a:r>
                    </a:p>
                  </a:txBody>
                  <a:tcPr/>
                </a:tc>
                <a:tc>
                  <a:txBody>
                    <a:bodyPr/>
                    <a:lstStyle/>
                    <a:p>
                      <a:pPr>
                        <a:lnSpc>
                          <a:spcPct val="150000"/>
                        </a:lnSpc>
                      </a:pPr>
                      <a:r>
                        <a:rPr lang="en-US" sz="1900" dirty="0"/>
                        <a:t>Computer</a:t>
                      </a:r>
                    </a:p>
                  </a:txBody>
                  <a:tcPr/>
                </a:tc>
                <a:extLst>
                  <a:ext uri="{0D108BD9-81ED-4DB2-BD59-A6C34878D82A}">
                    <a16:rowId xmlns:a16="http://schemas.microsoft.com/office/drawing/2014/main" val="10000"/>
                  </a:ext>
                </a:extLst>
              </a:tr>
              <a:tr h="387311">
                <a:tc>
                  <a:txBody>
                    <a:bodyPr/>
                    <a:lstStyle/>
                    <a:p>
                      <a:pPr>
                        <a:lnSpc>
                          <a:spcPct val="150000"/>
                        </a:lnSpc>
                      </a:pPr>
                      <a:r>
                        <a:rPr lang="en-US" sz="1900" dirty="0"/>
                        <a:t>Need huge storage space</a:t>
                      </a:r>
                    </a:p>
                  </a:txBody>
                  <a:tcPr/>
                </a:tc>
                <a:tc>
                  <a:txBody>
                    <a:bodyPr/>
                    <a:lstStyle/>
                    <a:p>
                      <a:pPr>
                        <a:lnSpc>
                          <a:spcPct val="150000"/>
                        </a:lnSpc>
                      </a:pPr>
                      <a:r>
                        <a:rPr lang="en-US" sz="1900" dirty="0"/>
                        <a:t>Very less Storage space</a:t>
                      </a:r>
                    </a:p>
                  </a:txBody>
                  <a:tcPr/>
                </a:tc>
                <a:extLst>
                  <a:ext uri="{0D108BD9-81ED-4DB2-BD59-A6C34878D82A}">
                    <a16:rowId xmlns:a16="http://schemas.microsoft.com/office/drawing/2014/main" val="10001"/>
                  </a:ext>
                </a:extLst>
              </a:tr>
              <a:tr h="387311">
                <a:tc>
                  <a:txBody>
                    <a:bodyPr/>
                    <a:lstStyle/>
                    <a:p>
                      <a:pPr>
                        <a:lnSpc>
                          <a:spcPct val="150000"/>
                        </a:lnSpc>
                      </a:pPr>
                      <a:r>
                        <a:rPr lang="en-US" sz="1900" dirty="0"/>
                        <a:t>Took more time for copy</a:t>
                      </a:r>
                    </a:p>
                  </a:txBody>
                  <a:tcPr/>
                </a:tc>
                <a:tc>
                  <a:txBody>
                    <a:bodyPr/>
                    <a:lstStyle/>
                    <a:p>
                      <a:pPr>
                        <a:lnSpc>
                          <a:spcPct val="150000"/>
                        </a:lnSpc>
                      </a:pPr>
                      <a:r>
                        <a:rPr lang="en-US" sz="1900" dirty="0"/>
                        <a:t>Very quick in copy / move</a:t>
                      </a:r>
                    </a:p>
                  </a:txBody>
                  <a:tcPr/>
                </a:tc>
                <a:extLst>
                  <a:ext uri="{0D108BD9-81ED-4DB2-BD59-A6C34878D82A}">
                    <a16:rowId xmlns:a16="http://schemas.microsoft.com/office/drawing/2014/main" val="10002"/>
                  </a:ext>
                </a:extLst>
              </a:tr>
              <a:tr h="387311">
                <a:tc>
                  <a:txBody>
                    <a:bodyPr/>
                    <a:lstStyle/>
                    <a:p>
                      <a:pPr>
                        <a:lnSpc>
                          <a:spcPct val="150000"/>
                        </a:lnSpc>
                      </a:pPr>
                      <a:r>
                        <a:rPr lang="en-US" sz="1900" dirty="0"/>
                        <a:t>Heavy</a:t>
                      </a:r>
                      <a:r>
                        <a:rPr lang="en-US" sz="1900" baseline="0" dirty="0"/>
                        <a:t> risk</a:t>
                      </a:r>
                      <a:endParaRPr lang="en-US" sz="1900" dirty="0"/>
                    </a:p>
                  </a:txBody>
                  <a:tcPr/>
                </a:tc>
                <a:tc>
                  <a:txBody>
                    <a:bodyPr/>
                    <a:lstStyle/>
                    <a:p>
                      <a:pPr>
                        <a:lnSpc>
                          <a:spcPct val="150000"/>
                        </a:lnSpc>
                      </a:pPr>
                      <a:r>
                        <a:rPr lang="en-US" sz="1900" dirty="0"/>
                        <a:t>Low risk</a:t>
                      </a:r>
                    </a:p>
                  </a:txBody>
                  <a:tcPr/>
                </a:tc>
                <a:extLst>
                  <a:ext uri="{0D108BD9-81ED-4DB2-BD59-A6C34878D82A}">
                    <a16:rowId xmlns:a16="http://schemas.microsoft.com/office/drawing/2014/main" val="10003"/>
                  </a:ext>
                </a:extLst>
              </a:tr>
              <a:tr h="387311">
                <a:tc>
                  <a:txBody>
                    <a:bodyPr/>
                    <a:lstStyle/>
                    <a:p>
                      <a:pPr>
                        <a:lnSpc>
                          <a:spcPct val="150000"/>
                        </a:lnSpc>
                      </a:pPr>
                      <a:r>
                        <a:rPr lang="en-US" sz="1900" dirty="0"/>
                        <a:t>Need number of resources</a:t>
                      </a:r>
                    </a:p>
                  </a:txBody>
                  <a:tcPr/>
                </a:tc>
                <a:tc>
                  <a:txBody>
                    <a:bodyPr/>
                    <a:lstStyle/>
                    <a:p>
                      <a:pPr>
                        <a:lnSpc>
                          <a:spcPct val="150000"/>
                        </a:lnSpc>
                      </a:pPr>
                      <a:r>
                        <a:rPr lang="en-US" sz="1900" dirty="0"/>
                        <a:t>Need low resources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39774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97897" y="1092467"/>
            <a:ext cx="10907041" cy="5328341"/>
          </a:xfrm>
          <a:prstGeom prst="rect">
            <a:avLst/>
          </a:prstGeom>
          <a:noFill/>
          <a:ln>
            <a:noFill/>
          </a:ln>
        </p:spPr>
        <p:txBody>
          <a:bodyPr spcFirstLastPara="1" wrap="square" lIns="91425" tIns="45700" rIns="91425" bIns="45700" anchor="t" anchorCtr="0">
            <a:spAutoFit/>
          </a:bodyPr>
          <a:lstStyle/>
          <a:p>
            <a:pPr>
              <a:lnSpc>
                <a:spcPct val="200000"/>
              </a:lnSpc>
            </a:pPr>
            <a:r>
              <a:rPr lang="en-US" sz="2800" b="1" dirty="0">
                <a:solidFill>
                  <a:srgbClr val="000000"/>
                </a:solidFill>
                <a:latin typeface="Nunito Sans" pitchFamily="2" charset="0"/>
              </a:rPr>
              <a:t>Basic User Management</a:t>
            </a:r>
            <a:endParaRPr lang="en-US" sz="2400" b="1" dirty="0">
              <a:solidFill>
                <a:srgbClr val="000000"/>
              </a:solidFill>
              <a:latin typeface="Nunito Sans" pitchFamily="2" charset="0"/>
            </a:endParaRPr>
          </a:p>
          <a:p>
            <a:pPr>
              <a:lnSpc>
                <a:spcPct val="200000"/>
              </a:lnSpc>
              <a:buFont typeface="Arial" pitchFamily="34" charset="0"/>
              <a:buChar char="•"/>
            </a:pPr>
            <a:r>
              <a:rPr lang="en-US" sz="2100" dirty="0">
                <a:solidFill>
                  <a:srgbClr val="000000"/>
                </a:solidFill>
                <a:latin typeface="Nunito Sans" pitchFamily="2" charset="0"/>
              </a:rPr>
              <a:t> Usually a user is a Person. A User account contains permissions to perform operations in the operating system.</a:t>
            </a:r>
          </a:p>
          <a:p>
            <a:pPr>
              <a:lnSpc>
                <a:spcPct val="200000"/>
              </a:lnSpc>
            </a:pPr>
            <a:r>
              <a:rPr lang="en-US" sz="2100" dirty="0">
                <a:solidFill>
                  <a:srgbClr val="000000"/>
                </a:solidFill>
                <a:latin typeface="Nunito Sans" pitchFamily="2" charset="0"/>
              </a:rPr>
              <a:t>        </a:t>
            </a:r>
            <a:r>
              <a:rPr lang="en-US" sz="2100" dirty="0">
                <a:solidFill>
                  <a:srgbClr val="000000"/>
                </a:solidFill>
                <a:latin typeface="Nunito Sans" pitchFamily="2" charset="0"/>
                <a:sym typeface="Wingdings" pitchFamily="2" charset="2"/>
              </a:rPr>
              <a:t> </a:t>
            </a:r>
            <a:r>
              <a:rPr lang="en-US" sz="2100" dirty="0">
                <a:solidFill>
                  <a:srgbClr val="000000"/>
                </a:solidFill>
                <a:latin typeface="Nunito Sans" pitchFamily="2" charset="0"/>
              </a:rPr>
              <a:t>3types of user “root user” – “normal user” – “service user”</a:t>
            </a:r>
          </a:p>
          <a:p>
            <a:pPr>
              <a:lnSpc>
                <a:spcPct val="200000"/>
              </a:lnSpc>
              <a:buFont typeface="Arial" pitchFamily="34" charset="0"/>
              <a:buChar char="•"/>
            </a:pPr>
            <a:r>
              <a:rPr lang="en-US" sz="2100" dirty="0">
                <a:solidFill>
                  <a:srgbClr val="000000"/>
                </a:solidFill>
                <a:latin typeface="Nunito Sans" pitchFamily="2" charset="0"/>
              </a:rPr>
              <a:t> We know, how to login in OS after the boot process but how to switch user account in same terminal?</a:t>
            </a:r>
          </a:p>
          <a:p>
            <a:pPr>
              <a:lnSpc>
                <a:spcPct val="200000"/>
              </a:lnSpc>
            </a:pPr>
            <a:r>
              <a:rPr lang="en-US" sz="2100" dirty="0">
                <a:solidFill>
                  <a:srgbClr val="000000"/>
                </a:solidFill>
                <a:latin typeface="Nunito Sans" pitchFamily="2" charset="0"/>
              </a:rPr>
              <a:t>       </a:t>
            </a:r>
            <a:r>
              <a:rPr lang="en-US" sz="2100" dirty="0">
                <a:solidFill>
                  <a:srgbClr val="000000"/>
                </a:solidFill>
                <a:latin typeface="Nunito Sans" pitchFamily="2" charset="0"/>
                <a:sym typeface="Wingdings" pitchFamily="2" charset="2"/>
              </a:rPr>
              <a:t> </a:t>
            </a:r>
            <a:r>
              <a:rPr lang="en-US" sz="2100" dirty="0">
                <a:solidFill>
                  <a:srgbClr val="000000"/>
                </a:solidFill>
                <a:latin typeface="Nunito Sans" pitchFamily="2" charset="0"/>
              </a:rPr>
              <a:t>Type “</a:t>
            </a:r>
            <a:r>
              <a:rPr lang="en-US" sz="2100" dirty="0" err="1">
                <a:solidFill>
                  <a:srgbClr val="000000"/>
                </a:solidFill>
                <a:latin typeface="Nunito Sans" pitchFamily="2" charset="0"/>
              </a:rPr>
              <a:t>su</a:t>
            </a:r>
            <a:r>
              <a:rPr lang="en-US" sz="2100" dirty="0">
                <a:solidFill>
                  <a:srgbClr val="000000"/>
                </a:solidFill>
                <a:latin typeface="Nunito Sans" pitchFamily="2" charset="0"/>
              </a:rPr>
              <a:t>&lt;username&gt;” and provide password</a:t>
            </a:r>
          </a:p>
          <a:p>
            <a:pPr>
              <a:lnSpc>
                <a:spcPct val="150000"/>
              </a:lnSpc>
            </a:pPr>
            <a:endParaRPr lang="en-US" sz="215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47428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5851562"/>
          </a:xfrm>
          <a:prstGeom prst="rect">
            <a:avLst/>
          </a:prstGeom>
          <a:noFill/>
          <a:ln>
            <a:noFill/>
          </a:ln>
        </p:spPr>
        <p:txBody>
          <a:bodyPr spcFirstLastPara="1" wrap="square" lIns="91425" tIns="45700" rIns="91425" bIns="45700" anchor="t" anchorCtr="0">
            <a:spAutoFit/>
          </a:bodyPr>
          <a:lstStyle/>
          <a:p>
            <a:pPr>
              <a:lnSpc>
                <a:spcPct val="200000"/>
              </a:lnSpc>
              <a:buFont typeface="Arial" pitchFamily="34" charset="0"/>
              <a:buChar char="•"/>
            </a:pPr>
            <a:r>
              <a:rPr lang="en-US" sz="2400" b="1" dirty="0">
                <a:solidFill>
                  <a:srgbClr val="000000"/>
                </a:solidFill>
                <a:latin typeface="Nunito Sans" pitchFamily="2" charset="0"/>
              </a:rPr>
              <a:t> </a:t>
            </a:r>
            <a:r>
              <a:rPr lang="en-US" sz="2100" dirty="0">
                <a:solidFill>
                  <a:srgbClr val="000000"/>
                </a:solidFill>
                <a:latin typeface="Nunito Sans" pitchFamily="2" charset="0"/>
              </a:rPr>
              <a:t>How to add new user? – How to assign password to the new user? – How to check the user information's?</a:t>
            </a:r>
          </a:p>
          <a:p>
            <a:pPr>
              <a:lnSpc>
                <a:spcPct val="200000"/>
              </a:lnSpc>
            </a:pPr>
            <a:r>
              <a:rPr lang="en-US" sz="2100" dirty="0">
                <a:solidFill>
                  <a:srgbClr val="000000"/>
                </a:solidFill>
                <a:latin typeface="Nunito Sans" pitchFamily="2" charset="0"/>
              </a:rPr>
              <a:t>     </a:t>
            </a:r>
            <a:r>
              <a:rPr lang="en-US" sz="2100" dirty="0">
                <a:solidFill>
                  <a:srgbClr val="000000"/>
                </a:solidFill>
                <a:latin typeface="Nunito Sans" pitchFamily="2" charset="0"/>
                <a:sym typeface="Wingdings" pitchFamily="2" charset="2"/>
              </a:rPr>
              <a:t></a:t>
            </a:r>
            <a:r>
              <a:rPr lang="en-US" sz="2100" dirty="0">
                <a:solidFill>
                  <a:srgbClr val="000000"/>
                </a:solidFill>
                <a:latin typeface="Nunito Sans" pitchFamily="2" charset="0"/>
              </a:rPr>
              <a:t> Type “useradd&lt;new user&gt;”- Type “passwd&lt;new password&gt;”- Open”/etc/passwd” file</a:t>
            </a:r>
          </a:p>
          <a:p>
            <a:pPr>
              <a:lnSpc>
                <a:spcPct val="200000"/>
              </a:lnSpc>
              <a:buFont typeface="Arial" pitchFamily="34" charset="0"/>
              <a:buChar char="•"/>
            </a:pPr>
            <a:r>
              <a:rPr lang="en-US" sz="2100" dirty="0">
                <a:solidFill>
                  <a:srgbClr val="000000"/>
                </a:solidFill>
                <a:latin typeface="Nunito Sans" pitchFamily="2" charset="0"/>
              </a:rPr>
              <a:t> How to create a group? – How to add user in the group? – How to check group information's?</a:t>
            </a:r>
          </a:p>
          <a:p>
            <a:pPr>
              <a:lnSpc>
                <a:spcPct val="200000"/>
              </a:lnSpc>
            </a:pPr>
            <a:r>
              <a:rPr lang="en-US" sz="2100" dirty="0">
                <a:solidFill>
                  <a:srgbClr val="000000"/>
                </a:solidFill>
                <a:latin typeface="Nunito Sans" pitchFamily="2" charset="0"/>
              </a:rPr>
              <a:t>    </a:t>
            </a:r>
            <a:r>
              <a:rPr lang="en-US" sz="2100" dirty="0">
                <a:solidFill>
                  <a:srgbClr val="000000"/>
                </a:solidFill>
                <a:latin typeface="Nunito Sans" pitchFamily="2" charset="0"/>
                <a:sym typeface="Wingdings" pitchFamily="2" charset="2"/>
              </a:rPr>
              <a:t></a:t>
            </a:r>
            <a:r>
              <a:rPr lang="en-US" sz="2100" dirty="0">
                <a:solidFill>
                  <a:srgbClr val="000000"/>
                </a:solidFill>
                <a:latin typeface="Nunito Sans" pitchFamily="2" charset="0"/>
              </a:rPr>
              <a:t>  Type ”groupadd&lt;new group name&gt;” – Type “usermod –aG &lt;group name&gt; &lt;user name&gt; - Open”/etc/group”</a:t>
            </a:r>
          </a:p>
          <a:p>
            <a:pPr>
              <a:lnSpc>
                <a:spcPct val="150000"/>
              </a:lnSpc>
            </a:pPr>
            <a:endParaRPr lang="en-US" sz="215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474280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5262939"/>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Basic File Management</a:t>
            </a:r>
          </a:p>
          <a:p>
            <a:pPr>
              <a:lnSpc>
                <a:spcPct val="200000"/>
              </a:lnSpc>
              <a:buFont typeface="Arial" pitchFamily="34" charset="0"/>
              <a:buChar char="•"/>
            </a:pPr>
            <a:r>
              <a:rPr lang="en-US" sz="2100" dirty="0">
                <a:solidFill>
                  <a:srgbClr val="000000"/>
                </a:solidFill>
                <a:latin typeface="Nunito Sans" pitchFamily="2" charset="0"/>
              </a:rPr>
              <a:t> Type “pwd” – To check the present working directory.</a:t>
            </a:r>
          </a:p>
          <a:p>
            <a:pPr>
              <a:lnSpc>
                <a:spcPct val="200000"/>
              </a:lnSpc>
              <a:buFont typeface="Arial" pitchFamily="34" charset="0"/>
              <a:buChar char="•"/>
            </a:pPr>
            <a:r>
              <a:rPr lang="en-US" sz="2100" dirty="0">
                <a:solidFill>
                  <a:srgbClr val="000000"/>
                </a:solidFill>
                <a:latin typeface="Nunito Sans" pitchFamily="2" charset="0"/>
              </a:rPr>
              <a:t> Type “ls” – To check files in the directory.</a:t>
            </a:r>
          </a:p>
          <a:p>
            <a:pPr>
              <a:lnSpc>
                <a:spcPct val="200000"/>
              </a:lnSpc>
              <a:buFont typeface="Arial" pitchFamily="34" charset="0"/>
              <a:buChar char="•"/>
            </a:pPr>
            <a:r>
              <a:rPr lang="en-US" sz="2100" dirty="0">
                <a:solidFill>
                  <a:srgbClr val="000000"/>
                </a:solidFill>
                <a:latin typeface="Nunito Sans" pitchFamily="2" charset="0"/>
              </a:rPr>
              <a:t> Type “cd&lt;provide location&gt; - To move other directory location</a:t>
            </a:r>
          </a:p>
          <a:p>
            <a:pPr>
              <a:lnSpc>
                <a:spcPct val="200000"/>
              </a:lnSpc>
              <a:buFont typeface="Arial" pitchFamily="34" charset="0"/>
              <a:buChar char="•"/>
            </a:pPr>
            <a:r>
              <a:rPr lang="en-US" sz="2100" dirty="0">
                <a:solidFill>
                  <a:srgbClr val="000000"/>
                </a:solidFill>
                <a:latin typeface="Nunito Sans" pitchFamily="2" charset="0"/>
              </a:rPr>
              <a:t> Type “</a:t>
            </a:r>
            <a:r>
              <a:rPr lang="en-US" sz="2100" dirty="0" err="1">
                <a:solidFill>
                  <a:srgbClr val="000000"/>
                </a:solidFill>
                <a:latin typeface="Nunito Sans" pitchFamily="2" charset="0"/>
              </a:rPr>
              <a:t>mkdir</a:t>
            </a:r>
            <a:r>
              <a:rPr lang="en-US" sz="2100" dirty="0">
                <a:solidFill>
                  <a:srgbClr val="000000"/>
                </a:solidFill>
                <a:latin typeface="Nunito Sans" pitchFamily="2" charset="0"/>
              </a:rPr>
              <a:t>&lt;provide location&gt; - To create new directory</a:t>
            </a:r>
          </a:p>
          <a:p>
            <a:pPr>
              <a:lnSpc>
                <a:spcPct val="200000"/>
              </a:lnSpc>
              <a:buFont typeface="Arial" pitchFamily="34" charset="0"/>
              <a:buChar char="•"/>
            </a:pPr>
            <a:r>
              <a:rPr lang="en-US" sz="2100" dirty="0">
                <a:solidFill>
                  <a:srgbClr val="000000"/>
                </a:solidFill>
                <a:latin typeface="Nunito Sans" pitchFamily="2" charset="0"/>
              </a:rPr>
              <a:t> Type “touch &lt;name&gt; - To create empty files</a:t>
            </a:r>
          </a:p>
          <a:p>
            <a:pPr>
              <a:lnSpc>
                <a:spcPct val="200000"/>
              </a:lnSpc>
              <a:buFont typeface="Arial" pitchFamily="34" charset="0"/>
              <a:buChar char="•"/>
            </a:pPr>
            <a:r>
              <a:rPr lang="en-US" sz="2100" dirty="0">
                <a:solidFill>
                  <a:srgbClr val="000000"/>
                </a:solidFill>
                <a:latin typeface="Nunito Sans" pitchFamily="2" charset="0"/>
              </a:rPr>
              <a:t> Type “cp&lt;file name&gt;/ &lt;location&gt;/&lt;new file name&gt;/”- To copy the files to some other location</a:t>
            </a: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474280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4616608"/>
          </a:xfrm>
          <a:prstGeom prst="rect">
            <a:avLst/>
          </a:prstGeom>
          <a:noFill/>
          <a:ln>
            <a:noFill/>
          </a:ln>
        </p:spPr>
        <p:txBody>
          <a:bodyPr spcFirstLastPara="1" wrap="square" lIns="91425" tIns="45700" rIns="91425" bIns="45700" anchor="t" anchorCtr="0">
            <a:spAutoFit/>
          </a:bodyPr>
          <a:lstStyle/>
          <a:p>
            <a:pPr>
              <a:lnSpc>
                <a:spcPct val="150000"/>
              </a:lnSpc>
            </a:pPr>
            <a:endParaRPr lang="en-US" sz="2800" b="1" dirty="0">
              <a:solidFill>
                <a:srgbClr val="000000"/>
              </a:solidFill>
              <a:latin typeface="Nunito Sans" pitchFamily="2" charset="0"/>
            </a:endParaRPr>
          </a:p>
          <a:p>
            <a:pPr>
              <a:lnSpc>
                <a:spcPct val="200000"/>
              </a:lnSpc>
              <a:buFont typeface="Arial" pitchFamily="34" charset="0"/>
              <a:buChar char="•"/>
            </a:pPr>
            <a:r>
              <a:rPr lang="en-US" sz="2100" dirty="0">
                <a:solidFill>
                  <a:srgbClr val="000000"/>
                </a:solidFill>
                <a:latin typeface="Nunito Sans" pitchFamily="2" charset="0"/>
              </a:rPr>
              <a:t>Type “cp –r&lt;folder name&gt;/&lt;location&gt;/&lt;new folder name&gt;/” – To copy the files to some other location</a:t>
            </a:r>
          </a:p>
          <a:p>
            <a:pPr>
              <a:lnSpc>
                <a:spcPct val="200000"/>
              </a:lnSpc>
              <a:buFont typeface="Arial" pitchFamily="34" charset="0"/>
              <a:buChar char="•"/>
            </a:pPr>
            <a:r>
              <a:rPr lang="en-US" sz="2100" dirty="0">
                <a:solidFill>
                  <a:srgbClr val="000000"/>
                </a:solidFill>
                <a:latin typeface="Nunito Sans" pitchFamily="2" charset="0"/>
              </a:rPr>
              <a:t> Type “mv &lt;file name&gt;/&lt;location&gt;/&lt;new file name&gt;/” – To move the files to some other location</a:t>
            </a:r>
          </a:p>
          <a:p>
            <a:pPr>
              <a:lnSpc>
                <a:spcPct val="200000"/>
              </a:lnSpc>
              <a:buFont typeface="Arial" pitchFamily="34" charset="0"/>
              <a:buChar char="•"/>
            </a:pPr>
            <a:r>
              <a:rPr lang="en-US" sz="2100" dirty="0">
                <a:solidFill>
                  <a:srgbClr val="000000"/>
                </a:solidFill>
                <a:latin typeface="Nunito Sans" pitchFamily="2" charset="0"/>
              </a:rPr>
              <a:t> Type “rm &lt;file name&gt;” - To delete the file</a:t>
            </a:r>
          </a:p>
          <a:p>
            <a:pPr>
              <a:lnSpc>
                <a:spcPct val="200000"/>
              </a:lnSpc>
              <a:buFont typeface="Arial" pitchFamily="34" charset="0"/>
              <a:buChar char="•"/>
            </a:pPr>
            <a:r>
              <a:rPr lang="en-US" sz="2100" dirty="0">
                <a:solidFill>
                  <a:srgbClr val="000000"/>
                </a:solidFill>
                <a:latin typeface="Nunito Sans" pitchFamily="2" charset="0"/>
              </a:rPr>
              <a:t> Type “rm -r&lt;folder name&gt;” – To delete the folder</a:t>
            </a: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474280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5239856"/>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Basic File management – File Editor </a:t>
            </a:r>
          </a:p>
          <a:p>
            <a:pPr>
              <a:lnSpc>
                <a:spcPct val="150000"/>
              </a:lnSpc>
            </a:pPr>
            <a:r>
              <a:rPr lang="en-US" sz="2400" b="1" dirty="0">
                <a:solidFill>
                  <a:srgbClr val="000000"/>
                </a:solidFill>
                <a:latin typeface="Nunito Sans" pitchFamily="2" charset="0"/>
              </a:rPr>
              <a:t>CAT</a:t>
            </a:r>
          </a:p>
          <a:p>
            <a:pPr>
              <a:lnSpc>
                <a:spcPct val="150000"/>
              </a:lnSpc>
            </a:pPr>
            <a:r>
              <a:rPr lang="en-US" sz="2100" dirty="0">
                <a:solidFill>
                  <a:srgbClr val="000000"/>
                </a:solidFill>
                <a:latin typeface="Nunito Sans" pitchFamily="2" charset="0"/>
              </a:rPr>
              <a:t>Cat &lt;file name&gt; - Help us to shown the content from the file.</a:t>
            </a:r>
          </a:p>
          <a:p>
            <a:pPr>
              <a:lnSpc>
                <a:spcPct val="150000"/>
              </a:lnSpc>
            </a:pPr>
            <a:r>
              <a:rPr lang="en-US" sz="2100" dirty="0">
                <a:solidFill>
                  <a:srgbClr val="000000"/>
                </a:solidFill>
                <a:latin typeface="Nunito Sans" pitchFamily="2" charset="0"/>
              </a:rPr>
              <a:t>Cat&gt; &lt;file name&gt; - Help us to write or overwrite from the file.</a:t>
            </a:r>
          </a:p>
          <a:p>
            <a:pPr>
              <a:lnSpc>
                <a:spcPct val="150000"/>
              </a:lnSpc>
            </a:pPr>
            <a:r>
              <a:rPr lang="en-US" sz="2100" dirty="0">
                <a:solidFill>
                  <a:srgbClr val="000000"/>
                </a:solidFill>
                <a:latin typeface="Nunito Sans" pitchFamily="2" charset="0"/>
              </a:rPr>
              <a:t>Cat&gt;&gt; &lt;file name&gt; - Help us to add on new lines from existing file content.</a:t>
            </a:r>
          </a:p>
          <a:p>
            <a:pPr>
              <a:lnSpc>
                <a:spcPct val="150000"/>
              </a:lnSpc>
            </a:pPr>
            <a:r>
              <a:rPr lang="en-US" sz="2400" b="1" dirty="0">
                <a:solidFill>
                  <a:srgbClr val="000000"/>
                </a:solidFill>
                <a:latin typeface="Nunito Sans" pitchFamily="2" charset="0"/>
              </a:rPr>
              <a:t>VI</a:t>
            </a:r>
          </a:p>
          <a:p>
            <a:pPr>
              <a:lnSpc>
                <a:spcPct val="150000"/>
              </a:lnSpc>
            </a:pPr>
            <a:r>
              <a:rPr lang="en-US" sz="2100" dirty="0">
                <a:solidFill>
                  <a:srgbClr val="000000"/>
                </a:solidFill>
                <a:latin typeface="Nunito Sans" pitchFamily="2" charset="0"/>
              </a:rPr>
              <a:t>Vi&lt;file name&gt; - Help us to show, edit, save the content from the file in separate editor mode.</a:t>
            </a:r>
          </a:p>
          <a:p>
            <a:pPr>
              <a:lnSpc>
                <a:spcPct val="150000"/>
              </a:lnSpc>
            </a:pPr>
            <a:r>
              <a:rPr lang="en-US" sz="2100" dirty="0">
                <a:solidFill>
                  <a:srgbClr val="000000"/>
                </a:solidFill>
                <a:latin typeface="Nunito Sans" pitchFamily="2" charset="0"/>
              </a:rPr>
              <a:t>:w – Save the file</a:t>
            </a:r>
          </a:p>
          <a:p>
            <a:pPr>
              <a:lnSpc>
                <a:spcPct val="150000"/>
              </a:lnSpc>
            </a:pPr>
            <a:r>
              <a:rPr lang="en-US" sz="2100" dirty="0">
                <a:solidFill>
                  <a:srgbClr val="000000"/>
                </a:solidFill>
                <a:latin typeface="Nunito Sans" pitchFamily="2" charset="0"/>
              </a:rPr>
              <a:t>:q – exit the editor, if the file has been modified use the following command.</a:t>
            </a: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474280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5355272"/>
          </a:xfrm>
          <a:prstGeom prst="rect">
            <a:avLst/>
          </a:prstGeom>
          <a:noFill/>
          <a:ln>
            <a:noFill/>
          </a:ln>
        </p:spPr>
        <p:txBody>
          <a:bodyPr spcFirstLastPara="1" wrap="square" lIns="91425" tIns="45700" rIns="91425" bIns="45700" anchor="t" anchorCtr="0">
            <a:spAutoFit/>
          </a:bodyPr>
          <a:lstStyle/>
          <a:p>
            <a:pPr>
              <a:lnSpc>
                <a:spcPct val="200000"/>
              </a:lnSpc>
            </a:pPr>
            <a:r>
              <a:rPr lang="en-US" sz="2100" dirty="0">
                <a:solidFill>
                  <a:srgbClr val="000000"/>
                </a:solidFill>
                <a:latin typeface="Nunito Sans" pitchFamily="2" charset="0"/>
              </a:rPr>
              <a:t>:q! – exit the editor without saving</a:t>
            </a:r>
          </a:p>
          <a:p>
            <a:pPr>
              <a:lnSpc>
                <a:spcPct val="200000"/>
              </a:lnSpc>
            </a:pPr>
            <a:r>
              <a:rPr lang="en-US" sz="2100" dirty="0">
                <a:solidFill>
                  <a:srgbClr val="000000"/>
                </a:solidFill>
                <a:latin typeface="Nunito Sans" pitchFamily="2" charset="0"/>
              </a:rPr>
              <a:t>:wq – exit the editor and save the file</a:t>
            </a:r>
          </a:p>
          <a:p>
            <a:pPr>
              <a:lnSpc>
                <a:spcPct val="200000"/>
              </a:lnSpc>
            </a:pPr>
            <a:r>
              <a:rPr lang="en-US" sz="2100" dirty="0">
                <a:solidFill>
                  <a:srgbClr val="000000"/>
                </a:solidFill>
                <a:latin typeface="Nunito Sans" pitchFamily="2" charset="0"/>
              </a:rPr>
              <a:t>: set nu – setting numbers to each line</a:t>
            </a:r>
          </a:p>
          <a:p>
            <a:pPr>
              <a:lnSpc>
                <a:spcPct val="200000"/>
              </a:lnSpc>
            </a:pPr>
            <a:r>
              <a:rPr lang="en-US" sz="2100" dirty="0">
                <a:solidFill>
                  <a:srgbClr val="000000"/>
                </a:solidFill>
                <a:latin typeface="Nunito Sans" pitchFamily="2" charset="0"/>
              </a:rPr>
              <a:t>:search – searching the words</a:t>
            </a:r>
          </a:p>
          <a:p>
            <a:pPr>
              <a:lnSpc>
                <a:spcPct val="200000"/>
              </a:lnSpc>
            </a:pPr>
            <a:r>
              <a:rPr lang="en-US" sz="2400" b="1" dirty="0">
                <a:solidFill>
                  <a:srgbClr val="000000"/>
                </a:solidFill>
                <a:latin typeface="Nunito Sans" pitchFamily="2" charset="0"/>
              </a:rPr>
              <a:t>VIM</a:t>
            </a:r>
          </a:p>
          <a:p>
            <a:pPr>
              <a:lnSpc>
                <a:spcPct val="200000"/>
              </a:lnSpc>
              <a:buFont typeface="Arial" pitchFamily="34" charset="0"/>
              <a:buChar char="•"/>
            </a:pPr>
            <a:r>
              <a:rPr lang="en-US" sz="2100" dirty="0">
                <a:solidFill>
                  <a:srgbClr val="000000"/>
                </a:solidFill>
                <a:latin typeface="Nunito Sans" pitchFamily="2" charset="0"/>
              </a:rPr>
              <a:t> If you have not installed VIM package kindly install the Vim using ”yum install vim –v”.</a:t>
            </a:r>
          </a:p>
          <a:p>
            <a:pPr>
              <a:lnSpc>
                <a:spcPct val="200000"/>
              </a:lnSpc>
              <a:buFont typeface="Arial" pitchFamily="34" charset="0"/>
              <a:buChar char="•"/>
            </a:pPr>
            <a:r>
              <a:rPr lang="en-US" sz="2100" dirty="0">
                <a:solidFill>
                  <a:srgbClr val="000000"/>
                </a:solidFill>
                <a:latin typeface="Nunito Sans" pitchFamily="2" charset="0"/>
              </a:rPr>
              <a:t> Vim also having same features as VI editor.</a:t>
            </a:r>
          </a:p>
          <a:p>
            <a:pPr>
              <a:lnSpc>
                <a:spcPct val="200000"/>
              </a:lnSpc>
              <a:buFont typeface="Arial" pitchFamily="34" charset="0"/>
              <a:buChar char="•"/>
            </a:pPr>
            <a:r>
              <a:rPr lang="en-US" sz="2100" dirty="0">
                <a:solidFill>
                  <a:srgbClr val="000000"/>
                </a:solidFill>
                <a:latin typeface="Nunito Sans" pitchFamily="2" charset="0"/>
              </a:rPr>
              <a:t> It has new feature of showing contents in </a:t>
            </a:r>
            <a:r>
              <a:rPr lang="en-US" sz="2100" dirty="0" err="1">
                <a:solidFill>
                  <a:srgbClr val="000000"/>
                </a:solidFill>
                <a:latin typeface="Nunito Sans" pitchFamily="2" charset="0"/>
              </a:rPr>
              <a:t>colour</a:t>
            </a:r>
            <a:r>
              <a:rPr lang="en-US" sz="2100" dirty="0">
                <a:solidFill>
                  <a:srgbClr val="000000"/>
                </a:solidFill>
                <a:latin typeface="Nunito Sans" pitchFamily="2" charset="0"/>
              </a:rPr>
              <a:t> full styles.</a:t>
            </a: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474280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5085967"/>
          </a:xfrm>
          <a:prstGeom prst="rect">
            <a:avLst/>
          </a:prstGeom>
          <a:noFill/>
          <a:ln>
            <a:noFill/>
          </a:ln>
        </p:spPr>
        <p:txBody>
          <a:bodyPr spcFirstLastPara="1" wrap="square" lIns="91425" tIns="45700" rIns="91425" bIns="45700" anchor="t" anchorCtr="0">
            <a:spAutoFit/>
          </a:bodyPr>
          <a:lstStyle/>
          <a:p>
            <a:pPr>
              <a:lnSpc>
                <a:spcPct val="200000"/>
              </a:lnSpc>
            </a:pPr>
            <a:r>
              <a:rPr lang="en-US" sz="2800" b="1" dirty="0">
                <a:solidFill>
                  <a:srgbClr val="000000"/>
                </a:solidFill>
                <a:latin typeface="Nunito Sans" pitchFamily="2" charset="0"/>
              </a:rPr>
              <a:t>Basic Package Management</a:t>
            </a:r>
          </a:p>
          <a:p>
            <a:pPr>
              <a:lnSpc>
                <a:spcPct val="200000"/>
              </a:lnSpc>
            </a:pPr>
            <a:r>
              <a:rPr lang="en-US" sz="2400" b="1" dirty="0">
                <a:solidFill>
                  <a:srgbClr val="000000"/>
                </a:solidFill>
                <a:latin typeface="Nunito Sans" pitchFamily="2" charset="0"/>
              </a:rPr>
              <a:t>How to manage packages in centos with YUM?</a:t>
            </a:r>
          </a:p>
          <a:p>
            <a:pPr>
              <a:lnSpc>
                <a:spcPct val="150000"/>
              </a:lnSpc>
            </a:pPr>
            <a:r>
              <a:rPr lang="en-US" sz="2100" dirty="0">
                <a:solidFill>
                  <a:srgbClr val="000000"/>
                </a:solidFill>
                <a:latin typeface="Nunito Sans" pitchFamily="2" charset="0"/>
              </a:rPr>
              <a:t>1.YUM(Yellowdog Updater Modified):</a:t>
            </a:r>
          </a:p>
          <a:p>
            <a:pPr>
              <a:lnSpc>
                <a:spcPct val="150000"/>
              </a:lnSpc>
            </a:pPr>
            <a:r>
              <a:rPr lang="en-US" sz="2100" dirty="0">
                <a:solidFill>
                  <a:srgbClr val="000000"/>
                </a:solidFill>
                <a:latin typeface="Nunito Sans" pitchFamily="2" charset="0"/>
              </a:rPr>
              <a:t>       Yum is one of the older package managers and was widely used in Red Hat Enterprise Linux (RHEL) and its derivatives.</a:t>
            </a:r>
          </a:p>
          <a:p>
            <a:pPr>
              <a:lnSpc>
                <a:spcPct val="150000"/>
              </a:lnSpc>
            </a:pPr>
            <a:r>
              <a:rPr lang="en-US" sz="2100" dirty="0">
                <a:solidFill>
                  <a:srgbClr val="000000"/>
                </a:solidFill>
                <a:latin typeface="Nunito Sans" pitchFamily="2" charset="0"/>
              </a:rPr>
              <a:t>        Yum resolves package dependencies automatically. If a package relies on other packages, Yum will find and install those dependencies for you.</a:t>
            </a:r>
          </a:p>
          <a:p>
            <a:pPr>
              <a:lnSpc>
                <a:spcPct val="150000"/>
              </a:lnSpc>
            </a:pPr>
            <a:r>
              <a:rPr lang="en-US" sz="2100" dirty="0">
                <a:solidFill>
                  <a:srgbClr val="000000"/>
                </a:solidFill>
                <a:latin typeface="Nunito Sans" pitchFamily="2" charset="0"/>
              </a:rPr>
              <a:t>         It works with “repositories” which are online locations that stores software packages.</a:t>
            </a:r>
          </a:p>
          <a:p>
            <a:pPr>
              <a:lnSpc>
                <a:spcPct val="150000"/>
              </a:lnSpc>
            </a:pPr>
            <a:r>
              <a:rPr lang="en-US" sz="2100" dirty="0">
                <a:solidFill>
                  <a:srgbClr val="000000"/>
                </a:solidFill>
                <a:latin typeface="Nunito Sans" pitchFamily="2" charset="0"/>
              </a:rPr>
              <a:t>         You can use YUM to install, remove or update packages with simple commands,</a:t>
            </a: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474280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5424522"/>
          </a:xfrm>
          <a:prstGeom prst="rect">
            <a:avLst/>
          </a:prstGeom>
          <a:noFill/>
          <a:ln>
            <a:noFill/>
          </a:ln>
        </p:spPr>
        <p:txBody>
          <a:bodyPr spcFirstLastPara="1" wrap="square" lIns="91425" tIns="45700" rIns="91425" bIns="45700" anchor="t" anchorCtr="0">
            <a:spAutoFit/>
          </a:bodyPr>
          <a:lstStyle/>
          <a:p>
            <a:pPr>
              <a:lnSpc>
                <a:spcPct val="150000"/>
              </a:lnSpc>
              <a:buFont typeface="Arial" pitchFamily="34" charset="0"/>
              <a:buChar char="•"/>
            </a:pPr>
            <a:r>
              <a:rPr lang="en-US" sz="2100" dirty="0">
                <a:solidFill>
                  <a:srgbClr val="000000"/>
                </a:solidFill>
                <a:latin typeface="Nunito Sans" pitchFamily="2" charset="0"/>
              </a:rPr>
              <a:t> yum install package_name</a:t>
            </a:r>
          </a:p>
          <a:p>
            <a:pPr>
              <a:lnSpc>
                <a:spcPct val="150000"/>
              </a:lnSpc>
              <a:buFont typeface="Arial" pitchFamily="34" charset="0"/>
              <a:buChar char="•"/>
            </a:pPr>
            <a:r>
              <a:rPr lang="en-US" sz="2100" dirty="0">
                <a:solidFill>
                  <a:srgbClr val="000000"/>
                </a:solidFill>
                <a:latin typeface="Nunito Sans" pitchFamily="2" charset="0"/>
              </a:rPr>
              <a:t> yum update package_name</a:t>
            </a:r>
          </a:p>
          <a:p>
            <a:pPr>
              <a:lnSpc>
                <a:spcPct val="150000"/>
              </a:lnSpc>
              <a:buFont typeface="Arial" pitchFamily="34" charset="0"/>
              <a:buChar char="•"/>
            </a:pPr>
            <a:r>
              <a:rPr lang="en-US" sz="2100" dirty="0">
                <a:solidFill>
                  <a:srgbClr val="000000"/>
                </a:solidFill>
                <a:latin typeface="Nunito Sans" pitchFamily="2" charset="0"/>
              </a:rPr>
              <a:t> yum remove package_name</a:t>
            </a:r>
          </a:p>
          <a:p>
            <a:pPr>
              <a:lnSpc>
                <a:spcPct val="150000"/>
              </a:lnSpc>
            </a:pPr>
            <a:r>
              <a:rPr lang="en-US" sz="2100" b="1" dirty="0">
                <a:solidFill>
                  <a:srgbClr val="000000"/>
                </a:solidFill>
                <a:latin typeface="Nunito Sans" pitchFamily="2" charset="0"/>
              </a:rPr>
              <a:t>How to manage Packages in Centos with DNF?</a:t>
            </a:r>
          </a:p>
          <a:p>
            <a:pPr>
              <a:lnSpc>
                <a:spcPct val="150000"/>
              </a:lnSpc>
              <a:buFont typeface="Arial" pitchFamily="34" charset="0"/>
              <a:buChar char="•"/>
            </a:pPr>
            <a:r>
              <a:rPr lang="en-US" sz="2100" dirty="0">
                <a:solidFill>
                  <a:srgbClr val="000000"/>
                </a:solidFill>
                <a:latin typeface="Nunito Sans" pitchFamily="2" charset="0"/>
              </a:rPr>
              <a:t> DNF(Dandified YUM) is the next-generation package manager, designed to replace YUM in newer version of Hat-based systems.</a:t>
            </a:r>
          </a:p>
          <a:p>
            <a:pPr>
              <a:lnSpc>
                <a:spcPct val="150000"/>
              </a:lnSpc>
              <a:buFont typeface="Arial" pitchFamily="34" charset="0"/>
              <a:buChar char="•"/>
            </a:pPr>
            <a:r>
              <a:rPr lang="en-US" sz="2100" dirty="0">
                <a:solidFill>
                  <a:srgbClr val="000000"/>
                </a:solidFill>
                <a:latin typeface="Nunito Sans" pitchFamily="2" charset="0"/>
              </a:rPr>
              <a:t> Like YUM, DNF manages packages from repositories, but it offers improved performance and feature.</a:t>
            </a:r>
          </a:p>
          <a:p>
            <a:pPr>
              <a:lnSpc>
                <a:spcPct val="150000"/>
              </a:lnSpc>
              <a:buFont typeface="Arial" pitchFamily="34" charset="0"/>
              <a:buChar char="•"/>
            </a:pPr>
            <a:r>
              <a:rPr lang="en-US" sz="2100" dirty="0">
                <a:solidFill>
                  <a:srgbClr val="000000"/>
                </a:solidFill>
                <a:latin typeface="Nunito Sans" pitchFamily="2" charset="0"/>
              </a:rPr>
              <a:t> DNF uses more modern architecture, which makes it faster and more reliable than YUM.</a:t>
            </a:r>
          </a:p>
          <a:p>
            <a:pPr>
              <a:lnSpc>
                <a:spcPct val="150000"/>
              </a:lnSpc>
              <a:buFont typeface="Arial" pitchFamily="34" charset="0"/>
              <a:buChar char="•"/>
            </a:pPr>
            <a:r>
              <a:rPr lang="en-US" sz="2100" dirty="0">
                <a:solidFill>
                  <a:srgbClr val="000000"/>
                </a:solidFill>
                <a:latin typeface="Nunito Sans" pitchFamily="2" charset="0"/>
              </a:rPr>
              <a:t> You can perform operations like package installation or updates using DNF, just as You would with YUM.</a:t>
            </a: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474280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5909270"/>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Web Application for Test Environment</a:t>
            </a:r>
            <a:endParaRPr lang="en-US" sz="2100" dirty="0">
              <a:solidFill>
                <a:srgbClr val="000000"/>
              </a:solidFill>
              <a:latin typeface="Nunito Sans" pitchFamily="2" charset="0"/>
            </a:endParaRPr>
          </a:p>
          <a:p>
            <a:pPr>
              <a:lnSpc>
                <a:spcPct val="200000"/>
              </a:lnSpc>
            </a:pPr>
            <a:r>
              <a:rPr lang="en-US" sz="2100" dirty="0">
                <a:solidFill>
                  <a:srgbClr val="000000"/>
                </a:solidFill>
                <a:latin typeface="Nunito Sans" pitchFamily="2" charset="0"/>
              </a:rPr>
              <a:t>Steps to follow:</a:t>
            </a:r>
          </a:p>
          <a:p>
            <a:pPr>
              <a:lnSpc>
                <a:spcPct val="200000"/>
              </a:lnSpc>
            </a:pPr>
            <a:r>
              <a:rPr lang="en-US" sz="2100" dirty="0">
                <a:solidFill>
                  <a:srgbClr val="000000"/>
                </a:solidFill>
                <a:latin typeface="Nunito Sans" pitchFamily="2" charset="0"/>
              </a:rPr>
              <a:t>Step1: Install and configure Apache HTTPd and PHP service in web server host</a:t>
            </a:r>
          </a:p>
          <a:p>
            <a:pPr>
              <a:lnSpc>
                <a:spcPct val="200000"/>
              </a:lnSpc>
            </a:pPr>
            <a:r>
              <a:rPr lang="en-US" sz="2100" dirty="0">
                <a:solidFill>
                  <a:srgbClr val="000000"/>
                </a:solidFill>
                <a:latin typeface="Nunito Sans" pitchFamily="2" charset="0"/>
              </a:rPr>
              <a:t>Step2: Install and configure MySQL Database in DB Host</a:t>
            </a:r>
          </a:p>
          <a:p>
            <a:pPr>
              <a:lnSpc>
                <a:spcPct val="200000"/>
              </a:lnSpc>
            </a:pPr>
            <a:r>
              <a:rPr lang="en-US" sz="2100" dirty="0">
                <a:solidFill>
                  <a:srgbClr val="000000"/>
                </a:solidFill>
                <a:latin typeface="Nunito Sans" pitchFamily="2" charset="0"/>
              </a:rPr>
              <a:t>Step3: Design your Application in PHP</a:t>
            </a:r>
          </a:p>
          <a:p>
            <a:pPr>
              <a:lnSpc>
                <a:spcPct val="200000"/>
              </a:lnSpc>
            </a:pPr>
            <a:r>
              <a:rPr lang="en-US" sz="2100" dirty="0">
                <a:solidFill>
                  <a:srgbClr val="000000"/>
                </a:solidFill>
                <a:latin typeface="Nunito Sans" pitchFamily="2" charset="0"/>
              </a:rPr>
              <a:t>Step4: Write your Application code in PHP</a:t>
            </a:r>
          </a:p>
          <a:p>
            <a:pPr>
              <a:lnSpc>
                <a:spcPct val="200000"/>
              </a:lnSpc>
            </a:pPr>
            <a:r>
              <a:rPr lang="en-US" sz="2100" dirty="0">
                <a:solidFill>
                  <a:srgbClr val="000000"/>
                </a:solidFill>
                <a:latin typeface="Nunito Sans" pitchFamily="2" charset="0"/>
              </a:rPr>
              <a:t>Step5: Understand, How the application works in local environment?</a:t>
            </a:r>
          </a:p>
          <a:p>
            <a:pPr>
              <a:lnSpc>
                <a:spcPct val="200000"/>
              </a:lnSpc>
            </a:pPr>
            <a:r>
              <a:rPr lang="en-US" sz="2100" dirty="0">
                <a:solidFill>
                  <a:srgbClr val="000000"/>
                </a:solidFill>
                <a:latin typeface="Nunito Sans" pitchFamily="2" charset="0"/>
              </a:rPr>
              <a:t>Step6: Deploy and Test your application</a:t>
            </a:r>
          </a:p>
          <a:p>
            <a:pPr>
              <a:lnSpc>
                <a:spcPct val="150000"/>
              </a:lnSpc>
            </a:pPr>
            <a:endParaRPr lang="en-US" sz="28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474280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3231614"/>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Domain Name Service</a:t>
            </a:r>
            <a:endParaRPr lang="en-US" sz="2100" b="1" dirty="0">
              <a:solidFill>
                <a:srgbClr val="000000"/>
              </a:solidFill>
              <a:latin typeface="Nunito Sans" pitchFamily="2" charset="0"/>
            </a:endParaRPr>
          </a:p>
          <a:p>
            <a:pPr>
              <a:lnSpc>
                <a:spcPct val="150000"/>
              </a:lnSpc>
              <a:buFont typeface="Arial" pitchFamily="34" charset="0"/>
              <a:buChar char="•"/>
            </a:pPr>
            <a:r>
              <a:rPr lang="en-US" sz="2100" dirty="0">
                <a:solidFill>
                  <a:srgbClr val="000000"/>
                </a:solidFill>
                <a:latin typeface="Nunito Sans" pitchFamily="2" charset="0"/>
              </a:rPr>
              <a:t> It is used for name to IP conversion and Ip to name conversion</a:t>
            </a:r>
          </a:p>
          <a:p>
            <a:pPr>
              <a:lnSpc>
                <a:spcPct val="150000"/>
              </a:lnSpc>
            </a:pPr>
            <a:r>
              <a:rPr lang="en-US" sz="2100" dirty="0">
                <a:solidFill>
                  <a:srgbClr val="000000"/>
                </a:solidFill>
                <a:latin typeface="Nunito Sans" pitchFamily="2" charset="0"/>
              </a:rPr>
              <a:t>         We need to configure DNS temporarily for this project in Windows and Linux</a:t>
            </a:r>
            <a:endParaRPr lang="en-US" sz="2800" dirty="0">
              <a:solidFill>
                <a:srgbClr val="000000"/>
              </a:solidFill>
              <a:latin typeface="Nunito Sans" pitchFamily="2" charset="0"/>
            </a:endParaRPr>
          </a:p>
          <a:p>
            <a:pPr>
              <a:lnSpc>
                <a:spcPct val="150000"/>
              </a:lnSpc>
            </a:pPr>
            <a:r>
              <a:rPr lang="en-US" sz="2400" b="1" dirty="0">
                <a:solidFill>
                  <a:srgbClr val="000000"/>
                </a:solidFill>
                <a:latin typeface="Nunito Sans" pitchFamily="2" charset="0"/>
              </a:rPr>
              <a:t>Design Your Application</a:t>
            </a:r>
          </a:p>
          <a:p>
            <a:pPr>
              <a:lnSpc>
                <a:spcPct val="150000"/>
              </a:lnSpc>
            </a:pPr>
            <a:r>
              <a:rPr lang="en-US" sz="2100" dirty="0">
                <a:solidFill>
                  <a:srgbClr val="000000"/>
                </a:solidFill>
                <a:latin typeface="Nunito Sans" pitchFamily="2" charset="0"/>
              </a:rPr>
              <a:t>         User Detail Collector – UDC</a:t>
            </a:r>
          </a:p>
          <a:p>
            <a:pPr>
              <a:lnSpc>
                <a:spcPct val="150000"/>
              </a:lnSpc>
            </a:pPr>
            <a:endParaRPr lang="en-US" sz="21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p:cNvPicPr>
            <a:picLocks noChangeAspect="1" noChangeArrowheads="1"/>
          </p:cNvPicPr>
          <p:nvPr/>
        </p:nvPicPr>
        <p:blipFill>
          <a:blip r:embed="rId4"/>
          <a:srcRect/>
          <a:stretch>
            <a:fillRect/>
          </a:stretch>
        </p:blipFill>
        <p:spPr bwMode="auto">
          <a:xfrm>
            <a:off x="1588222" y="3927764"/>
            <a:ext cx="7545387" cy="2438400"/>
          </a:xfrm>
          <a:prstGeom prst="rect">
            <a:avLst/>
          </a:prstGeom>
          <a:noFill/>
          <a:ln w="9525">
            <a:noFill/>
            <a:miter lim="800000"/>
            <a:headEnd/>
            <a:tailEnd/>
          </a:ln>
          <a:effectLst/>
        </p:spPr>
      </p:pic>
    </p:spTree>
    <p:extLst>
      <p:ext uri="{BB962C8B-B14F-4D97-AF65-F5344CB8AC3E}">
        <p14:creationId xmlns:p14="http://schemas.microsoft.com/office/powerpoint/2010/main" val="1747428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85659" y="1097851"/>
            <a:ext cx="10907041" cy="6440184"/>
          </a:xfrm>
          <a:prstGeom prst="rect">
            <a:avLst/>
          </a:prstGeom>
          <a:noFill/>
          <a:ln>
            <a:noFill/>
          </a:ln>
        </p:spPr>
        <p:txBody>
          <a:bodyPr spcFirstLastPara="1" wrap="square" lIns="91425" tIns="45700" rIns="91425" bIns="45700" anchor="t" anchorCtr="0">
            <a:spAutoFit/>
          </a:bodyPr>
          <a:lstStyle/>
          <a:p>
            <a:pPr algn="l">
              <a:lnSpc>
                <a:spcPct val="150000"/>
              </a:lnSpc>
            </a:pPr>
            <a:r>
              <a:rPr lang="en-US" sz="2500" b="1" dirty="0">
                <a:solidFill>
                  <a:srgbClr val="000000"/>
                </a:solidFill>
                <a:latin typeface="Nunito Sans" pitchFamily="2" charset="0"/>
              </a:rPr>
              <a:t>How we are handling information's ?</a:t>
            </a:r>
            <a:endParaRPr lang="en-US" sz="2500" b="1" i="0" dirty="0">
              <a:solidFill>
                <a:srgbClr val="000000"/>
              </a:solidFill>
              <a:effectLst/>
              <a:latin typeface="Nunito Sans" pitchFamily="2" charset="0"/>
            </a:endParaRPr>
          </a:p>
          <a:p>
            <a:pPr algn="l">
              <a:lnSpc>
                <a:spcPct val="150000"/>
              </a:lnSpc>
              <a:buFont typeface="Arial" pitchFamily="34" charset="0"/>
              <a:buChar char="•"/>
            </a:pPr>
            <a:r>
              <a:rPr lang="en-US" sz="2500" dirty="0">
                <a:solidFill>
                  <a:srgbClr val="000000"/>
                </a:solidFill>
                <a:latin typeface="Nunito Sans" pitchFamily="2" charset="0"/>
              </a:rPr>
              <a:t> Simple Duplex====&gt; Radio &amp; TV</a:t>
            </a:r>
          </a:p>
          <a:p>
            <a:pPr algn="l">
              <a:lnSpc>
                <a:spcPct val="150000"/>
              </a:lnSpc>
            </a:pPr>
            <a:r>
              <a:rPr lang="en-US" sz="2500" b="0" i="0" dirty="0">
                <a:solidFill>
                  <a:srgbClr val="000000"/>
                </a:solidFill>
                <a:effectLst/>
                <a:latin typeface="Nunito Sans" pitchFamily="2" charset="0"/>
              </a:rPr>
              <a:t>&gt;Receive from one side</a:t>
            </a:r>
          </a:p>
          <a:p>
            <a:pPr algn="l">
              <a:lnSpc>
                <a:spcPct val="150000"/>
              </a:lnSpc>
            </a:pPr>
            <a:endParaRPr lang="en-US" sz="2500" b="0" i="0" dirty="0">
              <a:solidFill>
                <a:srgbClr val="000000"/>
              </a:solidFill>
              <a:effectLst/>
              <a:latin typeface="Nunito Sans" pitchFamily="2" charset="0"/>
            </a:endParaRPr>
          </a:p>
          <a:p>
            <a:pPr algn="l">
              <a:lnSpc>
                <a:spcPct val="150000"/>
              </a:lnSpc>
              <a:buFont typeface="Arial" pitchFamily="34" charset="0"/>
              <a:buChar char="•"/>
            </a:pPr>
            <a:r>
              <a:rPr lang="en-US" sz="2500" b="0" i="0" dirty="0">
                <a:solidFill>
                  <a:srgbClr val="000000"/>
                </a:solidFill>
                <a:effectLst/>
                <a:latin typeface="Nunito Sans" pitchFamily="2" charset="0"/>
              </a:rPr>
              <a:t> Half Duplex==</a:t>
            </a:r>
            <a:r>
              <a:rPr lang="en-US" sz="2500" dirty="0">
                <a:solidFill>
                  <a:srgbClr val="000000"/>
                </a:solidFill>
                <a:latin typeface="Nunito Sans" pitchFamily="2" charset="0"/>
                <a:sym typeface="Wingdings" pitchFamily="2" charset="2"/>
              </a:rPr>
              <a:t>==&gt; walkie -Talkie                                                    </a:t>
            </a:r>
          </a:p>
          <a:p>
            <a:pPr algn="l">
              <a:lnSpc>
                <a:spcPct val="150000"/>
              </a:lnSpc>
            </a:pPr>
            <a:r>
              <a:rPr lang="en-US" sz="2500" b="0" i="0" dirty="0">
                <a:solidFill>
                  <a:srgbClr val="000000"/>
                </a:solidFill>
                <a:effectLst/>
                <a:latin typeface="Nunito Sans" pitchFamily="2" charset="0"/>
                <a:sym typeface="Wingdings" pitchFamily="2" charset="2"/>
              </a:rPr>
              <a:t>&gt;sending and receiving from 2 sides                                                   Data!</a:t>
            </a:r>
          </a:p>
          <a:p>
            <a:pPr algn="l">
              <a:lnSpc>
                <a:spcPct val="150000"/>
              </a:lnSpc>
            </a:pPr>
            <a:endParaRPr lang="en-US" sz="2500" b="0" i="0" dirty="0">
              <a:solidFill>
                <a:srgbClr val="000000"/>
              </a:solidFill>
              <a:effectLst/>
              <a:latin typeface="Nunito Sans" pitchFamily="2" charset="0"/>
              <a:sym typeface="Wingdings" pitchFamily="2" charset="2"/>
            </a:endParaRPr>
          </a:p>
          <a:p>
            <a:pPr algn="l">
              <a:lnSpc>
                <a:spcPct val="150000"/>
              </a:lnSpc>
              <a:buFont typeface="Arial" pitchFamily="34" charset="0"/>
              <a:buChar char="•"/>
            </a:pPr>
            <a:r>
              <a:rPr lang="en-US" sz="2500" b="0" i="0" dirty="0">
                <a:solidFill>
                  <a:srgbClr val="000000"/>
                </a:solidFill>
                <a:effectLst/>
                <a:latin typeface="Nunito Sans" pitchFamily="2" charset="0"/>
                <a:sym typeface="Wingdings" pitchFamily="2" charset="2"/>
              </a:rPr>
              <a:t> Full Duplex ====&gt; Landline/Mobile/Internet Communication</a:t>
            </a:r>
          </a:p>
          <a:p>
            <a:pPr algn="l">
              <a:lnSpc>
                <a:spcPct val="150000"/>
              </a:lnSpc>
            </a:pPr>
            <a:r>
              <a:rPr lang="en-US" sz="2500" dirty="0">
                <a:solidFill>
                  <a:srgbClr val="000000"/>
                </a:solidFill>
                <a:latin typeface="Nunito Sans" pitchFamily="2" charset="0"/>
                <a:sym typeface="Wingdings" pitchFamily="2" charset="2"/>
              </a:rPr>
              <a:t>&gt;sending and receiving simultaneously from 2 sides</a:t>
            </a:r>
            <a:endParaRPr lang="en-US" sz="2500" b="0" i="0" dirty="0">
              <a:solidFill>
                <a:srgbClr val="000000"/>
              </a:solidFill>
              <a:effectLst/>
              <a:latin typeface="Nunito Sans" pitchFamily="2" charset="0"/>
              <a:sym typeface="Wingdings" pitchFamily="2" charset="2"/>
            </a:endParaRPr>
          </a:p>
          <a:p>
            <a:pPr algn="l">
              <a:lnSpc>
                <a:spcPct val="150000"/>
              </a:lnSpc>
            </a:pPr>
            <a:endParaRPr lang="en-US" sz="2500" b="0" i="0" dirty="0">
              <a:solidFill>
                <a:srgbClr val="0000CD"/>
              </a:solidFill>
              <a:effectLst/>
              <a:latin typeface="Nunito Sans" pitchFamily="2" charset="0"/>
            </a:endParaRPr>
          </a:p>
          <a:p>
            <a:pPr>
              <a:lnSpc>
                <a:spcPct val="150000"/>
              </a:lnSpc>
              <a:defRPr/>
            </a:pPr>
            <a:endParaRPr lang="en-GB" sz="2500" noProof="0" dirty="0">
              <a:ln>
                <a:noFill/>
              </a:ln>
              <a:solidFill>
                <a:prstClr val="black"/>
              </a:solidFill>
              <a:effectLst/>
              <a:uLnTx/>
              <a:uFillTx/>
              <a:latin typeface="Nunito Sans" pitchFamily="2" charset="0"/>
              <a:cs typeface="Nunito Sans" panose="00000500000000000000" pitchFamily="2" charset="0"/>
              <a:sym typeface="Nunito Sans" panose="0000050000000000000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7" name="Right Brace 6"/>
          <p:cNvSpPr/>
          <p:nvPr/>
        </p:nvSpPr>
        <p:spPr>
          <a:xfrm>
            <a:off x="9199419" y="1842654"/>
            <a:ext cx="845127" cy="4447309"/>
          </a:xfrm>
          <a:prstGeom prst="rightBrac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465069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3231614"/>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Write your application</a:t>
            </a:r>
            <a:endParaRPr lang="en-US" sz="2100" b="1" dirty="0">
              <a:solidFill>
                <a:srgbClr val="000000"/>
              </a:solidFill>
              <a:latin typeface="Nunito Sans" pitchFamily="2" charset="0"/>
            </a:endParaRPr>
          </a:p>
          <a:p>
            <a:pPr>
              <a:lnSpc>
                <a:spcPct val="150000"/>
              </a:lnSpc>
              <a:buFont typeface="Arial" pitchFamily="34" charset="0"/>
              <a:buChar char="•"/>
            </a:pPr>
            <a:r>
              <a:rPr lang="en-US" sz="2100" dirty="0">
                <a:solidFill>
                  <a:srgbClr val="000000"/>
                </a:solidFill>
                <a:latin typeface="Nunito Sans" pitchFamily="2" charset="0"/>
              </a:rPr>
              <a:t> I have already written the code in PHP so please download the PDF document and follow the steps with me </a:t>
            </a:r>
          </a:p>
          <a:p>
            <a:pPr>
              <a:lnSpc>
                <a:spcPct val="150000"/>
              </a:lnSpc>
            </a:pPr>
            <a:r>
              <a:rPr lang="en-US" sz="2400" b="1" dirty="0">
                <a:solidFill>
                  <a:srgbClr val="000000"/>
                </a:solidFill>
                <a:latin typeface="Nunito Sans" pitchFamily="2" charset="0"/>
              </a:rPr>
              <a:t>How Application Works?</a:t>
            </a:r>
          </a:p>
          <a:p>
            <a:pPr>
              <a:lnSpc>
                <a:spcPct val="150000"/>
              </a:lnSpc>
            </a:pPr>
            <a:r>
              <a:rPr lang="en-US" sz="2100" dirty="0">
                <a:solidFill>
                  <a:srgbClr val="000000"/>
                </a:solidFill>
                <a:latin typeface="Nunito Sans" pitchFamily="2" charset="0"/>
              </a:rPr>
              <a:t>         </a:t>
            </a:r>
          </a:p>
          <a:p>
            <a:pPr>
              <a:lnSpc>
                <a:spcPct val="150000"/>
              </a:lnSpc>
            </a:pPr>
            <a:endParaRPr lang="en-US" sz="21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0" name="Picture 2"/>
          <p:cNvPicPr>
            <a:picLocks noChangeAspect="1" noChangeArrowheads="1"/>
          </p:cNvPicPr>
          <p:nvPr/>
        </p:nvPicPr>
        <p:blipFill>
          <a:blip r:embed="rId4"/>
          <a:srcRect/>
          <a:stretch>
            <a:fillRect/>
          </a:stretch>
        </p:blipFill>
        <p:spPr bwMode="auto">
          <a:xfrm>
            <a:off x="233507" y="3352800"/>
            <a:ext cx="7040563" cy="24384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a:srcRect/>
          <a:stretch>
            <a:fillRect/>
          </a:stretch>
        </p:blipFill>
        <p:spPr bwMode="auto">
          <a:xfrm>
            <a:off x="8468590" y="2360468"/>
            <a:ext cx="1936172" cy="1982270"/>
          </a:xfrm>
          <a:prstGeom prst="rect">
            <a:avLst/>
          </a:prstGeom>
          <a:noFill/>
          <a:ln w="9525">
            <a:noFill/>
            <a:miter lim="800000"/>
            <a:headEnd/>
            <a:tailEnd/>
          </a:ln>
          <a:effectLst/>
        </p:spPr>
      </p:pic>
    </p:spTree>
    <p:extLst>
      <p:ext uri="{BB962C8B-B14F-4D97-AF65-F5344CB8AC3E}">
        <p14:creationId xmlns:p14="http://schemas.microsoft.com/office/powerpoint/2010/main" val="17474280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42479" y="1092467"/>
            <a:ext cx="10907041" cy="5493771"/>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Deploy the Application</a:t>
            </a:r>
            <a:endParaRPr lang="en-US" sz="2100" b="1" dirty="0">
              <a:solidFill>
                <a:srgbClr val="000000"/>
              </a:solidFill>
              <a:latin typeface="Nunito Sans" pitchFamily="2" charset="0"/>
            </a:endParaRPr>
          </a:p>
          <a:p>
            <a:pPr>
              <a:lnSpc>
                <a:spcPct val="200000"/>
              </a:lnSpc>
            </a:pPr>
            <a:r>
              <a:rPr lang="en-US" sz="2100" dirty="0">
                <a:solidFill>
                  <a:srgbClr val="000000"/>
                </a:solidFill>
                <a:latin typeface="Nunito Sans" pitchFamily="2" charset="0"/>
              </a:rPr>
              <a:t>Step 1:  Prepare MYSQL DB for our PHP application.</a:t>
            </a:r>
          </a:p>
          <a:p>
            <a:pPr>
              <a:lnSpc>
                <a:spcPct val="200000"/>
              </a:lnSpc>
            </a:pPr>
            <a:r>
              <a:rPr lang="en-US" sz="2100" dirty="0">
                <a:solidFill>
                  <a:srgbClr val="000000"/>
                </a:solidFill>
                <a:latin typeface="Nunito Sans" pitchFamily="2" charset="0"/>
              </a:rPr>
              <a:t>Step 2: Ensure the connectivity with PHP – DB.</a:t>
            </a:r>
          </a:p>
          <a:p>
            <a:pPr>
              <a:lnSpc>
                <a:spcPct val="200000"/>
              </a:lnSpc>
            </a:pPr>
            <a:r>
              <a:rPr lang="en-US" sz="2100" dirty="0">
                <a:solidFill>
                  <a:srgbClr val="000000"/>
                </a:solidFill>
                <a:latin typeface="Nunito Sans" pitchFamily="2" charset="0"/>
              </a:rPr>
              <a:t>Step 3:  Paste the PHP code in required location.</a:t>
            </a:r>
          </a:p>
          <a:p>
            <a:pPr>
              <a:lnSpc>
                <a:spcPct val="200000"/>
              </a:lnSpc>
            </a:pPr>
            <a:r>
              <a:rPr lang="en-US" sz="2100" dirty="0">
                <a:solidFill>
                  <a:srgbClr val="000000"/>
                </a:solidFill>
                <a:latin typeface="Nunito Sans" pitchFamily="2" charset="0"/>
              </a:rPr>
              <a:t>Step 4: Restart the required services and check the service status.</a:t>
            </a:r>
          </a:p>
          <a:p>
            <a:pPr>
              <a:lnSpc>
                <a:spcPct val="200000"/>
              </a:lnSpc>
            </a:pPr>
            <a:r>
              <a:rPr lang="en-US" sz="2100" dirty="0">
                <a:solidFill>
                  <a:srgbClr val="000000"/>
                </a:solidFill>
                <a:latin typeface="Nunito Sans" pitchFamily="2" charset="0"/>
              </a:rPr>
              <a:t>Step 5: Access the PHP application from user end.</a:t>
            </a:r>
          </a:p>
          <a:p>
            <a:pPr>
              <a:lnSpc>
                <a:spcPct val="150000"/>
              </a:lnSpc>
            </a:pPr>
            <a:endParaRPr lang="en-US" sz="2400" b="1" dirty="0">
              <a:solidFill>
                <a:srgbClr val="000000"/>
              </a:solidFill>
              <a:latin typeface="Nunito Sans" pitchFamily="2" charset="0"/>
            </a:endParaRPr>
          </a:p>
          <a:p>
            <a:pPr>
              <a:lnSpc>
                <a:spcPct val="150000"/>
              </a:lnSpc>
            </a:pPr>
            <a:r>
              <a:rPr lang="en-US" sz="2100" dirty="0">
                <a:solidFill>
                  <a:srgbClr val="000000"/>
                </a:solidFill>
                <a:latin typeface="Nunito Sans" pitchFamily="2" charset="0"/>
              </a:rPr>
              <a:t>         </a:t>
            </a:r>
          </a:p>
          <a:p>
            <a:pPr>
              <a:lnSpc>
                <a:spcPct val="150000"/>
              </a:lnSpc>
            </a:pPr>
            <a:endParaRPr lang="en-US" sz="21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474280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60439" y="1092466"/>
            <a:ext cx="10989081" cy="3554779"/>
          </a:xfrm>
          <a:prstGeom prst="rect">
            <a:avLst/>
          </a:prstGeom>
          <a:noFill/>
          <a:ln>
            <a:noFill/>
          </a:ln>
        </p:spPr>
        <p:txBody>
          <a:bodyPr spcFirstLastPara="1" wrap="square" lIns="91425" tIns="45700" rIns="91425" bIns="45700" anchor="t" anchorCtr="0">
            <a:spAutoFit/>
          </a:bodyPr>
          <a:lstStyle/>
          <a:p>
            <a:pPr algn="ctr">
              <a:lnSpc>
                <a:spcPct val="150000"/>
              </a:lnSpc>
            </a:pPr>
            <a:endParaRPr lang="en-US" sz="3000" b="1" dirty="0">
              <a:solidFill>
                <a:srgbClr val="000000"/>
              </a:solidFill>
              <a:latin typeface="Nunito Sans" pitchFamily="2" charset="0"/>
            </a:endParaRPr>
          </a:p>
          <a:p>
            <a:pPr algn="ctr">
              <a:lnSpc>
                <a:spcPct val="150000"/>
              </a:lnSpc>
            </a:pPr>
            <a:r>
              <a:rPr lang="en-US" sz="3000" b="1" dirty="0">
                <a:solidFill>
                  <a:srgbClr val="000000"/>
                </a:solidFill>
                <a:latin typeface="Nunito Sans" pitchFamily="2" charset="0"/>
              </a:rPr>
              <a:t>Please refer the UDC.pdf file for full set of configuration</a:t>
            </a:r>
          </a:p>
          <a:p>
            <a:pPr algn="ctr">
              <a:lnSpc>
                <a:spcPct val="150000"/>
              </a:lnSpc>
            </a:pPr>
            <a:endParaRPr lang="en-US" sz="3000" b="1" dirty="0">
              <a:solidFill>
                <a:srgbClr val="000000"/>
              </a:solidFill>
              <a:latin typeface="Nunito Sans" pitchFamily="2" charset="0"/>
            </a:endParaRPr>
          </a:p>
          <a:p>
            <a:pPr algn="ctr">
              <a:lnSpc>
                <a:spcPct val="150000"/>
              </a:lnSpc>
            </a:pPr>
            <a:r>
              <a:rPr lang="en-US" sz="3000" dirty="0">
                <a:solidFill>
                  <a:srgbClr val="000000"/>
                </a:solidFill>
                <a:latin typeface="Nunito Sans" pitchFamily="2" charset="0"/>
              </a:rPr>
              <a:t>         </a:t>
            </a:r>
          </a:p>
          <a:p>
            <a:pPr algn="ctr">
              <a:lnSpc>
                <a:spcPct val="150000"/>
              </a:lnSpc>
            </a:pPr>
            <a:endParaRPr lang="en-US" sz="3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2A03E30D-8C8F-79DC-C6B1-FCC98D1C5B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35129" y="2950633"/>
            <a:ext cx="2652252" cy="2652252"/>
          </a:xfrm>
          <a:prstGeom prst="rect">
            <a:avLst/>
          </a:prstGeom>
        </p:spPr>
      </p:pic>
    </p:spTree>
    <p:extLst>
      <p:ext uri="{BB962C8B-B14F-4D97-AF65-F5344CB8AC3E}">
        <p14:creationId xmlns:p14="http://schemas.microsoft.com/office/powerpoint/2010/main" val="16310230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60439" y="1092466"/>
            <a:ext cx="10989081" cy="6232435"/>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 Configure Temporary DNS</a:t>
            </a:r>
            <a:endParaRPr lang="en-US" sz="2100" dirty="0">
              <a:solidFill>
                <a:srgbClr val="000000"/>
              </a:solidFill>
              <a:latin typeface="Nunito Sans" pitchFamily="2" charset="0"/>
            </a:endParaRPr>
          </a:p>
          <a:p>
            <a:pPr>
              <a:lnSpc>
                <a:spcPct val="250000"/>
              </a:lnSpc>
              <a:buFont typeface="Arial" pitchFamily="34" charset="0"/>
              <a:buChar char="•"/>
            </a:pPr>
            <a:r>
              <a:rPr lang="en-US" sz="2100" dirty="0">
                <a:solidFill>
                  <a:srgbClr val="000000"/>
                </a:solidFill>
                <a:latin typeface="Nunito Sans" pitchFamily="2" charset="0"/>
              </a:rPr>
              <a:t> </a:t>
            </a:r>
            <a:r>
              <a:rPr lang="en-US" sz="2400" dirty="0">
                <a:solidFill>
                  <a:srgbClr val="000000"/>
                </a:solidFill>
                <a:latin typeface="Nunito Sans" pitchFamily="2" charset="0"/>
              </a:rPr>
              <a:t>Now your are able to access the PHP web-app in browser with IP address.</a:t>
            </a:r>
          </a:p>
          <a:p>
            <a:pPr>
              <a:lnSpc>
                <a:spcPct val="250000"/>
              </a:lnSpc>
              <a:buFont typeface="Arial" pitchFamily="34" charset="0"/>
              <a:buChar char="•"/>
            </a:pPr>
            <a:r>
              <a:rPr lang="en-US" sz="2400" dirty="0">
                <a:solidFill>
                  <a:srgbClr val="000000"/>
                </a:solidFill>
                <a:latin typeface="Nunito Sans" pitchFamily="2" charset="0"/>
              </a:rPr>
              <a:t> How to configure temporary DNS in Windows and Linux?</a:t>
            </a:r>
          </a:p>
          <a:p>
            <a:pPr>
              <a:lnSpc>
                <a:spcPct val="250000"/>
              </a:lnSpc>
              <a:buFont typeface="Arial" pitchFamily="34" charset="0"/>
              <a:buChar char="•"/>
            </a:pPr>
            <a:r>
              <a:rPr lang="en-US" sz="2400" dirty="0">
                <a:solidFill>
                  <a:srgbClr val="000000"/>
                </a:solidFill>
                <a:latin typeface="Nunito Sans" pitchFamily="2" charset="0"/>
              </a:rPr>
              <a:t> Why we are configuring this now?</a:t>
            </a:r>
          </a:p>
          <a:p>
            <a:pPr>
              <a:lnSpc>
                <a:spcPct val="150000"/>
              </a:lnSpc>
            </a:pPr>
            <a:endParaRPr lang="en-US" sz="2800" dirty="0">
              <a:solidFill>
                <a:srgbClr val="000000"/>
              </a:solidFill>
              <a:latin typeface="Nunito Sans" pitchFamily="2" charset="0"/>
            </a:endParaRPr>
          </a:p>
          <a:p>
            <a:pPr algn="ctr">
              <a:lnSpc>
                <a:spcPct val="150000"/>
              </a:lnSpc>
            </a:pPr>
            <a:endParaRPr lang="en-US" sz="3000" b="1" dirty="0">
              <a:solidFill>
                <a:srgbClr val="000000"/>
              </a:solidFill>
              <a:latin typeface="Nunito Sans" pitchFamily="2" charset="0"/>
            </a:endParaRPr>
          </a:p>
          <a:p>
            <a:pPr algn="ctr">
              <a:lnSpc>
                <a:spcPct val="150000"/>
              </a:lnSpc>
            </a:pPr>
            <a:r>
              <a:rPr lang="en-US" sz="3000" dirty="0">
                <a:solidFill>
                  <a:srgbClr val="000000"/>
                </a:solidFill>
                <a:latin typeface="Nunito Sans" pitchFamily="2" charset="0"/>
              </a:rPr>
              <a:t>         </a:t>
            </a:r>
          </a:p>
          <a:p>
            <a:pPr algn="ctr">
              <a:lnSpc>
                <a:spcPct val="150000"/>
              </a:lnSpc>
            </a:pPr>
            <a:endParaRPr lang="en-US" sz="3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310230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01459" y="790519"/>
            <a:ext cx="10989081" cy="8417649"/>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 Configure Domain Name Server in Windows :</a:t>
            </a:r>
            <a:endParaRPr lang="en-US" sz="2100" dirty="0">
              <a:solidFill>
                <a:srgbClr val="000000"/>
              </a:solidFill>
              <a:latin typeface="Nunito Sans" pitchFamily="2" charset="0"/>
            </a:endParaRPr>
          </a:p>
          <a:p>
            <a:pPr>
              <a:lnSpc>
                <a:spcPct val="200000"/>
              </a:lnSpc>
            </a:pPr>
            <a:r>
              <a:rPr lang="en-US" sz="2100" dirty="0"/>
              <a:t> </a:t>
            </a:r>
            <a:r>
              <a:rPr lang="en-US" sz="2300" dirty="0">
                <a:latin typeface="Nunito Sans"/>
              </a:rPr>
              <a:t>1. Open Run Panel and type system32 </a:t>
            </a:r>
          </a:p>
          <a:p>
            <a:pPr>
              <a:lnSpc>
                <a:spcPct val="200000"/>
              </a:lnSpc>
            </a:pPr>
            <a:r>
              <a:rPr lang="en-US" sz="2300" dirty="0">
                <a:latin typeface="Nunito Sans"/>
              </a:rPr>
              <a:t>2. Open drivers folder </a:t>
            </a:r>
          </a:p>
          <a:p>
            <a:pPr>
              <a:lnSpc>
                <a:spcPct val="200000"/>
              </a:lnSpc>
            </a:pPr>
            <a:r>
              <a:rPr lang="en-US" sz="2300" dirty="0">
                <a:latin typeface="Nunito Sans"/>
              </a:rPr>
              <a:t>3. Under drivers -&gt; etc folder </a:t>
            </a:r>
          </a:p>
          <a:p>
            <a:pPr>
              <a:lnSpc>
                <a:spcPct val="200000"/>
              </a:lnSpc>
            </a:pPr>
            <a:r>
              <a:rPr lang="en-US" sz="2300" dirty="0">
                <a:latin typeface="Nunito Sans"/>
              </a:rPr>
              <a:t>4. Under etc -&gt; hosts </a:t>
            </a:r>
          </a:p>
          <a:p>
            <a:pPr>
              <a:lnSpc>
                <a:spcPct val="200000"/>
              </a:lnSpc>
            </a:pPr>
            <a:r>
              <a:rPr lang="en-US" sz="2300" dirty="0">
                <a:latin typeface="Nunito Sans"/>
              </a:rPr>
              <a:t>5. Open the hosts file with read and write access (Properties – Security - Users(jayanth Lenovo) – Edit – Full control – allow – close) </a:t>
            </a:r>
          </a:p>
          <a:p>
            <a:pPr>
              <a:lnSpc>
                <a:spcPct val="200000"/>
              </a:lnSpc>
            </a:pPr>
            <a:r>
              <a:rPr lang="en-US" sz="2300" dirty="0">
                <a:latin typeface="Nunito Sans"/>
              </a:rPr>
              <a:t>6. Open the file in Notepad and enter your IP and domain new name and save it. </a:t>
            </a:r>
            <a:endParaRPr lang="en-US" sz="2300" dirty="0">
              <a:solidFill>
                <a:srgbClr val="000000"/>
              </a:solidFill>
              <a:latin typeface="Nunito Sans"/>
            </a:endParaRPr>
          </a:p>
          <a:p>
            <a:pPr>
              <a:lnSpc>
                <a:spcPct val="150000"/>
              </a:lnSpc>
            </a:pPr>
            <a:endParaRPr lang="en-US" sz="2800" dirty="0">
              <a:solidFill>
                <a:srgbClr val="000000"/>
              </a:solidFill>
              <a:latin typeface="Nunito Sans" pitchFamily="2" charset="0"/>
            </a:endParaRPr>
          </a:p>
          <a:p>
            <a:pPr algn="ctr">
              <a:lnSpc>
                <a:spcPct val="150000"/>
              </a:lnSpc>
            </a:pPr>
            <a:endParaRPr lang="en-US" sz="3000" b="1" dirty="0">
              <a:solidFill>
                <a:srgbClr val="000000"/>
              </a:solidFill>
              <a:latin typeface="Nunito Sans" pitchFamily="2" charset="0"/>
            </a:endParaRPr>
          </a:p>
          <a:p>
            <a:pPr algn="ctr">
              <a:lnSpc>
                <a:spcPct val="150000"/>
              </a:lnSpc>
            </a:pPr>
            <a:r>
              <a:rPr lang="en-US" sz="3000" dirty="0">
                <a:solidFill>
                  <a:srgbClr val="000000"/>
                </a:solidFill>
                <a:latin typeface="Nunito Sans" pitchFamily="2" charset="0"/>
              </a:rPr>
              <a:t>         </a:t>
            </a:r>
          </a:p>
          <a:p>
            <a:pPr algn="ctr">
              <a:lnSpc>
                <a:spcPct val="150000"/>
              </a:lnSpc>
            </a:pPr>
            <a:endParaRPr lang="en-US" sz="3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305886" y="63306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310230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60439" y="1092466"/>
            <a:ext cx="10989081" cy="2816115"/>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 </a:t>
            </a:r>
            <a:endParaRPr lang="en-US" sz="2800" dirty="0">
              <a:solidFill>
                <a:srgbClr val="000000"/>
              </a:solidFill>
              <a:latin typeface="Nunito Sans" pitchFamily="2" charset="0"/>
            </a:endParaRPr>
          </a:p>
          <a:p>
            <a:pPr algn="ctr">
              <a:lnSpc>
                <a:spcPct val="150000"/>
              </a:lnSpc>
            </a:pPr>
            <a:endParaRPr lang="en-US" sz="3000" b="1" dirty="0">
              <a:solidFill>
                <a:srgbClr val="000000"/>
              </a:solidFill>
              <a:latin typeface="Nunito Sans" pitchFamily="2" charset="0"/>
            </a:endParaRPr>
          </a:p>
          <a:p>
            <a:pPr algn="ctr">
              <a:lnSpc>
                <a:spcPct val="150000"/>
              </a:lnSpc>
            </a:pPr>
            <a:r>
              <a:rPr lang="en-US" sz="3000" dirty="0">
                <a:solidFill>
                  <a:srgbClr val="000000"/>
                </a:solidFill>
                <a:latin typeface="Nunito Sans" pitchFamily="2" charset="0"/>
              </a:rPr>
              <a:t>         </a:t>
            </a:r>
          </a:p>
          <a:p>
            <a:pPr algn="ctr">
              <a:lnSpc>
                <a:spcPct val="150000"/>
              </a:lnSpc>
            </a:pPr>
            <a:endParaRPr lang="en-US" sz="3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486271" y="6360142"/>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p:cNvPicPr>
            <a:picLocks noChangeAspect="1" noChangeArrowheads="1"/>
          </p:cNvPicPr>
          <p:nvPr/>
        </p:nvPicPr>
        <p:blipFill>
          <a:blip r:embed="rId4"/>
          <a:srcRect/>
          <a:stretch>
            <a:fillRect/>
          </a:stretch>
        </p:blipFill>
        <p:spPr bwMode="auto">
          <a:xfrm>
            <a:off x="1011382" y="956377"/>
            <a:ext cx="9833599" cy="5288715"/>
          </a:xfrm>
          <a:prstGeom prst="rect">
            <a:avLst/>
          </a:prstGeom>
          <a:noFill/>
          <a:ln w="9525">
            <a:noFill/>
            <a:miter lim="800000"/>
            <a:headEnd/>
            <a:tailEnd/>
          </a:ln>
          <a:effectLst/>
        </p:spPr>
      </p:pic>
    </p:spTree>
    <p:extLst>
      <p:ext uri="{BB962C8B-B14F-4D97-AF65-F5344CB8AC3E}">
        <p14:creationId xmlns:p14="http://schemas.microsoft.com/office/powerpoint/2010/main" val="16310230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60439" y="1092466"/>
            <a:ext cx="10989081" cy="2816115"/>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 </a:t>
            </a:r>
            <a:endParaRPr lang="en-US" sz="2800" dirty="0">
              <a:solidFill>
                <a:srgbClr val="000000"/>
              </a:solidFill>
              <a:latin typeface="Nunito Sans" pitchFamily="2" charset="0"/>
            </a:endParaRPr>
          </a:p>
          <a:p>
            <a:pPr algn="ctr">
              <a:lnSpc>
                <a:spcPct val="150000"/>
              </a:lnSpc>
            </a:pPr>
            <a:endParaRPr lang="en-US" sz="3000" b="1" dirty="0">
              <a:solidFill>
                <a:srgbClr val="000000"/>
              </a:solidFill>
              <a:latin typeface="Nunito Sans" pitchFamily="2" charset="0"/>
            </a:endParaRPr>
          </a:p>
          <a:p>
            <a:pPr algn="ctr">
              <a:lnSpc>
                <a:spcPct val="150000"/>
              </a:lnSpc>
            </a:pPr>
            <a:r>
              <a:rPr lang="en-US" sz="3000" dirty="0">
                <a:solidFill>
                  <a:srgbClr val="000000"/>
                </a:solidFill>
                <a:latin typeface="Nunito Sans" pitchFamily="2" charset="0"/>
              </a:rPr>
              <a:t>         </a:t>
            </a:r>
          </a:p>
          <a:p>
            <a:pPr algn="ctr">
              <a:lnSpc>
                <a:spcPct val="150000"/>
              </a:lnSpc>
            </a:pPr>
            <a:endParaRPr lang="en-US" sz="3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221673" y="1096875"/>
            <a:ext cx="11707091" cy="4308872"/>
          </a:xfrm>
          <a:prstGeom prst="rect">
            <a:avLst/>
          </a:prstGeom>
        </p:spPr>
        <p:txBody>
          <a:bodyPr wrap="square">
            <a:spAutoFit/>
          </a:bodyPr>
          <a:lstStyle/>
          <a:p>
            <a:r>
              <a:rPr lang="en-US" sz="2800" b="1" dirty="0">
                <a:solidFill>
                  <a:srgbClr val="000000"/>
                </a:solidFill>
                <a:latin typeface="Nunito Sans" pitchFamily="2" charset="0"/>
              </a:rPr>
              <a:t>Configure Domain Name Server in Linux :</a:t>
            </a:r>
            <a:endParaRPr lang="en-US" sz="2100" b="1" dirty="0">
              <a:solidFill>
                <a:srgbClr val="000000"/>
              </a:solidFill>
              <a:latin typeface="Nunito Sans" pitchFamily="2" charset="0"/>
            </a:endParaRPr>
          </a:p>
          <a:p>
            <a:pPr marL="342900" indent="-342900">
              <a:lnSpc>
                <a:spcPct val="200000"/>
              </a:lnSpc>
              <a:buAutoNum type="arabicPeriod"/>
            </a:pPr>
            <a:r>
              <a:rPr lang="en-US" sz="2100" dirty="0">
                <a:latin typeface="Nunito Sans"/>
              </a:rPr>
              <a:t>Vi /etc/hosts</a:t>
            </a:r>
          </a:p>
          <a:p>
            <a:pPr marL="342900" indent="-342900">
              <a:lnSpc>
                <a:spcPct val="200000"/>
              </a:lnSpc>
            </a:pPr>
            <a:r>
              <a:rPr lang="en-US" sz="2100" dirty="0">
                <a:latin typeface="Nunito Sans"/>
              </a:rPr>
              <a:t>2.</a:t>
            </a:r>
          </a:p>
          <a:p>
            <a:pPr marL="342900" indent="-342900">
              <a:lnSpc>
                <a:spcPct val="200000"/>
              </a:lnSpc>
            </a:pPr>
            <a:endParaRPr lang="en-US" sz="2100" dirty="0">
              <a:latin typeface="Nunito Sans"/>
            </a:endParaRPr>
          </a:p>
          <a:p>
            <a:pPr marL="342900" indent="-342900">
              <a:lnSpc>
                <a:spcPct val="200000"/>
              </a:lnSpc>
            </a:pPr>
            <a:endParaRPr lang="en-US" sz="2100" dirty="0">
              <a:latin typeface="Nunito Sans"/>
            </a:endParaRPr>
          </a:p>
          <a:p>
            <a:pPr marL="342900" indent="-342900">
              <a:lnSpc>
                <a:spcPct val="200000"/>
              </a:lnSpc>
            </a:pPr>
            <a:r>
              <a:rPr lang="en-US" sz="2100" dirty="0">
                <a:latin typeface="Nunito Sans"/>
              </a:rPr>
              <a:t>3. Save it (wq!)</a:t>
            </a:r>
          </a:p>
          <a:p>
            <a:pPr marL="342900" indent="-342900">
              <a:lnSpc>
                <a:spcPct val="200000"/>
              </a:lnSpc>
              <a:buAutoNum type="arabicPeriod"/>
            </a:pPr>
            <a:endParaRPr lang="en-US" dirty="0"/>
          </a:p>
        </p:txBody>
      </p:sp>
      <p:pic>
        <p:nvPicPr>
          <p:cNvPr id="2051" name="Picture 3"/>
          <p:cNvPicPr>
            <a:picLocks noChangeAspect="1" noChangeArrowheads="1"/>
          </p:cNvPicPr>
          <p:nvPr/>
        </p:nvPicPr>
        <p:blipFill>
          <a:blip r:embed="rId4"/>
          <a:srcRect/>
          <a:stretch>
            <a:fillRect/>
          </a:stretch>
        </p:blipFill>
        <p:spPr bwMode="auto">
          <a:xfrm>
            <a:off x="653040" y="2292927"/>
            <a:ext cx="8612187" cy="1828800"/>
          </a:xfrm>
          <a:prstGeom prst="rect">
            <a:avLst/>
          </a:prstGeom>
          <a:noFill/>
          <a:ln w="9525">
            <a:noFill/>
            <a:miter lim="800000"/>
            <a:headEnd/>
            <a:tailEnd/>
          </a:ln>
          <a:effectLst/>
        </p:spPr>
      </p:pic>
    </p:spTree>
    <p:extLst>
      <p:ext uri="{BB962C8B-B14F-4D97-AF65-F5344CB8AC3E}">
        <p14:creationId xmlns:p14="http://schemas.microsoft.com/office/powerpoint/2010/main" val="16310230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60439" y="1092466"/>
            <a:ext cx="10989081" cy="2816115"/>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 </a:t>
            </a:r>
            <a:endParaRPr lang="en-US" sz="2800" dirty="0">
              <a:solidFill>
                <a:srgbClr val="000000"/>
              </a:solidFill>
              <a:latin typeface="Nunito Sans" pitchFamily="2" charset="0"/>
            </a:endParaRPr>
          </a:p>
          <a:p>
            <a:pPr algn="ctr">
              <a:lnSpc>
                <a:spcPct val="150000"/>
              </a:lnSpc>
            </a:pPr>
            <a:endParaRPr lang="en-US" sz="3000" b="1" dirty="0">
              <a:solidFill>
                <a:srgbClr val="000000"/>
              </a:solidFill>
              <a:latin typeface="Nunito Sans" pitchFamily="2" charset="0"/>
            </a:endParaRPr>
          </a:p>
          <a:p>
            <a:pPr algn="ctr">
              <a:lnSpc>
                <a:spcPct val="150000"/>
              </a:lnSpc>
            </a:pPr>
            <a:r>
              <a:rPr lang="en-US" sz="3000" dirty="0">
                <a:solidFill>
                  <a:srgbClr val="000000"/>
                </a:solidFill>
                <a:latin typeface="Nunito Sans" pitchFamily="2" charset="0"/>
              </a:rPr>
              <a:t>         </a:t>
            </a:r>
          </a:p>
          <a:p>
            <a:pPr algn="ctr">
              <a:lnSpc>
                <a:spcPct val="150000"/>
              </a:lnSpc>
            </a:pPr>
            <a:endParaRPr lang="en-US" sz="3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221673" y="1096875"/>
            <a:ext cx="11707091" cy="3862596"/>
          </a:xfrm>
          <a:prstGeom prst="rect">
            <a:avLst/>
          </a:prstGeom>
        </p:spPr>
        <p:txBody>
          <a:bodyPr wrap="square">
            <a:spAutoFit/>
          </a:bodyPr>
          <a:lstStyle/>
          <a:p>
            <a:r>
              <a:rPr lang="en-US" sz="2800" b="1" dirty="0">
                <a:solidFill>
                  <a:srgbClr val="000000"/>
                </a:solidFill>
                <a:latin typeface="Nunito Sans" pitchFamily="2" charset="0"/>
              </a:rPr>
              <a:t>Port Forwarding :</a:t>
            </a: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pic>
        <p:nvPicPr>
          <p:cNvPr id="3075" name="Picture 3"/>
          <p:cNvPicPr>
            <a:picLocks noChangeAspect="1" noChangeArrowheads="1"/>
          </p:cNvPicPr>
          <p:nvPr/>
        </p:nvPicPr>
        <p:blipFill>
          <a:blip r:embed="rId4"/>
          <a:srcRect/>
          <a:stretch>
            <a:fillRect/>
          </a:stretch>
        </p:blipFill>
        <p:spPr bwMode="auto">
          <a:xfrm>
            <a:off x="6012873" y="2126947"/>
            <a:ext cx="6080804" cy="3634178"/>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1D6FA9BF-9DE7-5469-77AF-81DF15E4F692}"/>
              </a:ext>
            </a:extLst>
          </p:cNvPr>
          <p:cNvPicPr>
            <a:picLocks noChangeAspect="1"/>
          </p:cNvPicPr>
          <p:nvPr/>
        </p:nvPicPr>
        <p:blipFill>
          <a:blip r:embed="rId5"/>
          <a:stretch>
            <a:fillRect/>
          </a:stretch>
        </p:blipFill>
        <p:spPr>
          <a:xfrm>
            <a:off x="494486" y="1719756"/>
            <a:ext cx="5402379" cy="4377649"/>
          </a:xfrm>
          <a:prstGeom prst="rect">
            <a:avLst/>
          </a:prstGeom>
        </p:spPr>
      </p:pic>
    </p:spTree>
    <p:extLst>
      <p:ext uri="{BB962C8B-B14F-4D97-AF65-F5344CB8AC3E}">
        <p14:creationId xmlns:p14="http://schemas.microsoft.com/office/powerpoint/2010/main" val="16310230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60439" y="1092466"/>
            <a:ext cx="10989081" cy="2816115"/>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 </a:t>
            </a:r>
            <a:endParaRPr lang="en-US" sz="2800" dirty="0">
              <a:solidFill>
                <a:srgbClr val="000000"/>
              </a:solidFill>
              <a:latin typeface="Nunito Sans" pitchFamily="2" charset="0"/>
            </a:endParaRPr>
          </a:p>
          <a:p>
            <a:pPr algn="ctr">
              <a:lnSpc>
                <a:spcPct val="150000"/>
              </a:lnSpc>
            </a:pPr>
            <a:endParaRPr lang="en-US" sz="3000" b="1" dirty="0">
              <a:solidFill>
                <a:srgbClr val="000000"/>
              </a:solidFill>
              <a:latin typeface="Nunito Sans" pitchFamily="2" charset="0"/>
            </a:endParaRPr>
          </a:p>
          <a:p>
            <a:pPr algn="ctr">
              <a:lnSpc>
                <a:spcPct val="150000"/>
              </a:lnSpc>
            </a:pPr>
            <a:r>
              <a:rPr lang="en-US" sz="3000" dirty="0">
                <a:solidFill>
                  <a:srgbClr val="000000"/>
                </a:solidFill>
                <a:latin typeface="Nunito Sans" pitchFamily="2" charset="0"/>
              </a:rPr>
              <a:t>         </a:t>
            </a:r>
          </a:p>
          <a:p>
            <a:pPr algn="ctr">
              <a:lnSpc>
                <a:spcPct val="150000"/>
              </a:lnSpc>
            </a:pPr>
            <a:endParaRPr lang="en-US" sz="3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6DCE350D-4106-9503-D122-06319F3CF609}"/>
              </a:ext>
            </a:extLst>
          </p:cNvPr>
          <p:cNvPicPr>
            <a:picLocks noChangeAspect="1"/>
          </p:cNvPicPr>
          <p:nvPr/>
        </p:nvPicPr>
        <p:blipFill rotWithShape="1">
          <a:blip r:embed="rId4">
            <a:extLst>
              <a:ext uri="{28A0092B-C50C-407E-A947-70E740481C1C}">
                <a14:useLocalDpi xmlns:a14="http://schemas.microsoft.com/office/drawing/2010/main" val="0"/>
              </a:ext>
            </a:extLst>
          </a:blip>
          <a:srcRect t="11966" b="8244"/>
          <a:stretch/>
        </p:blipFill>
        <p:spPr>
          <a:xfrm>
            <a:off x="1415845" y="1285874"/>
            <a:ext cx="9134168" cy="4603649"/>
          </a:xfrm>
          <a:prstGeom prst="rect">
            <a:avLst/>
          </a:prstGeom>
        </p:spPr>
      </p:pic>
    </p:spTree>
    <p:extLst>
      <p:ext uri="{BB962C8B-B14F-4D97-AF65-F5344CB8AC3E}">
        <p14:creationId xmlns:p14="http://schemas.microsoft.com/office/powerpoint/2010/main" val="9943294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60439" y="1092466"/>
            <a:ext cx="10989081" cy="2816115"/>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 </a:t>
            </a:r>
            <a:endParaRPr lang="en-US" sz="2800" dirty="0">
              <a:solidFill>
                <a:srgbClr val="000000"/>
              </a:solidFill>
              <a:latin typeface="Nunito Sans" pitchFamily="2" charset="0"/>
            </a:endParaRPr>
          </a:p>
          <a:p>
            <a:pPr algn="ctr">
              <a:lnSpc>
                <a:spcPct val="150000"/>
              </a:lnSpc>
            </a:pPr>
            <a:endParaRPr lang="en-US" sz="3000" b="1" dirty="0">
              <a:solidFill>
                <a:srgbClr val="000000"/>
              </a:solidFill>
              <a:latin typeface="Nunito Sans" pitchFamily="2" charset="0"/>
            </a:endParaRPr>
          </a:p>
          <a:p>
            <a:pPr algn="ctr">
              <a:lnSpc>
                <a:spcPct val="150000"/>
              </a:lnSpc>
            </a:pPr>
            <a:r>
              <a:rPr lang="en-US" sz="3000" dirty="0">
                <a:solidFill>
                  <a:srgbClr val="000000"/>
                </a:solidFill>
                <a:latin typeface="Nunito Sans" pitchFamily="2" charset="0"/>
              </a:rPr>
              <a:t>         </a:t>
            </a:r>
          </a:p>
          <a:p>
            <a:pPr algn="ctr">
              <a:lnSpc>
                <a:spcPct val="150000"/>
              </a:lnSpc>
            </a:pPr>
            <a:endParaRPr lang="en-US" sz="3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221673" y="1096875"/>
            <a:ext cx="11707091" cy="8910131"/>
          </a:xfrm>
          <a:prstGeom prst="rect">
            <a:avLst/>
          </a:prstGeom>
        </p:spPr>
        <p:txBody>
          <a:bodyPr wrap="square">
            <a:spAutoFit/>
          </a:bodyPr>
          <a:lstStyle/>
          <a:p>
            <a:r>
              <a:rPr lang="en-US" sz="2600" b="1" dirty="0">
                <a:solidFill>
                  <a:srgbClr val="000000"/>
                </a:solidFill>
                <a:latin typeface="Nunito Sans" pitchFamily="2" charset="0"/>
              </a:rPr>
              <a:t>Amazon Web Services</a:t>
            </a:r>
          </a:p>
          <a:p>
            <a:pPr>
              <a:lnSpc>
                <a:spcPct val="200000"/>
              </a:lnSpc>
              <a:buFont typeface="Arial" pitchFamily="34" charset="0"/>
              <a:buChar char="•"/>
            </a:pPr>
            <a:r>
              <a:rPr lang="en-US" sz="2100" dirty="0">
                <a:solidFill>
                  <a:srgbClr val="000000"/>
                </a:solidFill>
                <a:latin typeface="Nunito Sans" pitchFamily="2" charset="0"/>
              </a:rPr>
              <a:t> </a:t>
            </a:r>
            <a:r>
              <a:rPr lang="en-US" sz="2400" dirty="0">
                <a:solidFill>
                  <a:srgbClr val="000000"/>
                </a:solidFill>
                <a:latin typeface="Nunito Sans" pitchFamily="2" charset="0"/>
              </a:rPr>
              <a:t>AWS is a comprehensive cloud computing platform.</a:t>
            </a:r>
          </a:p>
          <a:p>
            <a:pPr>
              <a:lnSpc>
                <a:spcPct val="200000"/>
              </a:lnSpc>
              <a:buFont typeface="Arial" pitchFamily="34" charset="0"/>
              <a:buChar char="•"/>
            </a:pPr>
            <a:r>
              <a:rPr lang="en-US" sz="2400" dirty="0">
                <a:solidFill>
                  <a:srgbClr val="000000"/>
                </a:solidFill>
                <a:latin typeface="Nunito Sans" pitchFamily="2" charset="0"/>
              </a:rPr>
              <a:t> AWS provides a wide range of cloud services, including computing, storage,</a:t>
            </a:r>
          </a:p>
          <a:p>
            <a:pPr>
              <a:lnSpc>
                <a:spcPct val="200000"/>
              </a:lnSpc>
            </a:pPr>
            <a:r>
              <a:rPr lang="en-US" sz="2400" dirty="0">
                <a:solidFill>
                  <a:srgbClr val="000000"/>
                </a:solidFill>
                <a:latin typeface="Nunito Sans" pitchFamily="2" charset="0"/>
              </a:rPr>
              <a:t>  Databases, content delivery, machine learning and analytics as services to help   individuals,  businesses and organizations.</a:t>
            </a:r>
          </a:p>
          <a:p>
            <a:pPr>
              <a:lnSpc>
                <a:spcPct val="200000"/>
              </a:lnSpc>
              <a:buFont typeface="Arial" pitchFamily="34" charset="0"/>
              <a:buChar char="•"/>
            </a:pPr>
            <a:r>
              <a:rPr lang="en-US" sz="2400" dirty="0">
                <a:solidFill>
                  <a:srgbClr val="000000"/>
                </a:solidFill>
                <a:latin typeface="Nunito Sans" pitchFamily="2" charset="0"/>
              </a:rPr>
              <a:t> They will build and deploy scalable and cost-effective applications and services in    AWS.</a:t>
            </a:r>
          </a:p>
          <a:p>
            <a:pPr>
              <a:lnSpc>
                <a:spcPct val="200000"/>
              </a:lnSpc>
            </a:pPr>
            <a:endParaRPr lang="en-US" sz="2100"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Tree>
    <p:extLst>
      <p:ext uri="{BB962C8B-B14F-4D97-AF65-F5344CB8AC3E}">
        <p14:creationId xmlns:p14="http://schemas.microsoft.com/office/powerpoint/2010/main" val="1631023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85659" y="1097851"/>
            <a:ext cx="10907041" cy="5516854"/>
          </a:xfrm>
          <a:prstGeom prst="rect">
            <a:avLst/>
          </a:prstGeom>
          <a:noFill/>
          <a:ln>
            <a:noFill/>
          </a:ln>
        </p:spPr>
        <p:txBody>
          <a:bodyPr spcFirstLastPara="1" wrap="square" lIns="91425" tIns="45700" rIns="91425" bIns="45700" anchor="t" anchorCtr="0">
            <a:spAutoFit/>
          </a:bodyPr>
          <a:lstStyle/>
          <a:p>
            <a:pPr algn="l">
              <a:lnSpc>
                <a:spcPct val="150000"/>
              </a:lnSpc>
            </a:pPr>
            <a:r>
              <a:rPr lang="en-US" sz="2500" b="1" dirty="0">
                <a:solidFill>
                  <a:srgbClr val="000000"/>
                </a:solidFill>
                <a:latin typeface="Nunito Sans" pitchFamily="2" charset="0"/>
              </a:rPr>
              <a:t>What is Data?</a:t>
            </a:r>
            <a:endParaRPr lang="en-US" sz="2500" b="1" i="0" dirty="0">
              <a:solidFill>
                <a:srgbClr val="000000"/>
              </a:solidFill>
              <a:effectLst/>
              <a:latin typeface="Nunito Sans" pitchFamily="2" charset="0"/>
            </a:endParaRPr>
          </a:p>
          <a:p>
            <a:pPr algn="l">
              <a:lnSpc>
                <a:spcPct val="150000"/>
              </a:lnSpc>
              <a:buFont typeface="Arial" pitchFamily="34" charset="0"/>
              <a:buChar char="•"/>
            </a:pPr>
            <a:r>
              <a:rPr lang="en-US" sz="2500" dirty="0">
                <a:latin typeface="Nunito Sans" pitchFamily="2" charset="0"/>
              </a:rPr>
              <a:t> </a:t>
            </a:r>
            <a:r>
              <a:rPr lang="en-US" sz="2000" dirty="0">
                <a:latin typeface="Nunito Sans" pitchFamily="2" charset="0"/>
              </a:rPr>
              <a:t>Collection of information is called Data.</a:t>
            </a:r>
          </a:p>
          <a:p>
            <a:pPr algn="l">
              <a:lnSpc>
                <a:spcPct val="150000"/>
              </a:lnSpc>
              <a:buFont typeface="Arial" pitchFamily="34" charset="0"/>
              <a:buChar char="•"/>
            </a:pPr>
            <a:r>
              <a:rPr lang="en-US" sz="2000" b="0" i="0" dirty="0">
                <a:effectLst/>
                <a:latin typeface="Nunito Sans" pitchFamily="2" charset="0"/>
              </a:rPr>
              <a:t>  Programs are designed to process and manipulate data, while data serves as the input to these programs and the output produced by them.</a:t>
            </a:r>
          </a:p>
          <a:p>
            <a:pPr algn="l">
              <a:lnSpc>
                <a:spcPct val="150000"/>
              </a:lnSpc>
              <a:buFont typeface="Arial" pitchFamily="34" charset="0"/>
              <a:buChar char="•"/>
            </a:pPr>
            <a:r>
              <a:rPr lang="en-US" sz="2000" dirty="0">
                <a:latin typeface="Nunito Sans" pitchFamily="2" charset="0"/>
              </a:rPr>
              <a:t>  A program, in the context of computing, refers to a set of instructions written in      programming language that defines a sequence of operations to be performed by a computer.</a:t>
            </a:r>
          </a:p>
          <a:p>
            <a:pPr algn="l">
              <a:lnSpc>
                <a:spcPct val="150000"/>
              </a:lnSpc>
              <a:buFont typeface="Arial" pitchFamily="34" charset="0"/>
              <a:buChar char="•"/>
            </a:pPr>
            <a:r>
              <a:rPr lang="en-US" sz="2000" b="0" i="0" dirty="0">
                <a:effectLst/>
                <a:latin typeface="Nunito Sans" pitchFamily="2" charset="0"/>
              </a:rPr>
              <a:t> Collection of program is called Application Software.</a:t>
            </a:r>
          </a:p>
          <a:p>
            <a:pPr algn="l">
              <a:lnSpc>
                <a:spcPct val="150000"/>
              </a:lnSpc>
            </a:pPr>
            <a:r>
              <a:rPr lang="en-US" sz="2000" dirty="0">
                <a:latin typeface="Nunito Sans" pitchFamily="2" charset="0"/>
              </a:rPr>
              <a:t>           &gt;System Software</a:t>
            </a:r>
          </a:p>
          <a:p>
            <a:pPr algn="l">
              <a:lnSpc>
                <a:spcPct val="150000"/>
              </a:lnSpc>
            </a:pPr>
            <a:r>
              <a:rPr lang="en-US" sz="2000" b="0" i="0" dirty="0">
                <a:effectLst/>
                <a:latin typeface="Nunito Sans" pitchFamily="2" charset="0"/>
              </a:rPr>
              <a:t>           &gt;Application Software</a:t>
            </a:r>
          </a:p>
          <a:p>
            <a:pPr algn="l">
              <a:lnSpc>
                <a:spcPct val="150000"/>
              </a:lnSpc>
              <a:buFont typeface="Arial" pitchFamily="34" charset="0"/>
              <a:buChar char="•"/>
            </a:pPr>
            <a:r>
              <a:rPr lang="en-US" sz="2000" dirty="0">
                <a:latin typeface="Nunito Sans" pitchFamily="2" charset="0"/>
              </a:rPr>
              <a:t>  Operating System = System Software</a:t>
            </a:r>
            <a:endParaRPr lang="en-US" sz="2000" b="0" i="0" dirty="0">
              <a:effectLst/>
              <a:latin typeface="Nunito Sans" pitchFamily="2" charset="0"/>
            </a:endParaRPr>
          </a:p>
          <a:p>
            <a:pPr>
              <a:lnSpc>
                <a:spcPct val="150000"/>
              </a:lnSpc>
              <a:defRPr/>
            </a:pPr>
            <a:endParaRPr lang="en-GB" sz="2500" noProof="0" dirty="0">
              <a:ln>
                <a:noFill/>
              </a:ln>
              <a:solidFill>
                <a:prstClr val="black"/>
              </a:solidFill>
              <a:effectLst/>
              <a:uLnTx/>
              <a:uFillTx/>
              <a:latin typeface="Nunito Sans" pitchFamily="2" charset="0"/>
              <a:cs typeface="Nunito Sans" panose="00000500000000000000" pitchFamily="2" charset="0"/>
              <a:sym typeface="Nunito Sans" panose="0000050000000000000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4650695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60439" y="1092466"/>
            <a:ext cx="10989081" cy="2816115"/>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 </a:t>
            </a:r>
            <a:endParaRPr lang="en-US" sz="2800" dirty="0">
              <a:solidFill>
                <a:srgbClr val="000000"/>
              </a:solidFill>
              <a:latin typeface="Nunito Sans" pitchFamily="2" charset="0"/>
            </a:endParaRPr>
          </a:p>
          <a:p>
            <a:pPr algn="ctr">
              <a:lnSpc>
                <a:spcPct val="150000"/>
              </a:lnSpc>
            </a:pPr>
            <a:endParaRPr lang="en-US" sz="3000" b="1" dirty="0">
              <a:solidFill>
                <a:srgbClr val="000000"/>
              </a:solidFill>
              <a:latin typeface="Nunito Sans" pitchFamily="2" charset="0"/>
            </a:endParaRPr>
          </a:p>
          <a:p>
            <a:pPr algn="ctr">
              <a:lnSpc>
                <a:spcPct val="150000"/>
              </a:lnSpc>
            </a:pPr>
            <a:r>
              <a:rPr lang="en-US" sz="3000" dirty="0">
                <a:solidFill>
                  <a:srgbClr val="000000"/>
                </a:solidFill>
                <a:latin typeface="Nunito Sans" pitchFamily="2" charset="0"/>
              </a:rPr>
              <a:t>         </a:t>
            </a:r>
          </a:p>
          <a:p>
            <a:pPr algn="ctr">
              <a:lnSpc>
                <a:spcPct val="150000"/>
              </a:lnSpc>
            </a:pPr>
            <a:endParaRPr lang="en-US" sz="3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221673" y="1096875"/>
            <a:ext cx="11707091" cy="10164321"/>
          </a:xfrm>
          <a:prstGeom prst="rect">
            <a:avLst/>
          </a:prstGeom>
        </p:spPr>
        <p:txBody>
          <a:bodyPr wrap="square">
            <a:spAutoFit/>
          </a:bodyPr>
          <a:lstStyle/>
          <a:p>
            <a:r>
              <a:rPr lang="en-US" sz="2800" b="1" dirty="0">
                <a:solidFill>
                  <a:srgbClr val="000000"/>
                </a:solidFill>
                <a:latin typeface="Nunito Sans" pitchFamily="2" charset="0"/>
              </a:rPr>
              <a:t>What is Cloud Computing?</a:t>
            </a:r>
            <a:endParaRPr lang="en-US" sz="2600" b="1" dirty="0">
              <a:solidFill>
                <a:srgbClr val="000000"/>
              </a:solidFill>
              <a:latin typeface="Nunito Sans" pitchFamily="2" charset="0"/>
            </a:endParaRPr>
          </a:p>
          <a:p>
            <a:pPr>
              <a:lnSpc>
                <a:spcPct val="200000"/>
              </a:lnSpc>
              <a:buFont typeface="Arial" pitchFamily="34" charset="0"/>
              <a:buChar char="•"/>
            </a:pPr>
            <a:r>
              <a:rPr lang="en-US" sz="2100" dirty="0">
                <a:solidFill>
                  <a:srgbClr val="000000"/>
                </a:solidFill>
                <a:latin typeface="Nunito Sans" pitchFamily="2" charset="0"/>
              </a:rPr>
              <a:t> Cloud computing is a technology that allows you to access and use computer services and resources like storage , processing power, and software, over the internet, rather than on your local computer.</a:t>
            </a:r>
          </a:p>
          <a:p>
            <a:pPr>
              <a:lnSpc>
                <a:spcPct val="200000"/>
              </a:lnSpc>
              <a:buFont typeface="Arial" pitchFamily="34" charset="0"/>
              <a:buChar char="•"/>
            </a:pPr>
            <a:r>
              <a:rPr lang="en-US" sz="2100" dirty="0">
                <a:solidFill>
                  <a:srgbClr val="000000"/>
                </a:solidFill>
                <a:latin typeface="Nunito Sans" pitchFamily="2" charset="0"/>
              </a:rPr>
              <a:t> It’s is like renting or sharing a computer infrastructure with others, and you can use as much or as little as you need.</a:t>
            </a:r>
          </a:p>
          <a:p>
            <a:pPr>
              <a:lnSpc>
                <a:spcPct val="200000"/>
              </a:lnSpc>
              <a:buFont typeface="Arial" pitchFamily="34" charset="0"/>
              <a:buChar char="•"/>
            </a:pPr>
            <a:r>
              <a:rPr lang="en-US" sz="2100" dirty="0">
                <a:solidFill>
                  <a:srgbClr val="000000"/>
                </a:solidFill>
                <a:latin typeface="Nunito Sans" pitchFamily="2" charset="0"/>
              </a:rPr>
              <a:t> Common examples of cloud services include online storage(example-Dropbox), web-based email (example-Gmail), and cloud platforms like Amazon Web Service (AWS) or Microsoft Azure for business to run applications and store data.</a:t>
            </a:r>
          </a:p>
          <a:p>
            <a:pPr>
              <a:lnSpc>
                <a:spcPct val="150000"/>
              </a:lnSpc>
            </a:pPr>
            <a:endParaRPr lang="en-US" sz="2100" dirty="0">
              <a:solidFill>
                <a:srgbClr val="000000"/>
              </a:solidFill>
              <a:latin typeface="Nunito Sans" pitchFamily="2" charset="0"/>
            </a:endParaRPr>
          </a:p>
          <a:p>
            <a:pPr>
              <a:lnSpc>
                <a:spcPct val="200000"/>
              </a:lnSpc>
            </a:pPr>
            <a:endParaRPr lang="en-US" sz="2100"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Tree>
    <p:extLst>
      <p:ext uri="{BB962C8B-B14F-4D97-AF65-F5344CB8AC3E}">
        <p14:creationId xmlns:p14="http://schemas.microsoft.com/office/powerpoint/2010/main" val="16310230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60439" y="1092466"/>
            <a:ext cx="10989081" cy="2816115"/>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 </a:t>
            </a:r>
            <a:endParaRPr lang="en-US" sz="2800" dirty="0">
              <a:solidFill>
                <a:srgbClr val="000000"/>
              </a:solidFill>
              <a:latin typeface="Nunito Sans" pitchFamily="2" charset="0"/>
            </a:endParaRPr>
          </a:p>
          <a:p>
            <a:pPr algn="ctr">
              <a:lnSpc>
                <a:spcPct val="150000"/>
              </a:lnSpc>
            </a:pPr>
            <a:endParaRPr lang="en-US" sz="3000" b="1" dirty="0">
              <a:solidFill>
                <a:srgbClr val="000000"/>
              </a:solidFill>
              <a:latin typeface="Nunito Sans" pitchFamily="2" charset="0"/>
            </a:endParaRPr>
          </a:p>
          <a:p>
            <a:pPr algn="ctr">
              <a:lnSpc>
                <a:spcPct val="150000"/>
              </a:lnSpc>
            </a:pPr>
            <a:r>
              <a:rPr lang="en-US" sz="3000" dirty="0">
                <a:solidFill>
                  <a:srgbClr val="000000"/>
                </a:solidFill>
                <a:latin typeface="Nunito Sans" pitchFamily="2" charset="0"/>
              </a:rPr>
              <a:t>         </a:t>
            </a:r>
          </a:p>
          <a:p>
            <a:pPr algn="ctr">
              <a:lnSpc>
                <a:spcPct val="150000"/>
              </a:lnSpc>
            </a:pPr>
            <a:endParaRPr lang="en-US" sz="3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811609" y="1112217"/>
            <a:ext cx="11707091" cy="8933215"/>
          </a:xfrm>
          <a:prstGeom prst="rect">
            <a:avLst/>
          </a:prstGeom>
        </p:spPr>
        <p:txBody>
          <a:bodyPr wrap="square">
            <a:spAutoFit/>
          </a:bodyPr>
          <a:lstStyle/>
          <a:p>
            <a:r>
              <a:rPr lang="en-US" sz="2800" b="1" dirty="0">
                <a:solidFill>
                  <a:srgbClr val="000000"/>
                </a:solidFill>
                <a:latin typeface="Nunito Sans" pitchFamily="2" charset="0"/>
              </a:rPr>
              <a:t>Why Cloud Computing?</a:t>
            </a:r>
            <a:endParaRPr lang="en-US" sz="2600" b="1" dirty="0">
              <a:solidFill>
                <a:srgbClr val="000000"/>
              </a:solidFill>
              <a:latin typeface="Nunito Sans" pitchFamily="2" charset="0"/>
            </a:endParaRPr>
          </a:p>
          <a:p>
            <a:pPr>
              <a:lnSpc>
                <a:spcPct val="250000"/>
              </a:lnSpc>
              <a:buFont typeface="Arial" pitchFamily="34" charset="0"/>
              <a:buChar char="•"/>
            </a:pPr>
            <a:r>
              <a:rPr lang="en-US" sz="2100" dirty="0">
                <a:solidFill>
                  <a:srgbClr val="000000"/>
                </a:solidFill>
                <a:latin typeface="Nunito Sans" pitchFamily="2" charset="0"/>
              </a:rPr>
              <a:t> </a:t>
            </a:r>
            <a:r>
              <a:rPr lang="en-US" sz="2300" dirty="0">
                <a:solidFill>
                  <a:srgbClr val="000000"/>
                </a:solidFill>
                <a:latin typeface="Nunito Sans" pitchFamily="2" charset="0"/>
              </a:rPr>
              <a:t>Quick Infrastructure Deployment</a:t>
            </a:r>
          </a:p>
          <a:p>
            <a:pPr>
              <a:lnSpc>
                <a:spcPct val="250000"/>
              </a:lnSpc>
              <a:buFont typeface="Arial" pitchFamily="34" charset="0"/>
              <a:buChar char="•"/>
            </a:pPr>
            <a:r>
              <a:rPr lang="en-US" sz="2300" dirty="0">
                <a:solidFill>
                  <a:srgbClr val="000000"/>
                </a:solidFill>
                <a:latin typeface="Nunito Sans" pitchFamily="2" charset="0"/>
              </a:rPr>
              <a:t> Scalability and Flexibility</a:t>
            </a:r>
          </a:p>
          <a:p>
            <a:pPr>
              <a:lnSpc>
                <a:spcPct val="250000"/>
              </a:lnSpc>
              <a:buFont typeface="Arial" pitchFamily="34" charset="0"/>
              <a:buChar char="•"/>
            </a:pPr>
            <a:r>
              <a:rPr lang="en-US" sz="2300" dirty="0">
                <a:solidFill>
                  <a:srgbClr val="000000"/>
                </a:solidFill>
                <a:latin typeface="Nunito Sans" pitchFamily="2" charset="0"/>
              </a:rPr>
              <a:t> Cost savings</a:t>
            </a:r>
          </a:p>
          <a:p>
            <a:pPr>
              <a:lnSpc>
                <a:spcPct val="250000"/>
              </a:lnSpc>
              <a:buFont typeface="Arial" pitchFamily="34" charset="0"/>
              <a:buChar char="•"/>
            </a:pPr>
            <a:r>
              <a:rPr lang="en-US" sz="2300" dirty="0">
                <a:solidFill>
                  <a:srgbClr val="000000"/>
                </a:solidFill>
                <a:latin typeface="Nunito Sans" pitchFamily="2" charset="0"/>
              </a:rPr>
              <a:t> Prevent Data Loss</a:t>
            </a:r>
          </a:p>
          <a:p>
            <a:pPr>
              <a:lnSpc>
                <a:spcPct val="250000"/>
              </a:lnSpc>
              <a:buFont typeface="Arial" pitchFamily="34" charset="0"/>
              <a:buChar char="•"/>
            </a:pPr>
            <a:r>
              <a:rPr lang="en-US" sz="2300" dirty="0">
                <a:solidFill>
                  <a:srgbClr val="000000"/>
                </a:solidFill>
                <a:latin typeface="Nunito Sans" pitchFamily="2" charset="0"/>
              </a:rPr>
              <a:t> Advanced Security</a:t>
            </a:r>
          </a:p>
          <a:p>
            <a:pPr>
              <a:lnSpc>
                <a:spcPct val="200000"/>
              </a:lnSpc>
            </a:pPr>
            <a:endParaRPr lang="en-US" sz="2100"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Tree>
    <p:extLst>
      <p:ext uri="{BB962C8B-B14F-4D97-AF65-F5344CB8AC3E}">
        <p14:creationId xmlns:p14="http://schemas.microsoft.com/office/powerpoint/2010/main" val="16310230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60439" y="1092466"/>
            <a:ext cx="10989081" cy="2816115"/>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 </a:t>
            </a:r>
            <a:endParaRPr lang="en-US" sz="2800" dirty="0">
              <a:solidFill>
                <a:srgbClr val="000000"/>
              </a:solidFill>
              <a:latin typeface="Nunito Sans" pitchFamily="2" charset="0"/>
            </a:endParaRPr>
          </a:p>
          <a:p>
            <a:pPr algn="ctr">
              <a:lnSpc>
                <a:spcPct val="150000"/>
              </a:lnSpc>
            </a:pPr>
            <a:endParaRPr lang="en-US" sz="3000" b="1" dirty="0">
              <a:solidFill>
                <a:srgbClr val="000000"/>
              </a:solidFill>
              <a:latin typeface="Nunito Sans" pitchFamily="2" charset="0"/>
            </a:endParaRPr>
          </a:p>
          <a:p>
            <a:pPr algn="ctr">
              <a:lnSpc>
                <a:spcPct val="150000"/>
              </a:lnSpc>
            </a:pPr>
            <a:r>
              <a:rPr lang="en-US" sz="3000" dirty="0">
                <a:solidFill>
                  <a:srgbClr val="000000"/>
                </a:solidFill>
                <a:latin typeface="Nunito Sans" pitchFamily="2" charset="0"/>
              </a:rPr>
              <a:t>         </a:t>
            </a:r>
          </a:p>
          <a:p>
            <a:pPr algn="ctr">
              <a:lnSpc>
                <a:spcPct val="150000"/>
              </a:lnSpc>
            </a:pPr>
            <a:endParaRPr lang="en-US" sz="3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221673" y="1096875"/>
            <a:ext cx="11707091" cy="8879354"/>
          </a:xfrm>
          <a:prstGeom prst="rect">
            <a:avLst/>
          </a:prstGeom>
        </p:spPr>
        <p:txBody>
          <a:bodyPr wrap="square">
            <a:spAutoFit/>
          </a:bodyPr>
          <a:lstStyle/>
          <a:p>
            <a:r>
              <a:rPr lang="en-US" sz="2800" b="1" dirty="0">
                <a:solidFill>
                  <a:srgbClr val="000000"/>
                </a:solidFill>
                <a:latin typeface="Nunito Sans" pitchFamily="2" charset="0"/>
              </a:rPr>
              <a:t>Virtualization connection with Cloud Computing?</a:t>
            </a:r>
            <a:endParaRPr lang="en-US" sz="2600" b="1" dirty="0">
              <a:solidFill>
                <a:srgbClr val="000000"/>
              </a:solidFill>
              <a:latin typeface="Nunito Sans" pitchFamily="2" charset="0"/>
            </a:endParaRPr>
          </a:p>
          <a:p>
            <a:pPr>
              <a:lnSpc>
                <a:spcPct val="200000"/>
              </a:lnSpc>
              <a:buFont typeface="Arial" pitchFamily="34" charset="0"/>
              <a:buChar char="•"/>
            </a:pPr>
            <a:r>
              <a:rPr lang="en-US" sz="2100" dirty="0">
                <a:solidFill>
                  <a:srgbClr val="000000"/>
                </a:solidFill>
                <a:latin typeface="Nunito Sans" pitchFamily="2" charset="0"/>
              </a:rPr>
              <a:t> </a:t>
            </a:r>
            <a:r>
              <a:rPr lang="en-US" sz="2200" dirty="0">
                <a:solidFill>
                  <a:srgbClr val="000000"/>
                </a:solidFill>
                <a:latin typeface="Nunito Sans" pitchFamily="2" charset="0"/>
              </a:rPr>
              <a:t>Virtualization technology plays a fundamental and interconnected role in cloud computing.</a:t>
            </a:r>
          </a:p>
          <a:p>
            <a:pPr>
              <a:lnSpc>
                <a:spcPct val="200000"/>
              </a:lnSpc>
              <a:buFont typeface="Arial" pitchFamily="34" charset="0"/>
              <a:buChar char="•"/>
            </a:pPr>
            <a:r>
              <a:rPr lang="en-US" sz="2200" dirty="0">
                <a:solidFill>
                  <a:srgbClr val="000000"/>
                </a:solidFill>
                <a:latin typeface="Nunito Sans" pitchFamily="2" charset="0"/>
              </a:rPr>
              <a:t> Foundation of Cloud Infrastructure</a:t>
            </a:r>
            <a:r>
              <a:rPr lang="en-US" sz="2100" dirty="0">
                <a:solidFill>
                  <a:srgbClr val="000000"/>
                </a:solidFill>
                <a:latin typeface="Nunito Sans" pitchFamily="2" charset="0"/>
              </a:rPr>
              <a:t>:</a:t>
            </a:r>
          </a:p>
          <a:p>
            <a:pPr marL="457200" indent="-457200">
              <a:lnSpc>
                <a:spcPct val="200000"/>
              </a:lnSpc>
            </a:pPr>
            <a:r>
              <a:rPr lang="en-US" sz="2000" dirty="0">
                <a:solidFill>
                  <a:srgbClr val="000000"/>
                </a:solidFill>
                <a:latin typeface="Nunito Sans" pitchFamily="2" charset="0"/>
              </a:rPr>
              <a:t>               Virtualization is a underlying technology that enables the creation of virtual machines or</a:t>
            </a:r>
          </a:p>
          <a:p>
            <a:pPr marL="457200" indent="-457200">
              <a:lnSpc>
                <a:spcPct val="200000"/>
              </a:lnSpc>
            </a:pPr>
            <a:r>
              <a:rPr lang="en-US" sz="2000" dirty="0">
                <a:solidFill>
                  <a:srgbClr val="000000"/>
                </a:solidFill>
                <a:latin typeface="Nunito Sans" pitchFamily="2" charset="0"/>
              </a:rPr>
              <a:t>virtual environments within a single physical server or across multiple physical server.</a:t>
            </a:r>
          </a:p>
          <a:p>
            <a:pPr marL="457200" indent="-457200">
              <a:lnSpc>
                <a:spcPct val="200000"/>
              </a:lnSpc>
            </a:pPr>
            <a:r>
              <a:rPr lang="en-US" sz="2000" dirty="0">
                <a:solidFill>
                  <a:srgbClr val="000000"/>
                </a:solidFill>
                <a:latin typeface="Nunito Sans" pitchFamily="2" charset="0"/>
              </a:rPr>
              <a:t>cloud computing relies heavily on virtualization to create a building blocks for cloud Infrastructure.</a:t>
            </a:r>
          </a:p>
          <a:p>
            <a:pPr marL="457200" indent="-457200">
              <a:lnSpc>
                <a:spcPct val="200000"/>
              </a:lnSpc>
            </a:pPr>
            <a:r>
              <a:rPr lang="en-US" sz="2000" dirty="0">
                <a:solidFill>
                  <a:srgbClr val="000000"/>
                </a:solidFill>
                <a:latin typeface="Nunito Sans" pitchFamily="2" charset="0"/>
              </a:rPr>
              <a:t>               It often involves the use of virtualization technologies within data centers to create and</a:t>
            </a:r>
          </a:p>
          <a:p>
            <a:pPr marL="457200" indent="-457200">
              <a:lnSpc>
                <a:spcPct val="200000"/>
              </a:lnSpc>
            </a:pPr>
            <a:r>
              <a:rPr lang="en-US" sz="2000" dirty="0">
                <a:solidFill>
                  <a:srgbClr val="000000"/>
                </a:solidFill>
                <a:latin typeface="Nunito Sans" pitchFamily="2" charset="0"/>
              </a:rPr>
              <a:t>manage virtual servers, storage and networking.</a:t>
            </a:r>
          </a:p>
          <a:p>
            <a:pPr>
              <a:lnSpc>
                <a:spcPct val="150000"/>
              </a:lnSpc>
            </a:pPr>
            <a:endParaRPr lang="en-US" sz="2800" b="1" dirty="0">
              <a:solidFill>
                <a:srgbClr val="000000"/>
              </a:solidFill>
              <a:latin typeface="Nunito Sans" pitchFamily="2" charset="0"/>
            </a:endParaRPr>
          </a:p>
          <a:p>
            <a:pPr>
              <a:lnSpc>
                <a:spcPct val="150000"/>
              </a:lnSpc>
            </a:pPr>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Tree>
    <p:extLst>
      <p:ext uri="{BB962C8B-B14F-4D97-AF65-F5344CB8AC3E}">
        <p14:creationId xmlns:p14="http://schemas.microsoft.com/office/powerpoint/2010/main" val="16310230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60439" y="1092466"/>
            <a:ext cx="10989081" cy="2816115"/>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 </a:t>
            </a:r>
            <a:endParaRPr lang="en-US" sz="2800" dirty="0">
              <a:solidFill>
                <a:srgbClr val="000000"/>
              </a:solidFill>
              <a:latin typeface="Nunito Sans" pitchFamily="2" charset="0"/>
            </a:endParaRPr>
          </a:p>
          <a:p>
            <a:pPr algn="ctr">
              <a:lnSpc>
                <a:spcPct val="150000"/>
              </a:lnSpc>
            </a:pPr>
            <a:endParaRPr lang="en-US" sz="3000" b="1" dirty="0">
              <a:solidFill>
                <a:srgbClr val="000000"/>
              </a:solidFill>
              <a:latin typeface="Nunito Sans" pitchFamily="2" charset="0"/>
            </a:endParaRPr>
          </a:p>
          <a:p>
            <a:pPr algn="ctr">
              <a:lnSpc>
                <a:spcPct val="150000"/>
              </a:lnSpc>
            </a:pPr>
            <a:r>
              <a:rPr lang="en-US" sz="3000" dirty="0">
                <a:solidFill>
                  <a:srgbClr val="000000"/>
                </a:solidFill>
                <a:latin typeface="Nunito Sans" pitchFamily="2" charset="0"/>
              </a:rPr>
              <a:t>         </a:t>
            </a:r>
          </a:p>
          <a:p>
            <a:pPr algn="ctr">
              <a:lnSpc>
                <a:spcPct val="150000"/>
              </a:lnSpc>
            </a:pPr>
            <a:endParaRPr lang="en-US" sz="3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221673" y="1096875"/>
            <a:ext cx="11707091" cy="9033242"/>
          </a:xfrm>
          <a:prstGeom prst="rect">
            <a:avLst/>
          </a:prstGeom>
        </p:spPr>
        <p:txBody>
          <a:bodyPr wrap="square">
            <a:spAutoFit/>
          </a:bodyPr>
          <a:lstStyle/>
          <a:p>
            <a:r>
              <a:rPr lang="en-US" sz="2800" b="1" dirty="0">
                <a:solidFill>
                  <a:srgbClr val="000000"/>
                </a:solidFill>
                <a:latin typeface="Nunito Sans" pitchFamily="2" charset="0"/>
              </a:rPr>
              <a:t>Data Center</a:t>
            </a:r>
            <a:endParaRPr lang="en-US" sz="2600" b="1" dirty="0">
              <a:solidFill>
                <a:srgbClr val="000000"/>
              </a:solidFill>
              <a:latin typeface="Nunito Sans" pitchFamily="2" charset="0"/>
            </a:endParaRPr>
          </a:p>
          <a:p>
            <a:pPr>
              <a:lnSpc>
                <a:spcPct val="200000"/>
              </a:lnSpc>
              <a:buFont typeface="Arial" pitchFamily="34" charset="0"/>
              <a:buChar char="•"/>
            </a:pPr>
            <a:r>
              <a:rPr lang="en-US" sz="2100" dirty="0">
                <a:solidFill>
                  <a:srgbClr val="000000"/>
                </a:solidFill>
                <a:latin typeface="Nunito Sans" pitchFamily="2" charset="0"/>
              </a:rPr>
              <a:t> </a:t>
            </a:r>
            <a:r>
              <a:rPr lang="en-US" sz="2200" dirty="0">
                <a:solidFill>
                  <a:srgbClr val="000000"/>
                </a:solidFill>
                <a:latin typeface="Nunito Sans" pitchFamily="2" charset="0"/>
              </a:rPr>
              <a:t>Data centers are physically facilities that contains servers, networking equipment, and storage.</a:t>
            </a:r>
          </a:p>
          <a:p>
            <a:pPr>
              <a:lnSpc>
                <a:spcPct val="200000"/>
              </a:lnSpc>
              <a:buFont typeface="Arial" pitchFamily="34" charset="0"/>
              <a:buChar char="•"/>
            </a:pPr>
            <a:r>
              <a:rPr lang="en-US" sz="2200" dirty="0">
                <a:solidFill>
                  <a:srgbClr val="000000"/>
                </a:solidFill>
                <a:latin typeface="Nunito Sans" pitchFamily="2" charset="0"/>
              </a:rPr>
              <a:t> Multiple data centers can be used for redundancy and high availability. Data and applications can be replicated or distributed across different data centers to ensure continuity in case of failures or disasters.</a:t>
            </a:r>
          </a:p>
          <a:p>
            <a:pPr>
              <a:lnSpc>
                <a:spcPct val="200000"/>
              </a:lnSpc>
              <a:buFont typeface="Arial" pitchFamily="34" charset="0"/>
              <a:buChar char="•"/>
            </a:pPr>
            <a:r>
              <a:rPr lang="en-US" sz="2200" dirty="0">
                <a:solidFill>
                  <a:srgbClr val="000000"/>
                </a:solidFill>
                <a:latin typeface="Nunito Sans" pitchFamily="2" charset="0"/>
              </a:rPr>
              <a:t> Managing multiple data centers can be complex and costly, as it involves maintaining hardware, networking and power infrastructure.</a:t>
            </a:r>
            <a:endParaRPr lang="en-US" sz="2100" dirty="0">
              <a:solidFill>
                <a:srgbClr val="000000"/>
              </a:solidFill>
              <a:latin typeface="Nunito Sans" pitchFamily="2" charset="0"/>
            </a:endParaRPr>
          </a:p>
          <a:p>
            <a:pPr>
              <a:lnSpc>
                <a:spcPct val="150000"/>
              </a:lnSpc>
            </a:pPr>
            <a:endParaRPr lang="en-US" sz="2800" b="1" dirty="0">
              <a:solidFill>
                <a:srgbClr val="000000"/>
              </a:solidFill>
              <a:latin typeface="Nunito Sans" pitchFamily="2" charset="0"/>
            </a:endParaRPr>
          </a:p>
          <a:p>
            <a:pPr>
              <a:lnSpc>
                <a:spcPct val="150000"/>
              </a:lnSpc>
            </a:pPr>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Tree>
    <p:extLst>
      <p:ext uri="{BB962C8B-B14F-4D97-AF65-F5344CB8AC3E}">
        <p14:creationId xmlns:p14="http://schemas.microsoft.com/office/powerpoint/2010/main" val="16310230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60439" y="1092466"/>
            <a:ext cx="10989081" cy="2816115"/>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 </a:t>
            </a:r>
            <a:endParaRPr lang="en-US" sz="2800" dirty="0">
              <a:solidFill>
                <a:srgbClr val="000000"/>
              </a:solidFill>
              <a:latin typeface="Nunito Sans" pitchFamily="2" charset="0"/>
            </a:endParaRPr>
          </a:p>
          <a:p>
            <a:pPr algn="ctr">
              <a:lnSpc>
                <a:spcPct val="150000"/>
              </a:lnSpc>
            </a:pPr>
            <a:endParaRPr lang="en-US" sz="3000" b="1" dirty="0">
              <a:solidFill>
                <a:srgbClr val="000000"/>
              </a:solidFill>
              <a:latin typeface="Nunito Sans" pitchFamily="2" charset="0"/>
            </a:endParaRPr>
          </a:p>
          <a:p>
            <a:pPr algn="ctr">
              <a:lnSpc>
                <a:spcPct val="150000"/>
              </a:lnSpc>
            </a:pPr>
            <a:r>
              <a:rPr lang="en-US" sz="3000" dirty="0">
                <a:solidFill>
                  <a:srgbClr val="000000"/>
                </a:solidFill>
                <a:latin typeface="Nunito Sans" pitchFamily="2" charset="0"/>
              </a:rPr>
              <a:t>         </a:t>
            </a:r>
          </a:p>
          <a:p>
            <a:pPr algn="ctr">
              <a:lnSpc>
                <a:spcPct val="150000"/>
              </a:lnSpc>
            </a:pPr>
            <a:endParaRPr lang="en-US" sz="3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221673" y="1096875"/>
            <a:ext cx="11707091" cy="9033242"/>
          </a:xfrm>
          <a:prstGeom prst="rect">
            <a:avLst/>
          </a:prstGeom>
        </p:spPr>
        <p:txBody>
          <a:bodyPr wrap="square">
            <a:spAutoFit/>
          </a:bodyPr>
          <a:lstStyle/>
          <a:p>
            <a:r>
              <a:rPr lang="en-US" sz="2800" b="1" dirty="0">
                <a:solidFill>
                  <a:srgbClr val="000000"/>
                </a:solidFill>
                <a:latin typeface="Nunito Sans" pitchFamily="2" charset="0"/>
              </a:rPr>
              <a:t>AWS - Architecture</a:t>
            </a:r>
            <a:endParaRPr lang="en-US" sz="2600" b="1" dirty="0">
              <a:solidFill>
                <a:srgbClr val="000000"/>
              </a:solidFill>
              <a:latin typeface="Nunito Sans" pitchFamily="2" charset="0"/>
            </a:endParaRPr>
          </a:p>
          <a:p>
            <a:pPr>
              <a:lnSpc>
                <a:spcPct val="200000"/>
              </a:lnSpc>
              <a:buFont typeface="Arial" pitchFamily="34" charset="0"/>
              <a:buChar char="•"/>
            </a:pPr>
            <a:r>
              <a:rPr lang="en-US" sz="2100" dirty="0">
                <a:solidFill>
                  <a:srgbClr val="000000"/>
                </a:solidFill>
                <a:latin typeface="Nunito Sans" pitchFamily="2" charset="0"/>
              </a:rPr>
              <a:t> </a:t>
            </a:r>
            <a:r>
              <a:rPr lang="en-US" sz="2200" dirty="0">
                <a:solidFill>
                  <a:srgbClr val="000000"/>
                </a:solidFill>
                <a:latin typeface="Nunito Sans" pitchFamily="2" charset="0"/>
              </a:rPr>
              <a:t>AWS architecture is the structure and layout of AWS services and components that work together to create a scalable and reliable cloud computing environment.</a:t>
            </a:r>
          </a:p>
          <a:p>
            <a:pPr>
              <a:lnSpc>
                <a:spcPct val="200000"/>
              </a:lnSpc>
              <a:buFont typeface="Arial" pitchFamily="34" charset="0"/>
              <a:buChar char="•"/>
            </a:pPr>
            <a:r>
              <a:rPr lang="en-US" sz="2200" dirty="0">
                <a:solidFill>
                  <a:srgbClr val="000000"/>
                </a:solidFill>
                <a:latin typeface="Nunito Sans" pitchFamily="2" charset="0"/>
              </a:rPr>
              <a:t> Mainly, below three we need to know</a:t>
            </a:r>
          </a:p>
          <a:p>
            <a:pPr>
              <a:lnSpc>
                <a:spcPct val="200000"/>
              </a:lnSpc>
            </a:pPr>
            <a:r>
              <a:rPr lang="en-US" sz="2200" dirty="0">
                <a:solidFill>
                  <a:srgbClr val="000000"/>
                </a:solidFill>
                <a:latin typeface="Nunito Sans" pitchFamily="2" charset="0"/>
              </a:rPr>
              <a:t>            Regions</a:t>
            </a:r>
          </a:p>
          <a:p>
            <a:pPr>
              <a:lnSpc>
                <a:spcPct val="200000"/>
              </a:lnSpc>
            </a:pPr>
            <a:r>
              <a:rPr lang="en-US" sz="2200" dirty="0">
                <a:solidFill>
                  <a:srgbClr val="000000"/>
                </a:solidFill>
                <a:latin typeface="Nunito Sans" pitchFamily="2" charset="0"/>
              </a:rPr>
              <a:t>            Availability Zones               Global Infrastructure</a:t>
            </a:r>
          </a:p>
          <a:p>
            <a:pPr>
              <a:lnSpc>
                <a:spcPct val="200000"/>
              </a:lnSpc>
            </a:pPr>
            <a:r>
              <a:rPr lang="en-US" sz="2200" dirty="0">
                <a:solidFill>
                  <a:srgbClr val="000000"/>
                </a:solidFill>
                <a:latin typeface="Nunito Sans" pitchFamily="2" charset="0"/>
              </a:rPr>
              <a:t>            Edge Locations</a:t>
            </a:r>
          </a:p>
          <a:p>
            <a:pPr>
              <a:lnSpc>
                <a:spcPct val="200000"/>
              </a:lnSpc>
            </a:pPr>
            <a:endParaRPr lang="en-US" sz="2100" dirty="0">
              <a:solidFill>
                <a:srgbClr val="000000"/>
              </a:solidFill>
              <a:latin typeface="Nunito Sans" pitchFamily="2" charset="0"/>
            </a:endParaRPr>
          </a:p>
          <a:p>
            <a:pPr>
              <a:lnSpc>
                <a:spcPct val="150000"/>
              </a:lnSpc>
            </a:pPr>
            <a:endParaRPr lang="en-US" sz="2800" b="1" dirty="0">
              <a:solidFill>
                <a:srgbClr val="000000"/>
              </a:solidFill>
              <a:latin typeface="Nunito Sans" pitchFamily="2" charset="0"/>
            </a:endParaRPr>
          </a:p>
          <a:p>
            <a:pPr>
              <a:lnSpc>
                <a:spcPct val="150000"/>
              </a:lnSpc>
            </a:pPr>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0" name="Right Brace 9"/>
          <p:cNvSpPr/>
          <p:nvPr/>
        </p:nvSpPr>
        <p:spPr>
          <a:xfrm>
            <a:off x="3560618" y="3713018"/>
            <a:ext cx="720437" cy="187036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310230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60439" y="1092466"/>
            <a:ext cx="10989081" cy="2816115"/>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 </a:t>
            </a:r>
            <a:endParaRPr lang="en-US" sz="2800" dirty="0">
              <a:solidFill>
                <a:srgbClr val="000000"/>
              </a:solidFill>
              <a:latin typeface="Nunito Sans" pitchFamily="2" charset="0"/>
            </a:endParaRPr>
          </a:p>
          <a:p>
            <a:pPr algn="ctr">
              <a:lnSpc>
                <a:spcPct val="150000"/>
              </a:lnSpc>
            </a:pPr>
            <a:endParaRPr lang="en-US" sz="3000" b="1" dirty="0">
              <a:solidFill>
                <a:srgbClr val="000000"/>
              </a:solidFill>
              <a:latin typeface="Nunito Sans" pitchFamily="2" charset="0"/>
            </a:endParaRPr>
          </a:p>
          <a:p>
            <a:pPr algn="ctr">
              <a:lnSpc>
                <a:spcPct val="150000"/>
              </a:lnSpc>
            </a:pPr>
            <a:r>
              <a:rPr lang="en-US" sz="3000" dirty="0">
                <a:solidFill>
                  <a:srgbClr val="000000"/>
                </a:solidFill>
                <a:latin typeface="Nunito Sans" pitchFamily="2" charset="0"/>
              </a:rPr>
              <a:t>         </a:t>
            </a:r>
          </a:p>
          <a:p>
            <a:pPr algn="ctr">
              <a:lnSpc>
                <a:spcPct val="150000"/>
              </a:lnSpc>
            </a:pPr>
            <a:endParaRPr lang="en-US" sz="3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221673" y="1096875"/>
            <a:ext cx="11707091" cy="4293483"/>
          </a:xfrm>
          <a:prstGeom prst="rect">
            <a:avLst/>
          </a:prstGeom>
        </p:spPr>
        <p:txBody>
          <a:bodyPr wrap="square">
            <a:spAutoFit/>
          </a:bodyPr>
          <a:lstStyle/>
          <a:p>
            <a:r>
              <a:rPr lang="en-US" sz="2800" b="1" dirty="0">
                <a:solidFill>
                  <a:srgbClr val="000000"/>
                </a:solidFill>
                <a:latin typeface="Nunito Sans" pitchFamily="2" charset="0"/>
              </a:rPr>
              <a:t>Availability Zone </a:t>
            </a:r>
            <a:endParaRPr lang="en-US" sz="2100" dirty="0">
              <a:solidFill>
                <a:srgbClr val="000000"/>
              </a:solidFill>
              <a:latin typeface="Nunito Sans" pitchFamily="2" charset="0"/>
            </a:endParaRPr>
          </a:p>
          <a:p>
            <a:pPr>
              <a:lnSpc>
                <a:spcPct val="150000"/>
              </a:lnSpc>
            </a:pPr>
            <a:endParaRPr lang="en-US" sz="2800" b="1" dirty="0">
              <a:solidFill>
                <a:srgbClr val="000000"/>
              </a:solidFill>
              <a:latin typeface="Nunito Sans" pitchFamily="2" charset="0"/>
            </a:endParaRPr>
          </a:p>
          <a:p>
            <a:pPr>
              <a:lnSpc>
                <a:spcPct val="150000"/>
              </a:lnSpc>
            </a:pPr>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graphicFrame>
        <p:nvGraphicFramePr>
          <p:cNvPr id="11" name="Table 10"/>
          <p:cNvGraphicFramePr>
            <a:graphicFrameLocks noGrp="1"/>
          </p:cNvGraphicFramePr>
          <p:nvPr/>
        </p:nvGraphicFramePr>
        <p:xfrm>
          <a:off x="762001" y="1925782"/>
          <a:ext cx="9961418" cy="4100945"/>
        </p:xfrm>
        <a:graphic>
          <a:graphicData uri="http://schemas.openxmlformats.org/drawingml/2006/table">
            <a:tbl>
              <a:tblPr firstRow="1" bandRow="1">
                <a:tableStyleId>{21E4AEA4-8DFA-4A89-87EB-49C32662AFE0}</a:tableStyleId>
              </a:tblPr>
              <a:tblGrid>
                <a:gridCol w="9961418">
                  <a:extLst>
                    <a:ext uri="{9D8B030D-6E8A-4147-A177-3AD203B41FA5}">
                      <a16:colId xmlns:a16="http://schemas.microsoft.com/office/drawing/2014/main" val="20000"/>
                    </a:ext>
                  </a:extLst>
                </a:gridCol>
              </a:tblGrid>
              <a:tr h="580995">
                <a:tc>
                  <a:txBody>
                    <a:bodyPr/>
                    <a:lstStyle/>
                    <a:p>
                      <a:pPr algn="ctr"/>
                      <a:r>
                        <a:rPr lang="en-US" sz="2000" dirty="0">
                          <a:latin typeface="Nunito Sans"/>
                        </a:rPr>
                        <a:t>Availability Zone</a:t>
                      </a:r>
                    </a:p>
                  </a:txBody>
                  <a:tcPr/>
                </a:tc>
                <a:extLst>
                  <a:ext uri="{0D108BD9-81ED-4DB2-BD59-A6C34878D82A}">
                    <a16:rowId xmlns:a16="http://schemas.microsoft.com/office/drawing/2014/main" val="10000"/>
                  </a:ext>
                </a:extLst>
              </a:tr>
              <a:tr h="671654">
                <a:tc>
                  <a:txBody>
                    <a:bodyPr/>
                    <a:lstStyle/>
                    <a:p>
                      <a:r>
                        <a:rPr lang="en-US" sz="1800" dirty="0">
                          <a:latin typeface="+mn-lt"/>
                        </a:rPr>
                        <a:t>Availability Zones</a:t>
                      </a:r>
                      <a:r>
                        <a:rPr lang="en-US" sz="1800" baseline="0" dirty="0">
                          <a:latin typeface="+mn-lt"/>
                        </a:rPr>
                        <a:t> are like separate data centers in the same city.</a:t>
                      </a:r>
                      <a:endParaRPr lang="en-US" sz="1800" dirty="0">
                        <a:latin typeface="+mn-lt"/>
                      </a:endParaRPr>
                    </a:p>
                  </a:txBody>
                  <a:tcPr/>
                </a:tc>
                <a:extLst>
                  <a:ext uri="{0D108BD9-81ED-4DB2-BD59-A6C34878D82A}">
                    <a16:rowId xmlns:a16="http://schemas.microsoft.com/office/drawing/2014/main" val="10001"/>
                  </a:ext>
                </a:extLst>
              </a:tr>
              <a:tr h="949432">
                <a:tc>
                  <a:txBody>
                    <a:bodyPr/>
                    <a:lstStyle/>
                    <a:p>
                      <a:r>
                        <a:rPr lang="en-US" dirty="0"/>
                        <a:t>AWS sets up multiple availability zones in each AWS region, and they are located close to each other</a:t>
                      </a:r>
                      <a:r>
                        <a:rPr lang="en-US" baseline="0" dirty="0"/>
                        <a:t> but designed to be physically isolated from one another.</a:t>
                      </a:r>
                      <a:endParaRPr lang="en-US" dirty="0"/>
                    </a:p>
                  </a:txBody>
                  <a:tcPr/>
                </a:tc>
                <a:extLst>
                  <a:ext uri="{0D108BD9-81ED-4DB2-BD59-A6C34878D82A}">
                    <a16:rowId xmlns:a16="http://schemas.microsoft.com/office/drawing/2014/main" val="10002"/>
                  </a:ext>
                </a:extLst>
              </a:tr>
              <a:tr h="949432">
                <a:tc>
                  <a:txBody>
                    <a:bodyPr/>
                    <a:lstStyle/>
                    <a:p>
                      <a:r>
                        <a:rPr lang="en-US" dirty="0"/>
                        <a:t>They provide</a:t>
                      </a:r>
                      <a:r>
                        <a:rPr lang="en-US" baseline="0" dirty="0"/>
                        <a:t> redundancy and fault tolerance. If one availability zone experiences an issue, your data or applications can continue running in another without disruption.</a:t>
                      </a:r>
                      <a:endParaRPr lang="en-US" dirty="0"/>
                    </a:p>
                  </a:txBody>
                  <a:tcPr/>
                </a:tc>
                <a:extLst>
                  <a:ext uri="{0D108BD9-81ED-4DB2-BD59-A6C34878D82A}">
                    <a16:rowId xmlns:a16="http://schemas.microsoft.com/office/drawing/2014/main" val="10003"/>
                  </a:ext>
                </a:extLst>
              </a:tr>
              <a:tr h="949432">
                <a:tc>
                  <a:txBody>
                    <a:bodyPr/>
                    <a:lstStyle/>
                    <a:p>
                      <a:r>
                        <a:rPr lang="en-US" dirty="0"/>
                        <a:t>You can think</a:t>
                      </a:r>
                      <a:r>
                        <a:rPr lang="en-US" baseline="0" dirty="0"/>
                        <a:t> of availability zones as AWS’s way of making sure your applications and data are highly available and reliable.</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10230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60439" y="1092466"/>
            <a:ext cx="10989081" cy="2816115"/>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 </a:t>
            </a:r>
            <a:endParaRPr lang="en-US" sz="2800" dirty="0">
              <a:solidFill>
                <a:srgbClr val="000000"/>
              </a:solidFill>
              <a:latin typeface="Nunito Sans" pitchFamily="2" charset="0"/>
            </a:endParaRPr>
          </a:p>
          <a:p>
            <a:pPr algn="ctr">
              <a:lnSpc>
                <a:spcPct val="150000"/>
              </a:lnSpc>
            </a:pPr>
            <a:endParaRPr lang="en-US" sz="3000" b="1" dirty="0">
              <a:solidFill>
                <a:srgbClr val="000000"/>
              </a:solidFill>
              <a:latin typeface="Nunito Sans" pitchFamily="2" charset="0"/>
            </a:endParaRPr>
          </a:p>
          <a:p>
            <a:pPr algn="ctr">
              <a:lnSpc>
                <a:spcPct val="150000"/>
              </a:lnSpc>
            </a:pPr>
            <a:r>
              <a:rPr lang="en-US" sz="3000" dirty="0">
                <a:solidFill>
                  <a:srgbClr val="000000"/>
                </a:solidFill>
                <a:latin typeface="Nunito Sans" pitchFamily="2" charset="0"/>
              </a:rPr>
              <a:t>         </a:t>
            </a:r>
          </a:p>
          <a:p>
            <a:pPr algn="ctr">
              <a:lnSpc>
                <a:spcPct val="150000"/>
              </a:lnSpc>
            </a:pPr>
            <a:endParaRPr lang="en-US" sz="3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221673" y="1096875"/>
            <a:ext cx="11707091" cy="4293483"/>
          </a:xfrm>
          <a:prstGeom prst="rect">
            <a:avLst/>
          </a:prstGeom>
        </p:spPr>
        <p:txBody>
          <a:bodyPr wrap="square">
            <a:spAutoFit/>
          </a:bodyPr>
          <a:lstStyle/>
          <a:p>
            <a:r>
              <a:rPr lang="en-US" sz="2800" b="1" dirty="0">
                <a:solidFill>
                  <a:srgbClr val="000000"/>
                </a:solidFill>
                <a:latin typeface="Nunito Sans" pitchFamily="2" charset="0"/>
              </a:rPr>
              <a:t>Edge Location </a:t>
            </a:r>
            <a:endParaRPr lang="en-US" sz="2100" dirty="0">
              <a:solidFill>
                <a:srgbClr val="000000"/>
              </a:solidFill>
              <a:latin typeface="Nunito Sans" pitchFamily="2" charset="0"/>
            </a:endParaRPr>
          </a:p>
          <a:p>
            <a:pPr>
              <a:lnSpc>
                <a:spcPct val="150000"/>
              </a:lnSpc>
            </a:pPr>
            <a:endParaRPr lang="en-US" sz="2800" b="1" dirty="0">
              <a:solidFill>
                <a:srgbClr val="000000"/>
              </a:solidFill>
              <a:latin typeface="Nunito Sans" pitchFamily="2" charset="0"/>
            </a:endParaRPr>
          </a:p>
          <a:p>
            <a:pPr>
              <a:lnSpc>
                <a:spcPct val="150000"/>
              </a:lnSpc>
            </a:pPr>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graphicFrame>
        <p:nvGraphicFramePr>
          <p:cNvPr id="10" name="Table 9"/>
          <p:cNvGraphicFramePr>
            <a:graphicFrameLocks noGrp="1"/>
          </p:cNvGraphicFramePr>
          <p:nvPr/>
        </p:nvGraphicFramePr>
        <p:xfrm>
          <a:off x="785091" y="2118972"/>
          <a:ext cx="10367817" cy="3746784"/>
        </p:xfrm>
        <a:graphic>
          <a:graphicData uri="http://schemas.openxmlformats.org/drawingml/2006/table">
            <a:tbl>
              <a:tblPr firstRow="1" bandRow="1">
                <a:tableStyleId>{21E4AEA4-8DFA-4A89-87EB-49C32662AFE0}</a:tableStyleId>
              </a:tblPr>
              <a:tblGrid>
                <a:gridCol w="10367817">
                  <a:extLst>
                    <a:ext uri="{9D8B030D-6E8A-4147-A177-3AD203B41FA5}">
                      <a16:colId xmlns:a16="http://schemas.microsoft.com/office/drawing/2014/main" val="20000"/>
                    </a:ext>
                  </a:extLst>
                </a:gridCol>
              </a:tblGrid>
              <a:tr h="616656">
                <a:tc>
                  <a:txBody>
                    <a:bodyPr/>
                    <a:lstStyle/>
                    <a:p>
                      <a:pPr algn="ctr"/>
                      <a:r>
                        <a:rPr lang="en-US" sz="2000" dirty="0">
                          <a:latin typeface="Nunito Sans"/>
                        </a:rPr>
                        <a:t>Edge</a:t>
                      </a:r>
                      <a:r>
                        <a:rPr lang="en-US" sz="2000" baseline="0" dirty="0">
                          <a:latin typeface="Nunito Sans"/>
                        </a:rPr>
                        <a:t> Location</a:t>
                      </a:r>
                      <a:endParaRPr lang="en-US" sz="2000" dirty="0">
                        <a:latin typeface="Nunito Sans"/>
                      </a:endParaRPr>
                    </a:p>
                  </a:txBody>
                  <a:tcPr/>
                </a:tc>
                <a:extLst>
                  <a:ext uri="{0D108BD9-81ED-4DB2-BD59-A6C34878D82A}">
                    <a16:rowId xmlns:a16="http://schemas.microsoft.com/office/drawing/2014/main" val="10000"/>
                  </a:ext>
                </a:extLst>
              </a:tr>
              <a:tr h="616656">
                <a:tc>
                  <a:txBody>
                    <a:bodyPr/>
                    <a:lstStyle/>
                    <a:p>
                      <a:r>
                        <a:rPr lang="en-US" dirty="0"/>
                        <a:t>Edge locations are like small data centers located in different cities and regions around the world.</a:t>
                      </a:r>
                    </a:p>
                  </a:txBody>
                  <a:tcPr/>
                </a:tc>
                <a:extLst>
                  <a:ext uri="{0D108BD9-81ED-4DB2-BD59-A6C34878D82A}">
                    <a16:rowId xmlns:a16="http://schemas.microsoft.com/office/drawing/2014/main" val="10001"/>
                  </a:ext>
                </a:extLst>
              </a:tr>
              <a:tr h="616656">
                <a:tc>
                  <a:txBody>
                    <a:bodyPr/>
                    <a:lstStyle/>
                    <a:p>
                      <a:r>
                        <a:rPr lang="en-US" dirty="0"/>
                        <a:t>They</a:t>
                      </a:r>
                      <a:r>
                        <a:rPr lang="en-US" baseline="0" dirty="0"/>
                        <a:t> are part of Amazon Cloud Front, which is content delivery network(CDN) service provided by AWS.</a:t>
                      </a:r>
                      <a:endParaRPr lang="en-US" dirty="0"/>
                    </a:p>
                  </a:txBody>
                  <a:tcPr/>
                </a:tc>
                <a:extLst>
                  <a:ext uri="{0D108BD9-81ED-4DB2-BD59-A6C34878D82A}">
                    <a16:rowId xmlns:a16="http://schemas.microsoft.com/office/drawing/2014/main" val="10002"/>
                  </a:ext>
                </a:extLst>
              </a:tr>
              <a:tr h="616656">
                <a:tc>
                  <a:txBody>
                    <a:bodyPr/>
                    <a:lstStyle/>
                    <a:p>
                      <a:r>
                        <a:rPr lang="en-US" dirty="0"/>
                        <a:t>Edge Locations store cached copies</a:t>
                      </a:r>
                      <a:r>
                        <a:rPr lang="en-US" baseline="0" dirty="0"/>
                        <a:t> of frequently accessed data, like images and videos, to reduce the load on the main server.</a:t>
                      </a:r>
                      <a:endParaRPr lang="en-US" dirty="0"/>
                    </a:p>
                  </a:txBody>
                  <a:tcPr/>
                </a:tc>
                <a:extLst>
                  <a:ext uri="{0D108BD9-81ED-4DB2-BD59-A6C34878D82A}">
                    <a16:rowId xmlns:a16="http://schemas.microsoft.com/office/drawing/2014/main" val="10003"/>
                  </a:ext>
                </a:extLst>
              </a:tr>
              <a:tr h="616656">
                <a:tc>
                  <a:txBody>
                    <a:bodyPr/>
                    <a:lstStyle/>
                    <a:p>
                      <a:r>
                        <a:rPr lang="en-US" dirty="0"/>
                        <a:t>When a user requests content, it’s served from the nearest</a:t>
                      </a:r>
                      <a:r>
                        <a:rPr lang="en-US" baseline="0" dirty="0"/>
                        <a:t> edge location, which makes the content load faster and reduces the load on the central server.</a:t>
                      </a:r>
                      <a:endParaRPr lang="en-US" dirty="0"/>
                    </a:p>
                  </a:txBody>
                  <a:tcPr/>
                </a:tc>
                <a:extLst>
                  <a:ext uri="{0D108BD9-81ED-4DB2-BD59-A6C34878D82A}">
                    <a16:rowId xmlns:a16="http://schemas.microsoft.com/office/drawing/2014/main" val="10004"/>
                  </a:ext>
                </a:extLst>
              </a:tr>
              <a:tr h="616656">
                <a:tc>
                  <a:txBody>
                    <a:bodyPr/>
                    <a:lstStyle/>
                    <a:p>
                      <a:r>
                        <a:rPr lang="en-US" dirty="0"/>
                        <a:t>Edge locations are crucial  for delivering web content quickly to users all over the globe.</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310230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60439" y="1092466"/>
            <a:ext cx="10989081" cy="2816115"/>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 </a:t>
            </a:r>
            <a:endParaRPr lang="en-US" sz="2800" dirty="0">
              <a:solidFill>
                <a:srgbClr val="000000"/>
              </a:solidFill>
              <a:latin typeface="Nunito Sans" pitchFamily="2" charset="0"/>
            </a:endParaRPr>
          </a:p>
          <a:p>
            <a:pPr algn="ctr">
              <a:lnSpc>
                <a:spcPct val="150000"/>
              </a:lnSpc>
            </a:pPr>
            <a:endParaRPr lang="en-US" sz="3000" b="1" dirty="0">
              <a:solidFill>
                <a:srgbClr val="000000"/>
              </a:solidFill>
              <a:latin typeface="Nunito Sans" pitchFamily="2" charset="0"/>
            </a:endParaRPr>
          </a:p>
          <a:p>
            <a:pPr algn="ctr">
              <a:lnSpc>
                <a:spcPct val="150000"/>
              </a:lnSpc>
            </a:pPr>
            <a:r>
              <a:rPr lang="en-US" sz="3000" dirty="0">
                <a:solidFill>
                  <a:srgbClr val="000000"/>
                </a:solidFill>
                <a:latin typeface="Nunito Sans" pitchFamily="2" charset="0"/>
              </a:rPr>
              <a:t>         </a:t>
            </a:r>
          </a:p>
          <a:p>
            <a:pPr algn="ctr">
              <a:lnSpc>
                <a:spcPct val="150000"/>
              </a:lnSpc>
            </a:pPr>
            <a:endParaRPr lang="en-US" sz="3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560439" y="1257376"/>
            <a:ext cx="11707091" cy="7986802"/>
          </a:xfrm>
          <a:prstGeom prst="rect">
            <a:avLst/>
          </a:prstGeom>
        </p:spPr>
        <p:txBody>
          <a:bodyPr wrap="square">
            <a:spAutoFit/>
          </a:bodyPr>
          <a:lstStyle/>
          <a:p>
            <a:r>
              <a:rPr lang="en-US" sz="2800" b="1" dirty="0">
                <a:solidFill>
                  <a:srgbClr val="000000"/>
                </a:solidFill>
                <a:latin typeface="Nunito Sans" pitchFamily="2" charset="0"/>
              </a:rPr>
              <a:t>Things required to create AWS account</a:t>
            </a:r>
            <a:endParaRPr lang="en-US" sz="2600" b="1" dirty="0">
              <a:solidFill>
                <a:srgbClr val="000000"/>
              </a:solidFill>
              <a:latin typeface="Nunito Sans" pitchFamily="2" charset="0"/>
            </a:endParaRPr>
          </a:p>
          <a:p>
            <a:pPr>
              <a:lnSpc>
                <a:spcPct val="250000"/>
              </a:lnSpc>
              <a:buFont typeface="Arial" pitchFamily="34" charset="0"/>
              <a:buChar char="•"/>
            </a:pPr>
            <a:r>
              <a:rPr lang="en-US" sz="2400" dirty="0">
                <a:solidFill>
                  <a:srgbClr val="000000"/>
                </a:solidFill>
                <a:latin typeface="Nunito Sans" pitchFamily="2" charset="0"/>
              </a:rPr>
              <a:t> E-mail address </a:t>
            </a:r>
          </a:p>
          <a:p>
            <a:pPr>
              <a:lnSpc>
                <a:spcPct val="250000"/>
              </a:lnSpc>
              <a:buFont typeface="Arial" pitchFamily="34" charset="0"/>
              <a:buChar char="•"/>
            </a:pPr>
            <a:r>
              <a:rPr lang="en-US" sz="2400" dirty="0">
                <a:solidFill>
                  <a:srgbClr val="000000"/>
                </a:solidFill>
                <a:latin typeface="Nunito Sans" pitchFamily="2" charset="0"/>
              </a:rPr>
              <a:t> Phone Number</a:t>
            </a:r>
          </a:p>
          <a:p>
            <a:pPr>
              <a:lnSpc>
                <a:spcPct val="250000"/>
              </a:lnSpc>
              <a:buFont typeface="Arial" pitchFamily="34" charset="0"/>
              <a:buChar char="•"/>
            </a:pPr>
            <a:r>
              <a:rPr lang="en-US" sz="2400" dirty="0">
                <a:solidFill>
                  <a:srgbClr val="000000"/>
                </a:solidFill>
                <a:latin typeface="Nunito Sans" pitchFamily="2" charset="0"/>
              </a:rPr>
              <a:t> Credit or Debit Card</a:t>
            </a:r>
          </a:p>
          <a:p>
            <a:pPr>
              <a:lnSpc>
                <a:spcPct val="250000"/>
              </a:lnSpc>
              <a:buFont typeface="Arial" pitchFamily="34" charset="0"/>
              <a:buChar char="•"/>
            </a:pPr>
            <a:r>
              <a:rPr lang="en-US" sz="2400" dirty="0">
                <a:solidFill>
                  <a:srgbClr val="000000"/>
                </a:solidFill>
                <a:latin typeface="Nunito Sans" pitchFamily="2" charset="0"/>
              </a:rPr>
              <a:t> Visit “aws.amazon.com” to create your account</a:t>
            </a:r>
          </a:p>
          <a:p>
            <a:pPr>
              <a:lnSpc>
                <a:spcPct val="150000"/>
              </a:lnSpc>
            </a:pPr>
            <a:endParaRPr lang="en-US" sz="2800" b="1" dirty="0">
              <a:solidFill>
                <a:srgbClr val="000000"/>
              </a:solidFill>
              <a:latin typeface="Nunito Sans" pitchFamily="2" charset="0"/>
            </a:endParaRPr>
          </a:p>
          <a:p>
            <a:pPr>
              <a:lnSpc>
                <a:spcPct val="150000"/>
              </a:lnSpc>
            </a:pPr>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Tree>
    <p:extLst>
      <p:ext uri="{BB962C8B-B14F-4D97-AF65-F5344CB8AC3E}">
        <p14:creationId xmlns:p14="http://schemas.microsoft.com/office/powerpoint/2010/main" val="16310230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60439" y="1092466"/>
            <a:ext cx="10989081" cy="2816115"/>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 </a:t>
            </a:r>
            <a:endParaRPr lang="en-US" sz="2800" dirty="0">
              <a:solidFill>
                <a:srgbClr val="000000"/>
              </a:solidFill>
              <a:latin typeface="Nunito Sans" pitchFamily="2" charset="0"/>
            </a:endParaRPr>
          </a:p>
          <a:p>
            <a:pPr algn="ctr">
              <a:lnSpc>
                <a:spcPct val="150000"/>
              </a:lnSpc>
            </a:pPr>
            <a:endParaRPr lang="en-US" sz="3000" b="1" dirty="0">
              <a:solidFill>
                <a:srgbClr val="000000"/>
              </a:solidFill>
              <a:latin typeface="Nunito Sans" pitchFamily="2" charset="0"/>
            </a:endParaRPr>
          </a:p>
          <a:p>
            <a:pPr algn="ctr">
              <a:lnSpc>
                <a:spcPct val="150000"/>
              </a:lnSpc>
            </a:pPr>
            <a:r>
              <a:rPr lang="en-US" sz="3000" dirty="0">
                <a:solidFill>
                  <a:srgbClr val="000000"/>
                </a:solidFill>
                <a:latin typeface="Nunito Sans" pitchFamily="2" charset="0"/>
              </a:rPr>
              <a:t>         </a:t>
            </a:r>
          </a:p>
          <a:p>
            <a:pPr algn="ctr">
              <a:lnSpc>
                <a:spcPct val="150000"/>
              </a:lnSpc>
            </a:pPr>
            <a:endParaRPr lang="en-US" sz="3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221673" y="1096875"/>
            <a:ext cx="11707091" cy="8694688"/>
          </a:xfrm>
          <a:prstGeom prst="rect">
            <a:avLst/>
          </a:prstGeom>
        </p:spPr>
        <p:txBody>
          <a:bodyPr wrap="square">
            <a:spAutoFit/>
          </a:bodyPr>
          <a:lstStyle/>
          <a:p>
            <a:pPr algn="ctr"/>
            <a:r>
              <a:rPr lang="en-US" sz="2800" b="1" dirty="0">
                <a:solidFill>
                  <a:srgbClr val="000000"/>
                </a:solidFill>
                <a:latin typeface="Nunito Sans" pitchFamily="2" charset="0"/>
              </a:rPr>
              <a:t>Identity and Access Management</a:t>
            </a:r>
          </a:p>
          <a:p>
            <a:pPr algn="ctr"/>
            <a:r>
              <a:rPr lang="en-US" sz="2800" b="1" dirty="0">
                <a:solidFill>
                  <a:srgbClr val="000000"/>
                </a:solidFill>
                <a:latin typeface="Nunito Sans" pitchFamily="2" charset="0"/>
              </a:rPr>
              <a:t>IAM</a:t>
            </a:r>
            <a:endParaRPr lang="en-US" sz="2600" b="1" dirty="0">
              <a:solidFill>
                <a:srgbClr val="000000"/>
              </a:solidFill>
              <a:latin typeface="Nunito Sans" pitchFamily="2" charset="0"/>
            </a:endParaRPr>
          </a:p>
          <a:p>
            <a:pPr lvl="1">
              <a:lnSpc>
                <a:spcPct val="150000"/>
              </a:lnSpc>
              <a:buFont typeface="Arial" pitchFamily="34" charset="0"/>
              <a:buChar char="•"/>
            </a:pPr>
            <a:r>
              <a:rPr lang="en-US" sz="2800" dirty="0">
                <a:solidFill>
                  <a:srgbClr val="000000"/>
                </a:solidFill>
                <a:latin typeface="Nunito Sans" pitchFamily="2" charset="0"/>
              </a:rPr>
              <a:t> </a:t>
            </a:r>
            <a:r>
              <a:rPr lang="en-US" sz="3200" b="1" dirty="0">
                <a:solidFill>
                  <a:srgbClr val="000000"/>
                </a:solidFill>
                <a:latin typeface="Nunito Sans" pitchFamily="2" charset="0"/>
              </a:rPr>
              <a:t>What is IAM?</a:t>
            </a:r>
            <a:endParaRPr lang="en-US" sz="2800" dirty="0">
              <a:solidFill>
                <a:srgbClr val="000000"/>
              </a:solidFill>
              <a:latin typeface="Nunito Sans" pitchFamily="2" charset="0"/>
            </a:endParaRPr>
          </a:p>
          <a:p>
            <a:pPr lvl="1">
              <a:lnSpc>
                <a:spcPct val="150000"/>
              </a:lnSpc>
              <a:buFont typeface="Arial" pitchFamily="34" charset="0"/>
              <a:buChar char="•"/>
            </a:pPr>
            <a:r>
              <a:rPr lang="en-US" sz="2800" dirty="0">
                <a:solidFill>
                  <a:srgbClr val="000000"/>
                </a:solidFill>
                <a:latin typeface="Nunito Sans" pitchFamily="2" charset="0"/>
              </a:rPr>
              <a:t> </a:t>
            </a:r>
            <a:r>
              <a:rPr lang="en-US" sz="2800" b="1" dirty="0">
                <a:solidFill>
                  <a:srgbClr val="000000"/>
                </a:solidFill>
                <a:latin typeface="Nunito Sans" pitchFamily="2" charset="0"/>
              </a:rPr>
              <a:t>Users</a:t>
            </a:r>
            <a:endParaRPr lang="en-US" sz="2800" dirty="0">
              <a:solidFill>
                <a:srgbClr val="000000"/>
              </a:solidFill>
              <a:latin typeface="Nunito Sans" pitchFamily="2" charset="0"/>
            </a:endParaRPr>
          </a:p>
          <a:p>
            <a:pPr lvl="1">
              <a:lnSpc>
                <a:spcPct val="150000"/>
              </a:lnSpc>
              <a:buFont typeface="Arial" pitchFamily="34" charset="0"/>
              <a:buChar char="•"/>
            </a:pPr>
            <a:r>
              <a:rPr lang="en-US" sz="2800" dirty="0">
                <a:solidFill>
                  <a:srgbClr val="000000"/>
                </a:solidFill>
                <a:latin typeface="Nunito Sans" pitchFamily="2" charset="0"/>
              </a:rPr>
              <a:t> </a:t>
            </a:r>
            <a:r>
              <a:rPr lang="en-US" sz="2800" b="1" dirty="0">
                <a:solidFill>
                  <a:srgbClr val="000000"/>
                </a:solidFill>
                <a:latin typeface="Nunito Sans" pitchFamily="2" charset="0"/>
              </a:rPr>
              <a:t>Groups</a:t>
            </a:r>
            <a:endParaRPr lang="en-US" sz="2800" dirty="0">
              <a:solidFill>
                <a:srgbClr val="000000"/>
              </a:solidFill>
              <a:latin typeface="Nunito Sans" pitchFamily="2" charset="0"/>
            </a:endParaRPr>
          </a:p>
          <a:p>
            <a:pPr lvl="1">
              <a:lnSpc>
                <a:spcPct val="150000"/>
              </a:lnSpc>
              <a:buFont typeface="Arial" pitchFamily="34" charset="0"/>
              <a:buChar char="•"/>
            </a:pPr>
            <a:r>
              <a:rPr lang="en-US" sz="2800" dirty="0">
                <a:solidFill>
                  <a:srgbClr val="000000"/>
                </a:solidFill>
                <a:latin typeface="Nunito Sans" pitchFamily="2" charset="0"/>
              </a:rPr>
              <a:t> </a:t>
            </a:r>
            <a:r>
              <a:rPr lang="en-US" sz="2800" b="1" dirty="0">
                <a:solidFill>
                  <a:srgbClr val="000000"/>
                </a:solidFill>
                <a:latin typeface="Nunito Sans" pitchFamily="2" charset="0"/>
              </a:rPr>
              <a:t>Roles</a:t>
            </a:r>
          </a:p>
          <a:p>
            <a:pPr lvl="1">
              <a:lnSpc>
                <a:spcPct val="150000"/>
              </a:lnSpc>
              <a:buFont typeface="Arial" pitchFamily="34" charset="0"/>
              <a:buChar char="•"/>
            </a:pPr>
            <a:r>
              <a:rPr lang="en-US" sz="2800" b="1" dirty="0">
                <a:solidFill>
                  <a:srgbClr val="000000"/>
                </a:solidFill>
                <a:latin typeface="Nunito Sans" pitchFamily="2" charset="0"/>
              </a:rPr>
              <a:t> Policies</a:t>
            </a:r>
          </a:p>
          <a:p>
            <a:pPr lvl="1">
              <a:lnSpc>
                <a:spcPct val="150000"/>
              </a:lnSpc>
              <a:buFont typeface="Arial" pitchFamily="34" charset="0"/>
              <a:buChar char="•"/>
            </a:pPr>
            <a:r>
              <a:rPr lang="en-US" sz="2800" b="1" dirty="0">
                <a:solidFill>
                  <a:srgbClr val="000000"/>
                </a:solidFill>
                <a:latin typeface="Nunito Sans" pitchFamily="2" charset="0"/>
              </a:rPr>
              <a:t> IAM Account Settings</a:t>
            </a:r>
            <a:endParaRPr lang="en-US" sz="2800" dirty="0">
              <a:solidFill>
                <a:srgbClr val="000000"/>
              </a:solidFill>
              <a:latin typeface="Nunito Sans" pitchFamily="2" charset="0"/>
            </a:endParaRPr>
          </a:p>
          <a:p>
            <a:pPr>
              <a:lnSpc>
                <a:spcPct val="150000"/>
              </a:lnSpc>
            </a:pPr>
            <a:endParaRPr lang="en-US" sz="2800" b="1" dirty="0">
              <a:solidFill>
                <a:srgbClr val="000000"/>
              </a:solidFill>
              <a:latin typeface="Nunito Sans" pitchFamily="2" charset="0"/>
            </a:endParaRPr>
          </a:p>
          <a:p>
            <a:pPr>
              <a:lnSpc>
                <a:spcPct val="150000"/>
              </a:lnSpc>
            </a:pPr>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pic>
        <p:nvPicPr>
          <p:cNvPr id="8" name="Picture 7" descr="1686519625751-iam.png"/>
          <p:cNvPicPr>
            <a:picLocks noChangeAspect="1"/>
          </p:cNvPicPr>
          <p:nvPr/>
        </p:nvPicPr>
        <p:blipFill>
          <a:blip r:embed="rId4"/>
          <a:stretch>
            <a:fillRect/>
          </a:stretch>
        </p:blipFill>
        <p:spPr>
          <a:xfrm>
            <a:off x="6075218" y="2417660"/>
            <a:ext cx="5361708" cy="2814897"/>
          </a:xfrm>
          <a:prstGeom prst="rect">
            <a:avLst/>
          </a:prstGeom>
        </p:spPr>
      </p:pic>
    </p:spTree>
    <p:extLst>
      <p:ext uri="{BB962C8B-B14F-4D97-AF65-F5344CB8AC3E}">
        <p14:creationId xmlns:p14="http://schemas.microsoft.com/office/powerpoint/2010/main" val="16310230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60439" y="1092466"/>
            <a:ext cx="10989081" cy="2816115"/>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 </a:t>
            </a:r>
            <a:endParaRPr lang="en-US" sz="2800" dirty="0">
              <a:solidFill>
                <a:srgbClr val="000000"/>
              </a:solidFill>
              <a:latin typeface="Nunito Sans" pitchFamily="2" charset="0"/>
            </a:endParaRPr>
          </a:p>
          <a:p>
            <a:pPr algn="ctr">
              <a:lnSpc>
                <a:spcPct val="150000"/>
              </a:lnSpc>
            </a:pPr>
            <a:endParaRPr lang="en-US" sz="3000" b="1" dirty="0">
              <a:solidFill>
                <a:srgbClr val="000000"/>
              </a:solidFill>
              <a:latin typeface="Nunito Sans" pitchFamily="2" charset="0"/>
            </a:endParaRPr>
          </a:p>
          <a:p>
            <a:pPr algn="ctr">
              <a:lnSpc>
                <a:spcPct val="150000"/>
              </a:lnSpc>
            </a:pPr>
            <a:r>
              <a:rPr lang="en-US" sz="3000" dirty="0">
                <a:solidFill>
                  <a:srgbClr val="000000"/>
                </a:solidFill>
                <a:latin typeface="Nunito Sans" pitchFamily="2" charset="0"/>
              </a:rPr>
              <a:t>         </a:t>
            </a:r>
          </a:p>
          <a:p>
            <a:pPr algn="ctr">
              <a:lnSpc>
                <a:spcPct val="150000"/>
              </a:lnSpc>
            </a:pPr>
            <a:endParaRPr lang="en-US" sz="3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221673" y="1096875"/>
            <a:ext cx="11707091" cy="9787295"/>
          </a:xfrm>
          <a:prstGeom prst="rect">
            <a:avLst/>
          </a:prstGeom>
        </p:spPr>
        <p:txBody>
          <a:bodyPr wrap="square">
            <a:spAutoFit/>
          </a:bodyPr>
          <a:lstStyle/>
          <a:p>
            <a:r>
              <a:rPr lang="en-US" sz="2800" b="1" dirty="0">
                <a:solidFill>
                  <a:srgbClr val="000000"/>
                </a:solidFill>
                <a:latin typeface="Nunito Sans" pitchFamily="2" charset="0"/>
              </a:rPr>
              <a:t>What is IAM?</a:t>
            </a:r>
            <a:endParaRPr lang="en-US" sz="2600" b="1" dirty="0">
              <a:solidFill>
                <a:srgbClr val="000000"/>
              </a:solidFill>
              <a:latin typeface="Nunito Sans" pitchFamily="2" charset="0"/>
            </a:endParaRPr>
          </a:p>
          <a:p>
            <a:pPr>
              <a:lnSpc>
                <a:spcPct val="150000"/>
              </a:lnSpc>
              <a:buFont typeface="Arial" pitchFamily="34" charset="0"/>
              <a:buChar char="•"/>
            </a:pPr>
            <a:r>
              <a:rPr lang="en-US" sz="2100" dirty="0">
                <a:solidFill>
                  <a:srgbClr val="000000"/>
                </a:solidFill>
                <a:latin typeface="Nunito Sans" pitchFamily="2" charset="0"/>
              </a:rPr>
              <a:t> IAM helps you to manage users and their level of access in AWS.</a:t>
            </a:r>
          </a:p>
          <a:p>
            <a:pPr>
              <a:lnSpc>
                <a:spcPct val="150000"/>
              </a:lnSpc>
            </a:pPr>
            <a:r>
              <a:rPr lang="en-US" sz="2100" dirty="0">
                <a:solidFill>
                  <a:srgbClr val="000000"/>
                </a:solidFill>
                <a:latin typeface="Nunito Sans" pitchFamily="2" charset="0"/>
              </a:rPr>
              <a:t>             Create users and assign permissions</a:t>
            </a:r>
          </a:p>
          <a:p>
            <a:pPr>
              <a:lnSpc>
                <a:spcPct val="150000"/>
              </a:lnSpc>
            </a:pPr>
            <a:r>
              <a:rPr lang="en-US" sz="2100" dirty="0">
                <a:solidFill>
                  <a:srgbClr val="000000"/>
                </a:solidFill>
                <a:latin typeface="Nunito Sans" pitchFamily="2" charset="0"/>
              </a:rPr>
              <a:t>             Create groups and roles</a:t>
            </a:r>
          </a:p>
          <a:p>
            <a:pPr>
              <a:lnSpc>
                <a:spcPct val="150000"/>
              </a:lnSpc>
            </a:pPr>
            <a:r>
              <a:rPr lang="en-US" sz="2100" dirty="0">
                <a:solidFill>
                  <a:srgbClr val="000000"/>
                </a:solidFill>
                <a:latin typeface="Nunito Sans" pitchFamily="2" charset="0"/>
              </a:rPr>
              <a:t>             Control access to AWS resources (like S3, EC2) </a:t>
            </a:r>
          </a:p>
          <a:p>
            <a:pPr>
              <a:lnSpc>
                <a:spcPct val="150000"/>
              </a:lnSpc>
              <a:buFont typeface="Arial" pitchFamily="34" charset="0"/>
              <a:buChar char="•"/>
            </a:pPr>
            <a:r>
              <a:rPr lang="en-US" sz="2100" dirty="0">
                <a:solidFill>
                  <a:srgbClr val="000000"/>
                </a:solidFill>
                <a:latin typeface="Nunito Sans" pitchFamily="2" charset="0"/>
              </a:rPr>
              <a:t> We have two types of  AWS user account.</a:t>
            </a:r>
          </a:p>
          <a:p>
            <a:pPr>
              <a:lnSpc>
                <a:spcPct val="150000"/>
              </a:lnSpc>
            </a:pPr>
            <a:r>
              <a:rPr lang="en-US" sz="2100" dirty="0">
                <a:solidFill>
                  <a:srgbClr val="000000"/>
                </a:solidFill>
                <a:latin typeface="Nunito Sans" pitchFamily="2" charset="0"/>
              </a:rPr>
              <a:t>        </a:t>
            </a:r>
            <a:r>
              <a:rPr lang="en-US" sz="2100" b="1" dirty="0">
                <a:solidFill>
                  <a:srgbClr val="000000"/>
                </a:solidFill>
                <a:latin typeface="Nunito Sans" pitchFamily="2" charset="0"/>
              </a:rPr>
              <a:t>Root account </a:t>
            </a:r>
            <a:r>
              <a:rPr lang="en-US" sz="2100" dirty="0">
                <a:solidFill>
                  <a:srgbClr val="000000"/>
                </a:solidFill>
                <a:latin typeface="Nunito Sans" pitchFamily="2" charset="0"/>
              </a:rPr>
              <a:t>– It is associated with your email address. The account owner with complete access to all AWS service and resources. You’re the root user if you created the AWS account and you sign in using your root user email and password.</a:t>
            </a:r>
          </a:p>
          <a:p>
            <a:pPr>
              <a:lnSpc>
                <a:spcPct val="150000"/>
              </a:lnSpc>
            </a:pPr>
            <a:r>
              <a:rPr lang="en-US" sz="2100" b="1" dirty="0">
                <a:solidFill>
                  <a:srgbClr val="000000"/>
                </a:solidFill>
                <a:latin typeface="Nunito Sans" pitchFamily="2" charset="0"/>
              </a:rPr>
              <a:t>        IAM user</a:t>
            </a:r>
            <a:r>
              <a:rPr lang="en-US" sz="2100" dirty="0">
                <a:solidFill>
                  <a:srgbClr val="000000"/>
                </a:solidFill>
                <a:latin typeface="Nunito Sans" pitchFamily="2" charset="0"/>
              </a:rPr>
              <a:t>- The IAM user represents the human user or workload who uses the IAM user to interact with AWS service.</a:t>
            </a:r>
          </a:p>
          <a:p>
            <a:pPr>
              <a:lnSpc>
                <a:spcPct val="200000"/>
              </a:lnSpc>
              <a:buFont typeface="Arial" pitchFamily="34" charset="0"/>
              <a:buChar char="•"/>
            </a:pPr>
            <a:endParaRPr lang="en-US" sz="2100" dirty="0">
              <a:solidFill>
                <a:srgbClr val="000000"/>
              </a:solidFill>
              <a:latin typeface="Nunito Sans" pitchFamily="2" charset="0"/>
            </a:endParaRPr>
          </a:p>
          <a:p>
            <a:pPr>
              <a:lnSpc>
                <a:spcPct val="150000"/>
              </a:lnSpc>
            </a:pPr>
            <a:endParaRPr lang="en-US" sz="2800" b="1" dirty="0">
              <a:solidFill>
                <a:srgbClr val="000000"/>
              </a:solidFill>
              <a:latin typeface="Nunito Sans" pitchFamily="2" charset="0"/>
            </a:endParaRPr>
          </a:p>
          <a:p>
            <a:pPr>
              <a:lnSpc>
                <a:spcPct val="150000"/>
              </a:lnSpc>
            </a:pPr>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Tree>
    <p:extLst>
      <p:ext uri="{BB962C8B-B14F-4D97-AF65-F5344CB8AC3E}">
        <p14:creationId xmlns:p14="http://schemas.microsoft.com/office/powerpoint/2010/main" val="1631023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85659" y="1097851"/>
            <a:ext cx="10907041" cy="4708941"/>
          </a:xfrm>
          <a:prstGeom prst="rect">
            <a:avLst/>
          </a:prstGeom>
          <a:noFill/>
          <a:ln>
            <a:noFill/>
          </a:ln>
        </p:spPr>
        <p:txBody>
          <a:bodyPr spcFirstLastPara="1" wrap="square" lIns="91425" tIns="45700" rIns="91425" bIns="45700" anchor="t" anchorCtr="0">
            <a:spAutoFit/>
          </a:bodyPr>
          <a:lstStyle/>
          <a:p>
            <a:pPr algn="l">
              <a:lnSpc>
                <a:spcPct val="150000"/>
              </a:lnSpc>
            </a:pPr>
            <a:r>
              <a:rPr lang="en-US" sz="2500" b="1" i="0" dirty="0">
                <a:solidFill>
                  <a:srgbClr val="000000"/>
                </a:solidFill>
                <a:effectLst/>
                <a:latin typeface="Nunito Sans" pitchFamily="2" charset="0"/>
              </a:rPr>
              <a:t>Operating System !</a:t>
            </a:r>
          </a:p>
          <a:p>
            <a:pPr>
              <a:lnSpc>
                <a:spcPct val="150000"/>
              </a:lnSpc>
              <a:buFont typeface="Wingdings" pitchFamily="2" charset="2"/>
              <a:buChar char="Ø"/>
              <a:defRPr/>
            </a:pPr>
            <a:r>
              <a:rPr lang="en-GB" sz="2500" noProof="0" dirty="0">
                <a:ln>
                  <a:noFill/>
                </a:ln>
                <a:solidFill>
                  <a:prstClr val="black"/>
                </a:solidFill>
                <a:effectLst/>
                <a:uLnTx/>
                <a:uFillTx/>
                <a:latin typeface="Nunito Sans" pitchFamily="2" charset="0"/>
                <a:cs typeface="Nunito Sans" panose="00000500000000000000" pitchFamily="2" charset="0"/>
                <a:sym typeface="Nunito Sans" panose="00000500000000000000"/>
              </a:rPr>
              <a:t> Interface between user and machine(Computer)</a:t>
            </a:r>
          </a:p>
          <a:p>
            <a:pPr>
              <a:lnSpc>
                <a:spcPct val="150000"/>
              </a:lnSpc>
              <a:buFont typeface="Wingdings" pitchFamily="2" charset="2"/>
              <a:buChar char="Ø"/>
              <a:defRPr/>
            </a:pPr>
            <a:r>
              <a:rPr lang="en-GB" sz="2500" dirty="0">
                <a:solidFill>
                  <a:prstClr val="black"/>
                </a:solidFill>
                <a:latin typeface="Nunito Sans" pitchFamily="2" charset="0"/>
                <a:cs typeface="Nunito Sans" panose="00000500000000000000" pitchFamily="2" charset="0"/>
                <a:sym typeface="Nunito Sans" panose="00000500000000000000"/>
              </a:rPr>
              <a:t>Resource manager of a computer.</a:t>
            </a:r>
          </a:p>
          <a:p>
            <a:pPr>
              <a:lnSpc>
                <a:spcPct val="150000"/>
              </a:lnSpc>
              <a:buFont typeface="Wingdings" pitchFamily="2" charset="2"/>
              <a:buChar char="Ø"/>
              <a:defRPr/>
            </a:pPr>
            <a:r>
              <a:rPr lang="en-GB" sz="2500" noProof="0" dirty="0">
                <a:ln>
                  <a:noFill/>
                </a:ln>
                <a:solidFill>
                  <a:prstClr val="black"/>
                </a:solidFill>
                <a:effectLst/>
                <a:uLnTx/>
                <a:uFillTx/>
                <a:latin typeface="Nunito Sans" pitchFamily="2" charset="0"/>
                <a:cs typeface="Nunito Sans" panose="00000500000000000000" pitchFamily="2" charset="0"/>
                <a:sym typeface="Nunito Sans" panose="00000500000000000000"/>
              </a:rPr>
              <a:t>It will manage the processes, memory and files.</a:t>
            </a:r>
          </a:p>
          <a:p>
            <a:pPr>
              <a:lnSpc>
                <a:spcPct val="150000"/>
              </a:lnSpc>
              <a:defRPr/>
            </a:pPr>
            <a:r>
              <a:rPr lang="en-GB" sz="2500" b="1" dirty="0">
                <a:solidFill>
                  <a:prstClr val="black"/>
                </a:solidFill>
                <a:latin typeface="Nunito Sans" pitchFamily="2" charset="0"/>
                <a:cs typeface="Nunito Sans" panose="00000500000000000000" pitchFamily="2" charset="0"/>
                <a:sym typeface="Nunito Sans" panose="00000500000000000000"/>
              </a:rPr>
              <a:t>Different types of OS !</a:t>
            </a:r>
          </a:p>
          <a:p>
            <a:pPr>
              <a:lnSpc>
                <a:spcPct val="150000"/>
              </a:lnSpc>
              <a:buFont typeface="Wingdings" pitchFamily="2" charset="2"/>
              <a:buChar char="Ø"/>
              <a:defRPr/>
            </a:pPr>
            <a:r>
              <a:rPr lang="en-GB" sz="2500" dirty="0">
                <a:solidFill>
                  <a:prstClr val="black"/>
                </a:solidFill>
                <a:latin typeface="Nunito Sans" pitchFamily="2" charset="0"/>
                <a:cs typeface="Nunito Sans" panose="00000500000000000000" pitchFamily="2" charset="0"/>
                <a:sym typeface="Nunito Sans" panose="00000500000000000000"/>
              </a:rPr>
              <a:t>Linux</a:t>
            </a:r>
          </a:p>
          <a:p>
            <a:pPr>
              <a:lnSpc>
                <a:spcPct val="150000"/>
              </a:lnSpc>
              <a:buFont typeface="Wingdings" pitchFamily="2" charset="2"/>
              <a:buChar char="Ø"/>
              <a:defRPr/>
            </a:pPr>
            <a:r>
              <a:rPr lang="en-GB" sz="2500" noProof="0" dirty="0">
                <a:ln>
                  <a:noFill/>
                </a:ln>
                <a:solidFill>
                  <a:prstClr val="black"/>
                </a:solidFill>
                <a:effectLst/>
                <a:uLnTx/>
                <a:uFillTx/>
                <a:latin typeface="Nunito Sans" pitchFamily="2" charset="0"/>
                <a:cs typeface="Nunito Sans" panose="00000500000000000000" pitchFamily="2" charset="0"/>
                <a:sym typeface="Nunito Sans" panose="00000500000000000000"/>
              </a:rPr>
              <a:t>Microsoft windows</a:t>
            </a:r>
          </a:p>
          <a:p>
            <a:pPr>
              <a:lnSpc>
                <a:spcPct val="150000"/>
              </a:lnSpc>
              <a:buFont typeface="Wingdings" pitchFamily="2" charset="2"/>
              <a:buChar char="Ø"/>
              <a:defRPr/>
            </a:pPr>
            <a:r>
              <a:rPr lang="en-GB" sz="2500" dirty="0">
                <a:solidFill>
                  <a:prstClr val="black"/>
                </a:solidFill>
                <a:latin typeface="Nunito Sans" pitchFamily="2" charset="0"/>
                <a:cs typeface="Nunito Sans" panose="00000500000000000000" pitchFamily="2" charset="0"/>
                <a:sym typeface="Nunito Sans" panose="00000500000000000000"/>
              </a:rPr>
              <a:t>Apple MAC OS</a:t>
            </a:r>
            <a:endParaRPr lang="en-GB" sz="2500" noProof="0" dirty="0">
              <a:ln>
                <a:noFill/>
              </a:ln>
              <a:solidFill>
                <a:prstClr val="black"/>
              </a:solidFill>
              <a:effectLst/>
              <a:uLnTx/>
              <a:uFillTx/>
              <a:latin typeface="Nunito Sans" pitchFamily="2" charset="0"/>
              <a:cs typeface="Nunito Sans" panose="00000500000000000000" pitchFamily="2" charset="0"/>
              <a:sym typeface="Nunito Sans" panose="0000050000000000000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4650695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60439" y="1092466"/>
            <a:ext cx="10989081" cy="2816115"/>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 </a:t>
            </a:r>
            <a:endParaRPr lang="en-US" sz="2800" dirty="0">
              <a:solidFill>
                <a:srgbClr val="000000"/>
              </a:solidFill>
              <a:latin typeface="Nunito Sans" pitchFamily="2" charset="0"/>
            </a:endParaRPr>
          </a:p>
          <a:p>
            <a:pPr algn="ctr">
              <a:lnSpc>
                <a:spcPct val="150000"/>
              </a:lnSpc>
            </a:pPr>
            <a:endParaRPr lang="en-US" sz="3000" b="1" dirty="0">
              <a:solidFill>
                <a:srgbClr val="000000"/>
              </a:solidFill>
              <a:latin typeface="Nunito Sans" pitchFamily="2" charset="0"/>
            </a:endParaRPr>
          </a:p>
          <a:p>
            <a:pPr algn="ctr">
              <a:lnSpc>
                <a:spcPct val="150000"/>
              </a:lnSpc>
            </a:pPr>
            <a:r>
              <a:rPr lang="en-US" sz="3000" dirty="0">
                <a:solidFill>
                  <a:srgbClr val="000000"/>
                </a:solidFill>
                <a:latin typeface="Nunito Sans" pitchFamily="2" charset="0"/>
              </a:rPr>
              <a:t>         </a:t>
            </a:r>
          </a:p>
          <a:p>
            <a:pPr algn="ctr">
              <a:lnSpc>
                <a:spcPct val="150000"/>
              </a:lnSpc>
            </a:pPr>
            <a:endParaRPr lang="en-US" sz="3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221673" y="1096875"/>
            <a:ext cx="11707091" cy="8656216"/>
          </a:xfrm>
          <a:prstGeom prst="rect">
            <a:avLst/>
          </a:prstGeom>
        </p:spPr>
        <p:txBody>
          <a:bodyPr wrap="square">
            <a:spAutoFit/>
          </a:bodyPr>
          <a:lstStyle/>
          <a:p>
            <a:r>
              <a:rPr lang="en-US" sz="2800" b="1" dirty="0">
                <a:solidFill>
                  <a:srgbClr val="000000"/>
                </a:solidFill>
                <a:latin typeface="Nunito Sans" pitchFamily="2" charset="0"/>
              </a:rPr>
              <a:t>Roles and Policies</a:t>
            </a:r>
            <a:endParaRPr lang="en-US" sz="2600" b="1" dirty="0">
              <a:solidFill>
                <a:srgbClr val="000000"/>
              </a:solidFill>
              <a:latin typeface="Nunito Sans" pitchFamily="2" charset="0"/>
            </a:endParaRPr>
          </a:p>
          <a:p>
            <a:pPr>
              <a:lnSpc>
                <a:spcPct val="200000"/>
              </a:lnSpc>
              <a:buFont typeface="Arial" pitchFamily="34" charset="0"/>
              <a:buChar char="•"/>
            </a:pPr>
            <a:r>
              <a:rPr lang="en-US" sz="2100" dirty="0">
                <a:solidFill>
                  <a:srgbClr val="000000"/>
                </a:solidFill>
                <a:latin typeface="Nunito Sans" pitchFamily="2" charset="0"/>
              </a:rPr>
              <a:t> AWS IAM roles and policies are fundamental components of Amazon Web Service (AWS) that help control and manage access to AWS resources.</a:t>
            </a:r>
          </a:p>
          <a:p>
            <a:pPr>
              <a:lnSpc>
                <a:spcPct val="200000"/>
              </a:lnSpc>
              <a:buFont typeface="Arial" pitchFamily="34" charset="0"/>
              <a:buChar char="•"/>
            </a:pPr>
            <a:r>
              <a:rPr lang="en-US" sz="2100" dirty="0">
                <a:solidFill>
                  <a:srgbClr val="000000"/>
                </a:solidFill>
                <a:latin typeface="Nunito Sans" pitchFamily="2" charset="0"/>
              </a:rPr>
              <a:t> IAM roles determine who gets access to AWS resources, and IAM policies define what they can do with that access. Roles and policies work together to help you manage and secure your AWS environment by ensuring that only authorized entities have the right level of access to AWS services and data.</a:t>
            </a:r>
          </a:p>
          <a:p>
            <a:pPr>
              <a:lnSpc>
                <a:spcPct val="150000"/>
              </a:lnSpc>
            </a:pPr>
            <a:r>
              <a:rPr lang="en-US" sz="2100" dirty="0">
                <a:solidFill>
                  <a:srgbClr val="000000"/>
                </a:solidFill>
                <a:latin typeface="Nunito Sans" pitchFamily="2" charset="0"/>
              </a:rPr>
              <a:t>             </a:t>
            </a:r>
          </a:p>
          <a:p>
            <a:pPr>
              <a:lnSpc>
                <a:spcPct val="150000"/>
              </a:lnSpc>
            </a:pPr>
            <a:endParaRPr lang="en-US" sz="2800" b="1" dirty="0">
              <a:solidFill>
                <a:srgbClr val="000000"/>
              </a:solidFill>
              <a:latin typeface="Nunito Sans" pitchFamily="2" charset="0"/>
            </a:endParaRPr>
          </a:p>
          <a:p>
            <a:pPr>
              <a:lnSpc>
                <a:spcPct val="150000"/>
              </a:lnSpc>
            </a:pPr>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Tree>
    <p:extLst>
      <p:ext uri="{BB962C8B-B14F-4D97-AF65-F5344CB8AC3E}">
        <p14:creationId xmlns:p14="http://schemas.microsoft.com/office/powerpoint/2010/main" val="16310230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60439" y="1092466"/>
            <a:ext cx="10989081" cy="2816115"/>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 </a:t>
            </a:r>
            <a:endParaRPr lang="en-US" sz="2800" dirty="0">
              <a:solidFill>
                <a:srgbClr val="000000"/>
              </a:solidFill>
              <a:latin typeface="Nunito Sans" pitchFamily="2" charset="0"/>
            </a:endParaRPr>
          </a:p>
          <a:p>
            <a:pPr algn="ctr">
              <a:lnSpc>
                <a:spcPct val="150000"/>
              </a:lnSpc>
            </a:pPr>
            <a:endParaRPr lang="en-US" sz="3000" b="1" dirty="0">
              <a:solidFill>
                <a:srgbClr val="000000"/>
              </a:solidFill>
              <a:latin typeface="Nunito Sans" pitchFamily="2" charset="0"/>
            </a:endParaRPr>
          </a:p>
          <a:p>
            <a:pPr algn="ctr">
              <a:lnSpc>
                <a:spcPct val="150000"/>
              </a:lnSpc>
            </a:pPr>
            <a:r>
              <a:rPr lang="en-US" sz="3000" dirty="0">
                <a:solidFill>
                  <a:srgbClr val="000000"/>
                </a:solidFill>
                <a:latin typeface="Nunito Sans" pitchFamily="2" charset="0"/>
              </a:rPr>
              <a:t>         </a:t>
            </a:r>
          </a:p>
          <a:p>
            <a:pPr algn="ctr">
              <a:lnSpc>
                <a:spcPct val="150000"/>
              </a:lnSpc>
            </a:pPr>
            <a:endParaRPr lang="en-US" sz="3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221673" y="1096875"/>
            <a:ext cx="11707091" cy="9341019"/>
          </a:xfrm>
          <a:prstGeom prst="rect">
            <a:avLst/>
          </a:prstGeom>
        </p:spPr>
        <p:txBody>
          <a:bodyPr wrap="square">
            <a:spAutoFit/>
          </a:bodyPr>
          <a:lstStyle/>
          <a:p>
            <a:r>
              <a:rPr lang="en-US" sz="2600" b="1" dirty="0">
                <a:solidFill>
                  <a:srgbClr val="000000"/>
                </a:solidFill>
                <a:latin typeface="Nunito Sans" pitchFamily="2" charset="0"/>
              </a:rPr>
              <a:t>IAM Roles</a:t>
            </a:r>
          </a:p>
          <a:p>
            <a:pPr>
              <a:lnSpc>
                <a:spcPct val="150000"/>
              </a:lnSpc>
              <a:buFont typeface="Arial" pitchFamily="34" charset="0"/>
              <a:buChar char="•"/>
            </a:pPr>
            <a:r>
              <a:rPr lang="en-US" sz="2100" dirty="0">
                <a:solidFill>
                  <a:srgbClr val="000000"/>
                </a:solidFill>
                <a:latin typeface="Nunito Sans" pitchFamily="2" charset="0"/>
              </a:rPr>
              <a:t> It is predefined sets of permissions that you can assign to AWS resource.</a:t>
            </a:r>
          </a:p>
          <a:p>
            <a:pPr>
              <a:lnSpc>
                <a:spcPct val="150000"/>
              </a:lnSpc>
              <a:buFont typeface="Arial" pitchFamily="34" charset="0"/>
              <a:buChar char="•"/>
            </a:pPr>
            <a:r>
              <a:rPr lang="en-US" sz="2100" dirty="0">
                <a:solidFill>
                  <a:srgbClr val="000000"/>
                </a:solidFill>
                <a:latin typeface="Nunito Sans" pitchFamily="2" charset="0"/>
              </a:rPr>
              <a:t> These roles help ensure secure access to AWS resources by granting permissions on temporary and as- needed basis.</a:t>
            </a:r>
          </a:p>
          <a:p>
            <a:pPr>
              <a:lnSpc>
                <a:spcPct val="150000"/>
              </a:lnSpc>
            </a:pPr>
            <a:r>
              <a:rPr lang="en-US" sz="2600" b="1" dirty="0">
                <a:solidFill>
                  <a:srgbClr val="000000"/>
                </a:solidFill>
                <a:latin typeface="Nunito Sans" pitchFamily="2" charset="0"/>
              </a:rPr>
              <a:t>IAM Policies</a:t>
            </a:r>
            <a:r>
              <a:rPr lang="en-US" sz="2600" dirty="0">
                <a:solidFill>
                  <a:srgbClr val="000000"/>
                </a:solidFill>
                <a:latin typeface="Nunito Sans" pitchFamily="2" charset="0"/>
              </a:rPr>
              <a:t>         </a:t>
            </a:r>
            <a:endParaRPr lang="en-US" sz="2100" dirty="0">
              <a:solidFill>
                <a:srgbClr val="000000"/>
              </a:solidFill>
              <a:latin typeface="Nunito Sans" pitchFamily="2" charset="0"/>
            </a:endParaRPr>
          </a:p>
          <a:p>
            <a:pPr>
              <a:lnSpc>
                <a:spcPct val="150000"/>
              </a:lnSpc>
              <a:buFont typeface="Arial" pitchFamily="34" charset="0"/>
              <a:buChar char="•"/>
            </a:pPr>
            <a:r>
              <a:rPr lang="en-US" sz="2100" dirty="0">
                <a:solidFill>
                  <a:srgbClr val="000000"/>
                </a:solidFill>
                <a:latin typeface="Nunito Sans" pitchFamily="2" charset="0"/>
              </a:rPr>
              <a:t> IAM policies are like rulebooks that specify what actions are allowed or denied for AWS users or resources.</a:t>
            </a:r>
          </a:p>
          <a:p>
            <a:pPr>
              <a:lnSpc>
                <a:spcPct val="150000"/>
              </a:lnSpc>
              <a:buFont typeface="Arial" pitchFamily="34" charset="0"/>
              <a:buChar char="•"/>
            </a:pPr>
            <a:r>
              <a:rPr lang="en-US" sz="2100" dirty="0">
                <a:solidFill>
                  <a:srgbClr val="000000"/>
                </a:solidFill>
                <a:latin typeface="Nunito Sans" pitchFamily="2" charset="0"/>
              </a:rPr>
              <a:t>Policies are written in JSON format and define the permissions associates with roles, users, groups.</a:t>
            </a:r>
          </a:p>
          <a:p>
            <a:pPr>
              <a:lnSpc>
                <a:spcPct val="150000"/>
              </a:lnSpc>
              <a:buFont typeface="Arial" pitchFamily="34" charset="0"/>
              <a:buChar char="•"/>
            </a:pPr>
            <a:r>
              <a:rPr lang="en-US" sz="2100" dirty="0">
                <a:solidFill>
                  <a:srgbClr val="000000"/>
                </a:solidFill>
                <a:latin typeface="Nunito Sans" pitchFamily="2" charset="0"/>
              </a:rPr>
              <a:t> These policies are used to control who can do what within AWS, which resources they can access, and under what conditions.</a:t>
            </a:r>
            <a:r>
              <a:rPr lang="en-US" sz="2600" dirty="0">
                <a:solidFill>
                  <a:srgbClr val="000000"/>
                </a:solidFill>
                <a:latin typeface="Nunito Sans" pitchFamily="2" charset="0"/>
              </a:rPr>
              <a:t>    </a:t>
            </a:r>
          </a:p>
          <a:p>
            <a:pPr>
              <a:lnSpc>
                <a:spcPct val="150000"/>
              </a:lnSpc>
            </a:pPr>
            <a:endParaRPr lang="en-US" sz="2800" b="1" dirty="0">
              <a:solidFill>
                <a:srgbClr val="000000"/>
              </a:solidFill>
              <a:latin typeface="Nunito Sans" pitchFamily="2" charset="0"/>
            </a:endParaRPr>
          </a:p>
          <a:p>
            <a:pPr>
              <a:lnSpc>
                <a:spcPct val="150000"/>
              </a:lnSpc>
            </a:pPr>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Tree>
    <p:extLst>
      <p:ext uri="{BB962C8B-B14F-4D97-AF65-F5344CB8AC3E}">
        <p14:creationId xmlns:p14="http://schemas.microsoft.com/office/powerpoint/2010/main" val="16310230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60439" y="1092466"/>
            <a:ext cx="10989081" cy="2816115"/>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 </a:t>
            </a:r>
            <a:endParaRPr lang="en-US" sz="2800" dirty="0">
              <a:solidFill>
                <a:srgbClr val="000000"/>
              </a:solidFill>
              <a:latin typeface="Nunito Sans" pitchFamily="2" charset="0"/>
            </a:endParaRPr>
          </a:p>
          <a:p>
            <a:pPr algn="ctr">
              <a:lnSpc>
                <a:spcPct val="150000"/>
              </a:lnSpc>
            </a:pPr>
            <a:endParaRPr lang="en-US" sz="3000" b="1" dirty="0">
              <a:solidFill>
                <a:srgbClr val="000000"/>
              </a:solidFill>
              <a:latin typeface="Nunito Sans" pitchFamily="2" charset="0"/>
            </a:endParaRPr>
          </a:p>
          <a:p>
            <a:pPr algn="ctr">
              <a:lnSpc>
                <a:spcPct val="150000"/>
              </a:lnSpc>
            </a:pPr>
            <a:r>
              <a:rPr lang="en-US" sz="3000" dirty="0">
                <a:solidFill>
                  <a:srgbClr val="000000"/>
                </a:solidFill>
                <a:latin typeface="Nunito Sans" pitchFamily="2" charset="0"/>
              </a:rPr>
              <a:t>         </a:t>
            </a:r>
          </a:p>
          <a:p>
            <a:pPr algn="ctr">
              <a:lnSpc>
                <a:spcPct val="150000"/>
              </a:lnSpc>
            </a:pPr>
            <a:endParaRPr lang="en-US" sz="3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642480" y="1112217"/>
            <a:ext cx="11707091" cy="8463855"/>
          </a:xfrm>
          <a:prstGeom prst="rect">
            <a:avLst/>
          </a:prstGeom>
        </p:spPr>
        <p:txBody>
          <a:bodyPr wrap="square">
            <a:spAutoFit/>
          </a:bodyPr>
          <a:lstStyle/>
          <a:p>
            <a:r>
              <a:rPr lang="en-US" sz="2600" b="1" dirty="0">
                <a:solidFill>
                  <a:srgbClr val="000000"/>
                </a:solidFill>
                <a:latin typeface="Nunito Sans" pitchFamily="2" charset="0"/>
              </a:rPr>
              <a:t>What we are going to do now?</a:t>
            </a:r>
          </a:p>
          <a:p>
            <a:pPr>
              <a:lnSpc>
                <a:spcPct val="250000"/>
              </a:lnSpc>
              <a:buFont typeface="Arial" pitchFamily="34" charset="0"/>
              <a:buChar char="•"/>
            </a:pPr>
            <a:r>
              <a:rPr lang="en-US" sz="2100" dirty="0">
                <a:solidFill>
                  <a:srgbClr val="000000"/>
                </a:solidFill>
                <a:latin typeface="Nunito Sans" pitchFamily="2" charset="0"/>
              </a:rPr>
              <a:t> Create a group and assign any AWS resource permission.</a:t>
            </a:r>
          </a:p>
          <a:p>
            <a:pPr>
              <a:lnSpc>
                <a:spcPct val="250000"/>
              </a:lnSpc>
              <a:buFont typeface="Arial" pitchFamily="34" charset="0"/>
              <a:buChar char="•"/>
            </a:pPr>
            <a:r>
              <a:rPr lang="en-US" sz="2100" b="1" dirty="0">
                <a:solidFill>
                  <a:srgbClr val="000000"/>
                </a:solidFill>
                <a:latin typeface="Nunito Sans" pitchFamily="2" charset="0"/>
              </a:rPr>
              <a:t> </a:t>
            </a:r>
            <a:r>
              <a:rPr lang="en-US" sz="2100" dirty="0">
                <a:solidFill>
                  <a:srgbClr val="000000"/>
                </a:solidFill>
                <a:latin typeface="Nunito Sans" pitchFamily="2" charset="0"/>
              </a:rPr>
              <a:t>Create new user and assign this user to the group.</a:t>
            </a:r>
          </a:p>
          <a:p>
            <a:pPr>
              <a:lnSpc>
                <a:spcPct val="250000"/>
              </a:lnSpc>
              <a:buFont typeface="Arial" pitchFamily="34" charset="0"/>
              <a:buChar char="•"/>
            </a:pPr>
            <a:r>
              <a:rPr lang="en-US" sz="2100" b="1" dirty="0">
                <a:solidFill>
                  <a:srgbClr val="000000"/>
                </a:solidFill>
                <a:latin typeface="Nunito Sans" pitchFamily="2" charset="0"/>
              </a:rPr>
              <a:t> </a:t>
            </a:r>
            <a:r>
              <a:rPr lang="en-US" sz="2100" dirty="0">
                <a:solidFill>
                  <a:srgbClr val="000000"/>
                </a:solidFill>
                <a:latin typeface="Nunito Sans" pitchFamily="2" charset="0"/>
              </a:rPr>
              <a:t>Try to login via new IAM user and check the permissions.</a:t>
            </a:r>
          </a:p>
          <a:p>
            <a:pPr>
              <a:lnSpc>
                <a:spcPct val="250000"/>
              </a:lnSpc>
              <a:buFont typeface="Arial" pitchFamily="34" charset="0"/>
              <a:buChar char="•"/>
            </a:pPr>
            <a:r>
              <a:rPr lang="en-US" sz="2100" dirty="0">
                <a:solidFill>
                  <a:srgbClr val="000000"/>
                </a:solidFill>
                <a:latin typeface="Nunito Sans" pitchFamily="2" charset="0"/>
              </a:rPr>
              <a:t> Understand programmatic access and IAM account settings.</a:t>
            </a:r>
          </a:p>
          <a:p>
            <a:pPr>
              <a:lnSpc>
                <a:spcPct val="250000"/>
              </a:lnSpc>
              <a:buFont typeface="Arial" pitchFamily="34" charset="0"/>
              <a:buChar char="•"/>
            </a:pPr>
            <a:r>
              <a:rPr lang="en-US" sz="2100" dirty="0">
                <a:solidFill>
                  <a:srgbClr val="000000"/>
                </a:solidFill>
                <a:latin typeface="Nunito Sans" pitchFamily="2" charset="0"/>
              </a:rPr>
              <a:t> Install and configure AWS CLI using new user account.</a:t>
            </a:r>
          </a:p>
          <a:p>
            <a:pPr>
              <a:lnSpc>
                <a:spcPct val="250000"/>
              </a:lnSpc>
            </a:pPr>
            <a:r>
              <a:rPr lang="en-US" sz="2100" dirty="0">
                <a:solidFill>
                  <a:srgbClr val="000000"/>
                </a:solidFill>
                <a:latin typeface="Nunito Sans" pitchFamily="2" charset="0"/>
              </a:rPr>
              <a:t>Note: IAM is not region specific, it is universal</a:t>
            </a:r>
            <a:endParaRPr lang="en-US" sz="2800" dirty="0">
              <a:solidFill>
                <a:srgbClr val="000000"/>
              </a:solidFill>
              <a:latin typeface="Nunito Sans" pitchFamily="2" charset="0"/>
            </a:endParaRPr>
          </a:p>
          <a:p>
            <a:pPr>
              <a:lnSpc>
                <a:spcPct val="150000"/>
              </a:lnSpc>
            </a:pPr>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Tree>
    <p:extLst>
      <p:ext uri="{BB962C8B-B14F-4D97-AF65-F5344CB8AC3E}">
        <p14:creationId xmlns:p14="http://schemas.microsoft.com/office/powerpoint/2010/main" val="16310230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60439" y="1092466"/>
            <a:ext cx="10989081" cy="2816115"/>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 </a:t>
            </a:r>
            <a:endParaRPr lang="en-US" sz="2800" dirty="0">
              <a:solidFill>
                <a:srgbClr val="000000"/>
              </a:solidFill>
              <a:latin typeface="Nunito Sans" pitchFamily="2" charset="0"/>
            </a:endParaRPr>
          </a:p>
          <a:p>
            <a:pPr algn="ctr">
              <a:lnSpc>
                <a:spcPct val="150000"/>
              </a:lnSpc>
            </a:pPr>
            <a:endParaRPr lang="en-US" sz="3000" b="1" dirty="0">
              <a:solidFill>
                <a:srgbClr val="000000"/>
              </a:solidFill>
              <a:latin typeface="Nunito Sans" pitchFamily="2" charset="0"/>
            </a:endParaRPr>
          </a:p>
          <a:p>
            <a:pPr algn="ctr">
              <a:lnSpc>
                <a:spcPct val="150000"/>
              </a:lnSpc>
            </a:pPr>
            <a:r>
              <a:rPr lang="en-US" sz="3000" dirty="0">
                <a:solidFill>
                  <a:srgbClr val="000000"/>
                </a:solidFill>
                <a:latin typeface="Nunito Sans" pitchFamily="2" charset="0"/>
              </a:rPr>
              <a:t>         </a:t>
            </a:r>
          </a:p>
          <a:p>
            <a:pPr algn="ctr">
              <a:lnSpc>
                <a:spcPct val="150000"/>
              </a:lnSpc>
            </a:pPr>
            <a:endParaRPr lang="en-US" sz="3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642480" y="1112217"/>
            <a:ext cx="11707091" cy="8140690"/>
          </a:xfrm>
          <a:prstGeom prst="rect">
            <a:avLst/>
          </a:prstGeom>
        </p:spPr>
        <p:txBody>
          <a:bodyPr wrap="square">
            <a:spAutoFit/>
          </a:bodyPr>
          <a:lstStyle/>
          <a:p>
            <a:r>
              <a:rPr lang="en-US" sz="2600" b="1" dirty="0">
                <a:solidFill>
                  <a:srgbClr val="000000"/>
                </a:solidFill>
                <a:latin typeface="Nunito Sans" pitchFamily="2" charset="0"/>
              </a:rPr>
              <a:t>Programmatic Access</a:t>
            </a:r>
          </a:p>
          <a:p>
            <a:pPr marL="457200" indent="-457200">
              <a:lnSpc>
                <a:spcPct val="200000"/>
              </a:lnSpc>
            </a:pPr>
            <a:r>
              <a:rPr lang="en-US" sz="2100" dirty="0">
                <a:latin typeface="Nunito Sans"/>
              </a:rPr>
              <a:t>1. Go to IAM Service </a:t>
            </a:r>
          </a:p>
          <a:p>
            <a:pPr marL="457200" indent="-457200">
              <a:lnSpc>
                <a:spcPct val="200000"/>
              </a:lnSpc>
            </a:pPr>
            <a:r>
              <a:rPr lang="en-US" sz="2100" dirty="0">
                <a:latin typeface="Nunito Sans"/>
              </a:rPr>
              <a:t>2. Click user’s section </a:t>
            </a:r>
          </a:p>
          <a:p>
            <a:pPr marL="457200" indent="-457200">
              <a:lnSpc>
                <a:spcPct val="200000"/>
              </a:lnSpc>
            </a:pPr>
            <a:r>
              <a:rPr lang="en-US" sz="2100" dirty="0">
                <a:latin typeface="Nunito Sans"/>
              </a:rPr>
              <a:t>3. Select the user which you want to give programmatic access </a:t>
            </a:r>
          </a:p>
          <a:p>
            <a:pPr marL="457200" indent="-457200">
              <a:lnSpc>
                <a:spcPct val="200000"/>
              </a:lnSpc>
            </a:pPr>
            <a:r>
              <a:rPr lang="en-US" sz="2100" dirty="0">
                <a:latin typeface="Nunito Sans"/>
              </a:rPr>
              <a:t>4. Click the ‘Security credentials’ </a:t>
            </a:r>
          </a:p>
          <a:p>
            <a:pPr marL="457200" indent="-457200">
              <a:lnSpc>
                <a:spcPct val="200000"/>
              </a:lnSpc>
            </a:pPr>
            <a:r>
              <a:rPr lang="en-US" sz="2100" dirty="0">
                <a:latin typeface="Nunito Sans"/>
              </a:rPr>
              <a:t>5. Click the Access Keys </a:t>
            </a:r>
          </a:p>
          <a:p>
            <a:pPr marL="457200" indent="-457200">
              <a:lnSpc>
                <a:spcPct val="200000"/>
              </a:lnSpc>
            </a:pPr>
            <a:r>
              <a:rPr lang="en-US" sz="2100" dirty="0">
                <a:latin typeface="Nunito Sans"/>
              </a:rPr>
              <a:t>6. Choose the Command Line Interface (CLI) </a:t>
            </a:r>
          </a:p>
          <a:p>
            <a:pPr marL="457200" indent="-457200">
              <a:lnSpc>
                <a:spcPct val="200000"/>
              </a:lnSpc>
            </a:pPr>
            <a:r>
              <a:rPr lang="en-US" sz="2100" dirty="0">
                <a:latin typeface="Nunito Sans"/>
              </a:rPr>
              <a:t>7. Create access Key and download the key details </a:t>
            </a:r>
          </a:p>
          <a:p>
            <a:pPr marL="457200" indent="-457200">
              <a:lnSpc>
                <a:spcPct val="200000"/>
              </a:lnSpc>
            </a:pPr>
            <a:r>
              <a:rPr lang="en-US" sz="2100" dirty="0">
                <a:latin typeface="Nunito Sans"/>
              </a:rPr>
              <a:t>8. Programmatic access is created and we can configure later</a:t>
            </a:r>
            <a:endParaRPr lang="en-US" sz="2100" b="1" dirty="0">
              <a:solidFill>
                <a:srgbClr val="000000"/>
              </a:solidFill>
              <a:latin typeface="Nunito Sans"/>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Tree>
    <p:extLst>
      <p:ext uri="{BB962C8B-B14F-4D97-AF65-F5344CB8AC3E}">
        <p14:creationId xmlns:p14="http://schemas.microsoft.com/office/powerpoint/2010/main" val="16310230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60439" y="1092466"/>
            <a:ext cx="10989081" cy="2816115"/>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 </a:t>
            </a:r>
            <a:endParaRPr lang="en-US" sz="2800" dirty="0">
              <a:solidFill>
                <a:srgbClr val="000000"/>
              </a:solidFill>
              <a:latin typeface="Nunito Sans" pitchFamily="2" charset="0"/>
            </a:endParaRPr>
          </a:p>
          <a:p>
            <a:pPr algn="ctr">
              <a:lnSpc>
                <a:spcPct val="150000"/>
              </a:lnSpc>
            </a:pPr>
            <a:endParaRPr lang="en-US" sz="3000" b="1" dirty="0">
              <a:solidFill>
                <a:srgbClr val="000000"/>
              </a:solidFill>
              <a:latin typeface="Nunito Sans" pitchFamily="2" charset="0"/>
            </a:endParaRPr>
          </a:p>
          <a:p>
            <a:pPr algn="ctr">
              <a:lnSpc>
                <a:spcPct val="150000"/>
              </a:lnSpc>
            </a:pPr>
            <a:r>
              <a:rPr lang="en-US" sz="3000" dirty="0">
                <a:solidFill>
                  <a:srgbClr val="000000"/>
                </a:solidFill>
                <a:latin typeface="Nunito Sans" pitchFamily="2" charset="0"/>
              </a:rPr>
              <a:t>         </a:t>
            </a:r>
          </a:p>
          <a:p>
            <a:pPr algn="ctr">
              <a:lnSpc>
                <a:spcPct val="150000"/>
              </a:lnSpc>
            </a:pPr>
            <a:endParaRPr lang="en-US" sz="3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642480" y="1112217"/>
            <a:ext cx="11707091" cy="4755148"/>
          </a:xfrm>
          <a:prstGeom prst="rect">
            <a:avLst/>
          </a:prstGeom>
        </p:spPr>
        <p:txBody>
          <a:bodyPr wrap="square">
            <a:spAutoFit/>
          </a:bodyPr>
          <a:lstStyle/>
          <a:p>
            <a:r>
              <a:rPr lang="en-US" sz="2600" b="1" dirty="0">
                <a:solidFill>
                  <a:srgbClr val="000000"/>
                </a:solidFill>
                <a:latin typeface="Nunito Sans" pitchFamily="2" charset="0"/>
              </a:rPr>
              <a:t>IAM  Account  Settings</a:t>
            </a:r>
          </a:p>
          <a:p>
            <a:pPr marL="514350" indent="-514350">
              <a:lnSpc>
                <a:spcPct val="200000"/>
              </a:lnSpc>
            </a:pPr>
            <a:r>
              <a:rPr lang="en-US" sz="2400" dirty="0">
                <a:latin typeface="Nunito Sans"/>
              </a:rPr>
              <a:t>1.Go to Account Settings </a:t>
            </a:r>
          </a:p>
          <a:p>
            <a:pPr marL="514350" indent="-514350">
              <a:lnSpc>
                <a:spcPct val="200000"/>
              </a:lnSpc>
            </a:pPr>
            <a:r>
              <a:rPr lang="en-US" sz="2400" dirty="0">
                <a:latin typeface="Nunito Sans"/>
              </a:rPr>
              <a:t>2. Edit your Password policies – according to pattern </a:t>
            </a:r>
          </a:p>
          <a:p>
            <a:pPr marL="514350" indent="-514350">
              <a:lnSpc>
                <a:spcPct val="200000"/>
              </a:lnSpc>
            </a:pPr>
            <a:r>
              <a:rPr lang="en-US" sz="2400" dirty="0">
                <a:latin typeface="Nunito Sans"/>
              </a:rPr>
              <a:t>3. Then all alerts will be gone </a:t>
            </a:r>
            <a:endParaRPr lang="en-US" sz="2400" b="1" dirty="0">
              <a:solidFill>
                <a:srgbClr val="000000"/>
              </a:solidFill>
              <a:latin typeface="Nunito Sans"/>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Tree>
    <p:extLst>
      <p:ext uri="{BB962C8B-B14F-4D97-AF65-F5344CB8AC3E}">
        <p14:creationId xmlns:p14="http://schemas.microsoft.com/office/powerpoint/2010/main" val="16310230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60439" y="1092466"/>
            <a:ext cx="10989081" cy="2816115"/>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 </a:t>
            </a:r>
            <a:endParaRPr lang="en-US" sz="2800" dirty="0">
              <a:solidFill>
                <a:srgbClr val="000000"/>
              </a:solidFill>
              <a:latin typeface="Nunito Sans" pitchFamily="2" charset="0"/>
            </a:endParaRPr>
          </a:p>
          <a:p>
            <a:pPr algn="ctr">
              <a:lnSpc>
                <a:spcPct val="150000"/>
              </a:lnSpc>
            </a:pPr>
            <a:endParaRPr lang="en-US" sz="3000" b="1" dirty="0">
              <a:solidFill>
                <a:srgbClr val="000000"/>
              </a:solidFill>
              <a:latin typeface="Nunito Sans" pitchFamily="2" charset="0"/>
            </a:endParaRPr>
          </a:p>
          <a:p>
            <a:pPr algn="ctr">
              <a:lnSpc>
                <a:spcPct val="150000"/>
              </a:lnSpc>
            </a:pPr>
            <a:r>
              <a:rPr lang="en-US" sz="3000" dirty="0">
                <a:solidFill>
                  <a:srgbClr val="000000"/>
                </a:solidFill>
                <a:latin typeface="Nunito Sans" pitchFamily="2" charset="0"/>
              </a:rPr>
              <a:t>         </a:t>
            </a:r>
          </a:p>
          <a:p>
            <a:pPr algn="ctr">
              <a:lnSpc>
                <a:spcPct val="150000"/>
              </a:lnSpc>
            </a:pPr>
            <a:endParaRPr lang="en-US" sz="3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642480" y="1112217"/>
            <a:ext cx="11707091" cy="7225055"/>
          </a:xfrm>
          <a:prstGeom prst="rect">
            <a:avLst/>
          </a:prstGeom>
        </p:spPr>
        <p:txBody>
          <a:bodyPr wrap="square">
            <a:spAutoFit/>
          </a:bodyPr>
          <a:lstStyle/>
          <a:p>
            <a:r>
              <a:rPr lang="en-US" sz="2600" b="1" dirty="0">
                <a:solidFill>
                  <a:srgbClr val="000000"/>
                </a:solidFill>
                <a:latin typeface="Nunito Sans" pitchFamily="2" charset="0"/>
              </a:rPr>
              <a:t>AWS – CLI  Install</a:t>
            </a:r>
          </a:p>
          <a:p>
            <a:pPr marL="457200" indent="-457200">
              <a:lnSpc>
                <a:spcPct val="150000"/>
              </a:lnSpc>
            </a:pPr>
            <a:r>
              <a:rPr lang="en-US" sz="2200" dirty="0">
                <a:latin typeface="Nunito Sans"/>
              </a:rPr>
              <a:t>1. </a:t>
            </a:r>
            <a:r>
              <a:rPr lang="en-US" sz="2100" dirty="0">
                <a:latin typeface="Nunito Sans"/>
              </a:rPr>
              <a:t>Open the VM </a:t>
            </a:r>
          </a:p>
          <a:p>
            <a:pPr marL="457200" indent="-457200">
              <a:lnSpc>
                <a:spcPct val="150000"/>
              </a:lnSpc>
            </a:pPr>
            <a:r>
              <a:rPr lang="en-US" sz="2100" dirty="0">
                <a:latin typeface="Nunito Sans"/>
              </a:rPr>
              <a:t>2. Take snapshot of web server and give a name as Before Cloud </a:t>
            </a:r>
          </a:p>
          <a:p>
            <a:pPr marL="457200" indent="-457200">
              <a:lnSpc>
                <a:spcPct val="150000"/>
              </a:lnSpc>
            </a:pPr>
            <a:r>
              <a:rPr lang="en-US" sz="2100" dirty="0">
                <a:latin typeface="Nunito Sans"/>
              </a:rPr>
              <a:t>3. Start the web server </a:t>
            </a:r>
          </a:p>
          <a:p>
            <a:pPr marL="457200" indent="-457200">
              <a:lnSpc>
                <a:spcPct val="150000"/>
              </a:lnSpc>
            </a:pPr>
            <a:r>
              <a:rPr lang="en-US" sz="2100" dirty="0">
                <a:latin typeface="Nunito Sans"/>
              </a:rPr>
              <a:t>4. Mkdir aws-cli and cd aws-cli and install the below </a:t>
            </a:r>
          </a:p>
          <a:p>
            <a:pPr marL="457200" indent="-457200">
              <a:lnSpc>
                <a:spcPct val="150000"/>
              </a:lnSpc>
            </a:pPr>
            <a:r>
              <a:rPr lang="en-US" sz="2100" dirty="0">
                <a:latin typeface="Nunito Sans"/>
              </a:rPr>
              <a:t>5. Install the AWS CLI - curl "https://awscli.amazonaws.com/awscli-exe-linuxx86_64.zip" </a:t>
            </a:r>
          </a:p>
          <a:p>
            <a:pPr marL="457200" indent="-457200">
              <a:lnSpc>
                <a:spcPct val="150000"/>
              </a:lnSpc>
            </a:pPr>
            <a:r>
              <a:rPr lang="en-US" sz="2100" dirty="0">
                <a:latin typeface="Nunito Sans"/>
              </a:rPr>
              <a:t>-o”awscliv2.zip”.</a:t>
            </a:r>
          </a:p>
          <a:p>
            <a:pPr marL="457200" indent="-457200">
              <a:lnSpc>
                <a:spcPct val="150000"/>
              </a:lnSpc>
            </a:pPr>
            <a:r>
              <a:rPr lang="en-US" sz="2100" dirty="0">
                <a:latin typeface="Nunito Sans"/>
              </a:rPr>
              <a:t>6. yum install unzip </a:t>
            </a:r>
          </a:p>
          <a:p>
            <a:pPr marL="457200" indent="-457200">
              <a:lnSpc>
                <a:spcPct val="150000"/>
              </a:lnSpc>
            </a:pPr>
            <a:r>
              <a:rPr lang="en-US" sz="2100" dirty="0">
                <a:latin typeface="Nunito Sans"/>
              </a:rPr>
              <a:t>7. unzip awscliv2.zip</a:t>
            </a:r>
          </a:p>
          <a:p>
            <a:pPr marL="457200" indent="-457200">
              <a:lnSpc>
                <a:spcPct val="150000"/>
              </a:lnSpc>
            </a:pPr>
            <a:r>
              <a:rPr lang="en-US" sz="2100" dirty="0">
                <a:latin typeface="Nunito Sans"/>
              </a:rPr>
              <a:t>8. cd aws </a:t>
            </a:r>
          </a:p>
          <a:p>
            <a:pPr marL="457200" indent="-457200">
              <a:lnSpc>
                <a:spcPct val="150000"/>
              </a:lnSpc>
            </a:pPr>
            <a:r>
              <a:rPr lang="en-US" sz="2100" dirty="0">
                <a:latin typeface="Nunito Sans"/>
              </a:rPr>
              <a:t>9. ./install and check the version aws --version</a:t>
            </a:r>
            <a:endParaRPr lang="en-US" sz="2100" b="1" dirty="0">
              <a:solidFill>
                <a:srgbClr val="000000"/>
              </a:solidFill>
              <a:latin typeface="Nunito Sans"/>
            </a:endParaRPr>
          </a:p>
          <a:p>
            <a:pPr>
              <a:lnSpc>
                <a:spcPct val="200000"/>
              </a:lnSpc>
            </a:pPr>
            <a:endParaRPr lang="en-US" sz="2200" b="1" dirty="0">
              <a:solidFill>
                <a:srgbClr val="000000"/>
              </a:solidFill>
              <a:latin typeface="Nunito Sans"/>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Tree>
    <p:extLst>
      <p:ext uri="{BB962C8B-B14F-4D97-AF65-F5344CB8AC3E}">
        <p14:creationId xmlns:p14="http://schemas.microsoft.com/office/powerpoint/2010/main" val="16310230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60439" y="1092466"/>
            <a:ext cx="10989081" cy="2816115"/>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 </a:t>
            </a:r>
            <a:endParaRPr lang="en-US" sz="2800" dirty="0">
              <a:solidFill>
                <a:srgbClr val="000000"/>
              </a:solidFill>
              <a:latin typeface="Nunito Sans" pitchFamily="2" charset="0"/>
            </a:endParaRPr>
          </a:p>
          <a:p>
            <a:pPr algn="ctr">
              <a:lnSpc>
                <a:spcPct val="150000"/>
              </a:lnSpc>
            </a:pPr>
            <a:endParaRPr lang="en-US" sz="3000" b="1" dirty="0">
              <a:solidFill>
                <a:srgbClr val="000000"/>
              </a:solidFill>
              <a:latin typeface="Nunito Sans" pitchFamily="2" charset="0"/>
            </a:endParaRPr>
          </a:p>
          <a:p>
            <a:pPr algn="ctr">
              <a:lnSpc>
                <a:spcPct val="150000"/>
              </a:lnSpc>
            </a:pPr>
            <a:r>
              <a:rPr lang="en-US" sz="3000" dirty="0">
                <a:solidFill>
                  <a:srgbClr val="000000"/>
                </a:solidFill>
                <a:latin typeface="Nunito Sans" pitchFamily="2" charset="0"/>
              </a:rPr>
              <a:t>         </a:t>
            </a:r>
          </a:p>
          <a:p>
            <a:pPr algn="ctr">
              <a:lnSpc>
                <a:spcPct val="150000"/>
              </a:lnSpc>
            </a:pPr>
            <a:endParaRPr lang="en-US" sz="3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642480" y="1112217"/>
            <a:ext cx="11707091" cy="3093154"/>
          </a:xfrm>
          <a:prstGeom prst="rect">
            <a:avLst/>
          </a:prstGeom>
        </p:spPr>
        <p:txBody>
          <a:bodyPr wrap="square">
            <a:spAutoFit/>
          </a:bodyPr>
          <a:lstStyle/>
          <a:p>
            <a:r>
              <a:rPr lang="en-US" sz="2600" b="1" dirty="0">
                <a:solidFill>
                  <a:srgbClr val="000000"/>
                </a:solidFill>
                <a:latin typeface="Nunito Sans" pitchFamily="2" charset="0"/>
              </a:rPr>
              <a:t>AWS – CLI  Configure</a:t>
            </a:r>
          </a:p>
          <a:p>
            <a:pPr marL="457200" indent="-457200">
              <a:lnSpc>
                <a:spcPct val="200000"/>
              </a:lnSpc>
              <a:buAutoNum type="arabicPeriod"/>
            </a:pPr>
            <a:r>
              <a:rPr lang="en-US" sz="2400" dirty="0">
                <a:latin typeface="Nunito Sans"/>
              </a:rPr>
              <a:t>Run the command : aws configure</a:t>
            </a:r>
          </a:p>
          <a:p>
            <a:pPr marL="457200" indent="-457200">
              <a:lnSpc>
                <a:spcPct val="200000"/>
              </a:lnSpc>
              <a:buAutoNum type="arabicPeriod"/>
            </a:pPr>
            <a:endParaRPr lang="en-US" sz="2200" b="1" dirty="0">
              <a:solidFill>
                <a:srgbClr val="000000"/>
              </a:solidFill>
              <a:latin typeface="Nunito Sans"/>
            </a:endParaRPr>
          </a:p>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pic>
        <p:nvPicPr>
          <p:cNvPr id="1026" name="Picture 2"/>
          <p:cNvPicPr>
            <a:picLocks noChangeAspect="1" noChangeArrowheads="1"/>
          </p:cNvPicPr>
          <p:nvPr/>
        </p:nvPicPr>
        <p:blipFill>
          <a:blip r:embed="rId4"/>
          <a:srcRect/>
          <a:stretch>
            <a:fillRect/>
          </a:stretch>
        </p:blipFill>
        <p:spPr bwMode="auto">
          <a:xfrm>
            <a:off x="784225" y="2586470"/>
            <a:ext cx="7542357" cy="3052330"/>
          </a:xfrm>
          <a:prstGeom prst="rect">
            <a:avLst/>
          </a:prstGeom>
          <a:noFill/>
          <a:ln w="9525">
            <a:noFill/>
            <a:miter lim="800000"/>
            <a:headEnd/>
            <a:tailEnd/>
          </a:ln>
          <a:effectLst/>
        </p:spPr>
      </p:pic>
    </p:spTree>
    <p:extLst>
      <p:ext uri="{BB962C8B-B14F-4D97-AF65-F5344CB8AC3E}">
        <p14:creationId xmlns:p14="http://schemas.microsoft.com/office/powerpoint/2010/main" val="16310230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60439" y="1092466"/>
            <a:ext cx="10989081" cy="2816115"/>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 </a:t>
            </a:r>
            <a:endParaRPr lang="en-US" sz="2800" dirty="0">
              <a:solidFill>
                <a:srgbClr val="000000"/>
              </a:solidFill>
              <a:latin typeface="Nunito Sans" pitchFamily="2" charset="0"/>
            </a:endParaRPr>
          </a:p>
          <a:p>
            <a:pPr algn="ctr">
              <a:lnSpc>
                <a:spcPct val="150000"/>
              </a:lnSpc>
            </a:pPr>
            <a:endParaRPr lang="en-US" sz="3000" b="1" dirty="0">
              <a:solidFill>
                <a:srgbClr val="000000"/>
              </a:solidFill>
              <a:latin typeface="Nunito Sans" pitchFamily="2" charset="0"/>
            </a:endParaRPr>
          </a:p>
          <a:p>
            <a:pPr algn="ctr">
              <a:lnSpc>
                <a:spcPct val="150000"/>
              </a:lnSpc>
            </a:pPr>
            <a:r>
              <a:rPr lang="en-US" sz="3000" dirty="0">
                <a:solidFill>
                  <a:srgbClr val="000000"/>
                </a:solidFill>
                <a:latin typeface="Nunito Sans" pitchFamily="2" charset="0"/>
              </a:rPr>
              <a:t>         </a:t>
            </a:r>
          </a:p>
          <a:p>
            <a:pPr algn="ctr">
              <a:lnSpc>
                <a:spcPct val="150000"/>
              </a:lnSpc>
            </a:pPr>
            <a:endParaRPr lang="en-US" sz="3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642480" y="1112217"/>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pic>
        <p:nvPicPr>
          <p:cNvPr id="10" name="Picture 9" descr="Screenshot-2020-08-10-at-6.26.31-PM-S3.png"/>
          <p:cNvPicPr>
            <a:picLocks noChangeAspect="1"/>
          </p:cNvPicPr>
          <p:nvPr/>
        </p:nvPicPr>
        <p:blipFill>
          <a:blip r:embed="rId4"/>
          <a:stretch>
            <a:fillRect/>
          </a:stretch>
        </p:blipFill>
        <p:spPr>
          <a:xfrm>
            <a:off x="0" y="1378243"/>
            <a:ext cx="12192000" cy="4101514"/>
          </a:xfrm>
          <a:prstGeom prst="rect">
            <a:avLst/>
          </a:prstGeom>
        </p:spPr>
      </p:pic>
    </p:spTree>
    <p:extLst>
      <p:ext uri="{BB962C8B-B14F-4D97-AF65-F5344CB8AC3E}">
        <p14:creationId xmlns:p14="http://schemas.microsoft.com/office/powerpoint/2010/main" val="16310230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60439" y="1092466"/>
            <a:ext cx="10989081" cy="2816115"/>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 </a:t>
            </a:r>
            <a:endParaRPr lang="en-US" sz="2800" dirty="0">
              <a:solidFill>
                <a:srgbClr val="000000"/>
              </a:solidFill>
              <a:latin typeface="Nunito Sans" pitchFamily="2" charset="0"/>
            </a:endParaRPr>
          </a:p>
          <a:p>
            <a:pPr algn="ctr">
              <a:lnSpc>
                <a:spcPct val="150000"/>
              </a:lnSpc>
            </a:pPr>
            <a:endParaRPr lang="en-US" sz="3000" b="1" dirty="0">
              <a:solidFill>
                <a:srgbClr val="000000"/>
              </a:solidFill>
              <a:latin typeface="Nunito Sans" pitchFamily="2" charset="0"/>
            </a:endParaRPr>
          </a:p>
          <a:p>
            <a:pPr algn="ctr">
              <a:lnSpc>
                <a:spcPct val="150000"/>
              </a:lnSpc>
            </a:pPr>
            <a:r>
              <a:rPr lang="en-US" sz="3000" dirty="0">
                <a:solidFill>
                  <a:srgbClr val="000000"/>
                </a:solidFill>
                <a:latin typeface="Nunito Sans" pitchFamily="2" charset="0"/>
              </a:rPr>
              <a:t>         </a:t>
            </a:r>
          </a:p>
          <a:p>
            <a:pPr algn="ctr">
              <a:lnSpc>
                <a:spcPct val="150000"/>
              </a:lnSpc>
            </a:pPr>
            <a:endParaRPr lang="en-US" sz="3000" dirty="0">
              <a:solidFill>
                <a:srgbClr val="000000"/>
              </a:solidFill>
              <a:latin typeface="Nunito Sans" pitchFamily="2" charset="0"/>
            </a:endParaRPr>
          </a:p>
        </p:txBody>
      </p:sp>
      <p:sp>
        <p:nvSpPr>
          <p:cNvPr id="115" name="Google Shape;115;p3"/>
          <p:cNvSpPr/>
          <p:nvPr/>
        </p:nvSpPr>
        <p:spPr>
          <a:xfrm>
            <a:off x="0" y="-3635"/>
            <a:ext cx="12192000" cy="883618"/>
          </a:xfrm>
          <a:prstGeom prst="rect">
            <a:avLst/>
          </a:prstGeom>
          <a:solidFill>
            <a:srgbClr val="F05136"/>
          </a:solidFill>
          <a:ln>
            <a:noFill/>
          </a:ln>
        </p:spPr>
        <p:txBody>
          <a:bodyPr spcFirstLastPara="1" wrap="square" lIns="91425" tIns="45700" rIns="91425" bIns="45700" anchor="ctr" anchorCtr="0">
            <a:noAutofit/>
          </a:bodyPr>
          <a:lstStyle/>
          <a:p>
            <a:pPr algn="ctr"/>
            <a:endParaRPr>
              <a:solidFill>
                <a:prstClr val="white"/>
              </a:solidFill>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642480" y="1112217"/>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p:cNvSpPr/>
          <p:nvPr/>
        </p:nvSpPr>
        <p:spPr>
          <a:xfrm>
            <a:off x="498021" y="1108582"/>
            <a:ext cx="11526982" cy="5430333"/>
          </a:xfrm>
          <a:prstGeom prst="rect">
            <a:avLst/>
          </a:prstGeom>
        </p:spPr>
        <p:txBody>
          <a:bodyPr wrap="square">
            <a:spAutoFit/>
          </a:bodyPr>
          <a:lstStyle/>
          <a:p>
            <a:r>
              <a:rPr lang="en-US" sz="2500" b="1" dirty="0">
                <a:solidFill>
                  <a:srgbClr val="000000"/>
                </a:solidFill>
                <a:latin typeface="Nunito Sans" pitchFamily="2" charset="0"/>
              </a:rPr>
              <a:t>What we are going to learn?</a:t>
            </a:r>
          </a:p>
          <a:p>
            <a:endParaRPr lang="en-US" sz="2500" b="1" dirty="0">
              <a:solidFill>
                <a:srgbClr val="000000"/>
              </a:solidFill>
              <a:latin typeface="Nunito Sans" pitchFamily="2" charset="0"/>
            </a:endParaRPr>
          </a:p>
          <a:p>
            <a:pPr>
              <a:lnSpc>
                <a:spcPct val="150000"/>
              </a:lnSpc>
              <a:buFont typeface="Arial" pitchFamily="34" charset="0"/>
              <a:buChar char="•"/>
            </a:pPr>
            <a:r>
              <a:rPr lang="en-US" sz="2500" b="1" dirty="0">
                <a:solidFill>
                  <a:srgbClr val="000000"/>
                </a:solidFill>
                <a:latin typeface="Nunito Sans" pitchFamily="2" charset="0"/>
              </a:rPr>
              <a:t> What is S3?</a:t>
            </a:r>
          </a:p>
          <a:p>
            <a:pPr>
              <a:lnSpc>
                <a:spcPct val="150000"/>
              </a:lnSpc>
              <a:buFont typeface="Arial" pitchFamily="34" charset="0"/>
              <a:buChar char="•"/>
            </a:pPr>
            <a:r>
              <a:rPr lang="en-US" sz="2500" b="1" dirty="0">
                <a:solidFill>
                  <a:srgbClr val="000000"/>
                </a:solidFill>
                <a:latin typeface="Nunito Sans" pitchFamily="2" charset="0"/>
              </a:rPr>
              <a:t> Benefits of S3</a:t>
            </a:r>
          </a:p>
          <a:p>
            <a:pPr>
              <a:lnSpc>
                <a:spcPct val="150000"/>
              </a:lnSpc>
              <a:buFont typeface="Arial" pitchFamily="34" charset="0"/>
              <a:buChar char="•"/>
            </a:pPr>
            <a:r>
              <a:rPr lang="en-US" sz="2500" b="1" dirty="0">
                <a:solidFill>
                  <a:srgbClr val="000000"/>
                </a:solidFill>
                <a:latin typeface="Nunito Sans" pitchFamily="2" charset="0"/>
              </a:rPr>
              <a:t> S3 Operations</a:t>
            </a:r>
          </a:p>
          <a:p>
            <a:pPr>
              <a:lnSpc>
                <a:spcPct val="150000"/>
              </a:lnSpc>
              <a:buFont typeface="Arial" pitchFamily="34" charset="0"/>
              <a:buChar char="•"/>
            </a:pPr>
            <a:r>
              <a:rPr lang="en-US" sz="2500" b="1" dirty="0">
                <a:solidFill>
                  <a:srgbClr val="000000"/>
                </a:solidFill>
                <a:latin typeface="Nunito Sans" pitchFamily="2" charset="0"/>
              </a:rPr>
              <a:t> Host a Static Website in S3</a:t>
            </a:r>
          </a:p>
          <a:p>
            <a:pPr>
              <a:lnSpc>
                <a:spcPct val="150000"/>
              </a:lnSpc>
              <a:buFont typeface="Arial" pitchFamily="34" charset="0"/>
              <a:buChar char="•"/>
            </a:pPr>
            <a:r>
              <a:rPr lang="en-US" sz="2500" b="1" dirty="0">
                <a:solidFill>
                  <a:srgbClr val="000000"/>
                </a:solidFill>
                <a:latin typeface="Nunito Sans" pitchFamily="2" charset="0"/>
              </a:rPr>
              <a:t> S3 Storage Classes</a:t>
            </a:r>
          </a:p>
          <a:p>
            <a:pPr>
              <a:lnSpc>
                <a:spcPct val="150000"/>
              </a:lnSpc>
              <a:buFont typeface="Arial" pitchFamily="34" charset="0"/>
              <a:buChar char="•"/>
            </a:pPr>
            <a:r>
              <a:rPr lang="en-US" sz="2500" b="1" dirty="0">
                <a:solidFill>
                  <a:srgbClr val="000000"/>
                </a:solidFill>
                <a:latin typeface="Nunito Sans" pitchFamily="2" charset="0"/>
              </a:rPr>
              <a:t> S3 Objects – Life Cycle Management Policy</a:t>
            </a:r>
          </a:p>
          <a:p>
            <a:pPr>
              <a:lnSpc>
                <a:spcPct val="150000"/>
              </a:lnSpc>
              <a:buFont typeface="Arial" pitchFamily="34" charset="0"/>
              <a:buChar char="•"/>
            </a:pPr>
            <a:r>
              <a:rPr lang="en-US" sz="2500" b="1" dirty="0">
                <a:solidFill>
                  <a:srgbClr val="000000"/>
                </a:solidFill>
                <a:latin typeface="Nunito Sans" pitchFamily="2" charset="0"/>
              </a:rPr>
              <a:t> S3 Versioning</a:t>
            </a:r>
          </a:p>
          <a:p>
            <a:pPr>
              <a:lnSpc>
                <a:spcPct val="150000"/>
              </a:lnSpc>
              <a:buFont typeface="Arial" pitchFamily="34" charset="0"/>
              <a:buChar char="•"/>
            </a:pPr>
            <a:r>
              <a:rPr lang="en-US" sz="2500" b="1" dirty="0">
                <a:solidFill>
                  <a:srgbClr val="000000"/>
                </a:solidFill>
                <a:latin typeface="Nunito Sans" pitchFamily="2" charset="0"/>
              </a:rPr>
              <a:t> S3 Replications</a:t>
            </a:r>
          </a:p>
        </p:txBody>
      </p:sp>
    </p:spTree>
    <p:extLst>
      <p:ext uri="{BB962C8B-B14F-4D97-AF65-F5344CB8AC3E}">
        <p14:creationId xmlns:p14="http://schemas.microsoft.com/office/powerpoint/2010/main" val="16310230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60439" y="1092466"/>
            <a:ext cx="10989081" cy="2816115"/>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 </a:t>
            </a:r>
            <a:endParaRPr lang="en-US" sz="2800" dirty="0">
              <a:solidFill>
                <a:srgbClr val="000000"/>
              </a:solidFill>
              <a:latin typeface="Nunito Sans" pitchFamily="2" charset="0"/>
            </a:endParaRPr>
          </a:p>
          <a:p>
            <a:pPr algn="ctr">
              <a:lnSpc>
                <a:spcPct val="150000"/>
              </a:lnSpc>
            </a:pPr>
            <a:endParaRPr lang="en-US" sz="3000" b="1" dirty="0">
              <a:solidFill>
                <a:srgbClr val="000000"/>
              </a:solidFill>
              <a:latin typeface="Nunito Sans" pitchFamily="2" charset="0"/>
            </a:endParaRPr>
          </a:p>
          <a:p>
            <a:pPr algn="ctr">
              <a:lnSpc>
                <a:spcPct val="150000"/>
              </a:lnSpc>
            </a:pPr>
            <a:r>
              <a:rPr lang="en-US" sz="3000" dirty="0">
                <a:solidFill>
                  <a:srgbClr val="000000"/>
                </a:solidFill>
                <a:latin typeface="Nunito Sans" pitchFamily="2" charset="0"/>
              </a:rPr>
              <a:t>         </a:t>
            </a:r>
          </a:p>
          <a:p>
            <a:pPr algn="ctr">
              <a:lnSpc>
                <a:spcPct val="150000"/>
              </a:lnSpc>
            </a:pPr>
            <a:endParaRPr lang="en-US" sz="3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642480" y="1112217"/>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p:cNvSpPr/>
          <p:nvPr/>
        </p:nvSpPr>
        <p:spPr>
          <a:xfrm>
            <a:off x="249382" y="1233054"/>
            <a:ext cx="11526982" cy="5724644"/>
          </a:xfrm>
          <a:prstGeom prst="rect">
            <a:avLst/>
          </a:prstGeom>
        </p:spPr>
        <p:txBody>
          <a:bodyPr wrap="square">
            <a:spAutoFit/>
          </a:bodyPr>
          <a:lstStyle/>
          <a:p>
            <a:r>
              <a:rPr lang="en-US" sz="2800" b="1" dirty="0">
                <a:solidFill>
                  <a:srgbClr val="000000"/>
                </a:solidFill>
                <a:latin typeface="Nunito Sans" pitchFamily="2" charset="0"/>
              </a:rPr>
              <a:t>What is S3?</a:t>
            </a:r>
          </a:p>
          <a:p>
            <a:pPr>
              <a:lnSpc>
                <a:spcPct val="200000"/>
              </a:lnSpc>
              <a:buFont typeface="Arial" pitchFamily="34" charset="0"/>
              <a:buChar char="•"/>
            </a:pPr>
            <a:r>
              <a:rPr lang="en-US" sz="2100" dirty="0">
                <a:solidFill>
                  <a:srgbClr val="000000"/>
                </a:solidFill>
                <a:latin typeface="Nunito Sans" pitchFamily="2" charset="0"/>
              </a:rPr>
              <a:t>Amazon Simple Storage Service (Amazon S3) is an object storage service that offers industry-leading scalability, data availability, security and performance.</a:t>
            </a:r>
          </a:p>
          <a:p>
            <a:pPr>
              <a:lnSpc>
                <a:spcPct val="200000"/>
              </a:lnSpc>
              <a:buFont typeface="Arial" pitchFamily="34" charset="0"/>
              <a:buChar char="•"/>
            </a:pPr>
            <a:r>
              <a:rPr lang="en-US" sz="2100" dirty="0">
                <a:solidFill>
                  <a:srgbClr val="000000"/>
                </a:solidFill>
                <a:latin typeface="Nunito Sans" pitchFamily="2" charset="0"/>
              </a:rPr>
              <a:t>Amazon S3 provides management feature so that you can optimize, organize and configure access to your data to meet your specific business, organizational and compliance requirements.</a:t>
            </a:r>
          </a:p>
          <a:p>
            <a:pPr>
              <a:lnSpc>
                <a:spcPct val="200000"/>
              </a:lnSpc>
              <a:buFont typeface="Arial" pitchFamily="34" charset="0"/>
              <a:buChar char="•"/>
            </a:pPr>
            <a:r>
              <a:rPr lang="en-US" sz="2100" dirty="0">
                <a:solidFill>
                  <a:srgbClr val="000000"/>
                </a:solidFill>
                <a:latin typeface="Nunito Sans" pitchFamily="2" charset="0"/>
              </a:rPr>
              <a:t>User can store and retrieve any type or amount of data (objects or files) in S3 over the web.</a:t>
            </a:r>
          </a:p>
          <a:p>
            <a:pPr>
              <a:lnSpc>
                <a:spcPct val="200000"/>
              </a:lnSpc>
              <a:buFont typeface="Arial" pitchFamily="34" charset="0"/>
              <a:buChar char="•"/>
            </a:pPr>
            <a:r>
              <a:rPr lang="en-US" sz="2100" dirty="0">
                <a:solidFill>
                  <a:srgbClr val="000000"/>
                </a:solidFill>
                <a:latin typeface="Nunito Sans" pitchFamily="2" charset="0"/>
              </a:rPr>
              <a:t>User can upload files from 0 bytes to 5 TB in size to S3 buckets (folder)</a:t>
            </a:r>
          </a:p>
          <a:p>
            <a:pPr>
              <a:lnSpc>
                <a:spcPct val="200000"/>
              </a:lnSpc>
              <a:buFont typeface="Arial" pitchFamily="34" charset="0"/>
              <a:buChar char="•"/>
            </a:pPr>
            <a:r>
              <a:rPr lang="en-US" sz="2100" dirty="0">
                <a:solidFill>
                  <a:srgbClr val="000000"/>
                </a:solidFill>
                <a:latin typeface="Nunito Sans" pitchFamily="2" charset="0"/>
              </a:rPr>
              <a:t>Bucket names must be unique across all AWS accounts in all the AWS regions within a partition.</a:t>
            </a:r>
          </a:p>
          <a:p>
            <a:pPr>
              <a:lnSpc>
                <a:spcPct val="200000"/>
              </a:lnSpc>
            </a:pPr>
            <a:endParaRPr lang="en-US" sz="2200" b="1" dirty="0">
              <a:solidFill>
                <a:srgbClr val="000000"/>
              </a:solidFill>
              <a:latin typeface="Nunito Sans" pitchFamily="2" charset="0"/>
            </a:endParaRPr>
          </a:p>
        </p:txBody>
      </p:sp>
    </p:spTree>
    <p:extLst>
      <p:ext uri="{BB962C8B-B14F-4D97-AF65-F5344CB8AC3E}">
        <p14:creationId xmlns:p14="http://schemas.microsoft.com/office/powerpoint/2010/main" val="1631023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85659" y="1097851"/>
            <a:ext cx="10907041" cy="4131860"/>
          </a:xfrm>
          <a:prstGeom prst="rect">
            <a:avLst/>
          </a:prstGeom>
          <a:noFill/>
          <a:ln>
            <a:noFill/>
          </a:ln>
        </p:spPr>
        <p:txBody>
          <a:bodyPr spcFirstLastPara="1" wrap="square" lIns="91425" tIns="45700" rIns="91425" bIns="45700" anchor="t" anchorCtr="0">
            <a:spAutoFit/>
          </a:bodyPr>
          <a:lstStyle/>
          <a:p>
            <a:pPr algn="l">
              <a:lnSpc>
                <a:spcPct val="150000"/>
              </a:lnSpc>
            </a:pPr>
            <a:r>
              <a:rPr lang="en-US" sz="2500" b="1" dirty="0">
                <a:solidFill>
                  <a:srgbClr val="000000"/>
                </a:solidFill>
                <a:latin typeface="Nunito Sans" pitchFamily="2" charset="0"/>
              </a:rPr>
              <a:t>How server is controlling client Computer?</a:t>
            </a:r>
          </a:p>
          <a:p>
            <a:pPr algn="l">
              <a:lnSpc>
                <a:spcPct val="150000"/>
              </a:lnSpc>
            </a:pPr>
            <a:endParaRPr lang="en-US" sz="2500" b="1" dirty="0">
              <a:solidFill>
                <a:srgbClr val="000000"/>
              </a:solidFill>
              <a:latin typeface="Nunito Sans" pitchFamily="2" charset="0"/>
            </a:endParaRPr>
          </a:p>
          <a:p>
            <a:pPr algn="l">
              <a:lnSpc>
                <a:spcPct val="150000"/>
              </a:lnSpc>
              <a:buFont typeface="Arial" pitchFamily="34" charset="0"/>
              <a:buChar char="•"/>
            </a:pPr>
            <a:r>
              <a:rPr lang="en-US" sz="2500" b="1" i="0" dirty="0">
                <a:solidFill>
                  <a:srgbClr val="000000"/>
                </a:solidFill>
                <a:effectLst/>
                <a:latin typeface="Nunito Sans" pitchFamily="2" charset="0"/>
              </a:rPr>
              <a:t> </a:t>
            </a:r>
            <a:r>
              <a:rPr lang="en-US" sz="2500" dirty="0">
                <a:solidFill>
                  <a:srgbClr val="000000"/>
                </a:solidFill>
                <a:latin typeface="Nunito Sans" pitchFamily="2" charset="0"/>
              </a:rPr>
              <a:t>Server computers and client computers are connected in “Network”.</a:t>
            </a:r>
          </a:p>
          <a:p>
            <a:pPr algn="l">
              <a:lnSpc>
                <a:spcPct val="150000"/>
              </a:lnSpc>
              <a:buFont typeface="Arial" pitchFamily="34" charset="0"/>
              <a:buChar char="•"/>
            </a:pPr>
            <a:endParaRPr lang="en-US" sz="2500" dirty="0">
              <a:solidFill>
                <a:srgbClr val="000000"/>
              </a:solidFill>
              <a:latin typeface="Nunito Sans" pitchFamily="2" charset="0"/>
            </a:endParaRPr>
          </a:p>
          <a:p>
            <a:pPr algn="l">
              <a:lnSpc>
                <a:spcPct val="150000"/>
              </a:lnSpc>
              <a:buFont typeface="Arial" pitchFamily="34" charset="0"/>
              <a:buChar char="•"/>
            </a:pPr>
            <a:r>
              <a:rPr lang="en-US" sz="2500" i="0" dirty="0">
                <a:solidFill>
                  <a:srgbClr val="000000"/>
                </a:solidFill>
                <a:effectLst/>
                <a:latin typeface="Nunito Sans" pitchFamily="2" charset="0"/>
              </a:rPr>
              <a:t> We need to configure server computer configuration in client computer.</a:t>
            </a:r>
          </a:p>
          <a:p>
            <a:pPr algn="l">
              <a:lnSpc>
                <a:spcPct val="150000"/>
              </a:lnSpc>
              <a:buFont typeface="Arial" pitchFamily="34" charset="0"/>
              <a:buChar char="•"/>
            </a:pPr>
            <a:endParaRPr lang="en-US" sz="2500" i="0" dirty="0">
              <a:solidFill>
                <a:srgbClr val="000000"/>
              </a:solidFill>
              <a:effectLst/>
              <a:latin typeface="Nunito Sans" pitchFamily="2" charset="0"/>
            </a:endParaRPr>
          </a:p>
          <a:p>
            <a:pPr algn="l">
              <a:lnSpc>
                <a:spcPct val="150000"/>
              </a:lnSpc>
              <a:buFont typeface="Arial" pitchFamily="34" charset="0"/>
              <a:buChar char="•"/>
            </a:pPr>
            <a:r>
              <a:rPr lang="en-US" sz="2500" dirty="0">
                <a:solidFill>
                  <a:srgbClr val="000000"/>
                </a:solidFill>
                <a:latin typeface="Nunito Sans" pitchFamily="2" charset="0"/>
              </a:rPr>
              <a:t> Client requests will handle by the server and it will respond to the client.</a:t>
            </a:r>
            <a:endParaRPr lang="en-US" sz="2500" i="0" dirty="0">
              <a:solidFill>
                <a:srgbClr val="000000"/>
              </a:solidFill>
              <a:effectLst/>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4650695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60439" y="1092466"/>
            <a:ext cx="10989081" cy="2816115"/>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 </a:t>
            </a:r>
            <a:endParaRPr lang="en-US" sz="2800" dirty="0">
              <a:solidFill>
                <a:srgbClr val="000000"/>
              </a:solidFill>
              <a:latin typeface="Nunito Sans" pitchFamily="2" charset="0"/>
            </a:endParaRPr>
          </a:p>
          <a:p>
            <a:pPr algn="ctr">
              <a:lnSpc>
                <a:spcPct val="150000"/>
              </a:lnSpc>
            </a:pPr>
            <a:endParaRPr lang="en-US" sz="3000" b="1" dirty="0">
              <a:solidFill>
                <a:srgbClr val="000000"/>
              </a:solidFill>
              <a:latin typeface="Nunito Sans" pitchFamily="2" charset="0"/>
            </a:endParaRPr>
          </a:p>
          <a:p>
            <a:pPr algn="ctr">
              <a:lnSpc>
                <a:spcPct val="150000"/>
              </a:lnSpc>
            </a:pPr>
            <a:r>
              <a:rPr lang="en-US" sz="3000" dirty="0">
                <a:solidFill>
                  <a:srgbClr val="000000"/>
                </a:solidFill>
                <a:latin typeface="Nunito Sans" pitchFamily="2" charset="0"/>
              </a:rPr>
              <a:t>         </a:t>
            </a:r>
          </a:p>
          <a:p>
            <a:pPr algn="ctr">
              <a:lnSpc>
                <a:spcPct val="150000"/>
              </a:lnSpc>
            </a:pPr>
            <a:endParaRPr lang="en-US" sz="3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642480" y="1112217"/>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p:cNvSpPr/>
          <p:nvPr/>
        </p:nvSpPr>
        <p:spPr>
          <a:xfrm>
            <a:off x="249382" y="1233054"/>
            <a:ext cx="11526982" cy="3908762"/>
          </a:xfrm>
          <a:prstGeom prst="rect">
            <a:avLst/>
          </a:prstGeom>
        </p:spPr>
        <p:txBody>
          <a:bodyPr wrap="square">
            <a:spAutoFit/>
          </a:bodyPr>
          <a:lstStyle/>
          <a:p>
            <a:r>
              <a:rPr lang="en-US" sz="2800" b="1" dirty="0">
                <a:solidFill>
                  <a:srgbClr val="000000"/>
                </a:solidFill>
                <a:latin typeface="Nunito Sans" pitchFamily="2" charset="0"/>
              </a:rPr>
              <a:t>Benefits of  S3</a:t>
            </a:r>
          </a:p>
          <a:p>
            <a:pPr>
              <a:lnSpc>
                <a:spcPct val="200000"/>
              </a:lnSpc>
              <a:buFont typeface="Arial" pitchFamily="34" charset="0"/>
              <a:buChar char="•"/>
            </a:pPr>
            <a:r>
              <a:rPr lang="en-US" sz="2200" b="1" dirty="0">
                <a:solidFill>
                  <a:srgbClr val="000000"/>
                </a:solidFill>
                <a:latin typeface="Nunito Sans" pitchFamily="2" charset="0"/>
              </a:rPr>
              <a:t> </a:t>
            </a:r>
            <a:r>
              <a:rPr lang="en-US" sz="2200" dirty="0">
                <a:solidFill>
                  <a:srgbClr val="000000"/>
                </a:solidFill>
                <a:latin typeface="Nunito Sans" pitchFamily="2" charset="0"/>
              </a:rPr>
              <a:t>Unlimited Storage Space</a:t>
            </a:r>
          </a:p>
          <a:p>
            <a:pPr>
              <a:lnSpc>
                <a:spcPct val="200000"/>
              </a:lnSpc>
              <a:buFont typeface="Arial" pitchFamily="34" charset="0"/>
              <a:buChar char="•"/>
            </a:pPr>
            <a:r>
              <a:rPr lang="en-US" sz="2200" b="1" dirty="0">
                <a:solidFill>
                  <a:srgbClr val="000000"/>
                </a:solidFill>
                <a:latin typeface="Nunito Sans" pitchFamily="2" charset="0"/>
              </a:rPr>
              <a:t> </a:t>
            </a:r>
            <a:r>
              <a:rPr lang="en-US" sz="2200" dirty="0">
                <a:solidFill>
                  <a:srgbClr val="000000"/>
                </a:solidFill>
                <a:latin typeface="Nunito Sans" pitchFamily="2" charset="0"/>
              </a:rPr>
              <a:t>Data High Availability – 99.99%</a:t>
            </a:r>
          </a:p>
          <a:p>
            <a:pPr>
              <a:lnSpc>
                <a:spcPct val="200000"/>
              </a:lnSpc>
              <a:buFont typeface="Arial" pitchFamily="34" charset="0"/>
              <a:buChar char="•"/>
            </a:pPr>
            <a:r>
              <a:rPr lang="en-US" sz="2200" b="1" dirty="0">
                <a:solidFill>
                  <a:srgbClr val="000000"/>
                </a:solidFill>
                <a:latin typeface="Nunito Sans" pitchFamily="2" charset="0"/>
              </a:rPr>
              <a:t> </a:t>
            </a:r>
            <a:r>
              <a:rPr lang="en-US" sz="2200" dirty="0">
                <a:solidFill>
                  <a:srgbClr val="000000"/>
                </a:solidFill>
                <a:latin typeface="Nunito Sans" pitchFamily="2" charset="0"/>
              </a:rPr>
              <a:t>Data Durability – 99.99999999999%</a:t>
            </a:r>
          </a:p>
          <a:p>
            <a:pPr>
              <a:lnSpc>
                <a:spcPct val="200000"/>
              </a:lnSpc>
              <a:buFont typeface="Arial" pitchFamily="34" charset="0"/>
              <a:buChar char="•"/>
            </a:pPr>
            <a:r>
              <a:rPr lang="en-US" sz="2200" dirty="0">
                <a:solidFill>
                  <a:srgbClr val="000000"/>
                </a:solidFill>
                <a:latin typeface="Nunito Sans" pitchFamily="2" charset="0"/>
              </a:rPr>
              <a:t> Simple Interface – Web &amp; CLI</a:t>
            </a:r>
          </a:p>
          <a:p>
            <a:pPr>
              <a:lnSpc>
                <a:spcPct val="200000"/>
              </a:lnSpc>
              <a:buFont typeface="Arial" pitchFamily="34" charset="0"/>
              <a:buChar char="•"/>
            </a:pPr>
            <a:r>
              <a:rPr lang="en-US" sz="2200" dirty="0">
                <a:solidFill>
                  <a:srgbClr val="000000"/>
                </a:solidFill>
                <a:latin typeface="Nunito Sans" pitchFamily="2" charset="0"/>
              </a:rPr>
              <a:t> Data Security</a:t>
            </a:r>
          </a:p>
        </p:txBody>
      </p:sp>
    </p:spTree>
    <p:extLst>
      <p:ext uri="{BB962C8B-B14F-4D97-AF65-F5344CB8AC3E}">
        <p14:creationId xmlns:p14="http://schemas.microsoft.com/office/powerpoint/2010/main" val="16310230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60439" y="1092466"/>
            <a:ext cx="10989081" cy="2816115"/>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 </a:t>
            </a:r>
            <a:endParaRPr lang="en-US" sz="2800" dirty="0">
              <a:solidFill>
                <a:srgbClr val="000000"/>
              </a:solidFill>
              <a:latin typeface="Nunito Sans" pitchFamily="2" charset="0"/>
            </a:endParaRPr>
          </a:p>
          <a:p>
            <a:pPr algn="ctr">
              <a:lnSpc>
                <a:spcPct val="150000"/>
              </a:lnSpc>
            </a:pPr>
            <a:endParaRPr lang="en-US" sz="3000" b="1" dirty="0">
              <a:solidFill>
                <a:srgbClr val="000000"/>
              </a:solidFill>
              <a:latin typeface="Nunito Sans" pitchFamily="2" charset="0"/>
            </a:endParaRPr>
          </a:p>
          <a:p>
            <a:pPr algn="ctr">
              <a:lnSpc>
                <a:spcPct val="150000"/>
              </a:lnSpc>
            </a:pPr>
            <a:r>
              <a:rPr lang="en-US" sz="3000" dirty="0">
                <a:solidFill>
                  <a:srgbClr val="000000"/>
                </a:solidFill>
                <a:latin typeface="Nunito Sans" pitchFamily="2" charset="0"/>
              </a:rPr>
              <a:t>         </a:t>
            </a:r>
          </a:p>
          <a:p>
            <a:pPr algn="ctr">
              <a:lnSpc>
                <a:spcPct val="150000"/>
              </a:lnSpc>
            </a:pPr>
            <a:endParaRPr lang="en-US" sz="3000" dirty="0">
              <a:solidFill>
                <a:srgbClr val="000000"/>
              </a:solidFill>
              <a:latin typeface="Nunito Sans" pitchFamily="2" charset="0"/>
            </a:endParaRPr>
          </a:p>
        </p:txBody>
      </p:sp>
      <p:sp>
        <p:nvSpPr>
          <p:cNvPr id="115" name="Google Shape;115;p3"/>
          <p:cNvSpPr/>
          <p:nvPr/>
        </p:nvSpPr>
        <p:spPr>
          <a:xfrm>
            <a:off x="0" y="-15353"/>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642480" y="1112217"/>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p:cNvSpPr/>
          <p:nvPr/>
        </p:nvSpPr>
        <p:spPr>
          <a:xfrm>
            <a:off x="249382" y="1233054"/>
            <a:ext cx="11526982" cy="3908762"/>
          </a:xfrm>
          <a:prstGeom prst="rect">
            <a:avLst/>
          </a:prstGeom>
        </p:spPr>
        <p:txBody>
          <a:bodyPr wrap="square">
            <a:spAutoFit/>
          </a:bodyPr>
          <a:lstStyle/>
          <a:p>
            <a:r>
              <a:rPr lang="en-US" sz="2800" b="1" dirty="0">
                <a:solidFill>
                  <a:srgbClr val="000000"/>
                </a:solidFill>
                <a:latin typeface="Nunito Sans" pitchFamily="2" charset="0"/>
              </a:rPr>
              <a:t> S3 Operations</a:t>
            </a:r>
          </a:p>
          <a:p>
            <a:pPr>
              <a:lnSpc>
                <a:spcPct val="200000"/>
              </a:lnSpc>
              <a:buFont typeface="Arial" pitchFamily="34" charset="0"/>
              <a:buChar char="•"/>
            </a:pPr>
            <a:r>
              <a:rPr lang="en-US" sz="2200" dirty="0">
                <a:solidFill>
                  <a:srgbClr val="000000"/>
                </a:solidFill>
                <a:latin typeface="Nunito Sans" pitchFamily="2" charset="0"/>
              </a:rPr>
              <a:t> Create Bucket</a:t>
            </a:r>
          </a:p>
          <a:p>
            <a:pPr>
              <a:lnSpc>
                <a:spcPct val="200000"/>
              </a:lnSpc>
              <a:buFont typeface="Arial" pitchFamily="34" charset="0"/>
              <a:buChar char="•"/>
            </a:pPr>
            <a:r>
              <a:rPr lang="en-US" sz="2200" dirty="0">
                <a:solidFill>
                  <a:srgbClr val="000000"/>
                </a:solidFill>
                <a:latin typeface="Nunito Sans" pitchFamily="2" charset="0"/>
              </a:rPr>
              <a:t> Upload a file (object) and check properties</a:t>
            </a:r>
          </a:p>
          <a:p>
            <a:pPr>
              <a:lnSpc>
                <a:spcPct val="200000"/>
              </a:lnSpc>
              <a:buFont typeface="Arial" pitchFamily="34" charset="0"/>
              <a:buChar char="•"/>
            </a:pPr>
            <a:r>
              <a:rPr lang="en-US" sz="2200" dirty="0">
                <a:solidFill>
                  <a:srgbClr val="000000"/>
                </a:solidFill>
                <a:latin typeface="Nunito Sans" pitchFamily="2" charset="0"/>
              </a:rPr>
              <a:t> Enable Public Bucket Access</a:t>
            </a:r>
          </a:p>
          <a:p>
            <a:pPr>
              <a:lnSpc>
                <a:spcPct val="200000"/>
              </a:lnSpc>
              <a:buFont typeface="Arial" pitchFamily="34" charset="0"/>
              <a:buChar char="•"/>
            </a:pPr>
            <a:r>
              <a:rPr lang="en-US" sz="2200" dirty="0">
                <a:solidFill>
                  <a:srgbClr val="000000"/>
                </a:solidFill>
                <a:latin typeface="Nunito Sans" pitchFamily="2" charset="0"/>
              </a:rPr>
              <a:t> Accessing all objects in the bucket publicly</a:t>
            </a:r>
          </a:p>
          <a:p>
            <a:pPr>
              <a:lnSpc>
                <a:spcPct val="200000"/>
              </a:lnSpc>
              <a:buFont typeface="Arial" pitchFamily="34" charset="0"/>
              <a:buChar char="•"/>
            </a:pPr>
            <a:r>
              <a:rPr lang="en-US" sz="2200" dirty="0">
                <a:solidFill>
                  <a:srgbClr val="000000"/>
                </a:solidFill>
                <a:latin typeface="Nunito Sans" pitchFamily="2" charset="0"/>
              </a:rPr>
              <a:t> Deleting the objects</a:t>
            </a:r>
          </a:p>
        </p:txBody>
      </p:sp>
    </p:spTree>
    <p:extLst>
      <p:ext uri="{BB962C8B-B14F-4D97-AF65-F5344CB8AC3E}">
        <p14:creationId xmlns:p14="http://schemas.microsoft.com/office/powerpoint/2010/main" val="16310230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60439" y="1092466"/>
            <a:ext cx="10989081" cy="2816115"/>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 </a:t>
            </a:r>
            <a:endParaRPr lang="en-US" sz="2800" dirty="0">
              <a:solidFill>
                <a:srgbClr val="000000"/>
              </a:solidFill>
              <a:latin typeface="Nunito Sans" pitchFamily="2" charset="0"/>
            </a:endParaRPr>
          </a:p>
          <a:p>
            <a:pPr algn="ctr">
              <a:lnSpc>
                <a:spcPct val="150000"/>
              </a:lnSpc>
            </a:pPr>
            <a:endParaRPr lang="en-US" sz="3000" b="1" dirty="0">
              <a:solidFill>
                <a:srgbClr val="000000"/>
              </a:solidFill>
              <a:latin typeface="Nunito Sans" pitchFamily="2" charset="0"/>
            </a:endParaRPr>
          </a:p>
          <a:p>
            <a:pPr algn="ctr">
              <a:lnSpc>
                <a:spcPct val="150000"/>
              </a:lnSpc>
            </a:pPr>
            <a:r>
              <a:rPr lang="en-US" sz="3000" dirty="0">
                <a:solidFill>
                  <a:srgbClr val="000000"/>
                </a:solidFill>
                <a:latin typeface="Nunito Sans" pitchFamily="2" charset="0"/>
              </a:rPr>
              <a:t>         </a:t>
            </a:r>
          </a:p>
          <a:p>
            <a:pPr algn="ctr">
              <a:lnSpc>
                <a:spcPct val="150000"/>
              </a:lnSpc>
            </a:pPr>
            <a:endParaRPr lang="en-US" sz="3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642480" y="1112217"/>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p:cNvSpPr/>
          <p:nvPr/>
        </p:nvSpPr>
        <p:spPr>
          <a:xfrm>
            <a:off x="249382" y="1233054"/>
            <a:ext cx="11526982" cy="3908762"/>
          </a:xfrm>
          <a:prstGeom prst="rect">
            <a:avLst/>
          </a:prstGeom>
        </p:spPr>
        <p:txBody>
          <a:bodyPr wrap="square">
            <a:spAutoFit/>
          </a:bodyPr>
          <a:lstStyle/>
          <a:p>
            <a:r>
              <a:rPr lang="en-US" sz="2800" b="1" dirty="0">
                <a:solidFill>
                  <a:srgbClr val="000000"/>
                </a:solidFill>
                <a:latin typeface="Nunito Sans" pitchFamily="2" charset="0"/>
              </a:rPr>
              <a:t> How to create a Static website in S3?</a:t>
            </a:r>
          </a:p>
          <a:p>
            <a:pPr>
              <a:lnSpc>
                <a:spcPct val="200000"/>
              </a:lnSpc>
              <a:buFont typeface="Arial" pitchFamily="34" charset="0"/>
              <a:buChar char="•"/>
            </a:pPr>
            <a:r>
              <a:rPr lang="en-US" sz="2200" dirty="0">
                <a:solidFill>
                  <a:srgbClr val="000000"/>
                </a:solidFill>
                <a:latin typeface="Nunito Sans" pitchFamily="2" charset="0"/>
              </a:rPr>
              <a:t> Create a sample HTML file.</a:t>
            </a:r>
          </a:p>
          <a:p>
            <a:pPr>
              <a:lnSpc>
                <a:spcPct val="200000"/>
              </a:lnSpc>
              <a:buFont typeface="Arial" pitchFamily="34" charset="0"/>
              <a:buChar char="•"/>
            </a:pPr>
            <a:r>
              <a:rPr lang="en-US" sz="2200" dirty="0">
                <a:solidFill>
                  <a:srgbClr val="000000"/>
                </a:solidFill>
                <a:latin typeface="Nunito Sans" pitchFamily="2" charset="0"/>
              </a:rPr>
              <a:t> Create a bucket with Public access.</a:t>
            </a:r>
          </a:p>
          <a:p>
            <a:pPr>
              <a:lnSpc>
                <a:spcPct val="200000"/>
              </a:lnSpc>
              <a:buFont typeface="Arial" pitchFamily="34" charset="0"/>
              <a:buChar char="•"/>
            </a:pPr>
            <a:r>
              <a:rPr lang="en-US" sz="2200" dirty="0">
                <a:solidFill>
                  <a:srgbClr val="000000"/>
                </a:solidFill>
                <a:latin typeface="Nunito Sans" pitchFamily="2" charset="0"/>
              </a:rPr>
              <a:t> Upload the sample HTML file to the bucket.</a:t>
            </a:r>
          </a:p>
          <a:p>
            <a:pPr>
              <a:lnSpc>
                <a:spcPct val="200000"/>
              </a:lnSpc>
              <a:buFont typeface="Arial" pitchFamily="34" charset="0"/>
              <a:buChar char="•"/>
            </a:pPr>
            <a:r>
              <a:rPr lang="en-US" sz="2200" dirty="0">
                <a:solidFill>
                  <a:srgbClr val="000000"/>
                </a:solidFill>
                <a:latin typeface="Nunito Sans" pitchFamily="2" charset="0"/>
              </a:rPr>
              <a:t> Create a public access over the file (object ACL).</a:t>
            </a:r>
          </a:p>
          <a:p>
            <a:pPr>
              <a:lnSpc>
                <a:spcPct val="200000"/>
              </a:lnSpc>
              <a:buFont typeface="Arial" pitchFamily="34" charset="0"/>
              <a:buChar char="•"/>
            </a:pPr>
            <a:r>
              <a:rPr lang="en-US" sz="2200" dirty="0">
                <a:solidFill>
                  <a:srgbClr val="000000"/>
                </a:solidFill>
                <a:latin typeface="Nunito Sans" pitchFamily="2" charset="0"/>
              </a:rPr>
              <a:t> Create a public access over the bucket.</a:t>
            </a:r>
          </a:p>
        </p:txBody>
      </p:sp>
    </p:spTree>
    <p:extLst>
      <p:ext uri="{BB962C8B-B14F-4D97-AF65-F5344CB8AC3E}">
        <p14:creationId xmlns:p14="http://schemas.microsoft.com/office/powerpoint/2010/main" val="16310230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560439" y="1092466"/>
            <a:ext cx="10989081" cy="2816115"/>
          </a:xfrm>
          <a:prstGeom prst="rect">
            <a:avLst/>
          </a:prstGeom>
          <a:noFill/>
          <a:ln>
            <a:noFill/>
          </a:ln>
        </p:spPr>
        <p:txBody>
          <a:bodyPr spcFirstLastPara="1" wrap="square" lIns="91425" tIns="45700" rIns="91425" bIns="45700" anchor="t" anchorCtr="0">
            <a:spAutoFit/>
          </a:bodyPr>
          <a:lstStyle/>
          <a:p>
            <a:pPr>
              <a:lnSpc>
                <a:spcPct val="150000"/>
              </a:lnSpc>
            </a:pPr>
            <a:r>
              <a:rPr lang="en-US" sz="2800" b="1" dirty="0">
                <a:solidFill>
                  <a:srgbClr val="000000"/>
                </a:solidFill>
                <a:latin typeface="Nunito Sans" pitchFamily="2" charset="0"/>
              </a:rPr>
              <a:t> </a:t>
            </a:r>
            <a:endParaRPr lang="en-US" sz="2800" dirty="0">
              <a:solidFill>
                <a:srgbClr val="000000"/>
              </a:solidFill>
              <a:latin typeface="Nunito Sans" pitchFamily="2" charset="0"/>
            </a:endParaRPr>
          </a:p>
          <a:p>
            <a:pPr algn="ctr">
              <a:lnSpc>
                <a:spcPct val="150000"/>
              </a:lnSpc>
            </a:pPr>
            <a:endParaRPr lang="en-US" sz="3000" b="1" dirty="0">
              <a:solidFill>
                <a:srgbClr val="000000"/>
              </a:solidFill>
              <a:latin typeface="Nunito Sans" pitchFamily="2" charset="0"/>
            </a:endParaRPr>
          </a:p>
          <a:p>
            <a:pPr algn="ctr">
              <a:lnSpc>
                <a:spcPct val="150000"/>
              </a:lnSpc>
            </a:pPr>
            <a:r>
              <a:rPr lang="en-US" sz="3000" dirty="0">
                <a:solidFill>
                  <a:srgbClr val="000000"/>
                </a:solidFill>
                <a:latin typeface="Nunito Sans" pitchFamily="2" charset="0"/>
              </a:rPr>
              <a:t>         </a:t>
            </a:r>
          </a:p>
          <a:p>
            <a:pPr algn="ctr">
              <a:lnSpc>
                <a:spcPct val="150000"/>
              </a:lnSpc>
            </a:pPr>
            <a:endParaRPr lang="en-US" sz="3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642480" y="1112217"/>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p:cNvSpPr/>
          <p:nvPr/>
        </p:nvSpPr>
        <p:spPr>
          <a:xfrm>
            <a:off x="249382" y="1233054"/>
            <a:ext cx="11526982" cy="4585871"/>
          </a:xfrm>
          <a:prstGeom prst="rect">
            <a:avLst/>
          </a:prstGeom>
        </p:spPr>
        <p:txBody>
          <a:bodyPr wrap="square">
            <a:spAutoFit/>
          </a:bodyPr>
          <a:lstStyle/>
          <a:p>
            <a:r>
              <a:rPr lang="en-US" sz="2800" b="1" dirty="0">
                <a:solidFill>
                  <a:srgbClr val="000000"/>
                </a:solidFill>
                <a:latin typeface="Nunito Sans" pitchFamily="2" charset="0"/>
              </a:rPr>
              <a:t> S3 Storage Classes</a:t>
            </a:r>
          </a:p>
          <a:p>
            <a:pPr>
              <a:lnSpc>
                <a:spcPct val="200000"/>
              </a:lnSpc>
              <a:buFont typeface="Arial" pitchFamily="34" charset="0"/>
              <a:buChar char="•"/>
            </a:pPr>
            <a:r>
              <a:rPr lang="en-US" sz="2200" dirty="0">
                <a:solidFill>
                  <a:srgbClr val="000000"/>
                </a:solidFill>
                <a:latin typeface="Nunito Sans" pitchFamily="2" charset="0"/>
              </a:rPr>
              <a:t> S3 Standard</a:t>
            </a:r>
          </a:p>
          <a:p>
            <a:pPr>
              <a:lnSpc>
                <a:spcPct val="200000"/>
              </a:lnSpc>
              <a:buFont typeface="Arial" pitchFamily="34" charset="0"/>
              <a:buChar char="•"/>
            </a:pPr>
            <a:r>
              <a:rPr lang="en-US" sz="2200" dirty="0">
                <a:solidFill>
                  <a:srgbClr val="000000"/>
                </a:solidFill>
                <a:latin typeface="Nunito Sans" pitchFamily="2" charset="0"/>
              </a:rPr>
              <a:t> S3 Intelligent Tiering</a:t>
            </a:r>
          </a:p>
          <a:p>
            <a:pPr>
              <a:lnSpc>
                <a:spcPct val="200000"/>
              </a:lnSpc>
              <a:buFont typeface="Arial" pitchFamily="34" charset="0"/>
              <a:buChar char="•"/>
            </a:pPr>
            <a:r>
              <a:rPr lang="en-US" sz="2200" dirty="0">
                <a:solidFill>
                  <a:srgbClr val="000000"/>
                </a:solidFill>
                <a:latin typeface="Nunito Sans" pitchFamily="2" charset="0"/>
              </a:rPr>
              <a:t> S3 Standard IA (Infrequent Access)</a:t>
            </a:r>
          </a:p>
          <a:p>
            <a:pPr>
              <a:lnSpc>
                <a:spcPct val="200000"/>
              </a:lnSpc>
              <a:buFont typeface="Arial" pitchFamily="34" charset="0"/>
              <a:buChar char="•"/>
            </a:pPr>
            <a:r>
              <a:rPr lang="en-US" sz="2200" dirty="0">
                <a:solidFill>
                  <a:srgbClr val="000000"/>
                </a:solidFill>
                <a:latin typeface="Nunito Sans" pitchFamily="2" charset="0"/>
              </a:rPr>
              <a:t> S3 One Zone IA</a:t>
            </a:r>
          </a:p>
          <a:p>
            <a:pPr>
              <a:lnSpc>
                <a:spcPct val="200000"/>
              </a:lnSpc>
              <a:buFont typeface="Arial" pitchFamily="34" charset="0"/>
              <a:buChar char="•"/>
            </a:pPr>
            <a:r>
              <a:rPr lang="en-US" sz="2200" dirty="0">
                <a:solidFill>
                  <a:srgbClr val="000000"/>
                </a:solidFill>
                <a:latin typeface="Nunito Sans" pitchFamily="2" charset="0"/>
              </a:rPr>
              <a:t> S3 Glacier</a:t>
            </a:r>
          </a:p>
          <a:p>
            <a:pPr>
              <a:lnSpc>
                <a:spcPct val="200000"/>
              </a:lnSpc>
              <a:buFont typeface="Arial" pitchFamily="34" charset="0"/>
              <a:buChar char="•"/>
            </a:pPr>
            <a:r>
              <a:rPr lang="en-US" sz="2200" dirty="0">
                <a:solidFill>
                  <a:srgbClr val="000000"/>
                </a:solidFill>
                <a:latin typeface="Nunito Sans" pitchFamily="2" charset="0"/>
              </a:rPr>
              <a:t> S3 Glacier Deep Archive</a:t>
            </a:r>
          </a:p>
        </p:txBody>
      </p:sp>
    </p:spTree>
    <p:extLst>
      <p:ext uri="{BB962C8B-B14F-4D97-AF65-F5344CB8AC3E}">
        <p14:creationId xmlns:p14="http://schemas.microsoft.com/office/powerpoint/2010/main" val="1631023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85659" y="1097851"/>
            <a:ext cx="11118414" cy="2746865"/>
          </a:xfrm>
          <a:prstGeom prst="rect">
            <a:avLst/>
          </a:prstGeom>
          <a:noFill/>
          <a:ln>
            <a:noFill/>
          </a:ln>
        </p:spPr>
        <p:txBody>
          <a:bodyPr spcFirstLastPara="1" wrap="square" lIns="91425" tIns="45700" rIns="91425" bIns="45700" anchor="t" anchorCtr="0">
            <a:spAutoFit/>
          </a:bodyPr>
          <a:lstStyle/>
          <a:p>
            <a:pPr algn="l">
              <a:lnSpc>
                <a:spcPct val="150000"/>
              </a:lnSpc>
            </a:pPr>
            <a:r>
              <a:rPr lang="en-US" sz="2500" b="1" dirty="0">
                <a:solidFill>
                  <a:srgbClr val="000000"/>
                </a:solidFill>
                <a:latin typeface="Nunito Sans" pitchFamily="2" charset="0"/>
              </a:rPr>
              <a:t>Data Transfer between Two Computers!</a:t>
            </a:r>
          </a:p>
          <a:p>
            <a:pPr algn="l">
              <a:lnSpc>
                <a:spcPct val="150000"/>
              </a:lnSpc>
            </a:pPr>
            <a:r>
              <a:rPr lang="en-US" sz="2000" dirty="0">
                <a:solidFill>
                  <a:srgbClr val="000000"/>
                </a:solidFill>
                <a:latin typeface="Nunito Sans" pitchFamily="2" charset="0"/>
              </a:rPr>
              <a:t>Application&gt;Data&gt;NIC&gt;Packet&gt;Transfer in cable&gt;Packet&gt;NIC&gt;Data&gt;Application</a:t>
            </a:r>
          </a:p>
          <a:p>
            <a:pPr algn="l">
              <a:lnSpc>
                <a:spcPct val="150000"/>
              </a:lnSpc>
            </a:pPr>
            <a:endParaRPr lang="en-US" sz="2000" dirty="0">
              <a:solidFill>
                <a:srgbClr val="000000"/>
              </a:solidFill>
              <a:latin typeface="Nunito Sans" pitchFamily="2" charset="0"/>
            </a:endParaRPr>
          </a:p>
          <a:p>
            <a:pPr algn="l">
              <a:lnSpc>
                <a:spcPct val="150000"/>
              </a:lnSpc>
            </a:pPr>
            <a:endParaRPr lang="en-US" sz="2500" b="1" dirty="0">
              <a:solidFill>
                <a:srgbClr val="000000"/>
              </a:solidFill>
              <a:latin typeface="Nunito Sans" pitchFamily="2" charset="0"/>
            </a:endParaRPr>
          </a:p>
          <a:p>
            <a:pPr algn="l">
              <a:lnSpc>
                <a:spcPct val="150000"/>
              </a:lnSpc>
            </a:pPr>
            <a:endParaRPr lang="en-US" sz="2500" b="1"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6" name="Picture 5" descr="how-to-transfer-files-from-old-pc-to-another.jpg"/>
          <p:cNvPicPr>
            <a:picLocks noChangeAspect="1"/>
          </p:cNvPicPr>
          <p:nvPr/>
        </p:nvPicPr>
        <p:blipFill>
          <a:blip r:embed="rId4"/>
          <a:stretch>
            <a:fillRect/>
          </a:stretch>
        </p:blipFill>
        <p:spPr>
          <a:xfrm>
            <a:off x="3252355" y="5458690"/>
            <a:ext cx="4935681" cy="1399309"/>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4005676064"/>
              </p:ext>
            </p:extLst>
          </p:nvPr>
        </p:nvGraphicFramePr>
        <p:xfrm>
          <a:off x="674253" y="2382211"/>
          <a:ext cx="9619673" cy="2934700"/>
        </p:xfrm>
        <a:graphic>
          <a:graphicData uri="http://schemas.openxmlformats.org/drawingml/2006/table">
            <a:tbl>
              <a:tblPr firstRow="1" bandRow="1">
                <a:tableStyleId>{21E4AEA4-8DFA-4A89-87EB-49C32662AFE0}</a:tableStyleId>
              </a:tblPr>
              <a:tblGrid>
                <a:gridCol w="2401457">
                  <a:extLst>
                    <a:ext uri="{9D8B030D-6E8A-4147-A177-3AD203B41FA5}">
                      <a16:colId xmlns:a16="http://schemas.microsoft.com/office/drawing/2014/main" val="20000"/>
                    </a:ext>
                  </a:extLst>
                </a:gridCol>
                <a:gridCol w="7218216">
                  <a:extLst>
                    <a:ext uri="{9D8B030D-6E8A-4147-A177-3AD203B41FA5}">
                      <a16:colId xmlns:a16="http://schemas.microsoft.com/office/drawing/2014/main" val="20001"/>
                    </a:ext>
                  </a:extLst>
                </a:gridCol>
              </a:tblGrid>
              <a:tr h="507230">
                <a:tc>
                  <a:txBody>
                    <a:bodyPr/>
                    <a:lstStyle/>
                    <a:p>
                      <a:r>
                        <a:rPr lang="en-US" dirty="0">
                          <a:solidFill>
                            <a:schemeClr val="bg1"/>
                          </a:solidFill>
                        </a:rPr>
                        <a:t>Application Layer</a:t>
                      </a:r>
                    </a:p>
                  </a:txBody>
                  <a:tcPr/>
                </a:tc>
                <a:tc>
                  <a:txBody>
                    <a:bodyPr/>
                    <a:lstStyle/>
                    <a:p>
                      <a:r>
                        <a:rPr lang="en-US" dirty="0"/>
                        <a:t>Sending a doc file</a:t>
                      </a:r>
                    </a:p>
                  </a:txBody>
                  <a:tcPr/>
                </a:tc>
                <a:extLst>
                  <a:ext uri="{0D108BD9-81ED-4DB2-BD59-A6C34878D82A}">
                    <a16:rowId xmlns:a16="http://schemas.microsoft.com/office/drawing/2014/main" val="10000"/>
                  </a:ext>
                </a:extLst>
              </a:tr>
              <a:tr h="507230">
                <a:tc>
                  <a:txBody>
                    <a:bodyPr/>
                    <a:lstStyle/>
                    <a:p>
                      <a:r>
                        <a:rPr lang="en-US" dirty="0"/>
                        <a:t>Transport Layer</a:t>
                      </a:r>
                    </a:p>
                  </a:txBody>
                  <a:tcPr/>
                </a:tc>
                <a:tc>
                  <a:txBody>
                    <a:bodyPr/>
                    <a:lstStyle/>
                    <a:p>
                      <a:r>
                        <a:rPr lang="en-US" dirty="0"/>
                        <a:t>It is segmenting</a:t>
                      </a:r>
                      <a:r>
                        <a:rPr lang="en-US" baseline="0" dirty="0"/>
                        <a:t> a data into smaller units called segments.</a:t>
                      </a:r>
                      <a:endParaRPr lang="en-US" dirty="0"/>
                    </a:p>
                  </a:txBody>
                  <a:tcPr/>
                </a:tc>
                <a:extLst>
                  <a:ext uri="{0D108BD9-81ED-4DB2-BD59-A6C34878D82A}">
                    <a16:rowId xmlns:a16="http://schemas.microsoft.com/office/drawing/2014/main" val="10001"/>
                  </a:ext>
                </a:extLst>
              </a:tr>
              <a:tr h="507230">
                <a:tc>
                  <a:txBody>
                    <a:bodyPr/>
                    <a:lstStyle/>
                    <a:p>
                      <a:r>
                        <a:rPr lang="en-US" dirty="0"/>
                        <a:t>Network Layer</a:t>
                      </a:r>
                    </a:p>
                  </a:txBody>
                  <a:tcPr/>
                </a:tc>
                <a:tc>
                  <a:txBody>
                    <a:bodyPr/>
                    <a:lstStyle/>
                    <a:p>
                      <a:r>
                        <a:rPr lang="en-US" dirty="0"/>
                        <a:t>The segments are further encapsulated into packets, it contains source and destination</a:t>
                      </a:r>
                      <a:r>
                        <a:rPr lang="en-US" baseline="0" dirty="0"/>
                        <a:t> IP address.</a:t>
                      </a:r>
                      <a:endParaRPr lang="en-US" dirty="0"/>
                    </a:p>
                  </a:txBody>
                  <a:tcPr/>
                </a:tc>
                <a:extLst>
                  <a:ext uri="{0D108BD9-81ED-4DB2-BD59-A6C34878D82A}">
                    <a16:rowId xmlns:a16="http://schemas.microsoft.com/office/drawing/2014/main" val="10002"/>
                  </a:ext>
                </a:extLst>
              </a:tr>
              <a:tr h="507230">
                <a:tc>
                  <a:txBody>
                    <a:bodyPr/>
                    <a:lstStyle/>
                    <a:p>
                      <a:r>
                        <a:rPr lang="en-US" dirty="0"/>
                        <a:t>Data Link Layer</a:t>
                      </a:r>
                    </a:p>
                  </a:txBody>
                  <a:tcPr/>
                </a:tc>
                <a:tc>
                  <a:txBody>
                    <a:bodyPr/>
                    <a:lstStyle/>
                    <a:p>
                      <a:r>
                        <a:rPr lang="en-US" dirty="0"/>
                        <a:t>This layer adds physical address known as MAC and packets are</a:t>
                      </a:r>
                      <a:r>
                        <a:rPr lang="en-US" baseline="0" dirty="0"/>
                        <a:t> boxed in frame.</a:t>
                      </a:r>
                      <a:endParaRPr lang="en-US" dirty="0"/>
                    </a:p>
                  </a:txBody>
                  <a:tcPr/>
                </a:tc>
                <a:extLst>
                  <a:ext uri="{0D108BD9-81ED-4DB2-BD59-A6C34878D82A}">
                    <a16:rowId xmlns:a16="http://schemas.microsoft.com/office/drawing/2014/main" val="10003"/>
                  </a:ext>
                </a:extLst>
              </a:tr>
              <a:tr h="507230">
                <a:tc>
                  <a:txBody>
                    <a:bodyPr/>
                    <a:lstStyle/>
                    <a:p>
                      <a:r>
                        <a:rPr lang="en-US" dirty="0"/>
                        <a:t>Physical Layer</a:t>
                      </a:r>
                    </a:p>
                  </a:txBody>
                  <a:tcPr/>
                </a:tc>
                <a:tc>
                  <a:txBody>
                    <a:bodyPr/>
                    <a:lstStyle/>
                    <a:p>
                      <a:r>
                        <a:rPr lang="en-US" dirty="0"/>
                        <a:t>The frames are converted into electrical or optical signals that can be transmitted over the RJ 45 cable.</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65069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9523</TotalTime>
  <Words>5711</Words>
  <Application>Microsoft Office PowerPoint</Application>
  <PresentationFormat>Widescreen</PresentationFormat>
  <Paragraphs>1194</Paragraphs>
  <Slides>83</Slides>
  <Notes>83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Arial</vt:lpstr>
      <vt:lpstr>Calibri</vt:lpstr>
      <vt:lpstr>Calibri Light</vt:lpstr>
      <vt:lpstr>Nunito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jayanth vellingiri</dc:creator>
  <cp:lastModifiedBy>jayanth vellingiri</cp:lastModifiedBy>
  <cp:revision>313</cp:revision>
  <dcterms:created xsi:type="dcterms:W3CDTF">2024-01-18T06:50:09Z</dcterms:created>
  <dcterms:modified xsi:type="dcterms:W3CDTF">2024-04-15T05:17:45Z</dcterms:modified>
</cp:coreProperties>
</file>