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362" r:id="rId2"/>
    <p:sldId id="3364" r:id="rId3"/>
    <p:sldId id="3365" r:id="rId4"/>
    <p:sldId id="3366" r:id="rId5"/>
    <p:sldId id="3367" r:id="rId6"/>
    <p:sldId id="3368" r:id="rId7"/>
    <p:sldId id="3369" r:id="rId8"/>
    <p:sldId id="3370" r:id="rId9"/>
    <p:sldId id="3371" r:id="rId10"/>
    <p:sldId id="3372" r:id="rId11"/>
    <p:sldId id="3373" r:id="rId12"/>
    <p:sldId id="3374" r:id="rId13"/>
    <p:sldId id="3375" r:id="rId14"/>
    <p:sldId id="3376" r:id="rId15"/>
    <p:sldId id="3377" r:id="rId16"/>
    <p:sldId id="3378" r:id="rId17"/>
    <p:sldId id="3379" r:id="rId18"/>
    <p:sldId id="3380" r:id="rId19"/>
    <p:sldId id="3381" r:id="rId20"/>
    <p:sldId id="3382" r:id="rId21"/>
    <p:sldId id="3383" r:id="rId22"/>
    <p:sldId id="3384" r:id="rId23"/>
    <p:sldId id="3385" r:id="rId24"/>
    <p:sldId id="3386" r:id="rId25"/>
    <p:sldId id="3387" r:id="rId26"/>
    <p:sldId id="3388" r:id="rId27"/>
    <p:sldId id="3389" r:id="rId28"/>
    <p:sldId id="3390" r:id="rId29"/>
    <p:sldId id="3391" r:id="rId30"/>
    <p:sldId id="33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79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58E83-2756-4F35-86A3-31B07BD0BCDA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34649-9C1A-4524-8612-C753920C9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68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926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492 to 528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473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492 to 528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701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531 to 548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282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552 to 577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614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581 to 703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736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581 to 703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485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707 to1058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77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1062 to 1134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869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1136 to 1154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188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0F255FDE-1C65-C004-5F36-890A1E359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A732F70A-7D87-4329-3A54-D630178010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07FD906B-04C5-12EB-60BA-1593DA717C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1158 to 1220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D104DFB1-AC9E-F84B-BA96-269DA6C02B3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29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9899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03C4E209-C596-D521-FF5D-FC9FF2EFC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C4E9E816-4653-0871-6190-FD5A4191DA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111B74FF-AA6E-6891-0051-74B3C64EB0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1224 to 1280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3033076D-F741-3864-80A9-606DD544D7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228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97B9B91F-C63C-5CF4-4455-FA765623C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28167C5A-C4F8-1AAD-DDDE-697B441065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843ABD82-E51B-F6B5-B028-2B071C6339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1282 to 1383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E4D3EC91-C0D3-EA01-FC05-C4220C5323C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7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DE7803D7-7FD7-252C-FABB-18361113B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A0C33F53-3B3E-A646-62DA-3F9F03E1A8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F754947A-664E-15FF-B55D-6C5ABF1261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1387 to 1431</a:t>
            </a:r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C26DA137-916D-B5AB-BCCC-1B0842659E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452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8C7F86F9-3B78-8B76-4925-97BEAF13B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C241C8A9-0C4A-9440-1C9E-4806230311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9EC27EA6-74CF-753B-E3DC-C1EECD18A4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1435 to 1494</a:t>
            </a:r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CE27A174-9C34-4705-FB94-643390D9935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1917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13155612-364E-2EC7-D59A-C56942F55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1C95C56A-259A-BCD2-256C-E849112C0C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0D3390F2-396C-8475-9A09-2CEB203C13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1497 to 1611</a:t>
            </a:r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0794F355-3509-6DF0-3886-397D371D6B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697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39F70785-B83C-921D-90DA-AF71EA483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0C827F2A-B895-EBE0-63F9-52FD907AE4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03F48053-46DD-D72C-C3DB-B9E3E33E9A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1614 to 1663	</a:t>
            </a:r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4244DA9D-2FB2-0FBD-9BB7-9C3BD04E6F3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254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DF830369-121C-71E2-F391-FEDEEE5D7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4ACA2A40-D690-5CEA-AE04-E2918D85CD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7905D8FF-32C6-2319-7BD9-BCA655750A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1667 to 1710</a:t>
            </a:r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8CBE0CC9-ECD1-5482-847E-0132A801DE9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3837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0AC6F62B-73F2-C557-FD4C-C42152437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D4A4C589-2581-446A-EDEE-9D4E94FD06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8374D819-3949-B72D-F5B1-FDDE587229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1712 to 1754</a:t>
            </a:r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437DAB5D-2CA0-4191-101C-0152ACCF66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5130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F3902DA2-9712-F548-B573-89EBE33AF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61476446-2226-29C1-9AF0-E52334D721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78C41A6B-D571-AFB3-3F07-1E4A6B7091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1758 to 1879</a:t>
            </a:r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64FCAD08-C451-A890-E417-F71AEA093E6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5046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B4286366-F38D-6194-81BC-163E89526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6BFDF99B-CEBA-1825-4D1A-D1312C93D1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B78FB816-8332-68F5-4377-45C61BEF04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1881 to 1981</a:t>
            </a:r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2879FAC7-75A6-A3CF-5745-57ECAC81A3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33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Code : 1 to 71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1865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2CA24398-64BC-3537-44BA-A92FAE037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DA749819-86C5-5026-F7CB-CE47705D6C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E5BF5589-0352-ACC3-7232-44955C3B5B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1985 to 2066</a:t>
            </a:r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C5D6F1F5-60E9-50C4-03F9-BB770DC8718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689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Code : 74 to 171 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487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140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175 to 207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90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210 to 300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790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303 to 440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322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443 to 489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91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228E-5996-BEEF-7D2D-69B5F93FF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CECDD-B7C0-4595-1174-3E7C5BCAE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FF7AC-4CA1-FE17-C6D9-A69716B5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22832-E50F-D739-27C0-E135B711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6B3A7-7F12-EDD2-A1FE-B4FD91F9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68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620F-4214-DBD6-ACA8-5B6EFC40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AF36C-07BC-3B2A-561F-D09540B48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F2658-D54A-230B-2AFF-4A5EC185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ED1D5-DC17-8FAD-0011-42D211C3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96BFC-8D7E-1897-9B24-5D4DD8EE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26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21D82-10CF-2838-AB6F-2E6DE44BC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4A882-9628-0F63-031B-D8C863A88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0B9C5-3AA7-999D-0F8B-52311263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8BE4E-026E-1C60-37DD-2857CFCC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1273E-539F-C9A1-0A0B-6DF9252B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8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01AE-C4D1-7139-AD4A-45C8DE22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F223-BDAD-1B08-F618-CD462DACE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432CE-2087-0427-8045-5C886A29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C0320-9218-6CC7-28D8-9407CA76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3C758-3349-7244-FC01-15BFBCD8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96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F11F-59A6-C62C-C9A1-5471E4B1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CF0FC-591A-1C62-87B2-2587DAF2C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0E8B8-7DBC-F267-F764-E05AB143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A069B-75F7-D8ED-5497-560E0A26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49602-600C-4713-4A5A-8001B1AC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82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6438-6EF0-959E-7477-49A3E2BD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E9F84-C542-20DE-5385-0CFC4F349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C8CF0-B542-A2C3-ED52-769D9F22E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E5F8B-E214-A193-4AD5-9AC77A5A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65F36-1773-EED0-6F00-5275372F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7A7D-A963-4116-2586-752C9A0A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94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37D3-7984-1843-4DF4-EDC12568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5190D-0033-B57F-86BA-B4822F4FE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27762-E4E4-DD52-C139-065849298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B2F3F-4AF6-434E-993B-51CAE6A20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4CD2C-A8F7-5BF8-BEA9-626080E12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EFA8A-D6C3-AF77-F97A-4BB4E6FC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88343-98E4-8FED-B022-5BF85F69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8947D-6C36-BE16-B9D7-D374C83B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01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4561-4465-C7A0-8AC4-CC668ACA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860E4-B7E4-E81F-46D9-2B08D4AC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AB823-6BB9-2109-B769-F355880B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090F7-F34B-BDFD-74E9-82D051BE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16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3AC81-863B-11CF-7FDA-9A95BEA0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4D250-CD0A-AFEE-A3BD-77427FF2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60054-1473-5214-3F45-9C08C581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97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8423-27EA-6BB4-FA53-D1347AC8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E41E3-B450-9F59-E301-98647A0B1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0D6AA-23AA-386B-69E5-30865DC40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65DCF-E699-5491-471D-E9A82ACC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4BEA7-454C-7314-FF7C-C0348838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766AC-EC7F-94CE-634E-877FE6EF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24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7970-7893-6770-D390-6166F680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5538C-C5B1-B6F3-9D00-261A6A598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CCF34-6013-8163-F487-02EACF515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51F65-428D-90C9-0306-9B6585FD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7F0A6-7C72-A6E6-54EC-C1C40AFA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B0419-D635-F3A8-327D-4CD033B7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5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F5BB0-BC1D-223F-A810-6BA2B328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B2490-BDEF-82DC-6749-AA143A7D8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7E66-3A26-5422-D8E8-8D13AF346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A013A-25B9-45A0-9AAA-86993DA53F0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E24BB-DE37-169D-9995-9D73D553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A0E0-735B-ABC6-F17F-D42ED9D88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12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58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CSS Introduction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CSS is the language we use to </a:t>
            </a:r>
            <a:r>
              <a:rPr lang="en-US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style</a:t>
            </a: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 a Web page.</a:t>
            </a:r>
          </a:p>
          <a:p>
            <a:pPr>
              <a:lnSpc>
                <a:spcPct val="200000"/>
              </a:lnSpc>
              <a:defRPr/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What is CSS?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CSS stands - Cascading Style Sheets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CSS describes how HTML elements are to be displayed on screen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CSS saves a lot of work.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It can control the 0 of multiple web pages all at once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External stylesheets are stored in CSS files</a:t>
            </a:r>
            <a:endParaRPr lang="en-GB" sz="23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CSS</a:t>
            </a: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3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14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Padding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 is used to create space around an element's content, inside of any defined borders.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With CSS, you have full control over the padding.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There are properties for setting the padding for each side of an element.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padding-top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padding-right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padding-bottom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padding-left</a:t>
            </a:r>
            <a:endParaRPr lang="en-GB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CSS</a:t>
            </a: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3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849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Padding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 is used to create space around an element's content, inside of any defined borders.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With CSS, you have full control over the padding.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There are properties for setting the padding for each side of an element.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padding-top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padding-right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padding-bottom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padding-left</a:t>
            </a:r>
            <a:endParaRPr lang="en-GB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CSS</a:t>
            </a: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3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012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55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Height, Width and Max-width</a:t>
            </a:r>
            <a:endParaRPr lang="en-US" sz="22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CSS height and width properties are used to set the height and width of an element.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CSS max-width property is used to set the maximum width of an element.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height and width properties do not include padding, borders, or margins.</a:t>
            </a:r>
          </a:p>
          <a:p>
            <a:pPr>
              <a:lnSpc>
                <a:spcPct val="150000"/>
              </a:lnSpc>
              <a:defRPr/>
            </a:pPr>
            <a:r>
              <a:rPr lang="en-US" sz="2200" b="1" u="sng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height and width Values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auto - This is default. The browser calculates the height and width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length - Defines the height/width in </a:t>
            </a:r>
            <a:r>
              <a:rPr lang="en-US" sz="2200" dirty="0" err="1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px</a:t>
            </a: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, cm, etc.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% - Defines the height/width in percent of the containing block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initial - Sets the height/width to its default value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inherit - The height/width will be inherited from its parent value</a:t>
            </a:r>
            <a:endParaRPr lang="en-GB" sz="22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CSS</a:t>
            </a: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3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759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Box Model</a:t>
            </a:r>
          </a:p>
          <a:p>
            <a:pPr>
              <a:defRPr/>
            </a:pPr>
            <a:endParaRPr lang="en-US" sz="2400" b="1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All HTML elements can be considered as boxes.</a:t>
            </a:r>
          </a:p>
          <a:p>
            <a:pPr lvl="1">
              <a:defRPr/>
            </a:pPr>
            <a:endParaRPr lang="en-US" sz="22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CSS box model is essentially a box that wraps around every HTML element. It consists of: content, padding, borders and margins. </a:t>
            </a:r>
          </a:p>
          <a:p>
            <a:pPr>
              <a:defRPr/>
            </a:pPr>
            <a:endParaRPr lang="en-US" sz="22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200" b="1" u="sng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Explanation of the different parts:</a:t>
            </a:r>
            <a:endParaRPr lang="en-US" sz="22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Content - The content of the box, where text and images appear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 - Clears an area around the content. The padding is transparent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Border - A border that goes around the padding and content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Margin - Clears an area outside the border. The margin is transparent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box model allows us to add a border around elements, and to define space between elements.</a:t>
            </a:r>
            <a:endParaRPr lang="en-GB" sz="22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CSS</a:t>
            </a: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3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0866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Outline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An outline is a line drawn outside the element's border.</a:t>
            </a:r>
          </a:p>
          <a:p>
            <a:pPr>
              <a:lnSpc>
                <a:spcPct val="200000"/>
              </a:lnSpc>
              <a:defRPr/>
            </a:pPr>
            <a:r>
              <a:rPr lang="en-US" sz="2400" u="sng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has the following outline properties: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outline-style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outline-color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outline-width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outline-offset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outline</a:t>
            </a:r>
            <a:endParaRPr lang="en-GB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CSS</a:t>
            </a: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3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5511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Outline Style</a:t>
            </a: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dotted - Defines a dotted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dashed - Defines a dashed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solid - Defines a solid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double - Defines a double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groove - Defines a 3D grooved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ridge - Defines a 3D ridged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inset - Defines a 3D inset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outset - Defines a 3D outset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none - Defines no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hidden - Defines a hidden outline</a:t>
            </a:r>
            <a:endParaRPr lang="en-GB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CSS</a:t>
            </a: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3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177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Text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Text Color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Text Alignment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text-align, text-align-last direction, </a:t>
            </a:r>
            <a:r>
              <a:rPr lang="en-US" sz="2400" dirty="0" err="1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unicode</a:t>
            </a: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-bidi and vertical-align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Text Decoration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Text Transformation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Text Spacing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Text Shadow</a:t>
            </a: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CSS</a:t>
            </a: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3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0650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Fonts</a:t>
            </a: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Choosing the right font has a huge impact on how the readers experience a website.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right font can create a strong identity for your brand.</a:t>
            </a:r>
          </a:p>
          <a:p>
            <a:pPr>
              <a:lnSpc>
                <a:spcPct val="150000"/>
              </a:lnSpc>
              <a:defRPr/>
            </a:pPr>
            <a:endParaRPr lang="en-US" sz="2400" u="sng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400" u="sng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In CSS there are five generic font families: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Serif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Sans-serif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Monospace fonts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Cursive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Fantasy fonts</a:t>
            </a:r>
            <a:endParaRPr lang="en-GB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CSS</a:t>
            </a: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3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7522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612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Icons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Icons can easily be added to your HTML page, by using an icon library.</a:t>
            </a:r>
          </a:p>
          <a:p>
            <a:pPr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      </a:t>
            </a:r>
          </a:p>
          <a:p>
            <a:pPr>
              <a:defRPr/>
            </a:pPr>
            <a:r>
              <a:rPr lang="en-US" sz="22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Font Awesome Icons</a:t>
            </a:r>
          </a:p>
          <a:p>
            <a:pPr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To use the Font Awesome icons, go to </a:t>
            </a:r>
            <a:r>
              <a:rPr lang="en-US" sz="2200" u="sng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fontawesome.com</a:t>
            </a: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, sign in, and get a code to add in the &lt;head&gt; section of your HTML page.</a:t>
            </a:r>
          </a:p>
          <a:p>
            <a:pPr>
              <a:defRPr/>
            </a:pPr>
            <a:endParaRPr lang="en-US" sz="22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2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Syntax :</a:t>
            </a:r>
          </a:p>
          <a:p>
            <a:pPr>
              <a:defRPr/>
            </a:pPr>
            <a:r>
              <a:rPr lang="en-US" sz="2400" b="0" i="0" dirty="0">
                <a:effectLst/>
                <a:latin typeface="Nunito Sans" pitchFamily="2" charset="0"/>
              </a:rPr>
              <a:t>&lt;body&gt;</a:t>
            </a:r>
            <a:br>
              <a:rPr lang="en-US" sz="2400" dirty="0">
                <a:latin typeface="Nunito Sans" pitchFamily="2" charset="0"/>
              </a:rPr>
            </a:br>
            <a:r>
              <a:rPr lang="en-US" sz="2400" b="0" i="0" dirty="0">
                <a:effectLst/>
                <a:latin typeface="Nunito Sans" pitchFamily="2" charset="0"/>
              </a:rPr>
              <a:t>&lt;</a:t>
            </a:r>
            <a:r>
              <a:rPr lang="en-US" sz="2400" b="0" i="0" dirty="0" err="1">
                <a:effectLst/>
                <a:latin typeface="Nunito Sans" pitchFamily="2" charset="0"/>
              </a:rPr>
              <a:t>i</a:t>
            </a:r>
            <a:r>
              <a:rPr lang="en-US" sz="2400" b="0" i="0" dirty="0">
                <a:effectLst/>
                <a:latin typeface="Nunito Sans" pitchFamily="2" charset="0"/>
              </a:rPr>
              <a:t> class="</a:t>
            </a:r>
            <a:r>
              <a:rPr lang="en-US" sz="2400" b="0" i="0" dirty="0" err="1">
                <a:effectLst/>
                <a:latin typeface="Nunito Sans" pitchFamily="2" charset="0"/>
              </a:rPr>
              <a:t>fas</a:t>
            </a:r>
            <a:r>
              <a:rPr lang="en-US" sz="2400" b="0" i="0" dirty="0">
                <a:effectLst/>
                <a:latin typeface="Nunito Sans" pitchFamily="2" charset="0"/>
              </a:rPr>
              <a:t> fa-cloud"&gt;&lt;/</a:t>
            </a:r>
            <a:r>
              <a:rPr lang="en-US" sz="2400" b="0" i="0" dirty="0" err="1">
                <a:effectLst/>
                <a:latin typeface="Nunito Sans" pitchFamily="2" charset="0"/>
              </a:rPr>
              <a:t>i</a:t>
            </a:r>
            <a:r>
              <a:rPr lang="en-US" sz="2400" b="0" i="0" dirty="0">
                <a:effectLst/>
                <a:latin typeface="Nunito Sans" pitchFamily="2" charset="0"/>
              </a:rPr>
              <a:t>&gt;</a:t>
            </a:r>
            <a:br>
              <a:rPr lang="en-US" sz="2400" dirty="0">
                <a:latin typeface="Nunito Sans" pitchFamily="2" charset="0"/>
              </a:rPr>
            </a:br>
            <a:r>
              <a:rPr lang="en-US" sz="2400" b="0" i="0" dirty="0">
                <a:effectLst/>
                <a:latin typeface="Nunito Sans" pitchFamily="2" charset="0"/>
              </a:rPr>
              <a:t>&lt;</a:t>
            </a:r>
            <a:r>
              <a:rPr lang="en-US" sz="2400" b="0" i="0" dirty="0" err="1">
                <a:effectLst/>
                <a:latin typeface="Nunito Sans" pitchFamily="2" charset="0"/>
              </a:rPr>
              <a:t>i</a:t>
            </a:r>
            <a:r>
              <a:rPr lang="en-US" sz="2400" b="0" i="0" dirty="0">
                <a:effectLst/>
                <a:latin typeface="Nunito Sans" pitchFamily="2" charset="0"/>
              </a:rPr>
              <a:t> class="</a:t>
            </a:r>
            <a:r>
              <a:rPr lang="en-US" sz="2400" b="0" i="0" dirty="0" err="1">
                <a:effectLst/>
                <a:latin typeface="Nunito Sans" pitchFamily="2" charset="0"/>
              </a:rPr>
              <a:t>fas</a:t>
            </a:r>
            <a:r>
              <a:rPr lang="en-US" sz="2400" b="0" i="0" dirty="0">
                <a:effectLst/>
                <a:latin typeface="Nunito Sans" pitchFamily="2" charset="0"/>
              </a:rPr>
              <a:t> fa-heart"&gt;&lt;/</a:t>
            </a:r>
            <a:r>
              <a:rPr lang="en-US" sz="2400" b="0" i="0" dirty="0" err="1">
                <a:effectLst/>
                <a:latin typeface="Nunito Sans" pitchFamily="2" charset="0"/>
              </a:rPr>
              <a:t>i</a:t>
            </a:r>
            <a:r>
              <a:rPr lang="en-US" sz="2400" b="0" i="0" dirty="0">
                <a:effectLst/>
                <a:latin typeface="Nunito Sans" pitchFamily="2" charset="0"/>
              </a:rPr>
              <a:t>&gt;</a:t>
            </a:r>
            <a:br>
              <a:rPr lang="en-US" sz="2400" dirty="0">
                <a:latin typeface="Nunito Sans" pitchFamily="2" charset="0"/>
              </a:rPr>
            </a:br>
            <a:r>
              <a:rPr lang="en-US" sz="2400" b="0" i="0" dirty="0">
                <a:effectLst/>
                <a:latin typeface="Nunito Sans" pitchFamily="2" charset="0"/>
              </a:rPr>
              <a:t>&lt;</a:t>
            </a:r>
            <a:r>
              <a:rPr lang="en-US" sz="2400" b="0" i="0" dirty="0" err="1">
                <a:effectLst/>
                <a:latin typeface="Nunito Sans" pitchFamily="2" charset="0"/>
              </a:rPr>
              <a:t>i</a:t>
            </a:r>
            <a:r>
              <a:rPr lang="en-US" sz="2400" b="0" i="0" dirty="0">
                <a:effectLst/>
                <a:latin typeface="Nunito Sans" pitchFamily="2" charset="0"/>
              </a:rPr>
              <a:t> class="</a:t>
            </a:r>
            <a:r>
              <a:rPr lang="en-US" sz="2400" b="0" i="0" dirty="0" err="1">
                <a:effectLst/>
                <a:latin typeface="Nunito Sans" pitchFamily="2" charset="0"/>
              </a:rPr>
              <a:t>fas</a:t>
            </a:r>
            <a:r>
              <a:rPr lang="en-US" sz="2400" b="0" i="0" dirty="0">
                <a:effectLst/>
                <a:latin typeface="Nunito Sans" pitchFamily="2" charset="0"/>
              </a:rPr>
              <a:t> fa-car"&gt;&lt;/</a:t>
            </a:r>
            <a:r>
              <a:rPr lang="en-US" sz="2400" b="0" i="0" dirty="0" err="1">
                <a:effectLst/>
                <a:latin typeface="Nunito Sans" pitchFamily="2" charset="0"/>
              </a:rPr>
              <a:t>i</a:t>
            </a:r>
            <a:r>
              <a:rPr lang="en-US" sz="2400" b="0" i="0" dirty="0">
                <a:effectLst/>
                <a:latin typeface="Nunito Sans" pitchFamily="2" charset="0"/>
              </a:rPr>
              <a:t>&gt;</a:t>
            </a:r>
            <a:br>
              <a:rPr lang="en-US" sz="2400" dirty="0">
                <a:latin typeface="Nunito Sans" pitchFamily="2" charset="0"/>
              </a:rPr>
            </a:br>
            <a:r>
              <a:rPr lang="en-US" sz="2400" b="0" i="0" dirty="0">
                <a:effectLst/>
                <a:latin typeface="Nunito Sans" pitchFamily="2" charset="0"/>
              </a:rPr>
              <a:t>&lt;</a:t>
            </a:r>
            <a:r>
              <a:rPr lang="en-US" sz="2400" b="0" i="0" dirty="0" err="1">
                <a:effectLst/>
                <a:latin typeface="Nunito Sans" pitchFamily="2" charset="0"/>
              </a:rPr>
              <a:t>i</a:t>
            </a:r>
            <a:r>
              <a:rPr lang="en-US" sz="2400" b="0" i="0" dirty="0">
                <a:effectLst/>
                <a:latin typeface="Nunito Sans" pitchFamily="2" charset="0"/>
              </a:rPr>
              <a:t> class="</a:t>
            </a:r>
            <a:r>
              <a:rPr lang="en-US" sz="2400" b="0" i="0" dirty="0" err="1">
                <a:effectLst/>
                <a:latin typeface="Nunito Sans" pitchFamily="2" charset="0"/>
              </a:rPr>
              <a:t>fas</a:t>
            </a:r>
            <a:r>
              <a:rPr lang="en-US" sz="2400" b="0" i="0" dirty="0">
                <a:effectLst/>
                <a:latin typeface="Nunito Sans" pitchFamily="2" charset="0"/>
              </a:rPr>
              <a:t> fa-file"&gt;&lt;/</a:t>
            </a:r>
            <a:r>
              <a:rPr lang="en-US" sz="2400" b="0" i="0" dirty="0" err="1">
                <a:effectLst/>
                <a:latin typeface="Nunito Sans" pitchFamily="2" charset="0"/>
              </a:rPr>
              <a:t>i</a:t>
            </a:r>
            <a:r>
              <a:rPr lang="en-US" sz="2400" b="0" i="0" dirty="0">
                <a:effectLst/>
                <a:latin typeface="Nunito Sans" pitchFamily="2" charset="0"/>
              </a:rPr>
              <a:t>&gt;</a:t>
            </a:r>
            <a:br>
              <a:rPr lang="en-US" sz="2400" dirty="0">
                <a:latin typeface="Nunito Sans" pitchFamily="2" charset="0"/>
              </a:rPr>
            </a:br>
            <a:r>
              <a:rPr lang="en-US" sz="2400" b="0" i="0" dirty="0">
                <a:effectLst/>
                <a:latin typeface="Nunito Sans" pitchFamily="2" charset="0"/>
              </a:rPr>
              <a:t>&lt;/body&gt;</a:t>
            </a:r>
            <a:endParaRPr lang="en-US" sz="2200" dirty="0"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endParaRPr lang="en-US" sz="22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CSS</a:t>
            </a: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3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64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323C6997-7E83-E1E1-2482-5F02F66DE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8E92AB34-8464-6700-7224-0CE74CCBC3F6}"/>
              </a:ext>
            </a:extLst>
          </p:cNvPr>
          <p:cNvSpPr txBox="1"/>
          <p:nvPr/>
        </p:nvSpPr>
        <p:spPr>
          <a:xfrm>
            <a:off x="755509" y="883618"/>
            <a:ext cx="10907041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Links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With CSS, links can be styled in many different ways.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Styling Links</a:t>
            </a:r>
          </a:p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Links can be styled with any CSS property (e.g. color, font-family, background, etc.).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four links states are:</a:t>
            </a: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a:link - a normal, un	visited link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a:visited - a link the user has visited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a:hover - a link when the user mouses over it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a:active - a link the moment it is clicked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CBABA6B7-A2DE-3EC9-592A-6BB8C471CA52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44BA3100-B654-8E50-1753-C1E410A72462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CSS</a:t>
            </a: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3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1F14412B-F5E1-C201-00EE-1E0D992F7CAA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802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5647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CSS Syntax</a:t>
            </a:r>
          </a:p>
          <a:p>
            <a:pPr>
              <a:defRPr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endParaRPr lang="en-US" sz="22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endParaRPr lang="en-US" sz="2200" dirty="0">
              <a:solidFill>
                <a:srgbClr val="000000"/>
              </a:solidFill>
              <a:latin typeface="Nunito Sans" pitchFamily="2" charset="0"/>
            </a:endParaRPr>
          </a:p>
          <a:p>
            <a:pPr>
              <a:defRPr/>
            </a:pPr>
            <a:r>
              <a:rPr lang="en-US" sz="2200" i="0" dirty="0">
                <a:solidFill>
                  <a:schemeClr val="accent5">
                    <a:lumMod val="75000"/>
                  </a:schemeClr>
                </a:solidFill>
                <a:effectLst/>
                <a:latin typeface="Nunito Sans" pitchFamily="2" charset="0"/>
              </a:rPr>
              <a:t>p {</a:t>
            </a:r>
          </a:p>
          <a:p>
            <a:pPr>
              <a:defRPr/>
            </a:pPr>
            <a:r>
              <a:rPr lang="en-US" sz="2200" i="0" dirty="0">
                <a:solidFill>
                  <a:schemeClr val="accent5">
                    <a:lumMod val="75000"/>
                  </a:schemeClr>
                </a:solidFill>
                <a:effectLst/>
                <a:latin typeface="Nunito Sans" pitchFamily="2" charset="0"/>
              </a:rPr>
              <a:t>  color: red;</a:t>
            </a:r>
          </a:p>
          <a:p>
            <a:pPr>
              <a:defRPr/>
            </a:pPr>
            <a:r>
              <a:rPr lang="en-US" sz="2200" i="0" dirty="0">
                <a:solidFill>
                  <a:schemeClr val="accent5">
                    <a:lumMod val="75000"/>
                  </a:schemeClr>
                </a:solidFill>
                <a:effectLst/>
                <a:latin typeface="Nunito Sans" pitchFamily="2" charset="0"/>
              </a:rPr>
              <a:t>  text-align: center;</a:t>
            </a:r>
          </a:p>
          <a:p>
            <a:pPr>
              <a:defRPr/>
            </a:pPr>
            <a:r>
              <a:rPr lang="en-US" sz="2200" i="0" dirty="0">
                <a:solidFill>
                  <a:schemeClr val="accent5">
                    <a:lumMod val="75000"/>
                  </a:schemeClr>
                </a:solidFill>
                <a:effectLst/>
                <a:latin typeface="Nunito Sans" pitchFamily="2" charset="0"/>
              </a:rPr>
              <a:t>}</a:t>
            </a:r>
          </a:p>
          <a:p>
            <a:pPr>
              <a:defRPr/>
            </a:pPr>
            <a:endParaRPr lang="en-US" sz="2200" i="0" dirty="0">
              <a:solidFill>
                <a:schemeClr val="accent5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200" b="1" i="0" u="sng" dirty="0">
                <a:solidFill>
                  <a:srgbClr val="000000"/>
                </a:solidFill>
                <a:effectLst/>
                <a:latin typeface="Nunito Sans" pitchFamily="2" charset="0"/>
              </a:rPr>
              <a:t>Example Explained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p is a selector in CSS (it points to the HTML element you want to style: &lt;p&gt;).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color is a property, and red is the property value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text-align is a property, and center is the property value</a:t>
            </a:r>
            <a:endParaRPr lang="en-GB" sz="2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CSS</a:t>
            </a: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3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88160A-963B-3F5B-5049-7FA56A5E4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91" y="1538636"/>
            <a:ext cx="54197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19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E9A3B94E-8569-CD2E-8F28-F249BCDBD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6EF09DF6-E201-D302-649A-E2B7FE5DBEA6}"/>
              </a:ext>
            </a:extLst>
          </p:cNvPr>
          <p:cNvSpPr txBox="1"/>
          <p:nvPr/>
        </p:nvSpPr>
        <p:spPr>
          <a:xfrm>
            <a:off x="755509" y="883618"/>
            <a:ext cx="10907041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ea typeface="NSimSun" panose="02010609030101010101" pitchFamily="49" charset="-122"/>
                <a:sym typeface="Nunito Sans" panose="00000500000000000000"/>
              </a:rPr>
              <a:t>CSS Lists</a:t>
            </a:r>
          </a:p>
          <a:p>
            <a:pPr>
              <a:defRPr/>
            </a:pPr>
            <a:endParaRPr lang="en-US" sz="2400" b="1" dirty="0">
              <a:solidFill>
                <a:prstClr val="black"/>
              </a:solidFill>
              <a:latin typeface="Nunito Sans" pitchFamily="2" charset="0"/>
              <a:ea typeface="NSimSun" panose="02010609030101010101" pitchFamily="49" charset="-122"/>
              <a:sym typeface="Nunito Sans" panose="00000500000000000000"/>
            </a:endParaRP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ea typeface="NSimSun" panose="02010609030101010101" pitchFamily="49" charset="-122"/>
              <a:sym typeface="Nunito Sans" panose="00000500000000000000"/>
            </a:endParaRP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ea typeface="NSimSun" panose="02010609030101010101" pitchFamily="49" charset="-122"/>
              <a:sym typeface="Nunito Sans" panose="00000500000000000000"/>
            </a:endParaRP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ea typeface="NSimSun" panose="02010609030101010101" pitchFamily="49" charset="-122"/>
              <a:sym typeface="Nunito Sans" panose="00000500000000000000"/>
            </a:endParaRP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ea typeface="NSimSun" panose="02010609030101010101" pitchFamily="49" charset="-122"/>
              <a:sym typeface="Nunito Sans" panose="00000500000000000000"/>
            </a:endParaRP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ea typeface="NSimSun" panose="02010609030101010101" pitchFamily="49" charset="-122"/>
              <a:sym typeface="Nunito Sans" panose="00000500000000000000"/>
            </a:endParaRP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ea typeface="NSimSun" panose="02010609030101010101" pitchFamily="49" charset="-122"/>
              <a:sym typeface="Nunito Sans" panose="00000500000000000000"/>
            </a:endParaRP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ea typeface="NSimSun" panose="02010609030101010101" pitchFamily="49" charset="-122"/>
              <a:sym typeface="Nunito Sans" panose="00000500000000000000"/>
            </a:endParaRP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ea typeface="NSimSun" panose="02010609030101010101" pitchFamily="49" charset="-122"/>
              <a:sym typeface="Nunito Sans" panose="00000500000000000000"/>
            </a:endParaRPr>
          </a:p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ea typeface="NSimSun" panose="02010609030101010101" pitchFamily="49" charset="-122"/>
                <a:sym typeface="Nunito Sans" panose="00000500000000000000"/>
              </a:rPr>
              <a:t>HTML Lists and CSS List Properties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ea typeface="NSimSun" panose="02010609030101010101" pitchFamily="49" charset="-122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ea typeface="NSimSun" panose="02010609030101010101" pitchFamily="49" charset="-122"/>
                <a:sym typeface="Nunito Sans" panose="00000500000000000000"/>
              </a:rPr>
              <a:t>unordered lists (&lt;</a:t>
            </a:r>
            <a:r>
              <a:rPr lang="en-US" sz="2400" dirty="0" err="1">
                <a:solidFill>
                  <a:prstClr val="black"/>
                </a:solidFill>
                <a:latin typeface="Nunito Sans" pitchFamily="2" charset="0"/>
                <a:ea typeface="NSimSun" panose="02010609030101010101" pitchFamily="49" charset="-122"/>
                <a:sym typeface="Nunito Sans" panose="00000500000000000000"/>
              </a:rPr>
              <a:t>ul</a:t>
            </a:r>
            <a:r>
              <a:rPr lang="en-US" sz="2400" dirty="0">
                <a:solidFill>
                  <a:prstClr val="black"/>
                </a:solidFill>
                <a:latin typeface="Nunito Sans" pitchFamily="2" charset="0"/>
                <a:ea typeface="NSimSun" panose="02010609030101010101" pitchFamily="49" charset="-122"/>
                <a:sym typeface="Nunito Sans" panose="00000500000000000000"/>
              </a:rPr>
              <a:t>&gt;) - the list items are marked with bullets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ea typeface="NSimSun" panose="02010609030101010101" pitchFamily="49" charset="-122"/>
                <a:sym typeface="Nunito Sans" panose="00000500000000000000"/>
              </a:rPr>
              <a:t>ordered lists (&lt;</a:t>
            </a:r>
            <a:r>
              <a:rPr lang="en-US" sz="2400" dirty="0" err="1">
                <a:solidFill>
                  <a:prstClr val="black"/>
                </a:solidFill>
                <a:latin typeface="Nunito Sans" pitchFamily="2" charset="0"/>
                <a:ea typeface="NSimSun" panose="02010609030101010101" pitchFamily="49" charset="-122"/>
                <a:sym typeface="Nunito Sans" panose="00000500000000000000"/>
              </a:rPr>
              <a:t>ol</a:t>
            </a:r>
            <a:r>
              <a:rPr lang="en-US" sz="2400" dirty="0">
                <a:solidFill>
                  <a:prstClr val="black"/>
                </a:solidFill>
                <a:latin typeface="Nunito Sans" pitchFamily="2" charset="0"/>
                <a:ea typeface="NSimSun" panose="02010609030101010101" pitchFamily="49" charset="-122"/>
                <a:sym typeface="Nunito Sans" panose="00000500000000000000"/>
              </a:rPr>
              <a:t>&gt;) - the list items are marked with numbers or letters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BC8BDD8B-C42B-769D-2879-91E76548E5F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4FDE8D23-1FCE-B17E-85A1-6D1CCAA52CB6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CSS</a:t>
            </a: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3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73117AA8-EA96-9803-1010-7A2238F74D59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7065A3-12EA-203F-6AE3-80816FA0F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052991"/>
              </p:ext>
            </p:extLst>
          </p:nvPr>
        </p:nvGraphicFramePr>
        <p:xfrm>
          <a:off x="1953342" y="1342410"/>
          <a:ext cx="7572258" cy="2987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89538">
                  <a:extLst>
                    <a:ext uri="{9D8B030D-6E8A-4147-A177-3AD203B41FA5}">
                      <a16:colId xmlns:a16="http://schemas.microsoft.com/office/drawing/2014/main" val="2930518648"/>
                    </a:ext>
                  </a:extLst>
                </a:gridCol>
                <a:gridCol w="4182720">
                  <a:extLst>
                    <a:ext uri="{9D8B030D-6E8A-4147-A177-3AD203B41FA5}">
                      <a16:colId xmlns:a16="http://schemas.microsoft.com/office/drawing/2014/main" val="370998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kern="120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Unordered 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kern="120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Ordered Lists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9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Coffee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38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2.   Tea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1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Coca 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3.   Coca 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93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Coffee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0050" indent="-400050" algn="l">
                        <a:buFont typeface="+mj-lt"/>
                        <a:buAutoNum type="romanUcPeriod"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5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II.    Tea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50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Coca 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III.   Coca 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469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064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CC01DE67-8FBF-5125-08F0-0BD7A1610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9CC81E62-0C4B-4AFC-2D6D-52A41D4A3305}"/>
              </a:ext>
            </a:extLst>
          </p:cNvPr>
          <p:cNvSpPr txBox="1"/>
          <p:nvPr/>
        </p:nvSpPr>
        <p:spPr>
          <a:xfrm>
            <a:off x="755509" y="883618"/>
            <a:ext cx="10907041" cy="605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5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Tables</a:t>
            </a:r>
          </a:p>
          <a:p>
            <a:pPr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look of an HTML table can be greatly improved with CSS:</a:t>
            </a:r>
          </a:p>
          <a:p>
            <a:pPr>
              <a:lnSpc>
                <a:spcPct val="150000"/>
              </a:lnSpc>
              <a:defRPr/>
            </a:pPr>
            <a:endParaRPr lang="en-US" sz="25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Table Borders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Full-Width Table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Collapse Table Borders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Table Size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Table Alignment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Table Style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Table Responsive</a:t>
            </a:r>
          </a:p>
          <a:p>
            <a:pPr>
              <a:defRPr/>
            </a:pPr>
            <a:endParaRPr lang="en-US" sz="25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C7A41219-203A-6261-88AF-02FBBD03976C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C4646893-7CD3-9447-C8ED-C9A197623D83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CSS</a:t>
            </a: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3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FBDBE729-5AA6-1C60-522D-CE6668C0B731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7592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58501B67-83FE-2F9D-E064-63F171EB6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9FFD024A-2105-233A-59EB-11A56BA59368}"/>
              </a:ext>
            </a:extLst>
          </p:cNvPr>
          <p:cNvSpPr txBox="1"/>
          <p:nvPr/>
        </p:nvSpPr>
        <p:spPr>
          <a:xfrm>
            <a:off x="755509" y="883618"/>
            <a:ext cx="10907041" cy="586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5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Layout - The display Property</a:t>
            </a:r>
          </a:p>
          <a:p>
            <a:pPr>
              <a:defRPr/>
            </a:pPr>
            <a:endParaRPr lang="en-US" sz="25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display property is the most important CSS property for controlling layout.</a:t>
            </a:r>
          </a:p>
          <a:p>
            <a:pPr>
              <a:defRPr/>
            </a:pPr>
            <a:endParaRPr lang="en-US" sz="25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display Property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5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display property is used to specify how an element is shown on a web page.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5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Every HTML element has a default display value, depending on what type of element it is.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5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default display value for most elements is </a:t>
            </a:r>
            <a:r>
              <a:rPr lang="en-US" sz="25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block</a:t>
            </a: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 or </a:t>
            </a:r>
            <a:r>
              <a:rPr lang="en-US" sz="25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inline</a:t>
            </a: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.</a:t>
            </a:r>
          </a:p>
          <a:p>
            <a:pPr>
              <a:defRPr/>
            </a:pPr>
            <a:endParaRPr lang="en-US" sz="25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DDF741B3-554A-A081-30CF-863C784D2705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4C1914B8-D407-19DA-5E66-77AE8D3D9FC5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CSS</a:t>
            </a: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3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2CBBEBCD-FC79-3FC2-F743-73E18F6B5A8A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6964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E901061D-7EA5-CF8C-5995-D111BEBBA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CDAD154A-D9EB-C56B-F92F-C9E00D35A669}"/>
              </a:ext>
            </a:extLst>
          </p:cNvPr>
          <p:cNvSpPr txBox="1"/>
          <p:nvPr/>
        </p:nvSpPr>
        <p:spPr>
          <a:xfrm>
            <a:off x="755509" y="883618"/>
            <a:ext cx="10907041" cy="605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5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Layout</a:t>
            </a:r>
          </a:p>
          <a:p>
            <a:pPr>
              <a:defRPr/>
            </a:pPr>
            <a:endParaRPr lang="en-US" sz="2500" b="1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5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position Property</a:t>
            </a:r>
          </a:p>
          <a:p>
            <a:pPr>
              <a:defRPr/>
            </a:pPr>
            <a:endParaRPr lang="en-US" sz="2500" b="1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position property specifies the type of positioning method used for an element.</a:t>
            </a:r>
          </a:p>
          <a:p>
            <a:pPr>
              <a:defRPr/>
            </a:pPr>
            <a:endParaRPr lang="en-US" sz="25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There are five different position values: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static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relative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fixed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absolute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sticky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77F0BF8D-44CD-08CF-41F0-361CEF59E36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156AB32A-6964-C31F-E24F-F93EA912E513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CSS</a:t>
            </a: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3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B3841BB8-B3F2-6E19-6BAD-4D749E26D97C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162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E17F8CFB-DC79-D816-2D27-7EA212BA3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16EA94CA-009A-D26D-29CA-02901A71E9F4}"/>
              </a:ext>
            </a:extLst>
          </p:cNvPr>
          <p:cNvSpPr txBox="1"/>
          <p:nvPr/>
        </p:nvSpPr>
        <p:spPr>
          <a:xfrm>
            <a:off x="755509" y="883618"/>
            <a:ext cx="10907041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Layout - The z-index Property</a:t>
            </a:r>
          </a:p>
          <a:p>
            <a:pPr>
              <a:defRPr/>
            </a:pPr>
            <a:endParaRPr lang="en-US" sz="2400" b="1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z-index property specifies the stack order of an element.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When elements are positioned, they can overlap other elements.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z-index property specifies the stack order of an element (which element should be placed in front of, or behind, the others).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An element can have a positive or negative stack order: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This is a heading Because the image has a z-index of -1, it will be placed behind the text.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1EA79BE1-DCAF-0DAD-1651-04DB5A619D7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DBD088AD-8383-A0BB-2956-F76663D53158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CSS</a:t>
            </a: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3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7E4DDEE0-F18A-F69C-5A55-0B412AAD740B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8956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97E0300E-078E-5479-0CBE-6CD3BCA91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FB24000E-056D-91A9-A58B-955C6DBCBF33}"/>
              </a:ext>
            </a:extLst>
          </p:cNvPr>
          <p:cNvSpPr txBox="1"/>
          <p:nvPr/>
        </p:nvSpPr>
        <p:spPr>
          <a:xfrm>
            <a:off x="755509" y="883618"/>
            <a:ext cx="10907041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Layout - Overflow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overflow property specifies whether to clip the content or to add scrollbars when the content of an element is too big to fit in the specified area.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overflow property has the following values: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visible - Default. The overflow is not clipped. The content renders outside the element's box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hidden - The overflow is clipped, and the rest of the content will be invisible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scroll - The overflow is clipped, and a scrollbar is added to see the rest of the </a:t>
            </a:r>
            <a:r>
              <a:rPr lang="en-US" sz="2400" dirty="0" err="1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contentSimilar</a:t>
            </a: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 to scroll, but it adds scrollbars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auto - only when necessary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83C4A542-2143-E83D-5C41-3916F7D48B6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39DF5979-19DE-0F05-717C-B14DBE56AEFD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CSS</a:t>
            </a: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3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B8F2BC66-361F-ACEA-FF94-D457EA56E590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3889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39DE1D6E-15E6-5023-D96C-B42784D25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702C1903-2117-A61F-8FFC-23B9B4CC587D}"/>
              </a:ext>
            </a:extLst>
          </p:cNvPr>
          <p:cNvSpPr txBox="1"/>
          <p:nvPr/>
        </p:nvSpPr>
        <p:spPr>
          <a:xfrm>
            <a:off x="755509" y="883618"/>
            <a:ext cx="10907041" cy="581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5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Layout - float and clear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CSS clear property specifies what elements can float beside the cleared element and on which side.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float property is used for positioning and formatting content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float property can have one of the following values: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left - The element floats to the left of its container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right - The element floats to the right of its container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none - The element does not float (will be displayed just where it occurs in the text). This is default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inherit - The element inherits the float value of its parent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56855E25-0FC2-66E2-8DC1-0957A04EA552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99B691F9-6BB1-76C1-3E8B-B74F88BB93AC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CSS</a:t>
            </a: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3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14AA26E1-4128-C72E-6F9F-C4763C3EDD44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1276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4564C7F1-A7A1-4358-7926-C2CA2B376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67057A89-87CF-235A-742B-FFDF02EF48A7}"/>
              </a:ext>
            </a:extLst>
          </p:cNvPr>
          <p:cNvSpPr txBox="1"/>
          <p:nvPr/>
        </p:nvSpPr>
        <p:spPr>
          <a:xfrm>
            <a:off x="755509" y="883618"/>
            <a:ext cx="10907041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Layout - clear and </a:t>
            </a:r>
            <a:r>
              <a:rPr lang="en-US" sz="2400" b="1" dirty="0" err="1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clearfix</a:t>
            </a:r>
            <a:endParaRPr lang="en-US" sz="2400" b="1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When we use the float property, and we want the next element below (not on right or left), we will have to use the clear property.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clear property can have one of the following values: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none - The element is not pushed below left or right floated elements and This is default.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left - The element is pushed below left floated elements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right - The element is pushed below right floated elements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both - The element is pushed below both left and right floated elements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inherit - The element inherits the clear value from its parent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A58E9749-497D-0C87-3F8F-36F3770B01F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37CE1664-724E-3DAA-96A3-E77B500DEFEC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CSS</a:t>
            </a: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3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4A56FA18-A88E-66D4-02C1-173AC8A007B6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1914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D704BCC7-080F-2F1E-D78E-82EB2766C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3738CCD0-6A0E-4438-BDF5-B462843ED2DA}"/>
              </a:ext>
            </a:extLst>
          </p:cNvPr>
          <p:cNvSpPr txBox="1"/>
          <p:nvPr/>
        </p:nvSpPr>
        <p:spPr>
          <a:xfrm>
            <a:off x="755509" y="883618"/>
            <a:ext cx="10907041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CSS Layout - Horizontal &amp; Vertical Align</a:t>
            </a:r>
            <a:endParaRPr lang="en-US" sz="2400" dirty="0">
              <a:latin typeface="Nunito Sans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Center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Align Elements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Center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Align Text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Center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an Image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Left and Right Align - Using position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Left and Right Align - Using float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clearfix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Hack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Center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Vertically - Using padding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Center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Vertically - Using line-height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Center Vertically - Using position &amp; transform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Center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Vertically - Using Flexbox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23887FD6-950E-5738-7D34-288238F984E3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40E2F11D-C7D0-E167-C694-FD9B57C743B3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CSS</a:t>
            </a: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3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71DB8968-6715-C1B5-73D6-FC02F4A52BF2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4787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DCAB8F44-4D31-F144-BDE0-FD065C0B4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D6F95F29-9B02-1C6E-2228-08EBC5A92AE3}"/>
              </a:ext>
            </a:extLst>
          </p:cNvPr>
          <p:cNvSpPr txBox="1"/>
          <p:nvPr/>
        </p:nvSpPr>
        <p:spPr>
          <a:xfrm>
            <a:off x="755509" y="883618"/>
            <a:ext cx="10907041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CSS Grid Layout Module</a:t>
            </a:r>
            <a:endParaRPr lang="en-IN" sz="2400" b="1" dirty="0">
              <a:solidFill>
                <a:srgbClr val="000000"/>
              </a:solidFill>
              <a:latin typeface="Nunito Sans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CSS Grid Layout Module offers a grid-based layout system, with rows and columns, making it easier to design web pages without having to use floats and positioning.</a:t>
            </a:r>
            <a:endParaRPr lang="en-IN" sz="2400" dirty="0">
              <a:solidFill>
                <a:srgbClr val="000000"/>
              </a:solidFill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4C02D7C5-4F47-1260-F2E9-8CF976E9FD53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4FCE8592-07EB-062E-73E9-8A4BA9FB8BF8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CSS</a:t>
            </a: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3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EC9944DF-2E39-1CAA-320B-334EE777F2ED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35432" y="6216478"/>
            <a:ext cx="2356664" cy="2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34B7C9-D48C-BF09-BB7F-3854AEA3B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09" y="3205708"/>
            <a:ext cx="10333703" cy="295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7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509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CSS Selectors</a:t>
            </a:r>
          </a:p>
          <a:p>
            <a:pPr>
              <a:defRPr/>
            </a:pPr>
            <a:endParaRPr lang="en-US" sz="25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A CSS selector selects the HTML element(s) you want to style.</a:t>
            </a:r>
          </a:p>
          <a:p>
            <a:pPr>
              <a:defRPr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CSS element Selector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CSS id Selector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CSS class Selector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CSS Universal Selector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CSS Grouping Selector</a:t>
            </a:r>
            <a:endParaRPr lang="en-GB" sz="2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CSS</a:t>
            </a: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3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9083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7332E000-9BAD-B721-A0D5-A9F645D91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D9715738-8677-5A42-FB28-4E371662293B}"/>
              </a:ext>
            </a:extLst>
          </p:cNvPr>
          <p:cNvSpPr txBox="1"/>
          <p:nvPr/>
        </p:nvSpPr>
        <p:spPr>
          <a:xfrm>
            <a:off x="755509" y="883618"/>
            <a:ext cx="10907041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sz="24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CSS Flexbox</a:t>
            </a: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Before the Flexbox Layout module, there were four layout modes: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Block, for sections in a webpage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Inline, for text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Table, for two-dimensional table data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Positioned, for explicit position of an element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Flexible Box Layout Module, makes it easier to design flexible responsive layout structure without using float or positioning.</a:t>
            </a:r>
          </a:p>
          <a:p>
            <a:pPr algn="l"/>
            <a:endParaRPr lang="en-IN" sz="24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E82F8EA3-08B3-0746-643C-D0F6103BDBF7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9B645701-0A54-8970-3576-CC3BAA56E1D5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CSS</a:t>
            </a: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3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D69A1A21-4D1F-4616-16CB-04906023E7A9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35432" y="6216478"/>
            <a:ext cx="2356664" cy="2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D4649F-8690-AFAD-E2E9-20B450484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09" y="5438609"/>
            <a:ext cx="7906710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4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How To Add CSS</a:t>
            </a:r>
            <a:endParaRPr lang="en-US" sz="22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Three Ways to Insert CSS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External CSS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Internal CSS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22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endParaRPr lang="en-US" sz="22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2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Cascading Order</a:t>
            </a:r>
          </a:p>
          <a:p>
            <a:pPr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What style will be used when there is more than one style specified for an HTML element?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Inline style (inside an HTML element)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External and internal style sheets (in the head section)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Browser default</a:t>
            </a:r>
            <a:endParaRPr lang="en-GB" sz="2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CSS</a:t>
            </a: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3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28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558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1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CSS Comments</a:t>
            </a:r>
          </a:p>
          <a:p>
            <a:pPr>
              <a:defRPr/>
            </a:pPr>
            <a:endParaRPr lang="en-US" sz="21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1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Example : </a:t>
            </a:r>
            <a:r>
              <a:rPr lang="en-US" sz="2100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Single_line_comment</a:t>
            </a:r>
            <a:endParaRPr lang="en-US" sz="21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/* This is a single-line comment */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p {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  color: red;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}</a:t>
            </a:r>
          </a:p>
          <a:p>
            <a:pPr>
              <a:defRPr/>
            </a:pPr>
            <a:endParaRPr lang="en-US" sz="2100" b="1" i="0" u="sng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100" b="1" i="0" u="sng" dirty="0">
                <a:solidFill>
                  <a:srgbClr val="000000"/>
                </a:solidFill>
                <a:effectLst/>
                <a:latin typeface="Nunito Sans" pitchFamily="2" charset="0"/>
              </a:rPr>
              <a:t>Example : middle of a code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p {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  color: /*</a:t>
            </a:r>
            <a:r>
              <a:rPr lang="en-US" sz="2100" dirty="0">
                <a:solidFill>
                  <a:srgbClr val="000000"/>
                </a:solidFill>
                <a:latin typeface="Nunito Sans" pitchFamily="2" charset="0"/>
              </a:rPr>
              <a:t>you can choose your color</a:t>
            </a: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*/blue; 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}</a:t>
            </a:r>
          </a:p>
          <a:p>
            <a:pPr>
              <a:defRPr/>
            </a:pPr>
            <a:endParaRPr lang="en-US" sz="21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100" b="1" i="0" u="sng" dirty="0">
                <a:solidFill>
                  <a:srgbClr val="000000"/>
                </a:solidFill>
                <a:effectLst/>
                <a:latin typeface="Nunito Sans" pitchFamily="2" charset="0"/>
              </a:rPr>
              <a:t>Example : multiple lines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/* This is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a multi-line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comment */</a:t>
            </a:r>
            <a:endParaRPr lang="en-GB" sz="21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CSS</a:t>
            </a: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3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455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509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IN" sz="2500" b="1" dirty="0">
                <a:solidFill>
                  <a:srgbClr val="000000"/>
                </a:solidFill>
                <a:effectLst/>
                <a:latin typeface="Nunito Sans" pitchFamily="2" charset="0"/>
              </a:rPr>
              <a:t>CSS </a:t>
            </a:r>
            <a:r>
              <a:rPr lang="en-IN" sz="2500" b="1" dirty="0" err="1">
                <a:solidFill>
                  <a:srgbClr val="000000"/>
                </a:solidFill>
                <a:effectLst/>
                <a:latin typeface="Nunito Sans" pitchFamily="2" charset="0"/>
              </a:rPr>
              <a:t>Colors</a:t>
            </a:r>
            <a:endParaRPr lang="en-IN" sz="2500" b="1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endParaRPr lang="en-GB" sz="25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Colors are specified using predefined color names, or RGB, HEX, HSL, RGBA, HSLA values.</a:t>
            </a:r>
            <a:endParaRPr lang="en-GB" sz="2500" b="0" i="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endParaRPr lang="en-GB" sz="25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CSS Background 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Color</a:t>
            </a:r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CSS Text 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Color</a:t>
            </a:r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CSS Border 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Color</a:t>
            </a:r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CSS 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Color</a:t>
            </a: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Values</a:t>
            </a:r>
          </a:p>
          <a:p>
            <a:pPr>
              <a:defRPr/>
            </a:pPr>
            <a:endParaRPr lang="en-GB" sz="25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CSS</a:t>
            </a: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3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004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52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5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CSS Backgrounds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5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The CSS background properties are used to add background effects for elements.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background-color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background-image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background-repeat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background-attachment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background-position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background</a:t>
            </a:r>
            <a:endParaRPr lang="en-GB" sz="25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CSS</a:t>
            </a: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3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478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58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CSS Borders</a:t>
            </a:r>
          </a:p>
          <a:p>
            <a:pPr>
              <a:defRPr/>
            </a:pPr>
            <a:endParaRPr lang="en-US" sz="2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dotted - Defines a dotted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dashed - Defines a dashed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solid - Defines a solid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double - Defines a double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groove - Defines a 3D grooved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ridge - Defines a 3D ridged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inset - Defines a 3D inset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outset - Defines a 3D outset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none - Defines no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hidden - Defines a hidden border</a:t>
            </a:r>
            <a:endParaRPr lang="en-GB" sz="2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CSS</a:t>
            </a: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3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647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CSS Margins</a:t>
            </a:r>
          </a:p>
          <a:p>
            <a:pPr>
              <a:defRPr/>
            </a:pPr>
            <a:endParaRPr 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  <a:defRPr/>
            </a:pPr>
            <a:r>
              <a:rPr 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Margins are used to create space around elements, outside of any defined borders.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  <a:defRPr/>
            </a:pPr>
            <a:r>
              <a:rPr 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With CSS, you have full control over the margins. 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  <a:defRPr/>
            </a:pPr>
            <a:r>
              <a:rPr 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There are properties for setting the margin for each side of an element.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margin-top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margin-right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margin-bottom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margin-left</a:t>
            </a:r>
            <a:endParaRPr lang="en-GB" sz="2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CSS</a:t>
            </a: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n-GB" sz="4800" b="1" dirty="0">
                <a:solidFill>
                  <a:prstClr val="white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3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11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10614</TotalTime>
  <Words>2087</Words>
  <Application>Microsoft Office PowerPoint</Application>
  <PresentationFormat>Widescreen</PresentationFormat>
  <Paragraphs>407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Nunito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jayanth vellingiri</dc:creator>
  <cp:lastModifiedBy>jayanth vellingiri</cp:lastModifiedBy>
  <cp:revision>335</cp:revision>
  <dcterms:created xsi:type="dcterms:W3CDTF">2024-01-18T06:50:09Z</dcterms:created>
  <dcterms:modified xsi:type="dcterms:W3CDTF">2024-02-12T13:10:03Z</dcterms:modified>
</cp:coreProperties>
</file>