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362" r:id="rId2"/>
    <p:sldId id="3364" r:id="rId3"/>
    <p:sldId id="3365" r:id="rId4"/>
    <p:sldId id="3366" r:id="rId5"/>
    <p:sldId id="3367" r:id="rId6"/>
    <p:sldId id="3368" r:id="rId7"/>
    <p:sldId id="3369" r:id="rId8"/>
    <p:sldId id="3370" r:id="rId9"/>
    <p:sldId id="3371" r:id="rId10"/>
    <p:sldId id="3372" r:id="rId11"/>
    <p:sldId id="3373" r:id="rId12"/>
    <p:sldId id="3374" r:id="rId13"/>
    <p:sldId id="3375" r:id="rId14"/>
    <p:sldId id="3376" r:id="rId15"/>
    <p:sldId id="3377" r:id="rId16"/>
    <p:sldId id="3378" r:id="rId17"/>
    <p:sldId id="33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79" autoAdjust="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58E83-2756-4F35-86A3-31B07BD0BCDA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34649-9C1A-4524-8612-C753920C9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268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926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492 to 528</a:t>
            </a: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7473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492 to 528</a:t>
            </a: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701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531 to 548</a:t>
            </a: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282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552 to 577</a:t>
            </a: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614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581 to 703</a:t>
            </a: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736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581 to 703</a:t>
            </a: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485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707 to1058</a:t>
            </a: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677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581 to 703</a:t>
            </a: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3869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989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Code : 1 to 71</a:t>
            </a: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186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Code : 74 to 171 </a:t>
            </a: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3487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0140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175 to 207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290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210 to 300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790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303 to 440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4322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443 to 489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912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228E-5996-BEEF-7D2D-69B5F93FF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CECDD-B7C0-4595-1174-3E7C5BCAE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FF7AC-4CA1-FE17-C6D9-A69716B5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22832-E50F-D739-27C0-E135B711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6B3A7-7F12-EDD2-A1FE-B4FD91F9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68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620F-4214-DBD6-ACA8-5B6EFC40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AF36C-07BC-3B2A-561F-D09540B48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F2658-D54A-230B-2AFF-4A5EC185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ED1D5-DC17-8FAD-0011-42D211C3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96BFC-8D7E-1897-9B24-5D4DD8EE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26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21D82-10CF-2838-AB6F-2E6DE44BC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4A882-9628-0F63-031B-D8C863A88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0B9C5-3AA7-999D-0F8B-52311263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8BE4E-026E-1C60-37DD-2857CFCC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1273E-539F-C9A1-0A0B-6DF9252B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8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01AE-C4D1-7139-AD4A-45C8DE22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4F223-BDAD-1B08-F618-CD462DACE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432CE-2087-0427-8045-5C886A29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C0320-9218-6CC7-28D8-9407CA76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3C758-3349-7244-FC01-15BFBCD8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96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F11F-59A6-C62C-C9A1-5471E4B1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CF0FC-591A-1C62-87B2-2587DAF2C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0E8B8-7DBC-F267-F764-E05AB143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A069B-75F7-D8ED-5497-560E0A26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49602-600C-4713-4A5A-8001B1AC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82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6438-6EF0-959E-7477-49A3E2BD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E9F84-C542-20DE-5385-0CFC4F349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C8CF0-B542-A2C3-ED52-769D9F22E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E5F8B-E214-A193-4AD5-9AC77A5A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65F36-1773-EED0-6F00-5275372F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7A7D-A963-4116-2586-752C9A0A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94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37D3-7984-1843-4DF4-EDC12568A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5190D-0033-B57F-86BA-B4822F4FE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27762-E4E4-DD52-C139-065849298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B2F3F-4AF6-434E-993B-51CAE6A20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4CD2C-A8F7-5BF8-BEA9-626080E12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6EFA8A-D6C3-AF77-F97A-4BB4E6FC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88343-98E4-8FED-B022-5BF85F69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8947D-6C36-BE16-B9D7-D374C83B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01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4561-4465-C7A0-8AC4-CC668ACA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860E4-B7E4-E81F-46D9-2B08D4AC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AB823-6BB9-2109-B769-F355880B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090F7-F34B-BDFD-74E9-82D051BE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16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3AC81-863B-11CF-7FDA-9A95BEA0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4D250-CD0A-AFEE-A3BD-77427FF2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60054-1473-5214-3F45-9C08C581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97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8423-27EA-6BB4-FA53-D1347AC8C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E41E3-B450-9F59-E301-98647A0B1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0D6AA-23AA-386B-69E5-30865DC40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65DCF-E699-5491-471D-E9A82ACC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4BEA7-454C-7314-FF7C-C0348838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766AC-EC7F-94CE-634E-877FE6EF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24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7970-7893-6770-D390-6166F680D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5538C-C5B1-B6F3-9D00-261A6A598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CCF34-6013-8163-F487-02EACF515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51F65-428D-90C9-0306-9B6585FD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7F0A6-7C72-A6E6-54EC-C1C40AFA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B0419-D635-F3A8-327D-4CD033B7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5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F5BB0-BC1D-223F-A810-6BA2B328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B2490-BDEF-82DC-6749-AA143A7D8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37E66-3A26-5422-D8E8-8D13AF346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A013A-25B9-45A0-9AAA-86993DA53F08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E24BB-DE37-169D-9995-9D73D5539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8A0E0-735B-ABC6-F17F-D42ED9D88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12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883618"/>
            <a:ext cx="10907041" cy="58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CSS Introduction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CSS is the language we use to </a:t>
            </a:r>
            <a:r>
              <a:rPr lang="en-US" sz="23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style</a:t>
            </a: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 a Web page.</a:t>
            </a:r>
          </a:p>
          <a:p>
            <a:pPr>
              <a:lnSpc>
                <a:spcPct val="200000"/>
              </a:lnSpc>
              <a:defRPr/>
            </a:pP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What is CSS?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CSS stands - Cascading Style Sheets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CSS describes how HTML elements are to be displayed on screen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CSS saves a lot of work.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It can control the 0 of multiple web pages all at once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External stylesheets are stored in CSS files</a:t>
            </a:r>
            <a:endParaRPr lang="en-GB" sz="23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314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989007"/>
            <a:ext cx="10907041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Padding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Padding is used to create space around an element's content, inside of any defined borders.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With CSS, you have full control over the padding.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There are properties for setting the padding for each side of an element.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padding-top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padding-right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padding-bottom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padding-left</a:t>
            </a:r>
            <a:endParaRPr lang="en-GB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8492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989007"/>
            <a:ext cx="10907041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Padding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Padding is used to create space around an element's content, inside of any defined borders.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With CSS, you have full control over the padding.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There are properties for setting the padding for each side of an element.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padding-top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padding-right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padding-bottom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padding-left</a:t>
            </a:r>
            <a:endParaRPr lang="en-GB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0123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989007"/>
            <a:ext cx="10907041" cy="550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Height, Width and Max-width</a:t>
            </a:r>
            <a:endParaRPr lang="en-US" sz="22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CSS height and width properties are used to set the height and width of an element.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CSS max-width property is used to set the maximum width of an element.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height and width properties do not include padding, borders, or margins.</a:t>
            </a:r>
          </a:p>
          <a:p>
            <a:pPr>
              <a:lnSpc>
                <a:spcPct val="150000"/>
              </a:lnSpc>
              <a:defRPr/>
            </a:pPr>
            <a:r>
              <a:rPr lang="en-US" sz="2200" b="1" u="sng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height and width Values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auto - This is default. The browser calculates the height and width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length - Defines the height/width in </a:t>
            </a:r>
            <a:r>
              <a:rPr lang="en-US" sz="2200" dirty="0" err="1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px</a:t>
            </a: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, cm, etc.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% - Defines the height/width in percent of the containing block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initial - Sets the height/width to its default value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inherit - The height/width will be inherited from its parent value</a:t>
            </a:r>
            <a:endParaRPr lang="en-GB" sz="22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7596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989007"/>
            <a:ext cx="10907041" cy="59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Box Model</a:t>
            </a:r>
          </a:p>
          <a:p>
            <a:pPr>
              <a:defRPr/>
            </a:pPr>
            <a:endParaRPr lang="en-US" sz="2400" b="1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All HTML elements can be considered as boxes.</a:t>
            </a:r>
          </a:p>
          <a:p>
            <a:pPr lvl="1">
              <a:defRPr/>
            </a:pPr>
            <a:endParaRPr lang="en-US" sz="22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CSS box model is essentially a box that wraps around every HTML element. It consists of: content, padding, borders and margins. </a:t>
            </a:r>
          </a:p>
          <a:p>
            <a:pPr>
              <a:defRPr/>
            </a:pPr>
            <a:endParaRPr lang="en-US" sz="22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r>
              <a:rPr lang="en-US" sz="2200" b="1" u="sng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Explanation of the different parts:</a:t>
            </a:r>
            <a:endParaRPr lang="en-US" sz="22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Content - The content of the box, where text and images appear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Padding - Clears an area around the content. The padding is transparent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Border - A border that goes around the padding and content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Margin - Clears an area outside the border. The margin is transparent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box model allows us to add a border around elements, and to define space between elements.</a:t>
            </a:r>
            <a:endParaRPr lang="en-GB" sz="22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0866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883618"/>
            <a:ext cx="10907041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Outline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An outline is a line drawn outside the element's border.</a:t>
            </a:r>
          </a:p>
          <a:p>
            <a:pPr>
              <a:lnSpc>
                <a:spcPct val="200000"/>
              </a:lnSpc>
              <a:defRPr/>
            </a:pPr>
            <a:r>
              <a:rPr lang="en-US" sz="2400" u="sng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has the following outline properties: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outline-style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outline-color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outline-width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outline-offset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outline</a:t>
            </a:r>
            <a:endParaRPr lang="en-GB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5511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883618"/>
            <a:ext cx="10907041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Outline Style</a:t>
            </a: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dotted - Defines a dotted outline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dashed - Defines a dashed outline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solid - Defines a solid outline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double - Defines a double outline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groove - Defines a 3D grooved outline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ridge - Defines a 3D ridged outline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inset - Defines a 3D inset outline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outset - Defines a 3D outset outline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none - Defines no outline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hidden - Defines a hidden outline</a:t>
            </a:r>
            <a:endParaRPr lang="en-GB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3177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883618"/>
            <a:ext cx="10907041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Text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Text Color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Text Alignment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text-align, text-align-last direction, </a:t>
            </a:r>
            <a:r>
              <a:rPr lang="en-US" sz="2400" dirty="0" err="1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unicode</a:t>
            </a: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-bidi and vertical-align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Text Decoration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Text Transformation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Text Spacing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Text Shadow</a:t>
            </a: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0650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883618"/>
            <a:ext cx="10907041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Fonts</a:t>
            </a: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Choosing the right font has a huge impact on how the readers experience a website.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right font can create a strong identity for your brand.</a:t>
            </a:r>
          </a:p>
          <a:p>
            <a:pPr>
              <a:lnSpc>
                <a:spcPct val="150000"/>
              </a:lnSpc>
              <a:defRPr/>
            </a:pPr>
            <a:endParaRPr lang="en-US" sz="2400" u="sng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r>
              <a:rPr lang="en-US" sz="2400" u="sng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In CSS there are five generic font families:</a:t>
            </a: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Serif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Sans-serif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Monospace fonts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Cursive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Fantasy fonts</a:t>
            </a:r>
            <a:endParaRPr lang="en-GB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752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883618"/>
            <a:ext cx="10907041" cy="5647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CSS Syntax</a:t>
            </a:r>
          </a:p>
          <a:p>
            <a:pPr>
              <a:defRPr/>
            </a:pPr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endParaRPr lang="en-US" sz="22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endParaRPr lang="en-US" sz="2200" dirty="0">
              <a:solidFill>
                <a:srgbClr val="000000"/>
              </a:solidFill>
              <a:latin typeface="Nunito Sans" pitchFamily="2" charset="0"/>
            </a:endParaRPr>
          </a:p>
          <a:p>
            <a:pPr>
              <a:defRPr/>
            </a:pPr>
            <a:r>
              <a:rPr lang="en-US" sz="2200" i="0" dirty="0">
                <a:solidFill>
                  <a:schemeClr val="accent5">
                    <a:lumMod val="75000"/>
                  </a:schemeClr>
                </a:solidFill>
                <a:effectLst/>
                <a:latin typeface="Nunito Sans" pitchFamily="2" charset="0"/>
              </a:rPr>
              <a:t>p {</a:t>
            </a:r>
          </a:p>
          <a:p>
            <a:pPr>
              <a:defRPr/>
            </a:pPr>
            <a:r>
              <a:rPr lang="en-US" sz="2200" i="0" dirty="0">
                <a:solidFill>
                  <a:schemeClr val="accent5">
                    <a:lumMod val="75000"/>
                  </a:schemeClr>
                </a:solidFill>
                <a:effectLst/>
                <a:latin typeface="Nunito Sans" pitchFamily="2" charset="0"/>
              </a:rPr>
              <a:t>  color: red;</a:t>
            </a:r>
          </a:p>
          <a:p>
            <a:pPr>
              <a:defRPr/>
            </a:pPr>
            <a:r>
              <a:rPr lang="en-US" sz="2200" i="0" dirty="0">
                <a:solidFill>
                  <a:schemeClr val="accent5">
                    <a:lumMod val="75000"/>
                  </a:schemeClr>
                </a:solidFill>
                <a:effectLst/>
                <a:latin typeface="Nunito Sans" pitchFamily="2" charset="0"/>
              </a:rPr>
              <a:t>  text-align: center;</a:t>
            </a:r>
          </a:p>
          <a:p>
            <a:pPr>
              <a:defRPr/>
            </a:pPr>
            <a:r>
              <a:rPr lang="en-US" sz="2200" i="0" dirty="0">
                <a:solidFill>
                  <a:schemeClr val="accent5">
                    <a:lumMod val="75000"/>
                  </a:schemeClr>
                </a:solidFill>
                <a:effectLst/>
                <a:latin typeface="Nunito Sans" pitchFamily="2" charset="0"/>
              </a:rPr>
              <a:t>}</a:t>
            </a:r>
          </a:p>
          <a:p>
            <a:pPr>
              <a:defRPr/>
            </a:pPr>
            <a:endParaRPr lang="en-US" sz="2200" i="0" dirty="0">
              <a:solidFill>
                <a:schemeClr val="accent5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200" b="1" i="0" u="sng" dirty="0">
                <a:solidFill>
                  <a:srgbClr val="000000"/>
                </a:solidFill>
                <a:effectLst/>
                <a:latin typeface="Nunito Sans" pitchFamily="2" charset="0"/>
              </a:rPr>
              <a:t>Example Explained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p is a selector in CSS (it points to the HTML element you want to style: &lt;p&gt;).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color is a property, and red is the property value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text-align is a property, and center is the property value</a:t>
            </a:r>
            <a:endParaRPr lang="en-GB" sz="2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88160A-963B-3F5B-5049-7FA56A5E4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091" y="1538636"/>
            <a:ext cx="54197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1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883618"/>
            <a:ext cx="10907041" cy="509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CSS Selectors</a:t>
            </a:r>
          </a:p>
          <a:p>
            <a:pPr>
              <a:defRPr/>
            </a:pPr>
            <a:endParaRPr lang="en-US" sz="2500" b="1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A CSS selector selects the HTML element(s) you want to style.</a:t>
            </a:r>
          </a:p>
          <a:p>
            <a:pPr>
              <a:defRPr/>
            </a:pPr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CSS element Selector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CSS id Selector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CSS class Selector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CSS Universal Selector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CSS Grouping Selector</a:t>
            </a:r>
            <a:endParaRPr lang="en-GB" sz="2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908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989007"/>
            <a:ext cx="10907041" cy="567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2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How To Add CSS</a:t>
            </a:r>
            <a:endParaRPr lang="en-US" sz="22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Three Ways to Insert CSS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External CSS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Internal CSS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Inline CSS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External CSS</a:t>
            </a:r>
          </a:p>
          <a:p>
            <a:pPr>
              <a:defRPr/>
            </a:pPr>
            <a:endParaRPr lang="en-US" sz="22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r>
              <a:rPr lang="en-US" sz="22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Cascading Order</a:t>
            </a:r>
          </a:p>
          <a:p>
            <a:pPr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What style will be used when there is more than one style specified for an HTML element?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Inline style (inside an HTML element)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External and internal style sheets (in the head section)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Browser default</a:t>
            </a:r>
            <a:endParaRPr lang="en-GB" sz="2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228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989007"/>
            <a:ext cx="10907041" cy="558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1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CSS Comments</a:t>
            </a:r>
          </a:p>
          <a:p>
            <a:pPr>
              <a:defRPr/>
            </a:pPr>
            <a:endParaRPr lang="en-US" sz="21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r>
              <a:rPr lang="en-US" sz="21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Example : </a:t>
            </a:r>
            <a:r>
              <a:rPr lang="en-US" sz="2100" b="1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Single_line_comment</a:t>
            </a:r>
            <a:endParaRPr lang="en-US" sz="2100" b="1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r>
              <a:rPr lang="en-US" sz="2100" i="0" dirty="0">
                <a:solidFill>
                  <a:srgbClr val="000000"/>
                </a:solidFill>
                <a:effectLst/>
                <a:latin typeface="Nunito Sans" pitchFamily="2" charset="0"/>
              </a:rPr>
              <a:t>/* This is a single-line comment */</a:t>
            </a:r>
          </a:p>
          <a:p>
            <a:pPr>
              <a:defRPr/>
            </a:pPr>
            <a:r>
              <a:rPr lang="en-US" sz="2100" i="0" dirty="0">
                <a:solidFill>
                  <a:srgbClr val="000000"/>
                </a:solidFill>
                <a:effectLst/>
                <a:latin typeface="Nunito Sans" pitchFamily="2" charset="0"/>
              </a:rPr>
              <a:t>p {</a:t>
            </a:r>
          </a:p>
          <a:p>
            <a:pPr>
              <a:defRPr/>
            </a:pPr>
            <a:r>
              <a:rPr lang="en-US" sz="2100" i="0" dirty="0">
                <a:solidFill>
                  <a:srgbClr val="000000"/>
                </a:solidFill>
                <a:effectLst/>
                <a:latin typeface="Nunito Sans" pitchFamily="2" charset="0"/>
              </a:rPr>
              <a:t>  color: red;</a:t>
            </a:r>
          </a:p>
          <a:p>
            <a:pPr>
              <a:defRPr/>
            </a:pPr>
            <a:r>
              <a:rPr lang="en-US" sz="2100" i="0" dirty="0">
                <a:solidFill>
                  <a:srgbClr val="000000"/>
                </a:solidFill>
                <a:effectLst/>
                <a:latin typeface="Nunito Sans" pitchFamily="2" charset="0"/>
              </a:rPr>
              <a:t>}</a:t>
            </a:r>
          </a:p>
          <a:p>
            <a:pPr>
              <a:defRPr/>
            </a:pPr>
            <a:endParaRPr lang="en-US" sz="2100" b="1" i="0" u="sng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r>
              <a:rPr lang="en-US" sz="2100" b="1" i="0" u="sng" dirty="0">
                <a:solidFill>
                  <a:srgbClr val="000000"/>
                </a:solidFill>
                <a:effectLst/>
                <a:latin typeface="Nunito Sans" pitchFamily="2" charset="0"/>
              </a:rPr>
              <a:t>Example : middle of a code</a:t>
            </a:r>
          </a:p>
          <a:p>
            <a:pPr>
              <a:defRPr/>
            </a:pPr>
            <a:r>
              <a:rPr lang="en-US" sz="2100" i="0" dirty="0">
                <a:solidFill>
                  <a:srgbClr val="000000"/>
                </a:solidFill>
                <a:effectLst/>
                <a:latin typeface="Nunito Sans" pitchFamily="2" charset="0"/>
              </a:rPr>
              <a:t>p {</a:t>
            </a:r>
          </a:p>
          <a:p>
            <a:pPr>
              <a:defRPr/>
            </a:pPr>
            <a:r>
              <a:rPr lang="en-US" sz="2100" i="0" dirty="0">
                <a:solidFill>
                  <a:srgbClr val="000000"/>
                </a:solidFill>
                <a:effectLst/>
                <a:latin typeface="Nunito Sans" pitchFamily="2" charset="0"/>
              </a:rPr>
              <a:t>  color: /*red*/blue; </a:t>
            </a:r>
          </a:p>
          <a:p>
            <a:pPr>
              <a:defRPr/>
            </a:pPr>
            <a:r>
              <a:rPr lang="en-US" sz="2100" i="0" dirty="0">
                <a:solidFill>
                  <a:srgbClr val="000000"/>
                </a:solidFill>
                <a:effectLst/>
                <a:latin typeface="Nunito Sans" pitchFamily="2" charset="0"/>
              </a:rPr>
              <a:t>}</a:t>
            </a:r>
          </a:p>
          <a:p>
            <a:pPr>
              <a:defRPr/>
            </a:pPr>
            <a:endParaRPr lang="en-US" sz="21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r>
              <a:rPr lang="en-US" sz="2100" b="1" i="0" u="sng" dirty="0">
                <a:solidFill>
                  <a:srgbClr val="000000"/>
                </a:solidFill>
                <a:effectLst/>
                <a:latin typeface="Nunito Sans" pitchFamily="2" charset="0"/>
              </a:rPr>
              <a:t>Example : multiple lines</a:t>
            </a:r>
          </a:p>
          <a:p>
            <a:pPr>
              <a:defRPr/>
            </a:pPr>
            <a:r>
              <a:rPr lang="en-US" sz="2100" i="0" dirty="0">
                <a:solidFill>
                  <a:srgbClr val="000000"/>
                </a:solidFill>
                <a:effectLst/>
                <a:latin typeface="Nunito Sans" pitchFamily="2" charset="0"/>
              </a:rPr>
              <a:t>/* This is</a:t>
            </a:r>
          </a:p>
          <a:p>
            <a:pPr>
              <a:defRPr/>
            </a:pPr>
            <a:r>
              <a:rPr lang="en-US" sz="2100" i="0" dirty="0">
                <a:solidFill>
                  <a:srgbClr val="000000"/>
                </a:solidFill>
                <a:effectLst/>
                <a:latin typeface="Nunito Sans" pitchFamily="2" charset="0"/>
              </a:rPr>
              <a:t>a multi-line</a:t>
            </a:r>
          </a:p>
          <a:p>
            <a:pPr>
              <a:defRPr/>
            </a:pPr>
            <a:r>
              <a:rPr lang="en-US" sz="2100" i="0" dirty="0">
                <a:solidFill>
                  <a:srgbClr val="000000"/>
                </a:solidFill>
                <a:effectLst/>
                <a:latin typeface="Nunito Sans" pitchFamily="2" charset="0"/>
              </a:rPr>
              <a:t>comment */</a:t>
            </a:r>
            <a:endParaRPr lang="en-GB" sz="21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455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989007"/>
            <a:ext cx="10907041" cy="509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IN" sz="2500" b="1" dirty="0">
                <a:solidFill>
                  <a:srgbClr val="000000"/>
                </a:solidFill>
                <a:effectLst/>
                <a:latin typeface="Nunito Sans" pitchFamily="2" charset="0"/>
              </a:rPr>
              <a:t>CSS </a:t>
            </a:r>
            <a:r>
              <a:rPr lang="en-IN" sz="2500" b="1" dirty="0" err="1">
                <a:solidFill>
                  <a:srgbClr val="000000"/>
                </a:solidFill>
                <a:effectLst/>
                <a:latin typeface="Nunito Sans" pitchFamily="2" charset="0"/>
              </a:rPr>
              <a:t>Colors</a:t>
            </a:r>
            <a:endParaRPr lang="en-IN" sz="2500" b="1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endParaRPr lang="en-GB" sz="25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Colors are specified using predefined color names, or RGB, HEX, HSL, RGBA, HSLA values.</a:t>
            </a:r>
            <a:endParaRPr lang="en-GB" sz="2500" b="0" i="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endParaRPr lang="en-GB" sz="25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CSS Background </a:t>
            </a:r>
            <a:r>
              <a:rPr lang="en-IN" sz="25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Color</a:t>
            </a:r>
            <a:endParaRPr lang="en-IN" sz="25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CSS Text </a:t>
            </a:r>
            <a:r>
              <a:rPr lang="en-IN" sz="25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Color</a:t>
            </a:r>
            <a:endParaRPr lang="en-IN" sz="25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CSS Border </a:t>
            </a:r>
            <a:r>
              <a:rPr lang="en-IN" sz="25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Color</a:t>
            </a:r>
            <a:endParaRPr lang="en-IN" sz="25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CSS </a:t>
            </a:r>
            <a:r>
              <a:rPr lang="en-IN" sz="25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Color</a:t>
            </a:r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Values</a:t>
            </a:r>
          </a:p>
          <a:p>
            <a:pPr>
              <a:defRPr/>
            </a:pPr>
            <a:endParaRPr lang="en-GB" sz="25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004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989007"/>
            <a:ext cx="10907041" cy="528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5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CSS Backgrounds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5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The CSS background properties are used to add background effects for elements.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background-color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background-image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background-repeat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background-attachment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background-position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background</a:t>
            </a:r>
            <a:endParaRPr lang="en-GB" sz="25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478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989007"/>
            <a:ext cx="10907041" cy="58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CSS Borders</a:t>
            </a:r>
          </a:p>
          <a:p>
            <a:pPr>
              <a:defRPr/>
            </a:pPr>
            <a:endParaRPr lang="en-US" sz="2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dotted - Defines a dotted border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dashed - Defines a dashed border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solid - Defines a solid border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double - Defines a double border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groove - Defines a 3D grooved border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ridge - Defines a 3D ridged border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inset - Defines a 3D inset border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outset - Defines a 3D outset border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none - Defines no border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hidden - Defines a hidden border</a:t>
            </a:r>
            <a:endParaRPr lang="en-GB" sz="2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6477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989007"/>
            <a:ext cx="10907041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CSS Margins</a:t>
            </a:r>
          </a:p>
          <a:p>
            <a:pPr>
              <a:defRPr/>
            </a:pPr>
            <a:endParaRPr 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  <a:defRPr/>
            </a:pPr>
            <a:r>
              <a:rPr 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Margins are used to create space around elements, outside of any defined borders.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  <a:defRPr/>
            </a:pPr>
            <a:r>
              <a:rPr 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With CSS, you have full control over the margins. 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  <a:defRPr/>
            </a:pPr>
            <a:r>
              <a:rPr 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There are properties for setting the margin for each side of an element.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margin-top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margin-right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margin-bottom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margin-left</a:t>
            </a:r>
            <a:endParaRPr lang="en-GB" sz="2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11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9713</TotalTime>
  <Words>1046</Words>
  <Application>Microsoft Office PowerPoint</Application>
  <PresentationFormat>Widescreen</PresentationFormat>
  <Paragraphs>225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Nunito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jayanth vellingiri</dc:creator>
  <cp:lastModifiedBy>jayanth vellingiri</cp:lastModifiedBy>
  <cp:revision>204</cp:revision>
  <dcterms:created xsi:type="dcterms:W3CDTF">2024-01-18T06:50:09Z</dcterms:created>
  <dcterms:modified xsi:type="dcterms:W3CDTF">2024-02-03T12:55:29Z</dcterms:modified>
</cp:coreProperties>
</file>