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62" r:id="rId2"/>
    <p:sldId id="3367" r:id="rId3"/>
    <p:sldId id="3365" r:id="rId4"/>
    <p:sldId id="3368" r:id="rId5"/>
    <p:sldId id="3369" r:id="rId6"/>
    <p:sldId id="3370" r:id="rId7"/>
    <p:sldId id="3371" r:id="rId8"/>
    <p:sldId id="3372" r:id="rId9"/>
    <p:sldId id="3373" r:id="rId10"/>
    <p:sldId id="3374" r:id="rId11"/>
    <p:sldId id="3375" r:id="rId12"/>
    <p:sldId id="3376" r:id="rId13"/>
    <p:sldId id="3377" r:id="rId14"/>
    <p:sldId id="3378" r:id="rId15"/>
    <p:sldId id="3379" r:id="rId16"/>
    <p:sldId id="3380" r:id="rId17"/>
    <p:sldId id="3381" r:id="rId18"/>
    <p:sldId id="3382" r:id="rId19"/>
    <p:sldId id="3383" r:id="rId20"/>
    <p:sldId id="3384" r:id="rId21"/>
    <p:sldId id="3385" r:id="rId22"/>
    <p:sldId id="3386" r:id="rId23"/>
    <p:sldId id="3387" r:id="rId24"/>
    <p:sldId id="3388" r:id="rId25"/>
    <p:sldId id="3389" r:id="rId26"/>
    <p:sldId id="3390" r:id="rId27"/>
    <p:sldId id="3391" r:id="rId28"/>
    <p:sldId id="3392" r:id="rId29"/>
    <p:sldId id="3393" r:id="rId30"/>
    <p:sldId id="3394" r:id="rId31"/>
    <p:sldId id="3395" r:id="rId32"/>
    <p:sldId id="3396" r:id="rId33"/>
    <p:sldId id="3398" r:id="rId34"/>
    <p:sldId id="33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64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180 to 229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03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234 to 258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26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262 to 290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4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294 to 405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35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408 to 430</a:t>
            </a:r>
            <a:endParaRPr lang="en-US"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7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434 to 442</a:t>
            </a:r>
            <a:endParaRPr lang="en-US"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63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447 to 1039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84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1041 to 1188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1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1190 to 1219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6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 to 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6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1222 to 1291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34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1295 to 1368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03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1371 to 1426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834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1371 to 1463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069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42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1466 to 1518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1522 to 1626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9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1629 to 1658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744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1715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90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1718 to 1773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0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435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1777 to 1877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99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1881 to 2094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922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2098 to 2284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79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2327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78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5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10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21 to 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21 to 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56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77 to 150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8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154 to 188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7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HTML?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</a:rPr>
              <a:t> HTML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stands - Hyper Text Markup Language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helps to creating Web pages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describes the structure of a Web page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consists of a series of elements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helps how to display the content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Formatting Elements</a:t>
            </a:r>
          </a:p>
          <a:p>
            <a:pPr algn="l">
              <a:lnSpc>
                <a:spcPct val="150000"/>
              </a:lnSpc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Formatting elements were designed to display special types of text: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&lt;b&gt; - Bold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&lt;strong&gt; - Important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Italic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em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Emphasized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&lt;mark&gt; - Marked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&lt;small&gt; - Smaller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&lt;del&gt; - Deleted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&lt;ins&gt; - Inserted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&lt;sub&gt; - Subscript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&lt;sup&gt; - Superscript text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19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27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Comments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You can add comments to your HTML source by using the following syntax: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&lt;!-- Write your comments here --&gt;</a:t>
            </a:r>
          </a:p>
          <a:p>
            <a:pPr algn="l">
              <a:lnSpc>
                <a:spcPct val="150000"/>
              </a:lnSpc>
            </a:pPr>
            <a:endParaRPr lang="en-US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Quotation and Citation Elements</a:t>
            </a: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Examples :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&lt;blockquote&gt;,&lt;q&gt;, &lt;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abbr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&gt;, &lt;address&gt;, &lt;cite&gt;, and &lt;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bdo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1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Colours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Background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Border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Colour Values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RGB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HEX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HSL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01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77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Links</a:t>
            </a:r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links are hyperlinks.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a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Nunito Sans" pitchFamily="2" charset="0"/>
              </a:rPr>
              <a:t> </a:t>
            </a:r>
            <a:r>
              <a:rPr lang="en-US" sz="2500" b="0" i="0" dirty="0" err="1">
                <a:solidFill>
                  <a:srgbClr val="FF0000"/>
                </a:solidFill>
                <a:effectLst/>
                <a:latin typeface="Nunito Sans" pitchFamily="2" charset="0"/>
              </a:rPr>
              <a:t>href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="</a:t>
            </a:r>
            <a:r>
              <a:rPr lang="en-US" sz="2500" b="0" i="1" dirty="0" err="1">
                <a:solidFill>
                  <a:srgbClr val="0000CD"/>
                </a:solidFill>
                <a:effectLst/>
                <a:latin typeface="Nunito Sans" pitchFamily="2" charset="0"/>
              </a:rPr>
              <a:t>url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"&gt;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Nunito Sans" pitchFamily="2" charset="0"/>
              </a:rPr>
              <a:t>link text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/a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HTML Links - The target Attribute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_self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Default. Opens the document in the same window/tab as it was clicked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_blank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- Opens the document in a new window or tab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_parent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Opens the document in the parent frame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_top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Opens the document in the full body of the window</a:t>
            </a:r>
            <a:endParaRPr lang="en-US" sz="23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 : 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="https://www.faceprep.in/"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8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Images Syntax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is used to embed an image in a web page.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is empty, it contains attributes only, and does not have a closing tag.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has two required attributes: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- Specifies the path to the image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alt - Specifies an alternate text for the image</a:t>
            </a:r>
          </a:p>
          <a:p>
            <a:pPr algn="l">
              <a:lnSpc>
                <a:spcPct val="150000"/>
              </a:lnSpc>
            </a:pPr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Syntax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url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" alt="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alternatetext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"&gt;</a:t>
            </a:r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3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Favicon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favicon is a small image displayed next to the page title in the browser tab.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a Favicon in HTML :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&lt;title&gt;My Page Title&lt;/title&gt;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&lt;link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rel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="icon" type="image/x-icon"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href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="/images/favicon.ico"&gt;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 </a:t>
            </a:r>
          </a:p>
          <a:p>
            <a:pPr algn="l">
              <a:lnSpc>
                <a:spcPct val="150000"/>
              </a:lnSpc>
            </a:pPr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1B386-8A08-3C75-F46E-FEC04A4A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72" y="5994029"/>
            <a:ext cx="1928027" cy="3581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629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Page Title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Every web page should have a page title to describe the meaning of the page.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The &lt;title&gt; element adds a title to your page: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&lt;!DOCTYPE html&gt;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&lt;html&gt;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&lt;title&gt;HTML Tutorial&lt;/title&gt;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&lt;body&gt;</a:t>
            </a:r>
          </a:p>
          <a:p>
            <a:pPr algn="l"/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1B386-8A08-3C75-F46E-FEC04A4A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72" y="5994029"/>
            <a:ext cx="1928027" cy="3581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526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Cells &amp; Rows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Borders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Sizes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Headers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Padding &amp; Spacing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Colspan</a:t>
            </a: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&amp;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Rowspan</a:t>
            </a:r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Styling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Colgroup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4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Lists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lists allow web developers to group a set of related items in lists.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An unordered HTML list: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An ordered HTML list: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First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Second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Third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Fourth item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5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Block and Inline Elements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Block-level Elements</a:t>
            </a:r>
          </a:p>
          <a:p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 block-level element always takes up the full width available (stretches out to the left and right as far as it can).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&lt;p&gt; element defines a paragraph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defines a division or a section in an HTML document.</a:t>
            </a:r>
          </a:p>
          <a:p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An inline element does not start on a new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An inline element only takes up as much width as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This is a &lt;span&gt; element inside a paragraph.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A Simple HTML Document</a:t>
            </a:r>
          </a:p>
          <a:p>
            <a:pPr lvl="1"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lvl="1"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&lt;!DOCTYPE html&gt;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&lt;html&gt;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&lt;title&gt;Page Title&lt;/title&gt;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&lt;body&gt;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&lt;h1&gt;My First Heading&lt;/h1&gt;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&lt;p&gt;My first paragraph.&lt;/p&gt;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&lt;/body&gt;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&lt;/html&gt;</a:t>
            </a: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Div Element</a:t>
            </a:r>
          </a:p>
          <a:p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is used as a container for other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is by default a block element, meaning that it takes all available width, and comes with line breaks before and after.</a:t>
            </a:r>
          </a:p>
          <a:p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Flex</a:t>
            </a:r>
          </a:p>
          <a:p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To make the CSS flex method work, surround the &lt;div&gt; elements with another &lt;div&gt; element and give it the status as a flex container.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1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class Attribute</a:t>
            </a:r>
          </a:p>
          <a:p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class attribute specifies one or more class names for an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Classes are used by CSS and JavaScript to select and access specific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class attribute can be used on any HTML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class name is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Different HTML elements can point to the same class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access elements with a specific class name with the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getElementsByClassName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() method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9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id Attribute</a:t>
            </a:r>
          </a:p>
          <a:p>
            <a:pPr algn="l"/>
            <a:endParaRPr lang="en-IN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used to specify a unique id for an HTML element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value of the id attribute must be unique within the HTML document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used by CSS and JavaScript to style/select a specific element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value of the id attribute is case sensitive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also used to create HTML bookmarks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can access an element with a specific id with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getElementById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</a:t>
            </a:r>
            <a:endParaRPr lang="en-IN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60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</a:t>
            </a:r>
            <a:r>
              <a:rPr lang="en-IN" sz="25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Iframes</a:t>
            </a:r>
            <a:endParaRPr lang="en-IN" sz="25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&gt; tag specifies an inline frame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defines the URL of the page to embed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Always include a title attribute (for screen readers)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height and width attributes specify the size of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endParaRPr lang="en-US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border:none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 to remove the border around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endParaRPr lang="en-IN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37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File Paths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218A11-3B3A-73AF-6501-E63F09C3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12780"/>
              </p:ext>
            </p:extLst>
          </p:nvPr>
        </p:nvGraphicFramePr>
        <p:xfrm>
          <a:off x="642479" y="1738777"/>
          <a:ext cx="11107069" cy="4425321"/>
        </p:xfrm>
        <a:graphic>
          <a:graphicData uri="http://schemas.openxmlformats.org/drawingml/2006/table">
            <a:tbl>
              <a:tblPr/>
              <a:tblGrid>
                <a:gridCol w="3055409">
                  <a:extLst>
                    <a:ext uri="{9D8B030D-6E8A-4147-A177-3AD203B41FA5}">
                      <a16:colId xmlns:a16="http://schemas.microsoft.com/office/drawing/2014/main" val="1704037159"/>
                    </a:ext>
                  </a:extLst>
                </a:gridCol>
                <a:gridCol w="8051660">
                  <a:extLst>
                    <a:ext uri="{9D8B030D-6E8A-4147-A177-3AD203B41FA5}">
                      <a16:colId xmlns:a16="http://schemas.microsoft.com/office/drawing/2014/main" val="2765118331"/>
                    </a:ext>
                  </a:extLst>
                </a:gridCol>
              </a:tblGrid>
              <a:tr h="486876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>
                          <a:effectLst/>
                          <a:latin typeface="Nunito Sans" pitchFamily="2" charset="0"/>
                        </a:rPr>
                        <a:t>Path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02173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="picture.jpg"&gt;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  <a:latin typeface="Nunito Sans" pitchFamily="2" charset="0"/>
                        </a:rPr>
                        <a:t>The "picture.jpg" file is located in the same folder as the current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09193"/>
                  </a:ext>
                </a:extLst>
              </a:tr>
              <a:tr h="116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  <a:latin typeface="Nunito Sans" pitchFamily="2" charset="0"/>
                        </a:rPr>
                        <a:t>&lt;img src="images/picture.jpg"&gt;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images folder in the current folder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71479"/>
                  </a:ext>
                </a:extLst>
              </a:tr>
              <a:tr h="116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US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="/images/picture.jpg"&gt;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images folder at the root of the current web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926"/>
                  </a:ext>
                </a:extLst>
              </a:tr>
              <a:tr h="823943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="../picture.jpg"&gt;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folder one level up from the current folder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25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- The Head Element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&lt;head&gt;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a container for metadata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&lt;head&gt;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placed between the &lt;html&gt; tag and the &lt;body&gt; tag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&lt;title&gt;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required and it defines the title of the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&lt;style&gt;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used to define style information for a single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&lt;link&gt;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tag is most often used to link to external style sheets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&lt;meta&gt;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typically used to specify the character set, page description, keywords, author of the document, and viewport settings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&lt;script&gt;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used to define client-side JavaScripts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&lt;base&gt;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specifies the base URL and/or target for all relative URLs in a page</a:t>
            </a:r>
            <a:endParaRPr lang="en-IN" sz="20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7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Layout Elements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header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</a:t>
            </a:r>
            <a:r>
              <a:rPr lang="en-US" sz="2300" dirty="0">
                <a:solidFill>
                  <a:srgbClr val="000000"/>
                </a:solidFill>
                <a:effectLst/>
                <a:latin typeface="Nunito Sans" pitchFamily="2" charset="0"/>
              </a:rPr>
              <a:t>header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for a document or a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nav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set of navigation links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section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section in a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article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an independent, self-contained content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aside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content aside from the content (like a sidebar)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footer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footer for a document or a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details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additional details that the user can open and close on demand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summary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heading for the &lt;details&gt; element</a:t>
            </a:r>
            <a:endParaRPr lang="en-IN" sz="23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51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Computer Code Elements</a:t>
            </a: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kbd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keyboard input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samp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sample output from a computer program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code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a piece of computer code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var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a variable in programming or in a mathematical expression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pre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preformatted text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38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6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Forms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HTML form is used to collect user input. The user input is most often sent to a server for processing.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&lt;input&gt; element can be displayed in many ways, depending on the type attribute.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0A627B-6784-B2EC-0FC0-00B58438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40747"/>
              </p:ext>
            </p:extLst>
          </p:nvPr>
        </p:nvGraphicFramePr>
        <p:xfrm>
          <a:off x="934066" y="3283974"/>
          <a:ext cx="8591534" cy="33725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2147">
                  <a:extLst>
                    <a:ext uri="{9D8B030D-6E8A-4147-A177-3AD203B41FA5}">
                      <a16:colId xmlns:a16="http://schemas.microsoft.com/office/drawing/2014/main" val="1482806237"/>
                    </a:ext>
                  </a:extLst>
                </a:gridCol>
                <a:gridCol w="5449387">
                  <a:extLst>
                    <a:ext uri="{9D8B030D-6E8A-4147-A177-3AD203B41FA5}">
                      <a16:colId xmlns:a16="http://schemas.microsoft.com/office/drawing/2014/main" val="3308788792"/>
                    </a:ext>
                  </a:extLst>
                </a:gridCol>
              </a:tblGrid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Type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79678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31437"/>
                  </a:ext>
                </a:extLst>
              </a:tr>
              <a:tr h="72576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7103"/>
                  </a:ext>
                </a:extLst>
              </a:tr>
              <a:tr h="72576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44134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08926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2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6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Form Attributes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action attribute defines the action to be performed when the form is submitted.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Usually, the form data is sent to a file on the server when the user clicks on the submit button.</a:t>
            </a: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0A627B-6784-B2EC-0FC0-00B58438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35076"/>
              </p:ext>
            </p:extLst>
          </p:nvPr>
        </p:nvGraphicFramePr>
        <p:xfrm>
          <a:off x="934066" y="3709875"/>
          <a:ext cx="8591534" cy="3065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2147">
                  <a:extLst>
                    <a:ext uri="{9D8B030D-6E8A-4147-A177-3AD203B41FA5}">
                      <a16:colId xmlns:a16="http://schemas.microsoft.com/office/drawing/2014/main" val="1482806237"/>
                    </a:ext>
                  </a:extLst>
                </a:gridCol>
                <a:gridCol w="5449387">
                  <a:extLst>
                    <a:ext uri="{9D8B030D-6E8A-4147-A177-3AD203B41FA5}">
                      <a16:colId xmlns:a16="http://schemas.microsoft.com/office/drawing/2014/main" val="3308788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79678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_blank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The response is displayed in a new window or tab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31437"/>
                  </a:ext>
                </a:extLst>
              </a:tr>
              <a:tr h="5663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_self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the current window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7103"/>
                  </a:ext>
                </a:extLst>
              </a:tr>
              <a:tr h="47194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_parent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the parent frame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44134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_top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The response is displayed in the full body of the window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08926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i="1" dirty="0" err="1">
                          <a:effectLst/>
                          <a:latin typeface="Nunito Sans" pitchFamily="2" charset="0"/>
                        </a:rPr>
                        <a:t>framename</a:t>
                      </a:r>
                      <a:endParaRPr lang="en-IN" sz="1800" dirty="0">
                        <a:effectLst/>
                        <a:latin typeface="Nunito Sans" pitchFamily="2" charset="0"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a named </a:t>
                      </a:r>
                      <a:r>
                        <a:rPr lang="en-US" sz="1800" dirty="0" err="1">
                          <a:effectLst/>
                          <a:latin typeface="Nunito Sans" pitchFamily="2" charset="0"/>
                        </a:rPr>
                        <a:t>iframe</a:t>
                      </a:r>
                      <a:endParaRPr lang="en-US" sz="18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2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an HTML Element?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An HTML element is defined by a start tag, some content, and an end tag: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tagname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Content goes here... 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tagname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</a:p>
          <a:p>
            <a:pPr algn="l">
              <a:lnSpc>
                <a:spcPct val="200000"/>
              </a:lnSpc>
            </a:pPr>
            <a:r>
              <a:rPr lang="en-US" sz="2500" b="1" dirty="0">
                <a:latin typeface="Nunito Sans" pitchFamily="2" charset="0"/>
              </a:rPr>
              <a:t>Example :</a:t>
            </a:r>
            <a:endParaRPr lang="en-US" sz="2500" b="1" i="0" dirty="0"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h1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My First Heading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/h1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1B9FB-4906-938A-D493-B61AB5EE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46416"/>
              </p:ext>
            </p:extLst>
          </p:nvPr>
        </p:nvGraphicFramePr>
        <p:xfrm>
          <a:off x="793102" y="4645320"/>
          <a:ext cx="7744032" cy="1706880"/>
        </p:xfrm>
        <a:graphic>
          <a:graphicData uri="http://schemas.openxmlformats.org/drawingml/2006/table">
            <a:tbl>
              <a:tblPr/>
              <a:tblGrid>
                <a:gridCol w="2535650">
                  <a:extLst>
                    <a:ext uri="{9D8B030D-6E8A-4147-A177-3AD203B41FA5}">
                      <a16:colId xmlns:a16="http://schemas.microsoft.com/office/drawing/2014/main" val="3137354718"/>
                    </a:ext>
                  </a:extLst>
                </a:gridCol>
                <a:gridCol w="2604191">
                  <a:extLst>
                    <a:ext uri="{9D8B030D-6E8A-4147-A177-3AD203B41FA5}">
                      <a16:colId xmlns:a16="http://schemas.microsoft.com/office/drawing/2014/main" val="2853466083"/>
                    </a:ext>
                  </a:extLst>
                </a:gridCol>
                <a:gridCol w="2604191">
                  <a:extLst>
                    <a:ext uri="{9D8B030D-6E8A-4147-A177-3AD203B41FA5}">
                      <a16:colId xmlns:a16="http://schemas.microsoft.com/office/drawing/2014/main" val="1887413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Start 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Element content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End tag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21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&lt;h1&gt;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My First Heading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&lt;/h1&gt;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7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&lt;p&gt;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My first paragraph.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&lt;/p&gt;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4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000" dirty="0" err="1">
                          <a:effectLst/>
                          <a:latin typeface="Nunito Sans" pitchFamily="2" charset="0"/>
                        </a:rPr>
                        <a:t>br</a:t>
                      </a:r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>
                          <a:effectLst/>
                          <a:latin typeface="Nunito Sans" pitchFamily="2" charset="0"/>
                        </a:rPr>
                        <a:t>none</a:t>
                      </a:r>
                      <a:endParaRPr lang="en-IN" sz="20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>
                          <a:effectLst/>
                          <a:latin typeface="Nunito Sans" pitchFamily="2" charset="0"/>
                        </a:rPr>
                        <a:t>none</a:t>
                      </a:r>
                      <a:endParaRPr lang="en-IN" sz="20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2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6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Form Elements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&lt;form&gt; element can contain one or more of the following form elements: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&lt;input&gt;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&lt;label&gt;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&lt;select&gt;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textarea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&lt;button&gt;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&lt;legend&gt;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datalist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&lt;output&gt;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&lt;option&gt;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57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Input Types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B9A485-B8C7-DDA1-0E8F-DAF6486D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0274"/>
              </p:ext>
            </p:extLst>
          </p:nvPr>
        </p:nvGraphicFramePr>
        <p:xfrm>
          <a:off x="1032387" y="1650285"/>
          <a:ext cx="9979743" cy="44640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6581">
                  <a:extLst>
                    <a:ext uri="{9D8B030D-6E8A-4147-A177-3AD203B41FA5}">
                      <a16:colId xmlns:a16="http://schemas.microsoft.com/office/drawing/2014/main" val="1575021443"/>
                    </a:ext>
                  </a:extLst>
                </a:gridCol>
                <a:gridCol w="3326581">
                  <a:extLst>
                    <a:ext uri="{9D8B030D-6E8A-4147-A177-3AD203B41FA5}">
                      <a16:colId xmlns:a16="http://schemas.microsoft.com/office/drawing/2014/main" val="3317672672"/>
                    </a:ext>
                  </a:extLst>
                </a:gridCol>
                <a:gridCol w="3326581">
                  <a:extLst>
                    <a:ext uri="{9D8B030D-6E8A-4147-A177-3AD203B41FA5}">
                      <a16:colId xmlns:a16="http://schemas.microsoft.com/office/drawing/2014/main" val="98624742"/>
                    </a:ext>
                  </a:extLst>
                </a:gridCol>
              </a:tblGrid>
              <a:tr h="476162"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1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2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3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15974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type="button"&gt;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type="file"&gt;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type="range"&gt;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96906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type="checkbox"&gt;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type="hidden"&gt;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type="submit"&gt;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2942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</a:t>
                      </a:r>
                      <a:r>
                        <a:rPr lang="en-IN" sz="2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color</a:t>
                      </a:r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type="image"&gt;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type="tel"&gt;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41562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type="date"&gt;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type="month"&gt;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type="text"&gt;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89595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type="search"&gt;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type="number"&gt;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type="time"&gt;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19046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type="email"&gt;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type="password"&gt;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type="url"&gt;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05176"/>
                  </a:ext>
                </a:extLst>
              </a:tr>
              <a:tr h="476162">
                <a:tc>
                  <a:txBody>
                    <a:bodyPr/>
                    <a:lstStyle/>
                    <a:p>
                      <a:pPr algn="l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input type="reset"&gt;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type="radio"&gt;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type="week"&gt;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0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4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Input Attributes</a:t>
            </a: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IN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8CBAC-866C-C989-EB3E-75AFA79C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80670"/>
              </p:ext>
            </p:extLst>
          </p:nvPr>
        </p:nvGraphicFramePr>
        <p:xfrm>
          <a:off x="1707537" y="1584767"/>
          <a:ext cx="8128000" cy="4658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69819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0145744"/>
                    </a:ext>
                  </a:extLst>
                </a:gridCol>
              </a:tblGrid>
              <a:tr h="55554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1</a:t>
                      </a:r>
                      <a:endParaRPr lang="en-IN" sz="25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2</a:t>
                      </a:r>
                      <a:endParaRPr lang="en-IN" sz="25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47660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readonly</a:t>
                      </a:r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placeholder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80250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disabled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required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58834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size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pattern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01254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maxlength</a:t>
                      </a:r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autofocus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43451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min and max Attributes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height and width Attributes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91728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multiple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list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562573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value Attribute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autocomplete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4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45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Video</a:t>
            </a:r>
            <a:endParaRPr lang="en-IN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400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&lt;video width="320" height="240" controls&gt;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&lt;source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="movie.mp4" type="video/mp4"&gt;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&lt;source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="movie.ogg" type="video/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ogg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"&gt;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Your browser does not support the video tag.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&lt;/video&gt;</a:t>
            </a:r>
          </a:p>
          <a:p>
            <a:pPr algn="l"/>
            <a:endParaRPr lang="en-IN" sz="2400" b="1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Audio</a:t>
            </a:r>
          </a:p>
          <a:p>
            <a:r>
              <a:rPr lang="en-IN" sz="2400" u="sng" dirty="0">
                <a:solidFill>
                  <a:srgbClr val="000000"/>
                </a:solidFill>
                <a:latin typeface="Nunito Sans" pitchFamily="2" charset="0"/>
              </a:rPr>
              <a:t>Example</a:t>
            </a:r>
            <a:endParaRPr lang="en-IN" sz="2400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&lt;audio controls&gt;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  &lt;source 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="horse.ogg" type="audio/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ogg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"&gt;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  &lt;source 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="horse.mp3" type="audio/mpeg"&gt;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Your browser does not support the audio element.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&lt;/audio&gt;</a:t>
            </a: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37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8000" i="0" dirty="0">
                <a:solidFill>
                  <a:srgbClr val="000000"/>
                </a:solidFill>
                <a:effectLst/>
                <a:latin typeface="Nunito Sans" pitchFamily="2" charset="0"/>
              </a:rPr>
              <a:t>Thank You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4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143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Page Structure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Below is a visualization of an HTML page structure: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F2A1BD-9DF3-BEFC-3DE4-AEA52BB1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9" y="2080023"/>
            <a:ext cx="964775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Elements?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elements with no content are called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empty elements.</a:t>
            </a:r>
          </a:p>
          <a:p>
            <a:pPr algn="l">
              <a:lnSpc>
                <a:spcPct val="20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The &lt;</a:t>
            </a:r>
            <a:r>
              <a:rPr lang="en-US" sz="2500" dirty="0" err="1">
                <a:solidFill>
                  <a:srgbClr val="000000"/>
                </a:solidFill>
                <a:latin typeface="Nunito Sans" pitchFamily="2" charset="0"/>
              </a:rPr>
              <a:t>br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&gt;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tag defines a line break, and is an empty element without a closing tag.</a:t>
            </a:r>
            <a:endParaRPr lang="en-US" sz="250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algn="l">
              <a:lnSpc>
                <a:spcPct val="200000"/>
              </a:lnSpc>
            </a:pPr>
            <a:r>
              <a:rPr lang="en-US" sz="2500" b="1" dirty="0">
                <a:solidFill>
                  <a:srgbClr val="000000"/>
                </a:solidFill>
                <a:effectLst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Example 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p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This is a 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br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paragraph with a line break.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/p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5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Attributes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All HTML elements can have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attributes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provide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additional information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about elements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are always specified in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start tag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usually come in name/value pairs like: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name="value“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4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82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3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Headings</a:t>
            </a:r>
            <a:endParaRPr lang="en-IN" sz="3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1 - &lt;h1&gt;</a:t>
            </a:r>
          </a:p>
          <a:p>
            <a:pPr algn="l">
              <a:lnSpc>
                <a:spcPct val="150000"/>
              </a:lnSpc>
            </a:pPr>
            <a:r>
              <a:rPr lang="en-US" sz="3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2 - &lt;h2&gt;</a:t>
            </a:r>
          </a:p>
          <a:p>
            <a:pPr algn="l">
              <a:lnSpc>
                <a:spcPct val="150000"/>
              </a:lnSpc>
            </a:pPr>
            <a:r>
              <a:rPr lang="en-US" sz="3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3 - &lt;h3&gt;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4 - &lt;h4&gt;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5 - &lt;h5&gt;</a:t>
            </a:r>
          </a:p>
          <a:p>
            <a:pPr algn="l">
              <a:lnSpc>
                <a:spcPct val="150000"/>
              </a:lnSpc>
            </a:pPr>
            <a:r>
              <a:rPr lang="en-US" sz="1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6 - &lt;h6&gt;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7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Paragraphs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 paragraph always starts on a new line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00"/>
                </a:solidFill>
                <a:latin typeface="Nunito Sans" pitchFamily="2" charset="0"/>
              </a:rPr>
              <a:t>&lt;p&gt; tag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element defines a paragraph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Browsers automatically add some white space (a margin) before and after a paragraph.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&lt;p&gt;This is a paragraph.&lt;/p&gt;</a:t>
            </a:r>
          </a:p>
          <a:p>
            <a:pPr algn="l">
              <a:lnSpc>
                <a:spcPct val="200000"/>
              </a:lnSpc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&lt;p&gt;This is another paragraph.&lt;/p&gt;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0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Styles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</a:t>
            </a:r>
            <a:r>
              <a:rPr lang="en-US" sz="2500" b="1" dirty="0">
                <a:solidFill>
                  <a:srgbClr val="000000"/>
                </a:solidFill>
                <a:latin typeface="Nunito Sans" pitchFamily="2" charset="0"/>
              </a:rPr>
              <a:t>style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attribute is used to add styles to an element, such as color, font, size, and more.</a:t>
            </a: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20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color:red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;"&gt;I am red&lt;/p&gt;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color:blue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;"&gt;I am blue&lt;/p&gt;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style="font-size:50px;"&gt;I am big&lt;/p&gt;</a:t>
            </a:r>
          </a:p>
          <a:p>
            <a:pPr algn="l">
              <a:lnSpc>
                <a:spcPct val="150000"/>
              </a:lnSpc>
            </a:pP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1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2631</Words>
  <Application>Microsoft Office PowerPoint</Application>
  <PresentationFormat>Widescreen</PresentationFormat>
  <Paragraphs>457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Nunito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129</cp:revision>
  <dcterms:created xsi:type="dcterms:W3CDTF">2024-01-18T06:50:09Z</dcterms:created>
  <dcterms:modified xsi:type="dcterms:W3CDTF">2024-02-08T13:22:24Z</dcterms:modified>
</cp:coreProperties>
</file>