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362" r:id="rId2"/>
    <p:sldId id="3363" r:id="rId3"/>
    <p:sldId id="3364" r:id="rId4"/>
    <p:sldId id="3365" r:id="rId5"/>
    <p:sldId id="3366" r:id="rId6"/>
    <p:sldId id="3367" r:id="rId7"/>
    <p:sldId id="3369" r:id="rId8"/>
    <p:sldId id="3368" r:id="rId9"/>
    <p:sldId id="3370" r:id="rId10"/>
    <p:sldId id="3371" r:id="rId11"/>
    <p:sldId id="3372" r:id="rId12"/>
    <p:sldId id="3373" r:id="rId13"/>
    <p:sldId id="3375" r:id="rId14"/>
    <p:sldId id="3376" r:id="rId15"/>
    <p:sldId id="3377" r:id="rId16"/>
    <p:sldId id="3378" r:id="rId17"/>
    <p:sldId id="3379" r:id="rId18"/>
    <p:sldId id="3380" r:id="rId19"/>
    <p:sldId id="3381" r:id="rId20"/>
    <p:sldId id="33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58E83-2756-4F35-86A3-31B07BD0BCDA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34649-9C1A-4524-8612-C753920C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6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926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F6E6B776-58A1-0DA5-2448-35F5061EF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631C7E32-B022-60B9-12F5-5BFF9A3067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7FE0E665-7E02-5413-1D07-E7E42D9F3C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 : 348 to 378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4CF3EC46-1C6A-CC7F-69FA-4CAB77AD3C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934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8272C56-6218-57CD-55D4-F49294E5F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3ECB234E-C4AF-41C6-A5A2-B08BB13F48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A7325147-1054-8E34-32D1-366D54E3E6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1FFBE20E-96D9-F534-D018-B23378FD3A1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867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6DFE502-1895-AEC7-CF7E-B246292F2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ABAD50BF-7389-F582-3496-B142FD94AE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BACDB3DA-2F5B-CAF1-6120-B730EE66CF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 : 381 to 447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B65DF9BA-5967-4BB4-4E07-FD6CD681E9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0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EAEF10E-B742-B7E6-D358-D3BFD1887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C00717EA-1035-35EA-8FCD-32EE812F61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848C424D-4AB8-BED3-0935-BFC8B01EF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 : 351 to 493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E49B423A-F541-8719-E95A-7F5A09C3EF6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978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8B6351F-4F76-D993-C0AE-A7D1E9FEF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60D3F24A-7A50-15A4-CC3A-BA0F8FA595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39D017ED-9AD2-5D6B-0AEC-FA2D1AC77A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 : 495 to 563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E20D83D3-6E05-0831-4457-DBA8C1476D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82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5877EA7F-8C10-84BF-44BD-55EAB5C1F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AD5CAE53-C350-4626-368E-EAA0D14018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CA648DB8-4BAF-A1D0-F163-E4CED490B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 : 567 to 699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3E027F9F-8747-FB62-2805-345439ED941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476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AE7199B-B73A-4F02-436B-6CC0E5C21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645F1A78-5DE2-E8E7-C684-A4597DBF2B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1AA9CB1E-F89E-49DD-696E-544E8DE81F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 : 703 to 731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EDF8D47B-79AF-FD46-54BF-86B3687060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694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66110F8C-58F1-507B-4E35-A5F7AE300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DB5828C0-63A3-9735-734F-A70672AA8D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CB24660A-F09B-321B-1CA7-3A28EF8EFF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 : 734 to 794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A5FD1F80-2631-C66F-53A5-57394DBC75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531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BC6E4AE9-27BF-234C-B2B0-C1F2171EC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655571C6-8383-C5B7-8E37-D7B4380C72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9165FCDD-B426-BEE0-533E-29CEFFED14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 : 798 to 843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901563AC-C8AF-4C87-6CDC-9280253E05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277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6DC4B6FC-17F1-9C77-6B19-A15434A86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73BE1D8D-FC37-EC9A-D105-EA2B648CDB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20AF69DB-8595-9D7B-3678-4BDB164BA6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 :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5E1DB511-C55E-A618-A159-50859E56FE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44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8140478-F7BA-F41E-79DA-B17C6AAB2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896D9C67-FF8C-03E8-49AE-D7812CFC56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9B4211D6-5CBC-6CD6-9730-2C233B97D8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 : 1 to 93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71B3F550-DBBD-CDF1-FB58-C4EBD2F5CD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205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9D7757CC-4807-535D-AD54-B4AE0CA47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FA315650-4AFB-915E-EB1B-41DCA0BC24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061A0258-03AF-E9A1-23BD-A5F071AE50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 : 7s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C07B2BE5-B781-04F6-BCAD-F47C017D429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121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C9D70526-50E7-CB10-A9BF-7B97FEAE0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68C9CBBE-1349-CCA8-6327-B005EA80C6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4A413B01-E3C9-A4F1-7572-2387787B6D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 : 96 to 195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04112F0A-7892-AC2A-7EEE-7A907EA565B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537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0821EF9-36E7-0FED-9AFA-018782F88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A7EF206D-D63E-0798-2D0E-61DD67C27F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C713AAED-6236-8237-E8CF-6FB204864A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A94521A8-42CB-B3FC-D709-D0510BDE70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079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CABD907C-A72C-4C8F-CEB3-958857A64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450B896A-4079-4193-994D-9772B9F18A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6FB36AE3-7199-79E5-FC8D-8BB02CC68F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 : 197 to 257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B3A2B447-06E9-DB19-39A0-0A80C284AD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974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C8E32DEC-4968-41DF-75C4-89E00A1CB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9F8DBF0E-D17B-EADB-9771-14C33E487A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4649A065-E579-CEF7-2197-278E3C194E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1FED4339-CF98-BF7B-7339-4E8EAF46D5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034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AB01A916-F680-864C-354A-B59141B38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53BEF421-607B-9295-5EC0-61C59DA02A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165A4AF4-9DD9-1CBF-8E1F-15F0929257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AB69E35D-E9D0-8B93-B525-0EACF69AB6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409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570B0DBC-95BF-8E46-60B5-3AAD24579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23AC37A6-DF8A-A5F8-E3F9-B894096771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FCD2CDC7-5FE4-C112-A4AC-1A78F99E9F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 : 260 to 346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A9F0C898-B57F-2845-0717-5E0955BD03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024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4B66E540-CAE5-4C09-2298-0D5772CD5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171F836B-7292-199A-6C3A-0B32B35710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0BC79450-26EE-C6C4-3081-25C040DEFC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Ref note : 260 to 346</a:t>
            </a:r>
            <a:endParaRPr b="1" dirty="0"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33363A98-07C7-1F1D-4E6F-31C0B1B575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72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228E-5996-BEEF-7D2D-69B5F93FF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CECDD-B7C0-4595-1174-3E7C5BCAE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FF7AC-4CA1-FE17-C6D9-A69716B5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2832-E50F-D739-27C0-E135B711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6B3A7-7F12-EDD2-A1FE-B4FD91F9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8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620F-4214-DBD6-ACA8-5B6EFC40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AF36C-07BC-3B2A-561F-D09540B4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F2658-D54A-230B-2AFF-4A5EC18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D1D5-DC17-8FAD-0011-42D211C3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96BFC-8D7E-1897-9B24-5D4DD8EE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6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21D82-10CF-2838-AB6F-2E6DE44BC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4A882-9628-0F63-031B-D8C863A88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B9C5-3AA7-999D-0F8B-52311263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BE4E-026E-1C60-37DD-2857CFCC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1273E-539F-C9A1-0A0B-6DF9252B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8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01AE-C4D1-7139-AD4A-45C8DE22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F223-BDAD-1B08-F618-CD462DAC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32CE-2087-0427-8045-5C886A29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C0320-9218-6CC7-28D8-9407CA76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C758-3349-7244-FC01-15BFBCD8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96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F11F-59A6-C62C-C9A1-5471E4B1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CF0FC-591A-1C62-87B2-2587DAF2C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E8B8-7DBC-F267-F764-E05AB143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A069B-75F7-D8ED-5497-560E0A26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49602-600C-4713-4A5A-8001B1AC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82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6438-6EF0-959E-7477-49A3E2BD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E9F84-C542-20DE-5385-0CFC4F349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C8CF0-B542-A2C3-ED52-769D9F22E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E5F8B-E214-A193-4AD5-9AC77A5A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65F36-1773-EED0-6F00-5275372F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7A7D-A963-4116-2586-752C9A0A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4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37D3-7984-1843-4DF4-EDC12568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5190D-0033-B57F-86BA-B4822F4F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27762-E4E4-DD52-C139-065849298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B2F3F-4AF6-434E-993B-51CAE6A20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4CD2C-A8F7-5BF8-BEA9-626080E12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EFA8A-D6C3-AF77-F97A-4BB4E6FC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88343-98E4-8FED-B022-5BF85F69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8947D-6C36-BE16-B9D7-D374C83B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01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4561-4465-C7A0-8AC4-CC668ACA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860E4-B7E4-E81F-46D9-2B08D4AC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AB823-6BB9-2109-B769-F355880B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090F7-F34B-BDFD-74E9-82D051BE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16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3AC81-863B-11CF-7FDA-9A95BEA0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4D250-CD0A-AFEE-A3BD-77427FF2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60054-1473-5214-3F45-9C08C581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7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8423-27EA-6BB4-FA53-D1347AC8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41E3-B450-9F59-E301-98647A0B1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0D6AA-23AA-386B-69E5-30865DC40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65DCF-E699-5491-471D-E9A82ACC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4BEA7-454C-7314-FF7C-C0348838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766AC-EC7F-94CE-634E-877FE6EF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4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7970-7893-6770-D390-6166F680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5538C-C5B1-B6F3-9D00-261A6A598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CF34-6013-8163-F487-02EACF515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51F65-428D-90C9-0306-9B6585FD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7F0A6-7C72-A6E6-54EC-C1C40AFA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B0419-D635-F3A8-327D-4CD033B7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5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F5BB0-BC1D-223F-A810-6BA2B328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B2490-BDEF-82DC-6749-AA143A7D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7E66-3A26-5422-D8E8-8D13AF346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A013A-25B9-45A0-9AAA-86993DA53F0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24BB-DE37-169D-9995-9D73D553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A0E0-735B-ABC6-F17F-D42ED9D88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2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js_string_methods.asp#mark_charcodeat" TargetMode="External"/><Relationship Id="rId13" Type="http://schemas.openxmlformats.org/officeDocument/2006/relationships/hyperlink" Target="https://www.w3schools.com/js/js_string_methods.asp#mark_trimstart" TargetMode="External"/><Relationship Id="rId18" Type="http://schemas.openxmlformats.org/officeDocument/2006/relationships/hyperlink" Target="https://www.w3schools.com/js/js_string_methods.asp#mark_substr" TargetMode="External"/><Relationship Id="rId3" Type="http://schemas.openxmlformats.org/officeDocument/2006/relationships/image" Target="../media/image1.png"/><Relationship Id="rId21" Type="http://schemas.openxmlformats.org/officeDocument/2006/relationships/hyperlink" Target="https://www.w3schools.com/js/js_string_methods.asp#mark_repeat" TargetMode="External"/><Relationship Id="rId7" Type="http://schemas.openxmlformats.org/officeDocument/2006/relationships/hyperlink" Target="https://www.w3schools.com/js/js_string_methods.asp#mark_tolowercase" TargetMode="External"/><Relationship Id="rId12" Type="http://schemas.openxmlformats.org/officeDocument/2006/relationships/hyperlink" Target="https://www.w3schools.com/js/js_string_methods.asp#mark_propertyaccess" TargetMode="External"/><Relationship Id="rId17" Type="http://schemas.openxmlformats.org/officeDocument/2006/relationships/hyperlink" Target="https://www.w3schools.com/js/js_string_methods.asp#mark_padstart" TargetMode="External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www.w3schools.com/js/js_string_methods.asp#mark_substring" TargetMode="External"/><Relationship Id="rId20" Type="http://schemas.openxmlformats.org/officeDocument/2006/relationships/hyperlink" Target="https://www.w3schools.com/js/js_string_methods.asp#mark_replac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js/js_string_methods.asp#mark_charat" TargetMode="External"/><Relationship Id="rId11" Type="http://schemas.openxmlformats.org/officeDocument/2006/relationships/hyperlink" Target="https://www.w3schools.com/js/js_string_methods.asp#mark_trim" TargetMode="External"/><Relationship Id="rId5" Type="http://schemas.openxmlformats.org/officeDocument/2006/relationships/hyperlink" Target="https://www.w3schools.com/js/js_string_methods.asp#mark_touppercase" TargetMode="External"/><Relationship Id="rId15" Type="http://schemas.openxmlformats.org/officeDocument/2006/relationships/hyperlink" Target="https://www.w3schools.com/js/js_string_methods.asp#mark_trimend" TargetMode="External"/><Relationship Id="rId23" Type="http://schemas.openxmlformats.org/officeDocument/2006/relationships/hyperlink" Target="https://www.w3schools.com/js/js_string_methods.asp#mark_split" TargetMode="External"/><Relationship Id="rId10" Type="http://schemas.openxmlformats.org/officeDocument/2006/relationships/hyperlink" Target="https://www.w3schools.com/js/js_string_methods.asp#mark_at" TargetMode="External"/><Relationship Id="rId19" Type="http://schemas.openxmlformats.org/officeDocument/2006/relationships/hyperlink" Target="https://www.w3schools.com/js/js_string_methods.asp#mark_padend" TargetMode="External"/><Relationship Id="rId4" Type="http://schemas.openxmlformats.org/officeDocument/2006/relationships/hyperlink" Target="https://www.w3schools.com/js/js_string_methods.asp#mark_length" TargetMode="External"/><Relationship Id="rId9" Type="http://schemas.openxmlformats.org/officeDocument/2006/relationships/hyperlink" Target="https://www.w3schools.com/js/js_string_methods.asp#mark_concat" TargetMode="External"/><Relationship Id="rId14" Type="http://schemas.openxmlformats.org/officeDocument/2006/relationships/hyperlink" Target="https://www.w3schools.com/js/js_string_methods.asp#mark_slice" TargetMode="External"/><Relationship Id="rId22" Type="http://schemas.openxmlformats.org/officeDocument/2006/relationships/hyperlink" Target="https://www.w3schools.com/js/js_string_methods.asp#mark_replaceal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755509" y="883618"/>
            <a:ext cx="10907041" cy="547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endParaRPr lang="en-US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</a:t>
            </a:r>
          </a:p>
          <a:p>
            <a:pPr>
              <a:defRPr/>
            </a:pPr>
            <a:endParaRPr lang="en-US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  1.JavaScript is the world's most popular programming language.</a:t>
            </a:r>
          </a:p>
          <a:p>
            <a:pPr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  2.JavaScript is the programming language of the Web.</a:t>
            </a:r>
          </a:p>
          <a:p>
            <a:pPr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Why Study JavaScript?</a:t>
            </a:r>
          </a:p>
          <a:p>
            <a:pPr>
              <a:defRPr/>
            </a:pPr>
            <a:endParaRPr lang="en-US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  1. HTML to define the content of web pages</a:t>
            </a:r>
          </a:p>
          <a:p>
            <a:pPr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   2. CSS to specify the layout of web pages</a:t>
            </a:r>
          </a:p>
          <a:p>
            <a:pPr>
              <a:defRPr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   3. JavaScript to program the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behavior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 of web pages</a:t>
            </a:r>
            <a:endParaRPr lang="en-GB" sz="23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JavaScript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14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208C3FA9-050A-2DE1-74B7-60CE3A264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06C2EA27-503D-471A-5AE7-0F676068FC62}"/>
              </a:ext>
            </a:extLst>
          </p:cNvPr>
          <p:cNvSpPr txBox="1"/>
          <p:nvPr/>
        </p:nvSpPr>
        <p:spPr>
          <a:xfrm>
            <a:off x="755509" y="883618"/>
            <a:ext cx="10907041" cy="724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 Objects</a:t>
            </a:r>
            <a:endParaRPr lang="en-IN" sz="2500" b="1" dirty="0">
              <a:solidFill>
                <a:srgbClr val="000000"/>
              </a:solidFill>
              <a:latin typeface="Nunito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A car has 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properties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 like weight and color, and 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methods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 like start and stop.</a:t>
            </a:r>
          </a:p>
          <a:p>
            <a:pPr algn="l"/>
            <a:endParaRPr lang="en-US" sz="2500" dirty="0">
              <a:solidFill>
                <a:srgbClr val="000000"/>
              </a:solidFill>
              <a:latin typeface="Nunito Sans" pitchFamily="2" charset="0"/>
            </a:endParaRPr>
          </a:p>
          <a:p>
            <a:pPr algn="l"/>
            <a:endParaRPr lang="en-US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-US" sz="2500" dirty="0">
              <a:solidFill>
                <a:srgbClr val="000000"/>
              </a:solidFill>
              <a:latin typeface="Nunito Sans" pitchFamily="2" charset="0"/>
            </a:endParaRPr>
          </a:p>
          <a:p>
            <a:pPr algn="l"/>
            <a:endParaRPr lang="en-US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-US" sz="2500" dirty="0">
              <a:solidFill>
                <a:srgbClr val="000000"/>
              </a:solidFill>
              <a:latin typeface="Nunito Sans" pitchFamily="2" charset="0"/>
            </a:endParaRPr>
          </a:p>
          <a:p>
            <a:pPr algn="l"/>
            <a:endParaRPr lang="en-US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-US" sz="2500" dirty="0">
              <a:solidFill>
                <a:srgbClr val="000000"/>
              </a:solidFill>
              <a:latin typeface="Nunito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0000"/>
                </a:solidFill>
                <a:latin typeface="Nunito Sans" pitchFamily="2" charset="0"/>
              </a:rPr>
              <a:t>All cars have the same properties, but the property values differ </a:t>
            </a:r>
          </a:p>
          <a:p>
            <a:r>
              <a:rPr lang="en-US" sz="2300" dirty="0">
                <a:solidFill>
                  <a:srgbClr val="000000"/>
                </a:solidFill>
                <a:latin typeface="Nunito Sans" pitchFamily="2" charset="0"/>
              </a:rPr>
              <a:t>    from car to car.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000000"/>
              </a:solidFill>
              <a:latin typeface="Nunito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0000"/>
                </a:solidFill>
                <a:latin typeface="Nunito Sans" pitchFamily="2" charset="0"/>
              </a:rPr>
              <a:t>All cars have the same methods, but the methods are </a:t>
            </a:r>
          </a:p>
          <a:p>
            <a:r>
              <a:rPr lang="en-US" sz="2300" dirty="0">
                <a:solidFill>
                  <a:srgbClr val="000000"/>
                </a:solidFill>
                <a:latin typeface="Nunito Sans" pitchFamily="2" charset="0"/>
              </a:rPr>
              <a:t>    performed at different times.</a:t>
            </a:r>
          </a:p>
          <a:p>
            <a:pPr algn="l"/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-IN" sz="2500" b="1" dirty="0">
              <a:latin typeface="Nunito Sans" pitchFamily="2" charset="0"/>
            </a:endParaRPr>
          </a:p>
          <a:p>
            <a:pPr algn="l"/>
            <a:br>
              <a:rPr lang="en-US" sz="2500" dirty="0">
                <a:latin typeface="Nunito Sans" pitchFamily="2" charset="0"/>
              </a:rPr>
            </a:br>
            <a:endParaRPr lang="en-US" sz="2500" b="1" i="0" dirty="0"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DF821D72-8102-E88C-1B56-B9DC8B40763B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3C14BCBB-A3B1-C75F-E69D-E6F8C317E6CC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JavaScript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56545BC2-12B4-1231-C16B-827DEACB9AF1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09A040-28C5-D7DC-EC58-435179CE4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121" y="2300251"/>
            <a:ext cx="6676103" cy="231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B1446470-AFF4-5CD8-0B7B-7870A5ED5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B2B2A0AD-CD83-D0F0-1864-D22D69CC3893}"/>
              </a:ext>
            </a:extLst>
          </p:cNvPr>
          <p:cNvSpPr txBox="1"/>
          <p:nvPr/>
        </p:nvSpPr>
        <p:spPr>
          <a:xfrm>
            <a:off x="755509" y="883618"/>
            <a:ext cx="10907041" cy="586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 Strings</a:t>
            </a:r>
          </a:p>
          <a:p>
            <a:pPr algn="l"/>
            <a:endParaRPr lang="en-IN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Strings are for storing text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Strings are written with quotes</a:t>
            </a:r>
          </a:p>
          <a:p>
            <a:pPr algn="l"/>
            <a:endParaRPr lang="en-IN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Using Quotes</a:t>
            </a:r>
          </a:p>
          <a:p>
            <a:pPr algn="l"/>
            <a:r>
              <a:rPr lang="en-IN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A JavaScript string is zero or “more” characters written inside quotes.</a:t>
            </a:r>
          </a:p>
          <a:p>
            <a:pPr algn="l"/>
            <a:endParaRPr lang="en-IN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IN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Example</a:t>
            </a:r>
          </a:p>
          <a:p>
            <a:pPr algn="l"/>
            <a:r>
              <a:rPr lang="en-IN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let text = "John Doe";</a:t>
            </a:r>
          </a:p>
          <a:p>
            <a:pPr algn="l"/>
            <a:endParaRPr lang="en-IN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You can use single or double quotes:</a:t>
            </a:r>
          </a:p>
          <a:p>
            <a:pPr algn="l"/>
            <a:r>
              <a:rPr lang="en-IN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Example</a:t>
            </a:r>
          </a:p>
          <a:p>
            <a:pPr algn="l"/>
            <a:r>
              <a:rPr lang="en-IN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let carName1 = "Volvo XC60";  // Double quotes</a:t>
            </a:r>
          </a:p>
          <a:p>
            <a:pPr algn="l"/>
            <a:r>
              <a:rPr lang="en-IN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let carName2 = 'Volvo XC60';  // Single quotes</a:t>
            </a:r>
            <a:endParaRPr lang="en-US" sz="2500" i="0" dirty="0"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3FA61EF5-B42A-57E7-E9C3-A31F88580445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8FB3971A-19E9-7674-6347-A4DD724C40C6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JavaScript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8DDE7363-67FC-6955-0D37-656955677535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8805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B9A55268-BED9-F6DF-3717-DD32DB9CF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BD1F2A2D-EAD6-8A10-2252-5A06EDC1D3C0}"/>
              </a:ext>
            </a:extLst>
          </p:cNvPr>
          <p:cNvSpPr txBox="1"/>
          <p:nvPr/>
        </p:nvSpPr>
        <p:spPr>
          <a:xfrm>
            <a:off x="755509" y="883618"/>
            <a:ext cx="10907041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 String Methods</a:t>
            </a:r>
          </a:p>
          <a:p>
            <a:pPr algn="l"/>
            <a:endParaRPr lang="en-IN" sz="2500" b="1" dirty="0">
              <a:solidFill>
                <a:srgbClr val="000000"/>
              </a:solidFill>
              <a:latin typeface="Nunito Sans" pitchFamily="2" charset="0"/>
            </a:endParaRPr>
          </a:p>
          <a:p>
            <a:pPr algn="l"/>
            <a:endParaRPr lang="en-IN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6A364EBA-62F2-8334-AFA0-E56468B1EDF0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0F17652E-8496-F62C-79A6-32EF2F339006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JavaScript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CABE79BF-A673-131E-2A1F-02F366FB7E4D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25BD56-02B5-351B-2715-EFB68A3A3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64118"/>
              </p:ext>
            </p:extLst>
          </p:nvPr>
        </p:nvGraphicFramePr>
        <p:xfrm>
          <a:off x="1284749" y="1610278"/>
          <a:ext cx="8128000" cy="50191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92207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39602007"/>
                    </a:ext>
                  </a:extLst>
                </a:gridCol>
              </a:tblGrid>
              <a:tr h="53447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String Basic Methods</a:t>
                      </a:r>
                      <a:endParaRPr lang="en-IN" sz="23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17213"/>
                  </a:ext>
                </a:extLst>
              </a:tr>
              <a:tr h="4484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sng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length</a:t>
                      </a:r>
                      <a:endParaRPr lang="en-IN" sz="2300" b="0" i="0" u="sng" strike="noStrike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sng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toUpperCase()</a:t>
                      </a:r>
                      <a:endParaRPr lang="en-IN" sz="2300" b="0" i="0" u="sng" strike="noStrike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4696726"/>
                  </a:ext>
                </a:extLst>
              </a:tr>
              <a:tr h="4484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sng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charAt()</a:t>
                      </a:r>
                      <a:endParaRPr lang="en-IN" sz="2300" b="0" i="0" u="sng" strike="noStrike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sng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</a:t>
                      </a:r>
                      <a:r>
                        <a:rPr lang="en-IN" sz="2300" b="0" i="0" u="sng" strike="noStrike" dirty="0" err="1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toLowerCase</a:t>
                      </a:r>
                      <a:r>
                        <a:rPr lang="en-IN" sz="2300" b="0" i="0" u="sng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IN" sz="2300" b="0" i="0" u="sng" strike="noStrike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8123391"/>
                  </a:ext>
                </a:extLst>
              </a:tr>
              <a:tr h="4484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sng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charCodeAt()</a:t>
                      </a:r>
                      <a:endParaRPr lang="en-IN" sz="2300" b="0" i="0" u="sng" strike="noStrike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sng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concat()</a:t>
                      </a:r>
                      <a:endParaRPr lang="en-IN" sz="2300" b="0" i="0" u="sng" strike="noStrike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4113573"/>
                  </a:ext>
                </a:extLst>
              </a:tr>
              <a:tr h="4484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sng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at()</a:t>
                      </a:r>
                      <a:endParaRPr lang="en-IN" sz="2300" b="0" i="0" u="sng" strike="noStrike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sng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trim()</a:t>
                      </a:r>
                      <a:endParaRPr lang="en-IN" sz="2300" b="0" i="0" u="sng" strike="noStrike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5327347"/>
                  </a:ext>
                </a:extLst>
              </a:tr>
              <a:tr h="4484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sng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[ ]</a:t>
                      </a:r>
                      <a:endParaRPr lang="en-IN" sz="2300" b="0" i="0" u="sng" strike="noStrike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sng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</a:t>
                      </a:r>
                      <a:r>
                        <a:rPr lang="en-IN" sz="2300" b="0" i="0" u="sng" strike="noStrike" dirty="0" err="1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trimStart</a:t>
                      </a:r>
                      <a:r>
                        <a:rPr lang="en-IN" sz="2300" b="0" i="0" u="sng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IN" sz="2300" b="0" i="0" u="sng" strike="noStrike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6219495"/>
                  </a:ext>
                </a:extLst>
              </a:tr>
              <a:tr h="4484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sng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slice()</a:t>
                      </a:r>
                      <a:endParaRPr lang="en-IN" sz="2300" b="0" i="0" u="sng" strike="noStrike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sng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</a:t>
                      </a:r>
                      <a:r>
                        <a:rPr lang="en-IN" sz="2300" b="0" i="0" u="sng" strike="noStrike" dirty="0" err="1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trimEnd</a:t>
                      </a:r>
                      <a:r>
                        <a:rPr lang="en-IN" sz="2300" b="0" i="0" u="sng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IN" sz="2300" b="0" i="0" u="sng" strike="noStrike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4485502"/>
                  </a:ext>
                </a:extLst>
              </a:tr>
              <a:tr h="4484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sng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substring()</a:t>
                      </a:r>
                      <a:endParaRPr lang="en-IN" sz="2300" b="0" i="0" u="sng" strike="noStrike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sng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</a:t>
                      </a:r>
                      <a:r>
                        <a:rPr lang="en-IN" sz="2300" b="0" i="0" u="sng" strike="noStrike" dirty="0" err="1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padStart</a:t>
                      </a:r>
                      <a:r>
                        <a:rPr lang="en-IN" sz="2300" b="0" i="0" u="sng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IN" sz="2300" b="0" i="0" u="sng" strike="noStrike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862365"/>
                  </a:ext>
                </a:extLst>
              </a:tr>
              <a:tr h="4484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sng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substr()</a:t>
                      </a:r>
                      <a:endParaRPr lang="en-IN" sz="2300" b="0" i="0" u="sng" strike="noStrike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sng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</a:t>
                      </a:r>
                      <a:r>
                        <a:rPr lang="en-IN" sz="2300" b="0" i="0" u="sng" strike="noStrike" dirty="0" err="1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padEnd</a:t>
                      </a:r>
                      <a:r>
                        <a:rPr lang="en-IN" sz="2300" b="0" i="0" u="sng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IN" sz="2300" b="0" i="0" u="sng" strike="noStrike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0559385"/>
                  </a:ext>
                </a:extLst>
              </a:tr>
              <a:tr h="4484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sng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replace()</a:t>
                      </a:r>
                      <a:endParaRPr lang="en-IN" sz="2300" b="0" i="0" u="sng" strike="noStrike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sng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repeat()</a:t>
                      </a:r>
                      <a:endParaRPr lang="en-IN" sz="2300" b="0" i="0" u="sng" strike="noStrike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7346558"/>
                  </a:ext>
                </a:extLst>
              </a:tr>
              <a:tr h="4484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sng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replaceAll()</a:t>
                      </a:r>
                      <a:endParaRPr lang="en-IN" sz="2300" b="0" i="0" u="sng" strike="noStrike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i="0" u="sng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split()</a:t>
                      </a:r>
                      <a:endParaRPr lang="en-IN" sz="2300" b="0" i="0" u="sng" strike="noStrike" dirty="0">
                        <a:solidFill>
                          <a:schemeClr val="tx1"/>
                        </a:solidFill>
                        <a:effectLst/>
                        <a:latin typeface="Nunito Sans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307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57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7320DF71-BB52-B147-0712-8A6087394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827960B7-982E-7497-2E0F-C876DE933EB6}"/>
              </a:ext>
            </a:extLst>
          </p:cNvPr>
          <p:cNvSpPr txBox="1"/>
          <p:nvPr/>
        </p:nvSpPr>
        <p:spPr>
          <a:xfrm>
            <a:off x="755509" y="883618"/>
            <a:ext cx="10907041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 Arrays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An array is a special variable, which can hold more than one value:</a:t>
            </a:r>
          </a:p>
          <a:p>
            <a:pPr algn="l"/>
            <a:endParaRPr lang="en-US" sz="24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const cars = ["Saab", "Volvo"];</a:t>
            </a:r>
          </a:p>
          <a:p>
            <a:pPr algn="l"/>
            <a:endParaRPr lang="en-US" sz="24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Why Use Arrays?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If you have a list of items (a list of car names, for example), storing the cars in single variables could look like this:</a:t>
            </a:r>
          </a:p>
          <a:p>
            <a:pPr algn="l"/>
            <a:endParaRPr lang="en-US" sz="24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let car1 = "Saab";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let car2 = "Volvo";</a:t>
            </a:r>
          </a:p>
          <a:p>
            <a:pPr algn="l"/>
            <a:endParaRPr lang="en-US" sz="24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The solution is an array!</a:t>
            </a:r>
            <a:endParaRPr lang="en-US" sz="24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An array can hold many values under a single name, and you can access the values by referring to an index number.</a:t>
            </a:r>
            <a:endParaRPr lang="en-IN" sz="240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C18FF974-AA94-ED8E-8C1C-786605E1F3C5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58A05185-3A63-3C29-76F6-6DC247590ED9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JavaScript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D89E6DE3-FF10-B361-41CD-8E2A064AEB0F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35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48755D15-87DC-E49B-2249-7762A32E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A1A4A98A-1509-C5C9-AC94-59C03A730FC0}"/>
              </a:ext>
            </a:extLst>
          </p:cNvPr>
          <p:cNvSpPr txBox="1"/>
          <p:nvPr/>
        </p:nvSpPr>
        <p:spPr>
          <a:xfrm>
            <a:off x="755509" y="883618"/>
            <a:ext cx="10907041" cy="52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 Conditional Statements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Use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if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 to specify a block of code to be executed, if a specified </a:t>
            </a:r>
          </a:p>
          <a:p>
            <a:pPr lvl="1">
              <a:lnSpc>
                <a:spcPct val="150000"/>
              </a:lnSpc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    condition is true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Nunito Sans" pitchFamily="2" charset="0"/>
              </a:rPr>
              <a:t>Use </a:t>
            </a:r>
            <a:r>
              <a:rPr lang="en-US" sz="2500" b="1" dirty="0">
                <a:solidFill>
                  <a:srgbClr val="000000"/>
                </a:solidFill>
                <a:latin typeface="Nunito Sans" pitchFamily="2" charset="0"/>
              </a:rPr>
              <a:t>else</a:t>
            </a:r>
            <a:r>
              <a:rPr lang="en-US" sz="2500" dirty="0">
                <a:solidFill>
                  <a:srgbClr val="000000"/>
                </a:solidFill>
                <a:latin typeface="Nunito Sans" pitchFamily="2" charset="0"/>
              </a:rPr>
              <a:t> to specify a block of code to be executed, if the same 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Nunito Sans" pitchFamily="2" charset="0"/>
              </a:rPr>
              <a:t>    condition is false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Nunito Sans" pitchFamily="2" charset="0"/>
              </a:rPr>
              <a:t>Use </a:t>
            </a:r>
            <a:r>
              <a:rPr lang="en-US" sz="2500" b="1" dirty="0">
                <a:solidFill>
                  <a:srgbClr val="000000"/>
                </a:solidFill>
                <a:latin typeface="Nunito Sans" pitchFamily="2" charset="0"/>
              </a:rPr>
              <a:t>else if </a:t>
            </a:r>
            <a:r>
              <a:rPr lang="en-US" sz="2500" dirty="0">
                <a:solidFill>
                  <a:srgbClr val="000000"/>
                </a:solidFill>
                <a:latin typeface="Nunito Sans" pitchFamily="2" charset="0"/>
              </a:rPr>
              <a:t>to specify a new condition to test, if the 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Nunito Sans" pitchFamily="2" charset="0"/>
              </a:rPr>
              <a:t>    first condition is false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Nunito Sans" pitchFamily="2" charset="0"/>
              </a:rPr>
              <a:t>Use </a:t>
            </a:r>
            <a:r>
              <a:rPr lang="en-US" sz="2500" b="1" dirty="0">
                <a:solidFill>
                  <a:srgbClr val="000000"/>
                </a:solidFill>
                <a:latin typeface="Nunito Sans" pitchFamily="2" charset="0"/>
              </a:rPr>
              <a:t>switch</a:t>
            </a:r>
            <a:r>
              <a:rPr lang="en-US" sz="2500" dirty="0">
                <a:solidFill>
                  <a:srgbClr val="000000"/>
                </a:solidFill>
                <a:latin typeface="Nunito Sans" pitchFamily="2" charset="0"/>
              </a:rPr>
              <a:t> to specify many alternative blocks of 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Nunito Sans" pitchFamily="2" charset="0"/>
              </a:rPr>
              <a:t>    code to be executed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A7C428BD-6B5B-C4EA-E014-811CC761433A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7006172F-2A6D-F765-BC9D-71B7DDF2149D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JavaScript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C597CB58-DBA2-DBC5-21E6-FD57211F23DE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026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235AC904-3AED-6276-4AF7-1FAA48A92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DB093B4F-F639-21CF-A688-FDA5249C2B7A}"/>
              </a:ext>
            </a:extLst>
          </p:cNvPr>
          <p:cNvSpPr txBox="1"/>
          <p:nvPr/>
        </p:nvSpPr>
        <p:spPr>
          <a:xfrm>
            <a:off x="755509" y="883618"/>
            <a:ext cx="10907041" cy="605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 Loops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for 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- loops through a block of code a number of times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for/in 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- loops through the properties of an object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for/of 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- loops through the values of an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iterable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 object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while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 - loops through a block of code while a specified condition is true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do/while 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- also loops through a block of code while a specified condition is true</a:t>
            </a:r>
            <a:endParaRPr lang="en-US" sz="2500" dirty="0">
              <a:solidFill>
                <a:srgbClr val="000000"/>
              </a:solidFill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51CA8DFE-231D-C400-C4FD-B440DF8B77D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04FC09FE-4D7D-3F82-ADA7-9755B9A13296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JavaScript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62477956-7437-6014-BEE1-47B95FE841DD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1531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A9B1BA08-231D-F0A2-8483-237C4AB4A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F904A67E-E209-14F5-2BBF-79A91BC36778}"/>
              </a:ext>
            </a:extLst>
          </p:cNvPr>
          <p:cNvSpPr txBox="1"/>
          <p:nvPr/>
        </p:nvSpPr>
        <p:spPr>
          <a:xfrm>
            <a:off x="755509" y="883618"/>
            <a:ext cx="10907041" cy="605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 Sets</a:t>
            </a: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A JavaScript Set is a collection of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unique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 values.</a:t>
            </a: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Each value can only occur once in a Set.</a:t>
            </a:r>
          </a:p>
          <a:p>
            <a:pPr algn="l"/>
            <a:endParaRPr lang="en-US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Example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// Create a Set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const letters = new Set();</a:t>
            </a: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// Add Values to the Set</a:t>
            </a:r>
          </a:p>
          <a:p>
            <a:pPr algn="l">
              <a:lnSpc>
                <a:spcPct val="150000"/>
              </a:lnSpc>
            </a:pP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letters.add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(“Jayanth");</a:t>
            </a:r>
          </a:p>
          <a:p>
            <a:pPr algn="l">
              <a:lnSpc>
                <a:spcPct val="150000"/>
              </a:lnSpc>
            </a:pP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letters.add</a:t>
            </a:r>
            <a:r>
              <a:rPr lang="en-US" sz="2500" i="0">
                <a:solidFill>
                  <a:srgbClr val="000000"/>
                </a:solidFill>
                <a:effectLst/>
                <a:latin typeface="Nunito Sans" pitchFamily="2" charset="0"/>
              </a:rPr>
              <a:t>(“Praveen");</a:t>
            </a: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letters.add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("c");</a:t>
            </a:r>
            <a:endParaRPr lang="en-US" sz="2500" dirty="0">
              <a:solidFill>
                <a:srgbClr val="000000"/>
              </a:solidFill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596296FA-2790-C421-0A55-08C744F8194B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7EA5D1DE-D6E0-7477-EAFF-B66D5218D08A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JavaScript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D565F191-AFE0-A78C-DCC2-B0F190530D7B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888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8D4FDAE6-79FD-E17C-8CAE-EEE3B495E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88CAD303-F996-13D0-EF6B-9B53866A79B0}"/>
              </a:ext>
            </a:extLst>
          </p:cNvPr>
          <p:cNvSpPr txBox="1"/>
          <p:nvPr/>
        </p:nvSpPr>
        <p:spPr>
          <a:xfrm>
            <a:off x="755509" y="883618"/>
            <a:ext cx="10907041" cy="5555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 Maps</a:t>
            </a:r>
          </a:p>
          <a:p>
            <a:pPr algn="l"/>
            <a:endParaRPr lang="en-US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A Map holds key-value pairs where the keys can be any datatype.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A Map remembers the original insertion order of the keys.</a:t>
            </a: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const fruits = new Map([</a:t>
            </a:r>
          </a:p>
          <a:p>
            <a:pPr algn="l">
              <a:lnSpc>
                <a:spcPct val="150000"/>
              </a:lnSpc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  ["apples", 500],</a:t>
            </a:r>
          </a:p>
          <a:p>
            <a:pPr algn="l">
              <a:lnSpc>
                <a:spcPct val="150000"/>
              </a:lnSpc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  ["bananas", 300],</a:t>
            </a:r>
          </a:p>
          <a:p>
            <a:pPr algn="l">
              <a:lnSpc>
                <a:spcPct val="150000"/>
              </a:lnSpc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  ["oranges", 200]</a:t>
            </a:r>
          </a:p>
          <a:p>
            <a:pPr algn="l">
              <a:lnSpc>
                <a:spcPct val="150000"/>
              </a:lnSpc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]);</a:t>
            </a:r>
            <a:endParaRPr lang="en-US" sz="2400" dirty="0">
              <a:solidFill>
                <a:srgbClr val="000000"/>
              </a:solidFill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F198A784-0184-325B-4431-0E0A21AD8BCB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4ABD943D-C15B-7404-ED50-75DBCECA0EF7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JavaScript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FDB04347-7117-C0C0-39D6-F8304CDA121A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309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8C633B62-6096-6515-A00A-AB312C97B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27B42F95-2501-9AA5-757B-706DF8E08FD9}"/>
              </a:ext>
            </a:extLst>
          </p:cNvPr>
          <p:cNvSpPr txBox="1"/>
          <p:nvPr/>
        </p:nvSpPr>
        <p:spPr>
          <a:xfrm>
            <a:off x="755509" y="883618"/>
            <a:ext cx="10907041" cy="51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 Arrow Function</a:t>
            </a: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Arrow functions allow us to write shorter function syntax:</a:t>
            </a: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let myFunction = (a, b) =&gt; a * b;</a:t>
            </a: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Before Arrow: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hello = function() {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  return "Hello World!";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}</a:t>
            </a: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Arrow Functions Return Value by Default:</a:t>
            </a:r>
          </a:p>
          <a:p>
            <a:pPr algn="l"/>
            <a:r>
              <a:rPr lang="en-IN" sz="28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= () =&gt; </a:t>
            </a:r>
            <a:r>
              <a:rPr lang="en-IN" sz="280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IN" sz="28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B12C2E79-818E-A86E-AA38-0B1B92C0E379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F5CB954E-C64F-E0ED-DD37-045E243D8AB6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JavaScript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F1CDB9C6-4260-FFD8-EC79-FA05DB21C899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0118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8093B7A4-599E-4AD2-FB14-115C9D764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51DD9745-89A9-AAEF-7FDB-5EFB811F25AB}"/>
              </a:ext>
            </a:extLst>
          </p:cNvPr>
          <p:cNvSpPr txBox="1"/>
          <p:nvPr/>
        </p:nvSpPr>
        <p:spPr>
          <a:xfrm>
            <a:off x="755509" y="883618"/>
            <a:ext cx="10907041" cy="581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 HTML DOM</a:t>
            </a: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With the object model, JavaScript gets all the power it needs to create dynamic HTML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JS can change all the HTML elements in the page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JS can change all the HTML attributes in the page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JS can change all the CSS styles in the page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JS can remove existing HTML elements and attributes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JS can add new HTML elements and attributes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JS can create new HTML events in the page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9F2B41F8-FB0E-151E-55DE-92CCDA1BF201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48CD5D47-C5BA-F832-A604-3270CD68C61E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JavaScript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1290FB38-E690-D932-3E42-B6EC7EC46C91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799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49A67C7A-AEE6-D4BC-B705-3574633FB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E32FD2D0-3B02-0FDB-FBA7-0B9138E0558B}"/>
              </a:ext>
            </a:extLst>
          </p:cNvPr>
          <p:cNvSpPr txBox="1"/>
          <p:nvPr/>
        </p:nvSpPr>
        <p:spPr>
          <a:xfrm>
            <a:off x="755509" y="883618"/>
            <a:ext cx="10907041" cy="547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endParaRPr lang="en-US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What JavaScript can do ?</a:t>
            </a:r>
          </a:p>
          <a:p>
            <a:pPr>
              <a:defRPr/>
            </a:pPr>
            <a:endParaRPr lang="en-IN" sz="2500" b="1" dirty="0">
              <a:solidFill>
                <a:srgbClr val="000000"/>
              </a:solidFill>
              <a:latin typeface="Nunito Sans" pitchFamily="2" charset="0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 Can Change HTML Content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 Can Change HTML Attribute Values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 Can Change HTML Styles (CSS)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 Can Hide HTML Elements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 Can Show HTML Elements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IN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E5B40BC8-2A4E-49C2-AE88-A8AFB8F9ED7B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64B3D820-0D1E-461C-FA39-73D3B5468B24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JavaScript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BA7ADFD5-370F-4EB2-AD7C-B589F8DF125D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920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33FCA226-EB21-60FF-16B1-77006E292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8CA46EF8-3A3F-FF74-C7E5-4BC12D6E4777}"/>
              </a:ext>
            </a:extLst>
          </p:cNvPr>
          <p:cNvSpPr txBox="1"/>
          <p:nvPr/>
        </p:nvSpPr>
        <p:spPr>
          <a:xfrm>
            <a:off x="755509" y="1057275"/>
            <a:ext cx="10907041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sz="8000" i="0" dirty="0">
                <a:solidFill>
                  <a:srgbClr val="000000"/>
                </a:solidFill>
                <a:effectLst/>
                <a:latin typeface="Nunito Sans" pitchFamily="2" charset="0"/>
              </a:rPr>
              <a:t>Thank You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41338A82-A519-3AA7-BF94-8094D431D125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54E6C9AF-5A92-7487-4289-ACB32CE99A23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JavaScript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58D19FF6-3263-EF89-EDE7-91B620CCF62B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557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8987F24C-2D42-7DDE-4E93-8878016FE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824F971B-4A60-40E4-F683-094CFAA479FD}"/>
              </a:ext>
            </a:extLst>
          </p:cNvPr>
          <p:cNvSpPr txBox="1"/>
          <p:nvPr/>
        </p:nvSpPr>
        <p:spPr>
          <a:xfrm>
            <a:off x="755509" y="883618"/>
            <a:ext cx="10907041" cy="586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 Display Possibilities</a:t>
            </a:r>
          </a:p>
          <a:p>
            <a:pPr>
              <a:lnSpc>
                <a:spcPct val="250000"/>
              </a:lnSpc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 can "display" data in different ways: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innerHTML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document.write()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window.alert()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console.log()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9D394868-EA3D-8FFB-8C28-A336DB3086E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F34C813D-A270-1298-9C59-8233C4F57E1A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JavaScript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7ED15D88-03AF-8F2F-3D8A-6C5B18D8E4D5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07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326DA521-DC19-F27C-ACED-4160C8472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E42CC93C-15B4-C8AA-179A-E4A17993CA1F}"/>
              </a:ext>
            </a:extLst>
          </p:cNvPr>
          <p:cNvSpPr txBox="1"/>
          <p:nvPr/>
        </p:nvSpPr>
        <p:spPr>
          <a:xfrm>
            <a:off x="755509" y="883618"/>
            <a:ext cx="10907041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 Comments</a:t>
            </a:r>
          </a:p>
          <a:p>
            <a:pPr>
              <a:defRPr/>
            </a:pPr>
            <a:endParaRPr lang="en-US" sz="24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Single Line Comments</a:t>
            </a:r>
          </a:p>
          <a:p>
            <a:pPr>
              <a:defRPr/>
            </a:pPr>
            <a:endParaRPr lang="en-US" sz="24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Example</a:t>
            </a:r>
          </a:p>
          <a:p>
            <a:pPr>
              <a:defRPr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// Change heading:</a:t>
            </a:r>
          </a:p>
          <a:p>
            <a:pPr>
              <a:defRPr/>
            </a:pPr>
            <a:r>
              <a:rPr lang="en-US" sz="24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document.getElementById</a:t>
            </a: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("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myH</a:t>
            </a: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").innerHTML = "My First Page";</a:t>
            </a:r>
          </a:p>
          <a:p>
            <a:pPr>
              <a:defRPr/>
            </a:pPr>
            <a:endParaRPr lang="en-US" sz="24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Multi-line Comments</a:t>
            </a:r>
          </a:p>
          <a:p>
            <a:pPr>
              <a:defRPr/>
            </a:pPr>
            <a:endParaRPr lang="en-US" sz="24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defRPr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Example</a:t>
            </a:r>
          </a:p>
          <a:p>
            <a:pPr>
              <a:defRPr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/*</a:t>
            </a:r>
          </a:p>
          <a:p>
            <a:pPr>
              <a:defRPr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code below will change</a:t>
            </a:r>
          </a:p>
          <a:p>
            <a:pPr>
              <a:defRPr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heading with id = "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myH</a:t>
            </a: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"</a:t>
            </a:r>
          </a:p>
          <a:p>
            <a:pPr>
              <a:defRPr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*/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9230AD7B-F834-0F6C-F0FD-1FDF25ACA46A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8BDB9BC2-5C17-4C74-D2CB-158A1031A804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JavaScript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0A7B4464-94F3-C05A-5EFB-3148031ED368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75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C1BAC1D0-C239-A60A-B99D-F172E4025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A045E70A-AB86-7F0D-ECD8-E2C7EFE43F4C}"/>
              </a:ext>
            </a:extLst>
          </p:cNvPr>
          <p:cNvSpPr txBox="1"/>
          <p:nvPr/>
        </p:nvSpPr>
        <p:spPr>
          <a:xfrm>
            <a:off x="755509" y="883618"/>
            <a:ext cx="10907041" cy="547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 Variables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Variables are Containers for Storing Data.</a:t>
            </a:r>
          </a:p>
          <a:p>
            <a:pPr>
              <a:lnSpc>
                <a:spcPct val="200000"/>
              </a:lnSpc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 Variables can be declared in 4 ways: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Automatically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Using var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Using let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Using const</a:t>
            </a: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72A2EDDB-BBF4-8854-ACF0-7E3F09A724D1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96C19DCC-42F1-8EBB-3AAA-0F9E3FB717DC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JavaScript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50BFE90F-C6D4-3656-3814-3B497EBA49BB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476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1E153251-A12B-CD11-93F7-99901E219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D1CA2584-8783-9403-DEC3-53640F5675DF}"/>
              </a:ext>
            </a:extLst>
          </p:cNvPr>
          <p:cNvSpPr txBox="1"/>
          <p:nvPr/>
        </p:nvSpPr>
        <p:spPr>
          <a:xfrm>
            <a:off x="755509" y="883618"/>
            <a:ext cx="10907041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Difference Between var, let and const</a:t>
            </a:r>
          </a:p>
          <a:p>
            <a:pPr>
              <a:lnSpc>
                <a:spcPct val="200000"/>
              </a:lnSpc>
              <a:defRPr/>
            </a:pPr>
            <a:endParaRPr lang="en-US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>
              <a:lnSpc>
                <a:spcPct val="200000"/>
              </a:lnSpc>
              <a:defRPr/>
            </a:pPr>
            <a:endParaRPr lang="en-US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59DEFD7F-C271-04A6-6AD7-E6518172D943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41376855-E0CF-971E-50AB-CCB26549D2B0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JavaScript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FFA21108-6F94-EF9B-D7F1-D2FF89B77980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21F999-96A4-95E8-CA1F-DB3CC753D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181" y="1940894"/>
            <a:ext cx="8947353" cy="417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9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CAF3F887-7587-5AD4-A130-2799457B0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FA2C6C64-7163-3C9D-CA95-41A2890AF99F}"/>
              </a:ext>
            </a:extLst>
          </p:cNvPr>
          <p:cNvSpPr txBox="1"/>
          <p:nvPr/>
        </p:nvSpPr>
        <p:spPr>
          <a:xfrm>
            <a:off x="755509" y="883618"/>
            <a:ext cx="10907041" cy="64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 Data Types</a:t>
            </a:r>
          </a:p>
          <a:p>
            <a:pPr algn="l"/>
            <a:endParaRPr lang="en-IN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Nunito Sans" pitchFamily="2" charset="0"/>
              </a:rPr>
              <a:t>Numbers</a:t>
            </a:r>
            <a:br>
              <a:rPr lang="en-IN" sz="2000" b="0" i="0" dirty="0">
                <a:effectLst/>
                <a:latin typeface="Nunito Sans" pitchFamily="2" charset="0"/>
              </a:rPr>
            </a:br>
            <a:r>
              <a:rPr lang="en-IN" sz="2000" b="0" i="0" dirty="0">
                <a:effectLst/>
                <a:latin typeface="Nunito Sans" pitchFamily="2" charset="0"/>
              </a:rPr>
              <a:t>let length = 16; let weight = 7.5;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latin typeface="Nunito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Nunito Sans" pitchFamily="2" charset="0"/>
              </a:rPr>
              <a:t>Strings</a:t>
            </a:r>
            <a:br>
              <a:rPr lang="en-IN" sz="2000" b="0" i="0" dirty="0">
                <a:effectLst/>
                <a:latin typeface="Nunito Sans" pitchFamily="2" charset="0"/>
              </a:rPr>
            </a:br>
            <a:r>
              <a:rPr lang="en-IN" sz="2000" b="0" i="0" dirty="0">
                <a:effectLst/>
                <a:latin typeface="Nunito Sans" pitchFamily="2" charset="0"/>
              </a:rPr>
              <a:t>let </a:t>
            </a:r>
            <a:r>
              <a:rPr lang="en-IN" sz="2000" b="0" i="0" dirty="0" err="1">
                <a:effectLst/>
                <a:latin typeface="Nunito Sans" pitchFamily="2" charset="0"/>
              </a:rPr>
              <a:t>color</a:t>
            </a:r>
            <a:r>
              <a:rPr lang="en-IN" sz="2000" b="0" i="0" dirty="0">
                <a:effectLst/>
                <a:latin typeface="Nunito Sans" pitchFamily="2" charset="0"/>
              </a:rPr>
              <a:t> = "Yellow";</a:t>
            </a:r>
            <a:br>
              <a:rPr lang="en-IN" sz="2000" dirty="0">
                <a:latin typeface="Nunito Sans" pitchFamily="2" charset="0"/>
              </a:rPr>
            </a:br>
            <a:endParaRPr lang="en-IN" sz="2000" dirty="0">
              <a:latin typeface="Nunito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Nunito Sans" pitchFamily="2" charset="0"/>
              </a:rPr>
              <a:t>Booleans</a:t>
            </a:r>
            <a:br>
              <a:rPr lang="en-IN" sz="2000" b="0" i="0" dirty="0">
                <a:effectLst/>
                <a:latin typeface="Nunito Sans" pitchFamily="2" charset="0"/>
              </a:rPr>
            </a:br>
            <a:r>
              <a:rPr lang="en-IN" sz="2000" b="0" i="0" dirty="0">
                <a:effectLst/>
                <a:latin typeface="Nunito Sans" pitchFamily="2" charset="0"/>
              </a:rPr>
              <a:t>let x = true;</a:t>
            </a:r>
            <a:br>
              <a:rPr lang="en-IN" sz="2000" dirty="0">
                <a:latin typeface="Nunito Sans" pitchFamily="2" charset="0"/>
              </a:rPr>
            </a:br>
            <a:endParaRPr lang="en-IN" sz="2000" dirty="0">
              <a:latin typeface="Nunito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Nunito Sans" pitchFamily="2" charset="0"/>
              </a:rPr>
              <a:t>Object</a:t>
            </a:r>
            <a:br>
              <a:rPr lang="en-IN" sz="2000" b="0" i="0" dirty="0">
                <a:effectLst/>
                <a:latin typeface="Nunito Sans" pitchFamily="2" charset="0"/>
              </a:rPr>
            </a:br>
            <a:r>
              <a:rPr lang="en-IN" sz="2000" b="0" i="0" dirty="0">
                <a:effectLst/>
                <a:latin typeface="Nunito Sans" pitchFamily="2" charset="0"/>
              </a:rPr>
              <a:t>const person = {firstName:"John", </a:t>
            </a:r>
            <a:r>
              <a:rPr lang="en-IN" sz="2000" b="0" i="0" dirty="0" err="1">
                <a:effectLst/>
                <a:latin typeface="Nunito Sans" pitchFamily="2" charset="0"/>
              </a:rPr>
              <a:t>lastName:"Doe</a:t>
            </a:r>
            <a:r>
              <a:rPr lang="en-IN" sz="2000" b="0" i="0" dirty="0">
                <a:effectLst/>
                <a:latin typeface="Nunito Sans" pitchFamily="2" charset="0"/>
              </a:rPr>
              <a:t>"};</a:t>
            </a:r>
            <a:br>
              <a:rPr lang="en-IN" sz="2000" dirty="0">
                <a:latin typeface="Nunito Sans" pitchFamily="2" charset="0"/>
              </a:rPr>
            </a:br>
            <a:endParaRPr lang="en-IN" sz="2000" dirty="0">
              <a:latin typeface="Nunito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Nunito Sans" pitchFamily="2" charset="0"/>
              </a:rPr>
              <a:t>Array object</a:t>
            </a:r>
            <a:br>
              <a:rPr lang="en-IN" sz="2000" b="0" i="0" dirty="0">
                <a:effectLst/>
                <a:latin typeface="Nunito Sans" pitchFamily="2" charset="0"/>
              </a:rPr>
            </a:br>
            <a:r>
              <a:rPr lang="en-IN" sz="2000" b="0" i="0" dirty="0">
                <a:effectLst/>
                <a:latin typeface="Nunito Sans" pitchFamily="2" charset="0"/>
              </a:rPr>
              <a:t>const cars = ["Saab", "Volvo", "BMW"];</a:t>
            </a:r>
            <a:br>
              <a:rPr lang="en-IN" sz="2000" dirty="0">
                <a:latin typeface="Nunito Sans" pitchFamily="2" charset="0"/>
              </a:rPr>
            </a:br>
            <a:endParaRPr lang="en-IN" sz="2000" b="1" dirty="0">
              <a:latin typeface="Nunito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Nunito Sans" pitchFamily="2" charset="0"/>
              </a:rPr>
              <a:t>Date object</a:t>
            </a:r>
            <a:br>
              <a:rPr lang="en-IN" sz="2000" b="0" i="0" dirty="0">
                <a:effectLst/>
                <a:latin typeface="Nunito Sans" pitchFamily="2" charset="0"/>
              </a:rPr>
            </a:br>
            <a:r>
              <a:rPr lang="en-IN" sz="2000" b="0" i="0" dirty="0">
                <a:effectLst/>
                <a:latin typeface="Nunito Sans" pitchFamily="2" charset="0"/>
              </a:rPr>
              <a:t>const date = new Date("2022-03-25");</a:t>
            </a:r>
            <a:br>
              <a:rPr lang="en-US" sz="2000" dirty="0">
                <a:latin typeface="Nunito Sans" pitchFamily="2" charset="0"/>
              </a:rPr>
            </a:br>
            <a:endParaRPr lang="en-US" sz="20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3DDDD4CE-C69E-2F5E-BEDD-2FBF29C51FE1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75949533-434D-CFFB-B4B6-A52D0682AAC1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JavaScript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4F58138F-A1E1-8262-6E5C-F1EFF4DA7C1D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96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37B559BE-C814-BA0F-B0FC-B579C910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B0B7B537-2F2C-DBA9-A135-A8B012DAEE04}"/>
              </a:ext>
            </a:extLst>
          </p:cNvPr>
          <p:cNvSpPr txBox="1"/>
          <p:nvPr/>
        </p:nvSpPr>
        <p:spPr>
          <a:xfrm>
            <a:off x="755509" y="883618"/>
            <a:ext cx="10907041" cy="644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Types of JavaScript Operators</a:t>
            </a:r>
          </a:p>
          <a:p>
            <a:pPr algn="l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There are different types of JavaScript operators: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Arithmetic Operators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Assignment Operators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Comparison Operators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String Operators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Logical Operators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Bitwise Operators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Type Operators</a:t>
            </a:r>
          </a:p>
          <a:p>
            <a:pPr>
              <a:lnSpc>
                <a:spcPct val="150000"/>
              </a:lnSpc>
            </a:pPr>
            <a:br>
              <a:rPr lang="en-US" sz="2500" dirty="0">
                <a:latin typeface="Nunito Sans" pitchFamily="2" charset="0"/>
              </a:rPr>
            </a:br>
            <a:endParaRPr lang="en-US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D3607798-FBE4-E219-AE14-9BEDEAB55E27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1A6AFD74-5D79-642E-EFE2-1ADE0EC53CE8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JavaScript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6C1D4AE7-5FCE-E606-AC87-267952660D75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34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2D65EC13-B4ED-BE3F-AF79-76E0B2734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3E178718-43B0-A406-DDA9-977AC0950FEB}"/>
              </a:ext>
            </a:extLst>
          </p:cNvPr>
          <p:cNvSpPr txBox="1"/>
          <p:nvPr/>
        </p:nvSpPr>
        <p:spPr>
          <a:xfrm>
            <a:off x="755509" y="883618"/>
            <a:ext cx="10907041" cy="62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500" b="1" i="0" dirty="0">
                <a:effectLst/>
                <a:latin typeface="Nunito Sans" pitchFamily="2" charset="0"/>
              </a:rPr>
              <a:t>JavaScript Functions</a:t>
            </a:r>
          </a:p>
          <a:p>
            <a:pPr algn="l"/>
            <a:endParaRPr lang="en-IN" sz="2500" b="1" i="0" dirty="0">
              <a:effectLst/>
              <a:latin typeface="Nunito Sans" pitchFamily="2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500" b="0" i="0" dirty="0">
                <a:effectLst/>
                <a:latin typeface="Nunito Sans" pitchFamily="2" charset="0"/>
              </a:rPr>
              <a:t>A JavaScript function is a block of code designed to perform a particular task</a:t>
            </a:r>
          </a:p>
          <a:p>
            <a:pPr algn="l"/>
            <a:endParaRPr lang="en-US" sz="2500" b="0" i="0" dirty="0">
              <a:effectLst/>
              <a:latin typeface="Nunito Sans" pitchFamily="2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500" b="0" i="0" dirty="0">
                <a:effectLst/>
                <a:latin typeface="Nunito Sans" pitchFamily="2" charset="0"/>
              </a:rPr>
              <a:t>A JavaScript function is executed when "something" invokes it (calls it)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2500" dirty="0">
              <a:latin typeface="Nunito Sans" pitchFamily="2" charset="0"/>
            </a:endParaRPr>
          </a:p>
          <a:p>
            <a:r>
              <a:rPr lang="en-US" sz="2500" b="0" i="0" dirty="0">
                <a:effectLst/>
                <a:latin typeface="Nunito Sans" pitchFamily="2" charset="0"/>
              </a:rPr>
              <a:t>// Function is called, the return value will end up in x</a:t>
            </a:r>
          </a:p>
          <a:p>
            <a:br>
              <a:rPr lang="en-US" sz="2500" b="0" i="0" dirty="0">
                <a:effectLst/>
                <a:latin typeface="Nunito Sans" pitchFamily="2" charset="0"/>
              </a:rPr>
            </a:br>
            <a:r>
              <a:rPr lang="en-US" sz="2500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 Sans" pitchFamily="2" charset="0"/>
              </a:rPr>
              <a:t>let</a:t>
            </a:r>
            <a:r>
              <a:rPr lang="en-US" sz="2500" b="0" i="0" dirty="0">
                <a:effectLst/>
                <a:latin typeface="Nunito Sans" pitchFamily="2" charset="0"/>
              </a:rPr>
              <a:t> x = myFunction(1234567890);</a:t>
            </a:r>
            <a:br>
              <a:rPr lang="en-US" sz="2500" dirty="0">
                <a:latin typeface="Nunito Sans" pitchFamily="2" charset="0"/>
              </a:rPr>
            </a:br>
            <a:br>
              <a:rPr lang="en-US" sz="2500" dirty="0">
                <a:latin typeface="Nunito Sans" pitchFamily="2" charset="0"/>
              </a:rPr>
            </a:br>
            <a:r>
              <a:rPr lang="en-US" sz="2500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 Sans" pitchFamily="2" charset="0"/>
              </a:rPr>
              <a:t>function</a:t>
            </a:r>
            <a:r>
              <a:rPr lang="en-US" sz="2500" b="0" i="0" dirty="0">
                <a:effectLst/>
                <a:latin typeface="Nunito Sans" pitchFamily="2" charset="0"/>
              </a:rPr>
              <a:t> myFunction(</a:t>
            </a:r>
            <a:r>
              <a:rPr lang="en-US" sz="2500" b="0" i="0" dirty="0" err="1">
                <a:effectLst/>
                <a:latin typeface="Nunito Sans" pitchFamily="2" charset="0"/>
              </a:rPr>
              <a:t>ph_number</a:t>
            </a:r>
            <a:r>
              <a:rPr lang="en-US" sz="2500" b="0" i="0" dirty="0">
                <a:effectLst/>
                <a:latin typeface="Nunito Sans" pitchFamily="2" charset="0"/>
              </a:rPr>
              <a:t>)</a:t>
            </a:r>
          </a:p>
          <a:p>
            <a:r>
              <a:rPr lang="en-US" sz="2500" b="0" i="0" dirty="0">
                <a:effectLst/>
                <a:latin typeface="Nunito Sans" pitchFamily="2" charset="0"/>
              </a:rPr>
              <a:t> {</a:t>
            </a:r>
            <a:br>
              <a:rPr lang="en-US" sz="2500" b="0" i="0" dirty="0">
                <a:effectLst/>
                <a:latin typeface="Nunito Sans" pitchFamily="2" charset="0"/>
              </a:rPr>
            </a:br>
            <a:r>
              <a:rPr lang="en-US" sz="2500" b="0" i="0" dirty="0">
                <a:effectLst/>
                <a:latin typeface="Nunito Sans" pitchFamily="2" charset="0"/>
              </a:rPr>
              <a:t>  return </a:t>
            </a:r>
            <a:r>
              <a:rPr lang="en-US" sz="2500" b="0" i="0" dirty="0" err="1">
                <a:effectLst/>
                <a:latin typeface="Nunito Sans" pitchFamily="2" charset="0"/>
              </a:rPr>
              <a:t>ph_number</a:t>
            </a:r>
            <a:r>
              <a:rPr lang="en-US" sz="2500" b="0" i="0" dirty="0">
                <a:effectLst/>
                <a:latin typeface="Nunito Sans" pitchFamily="2" charset="0"/>
              </a:rPr>
              <a:t>;</a:t>
            </a:r>
            <a:br>
              <a:rPr lang="en-US" sz="2500" dirty="0">
                <a:latin typeface="Nunito Sans" pitchFamily="2" charset="0"/>
              </a:rPr>
            </a:br>
            <a:r>
              <a:rPr lang="en-US" sz="2500" b="0" i="0" dirty="0">
                <a:effectLst/>
                <a:latin typeface="Nunito Sans" pitchFamily="2" charset="0"/>
              </a:rPr>
              <a:t>}</a:t>
            </a:r>
            <a:br>
              <a:rPr lang="en-US" sz="2500" dirty="0">
                <a:latin typeface="Nunito Sans" pitchFamily="2" charset="0"/>
              </a:rPr>
            </a:br>
            <a:endParaRPr lang="en-US" sz="2500" b="1" i="0" dirty="0">
              <a:effectLst/>
              <a:latin typeface="Nunito Sans" pitchFamily="2" charset="0"/>
            </a:endParaRPr>
          </a:p>
        </p:txBody>
      </p:sp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612B6DAF-5F93-7878-E7F4-21EAE7DE66D2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F0621128-9018-F968-9FF3-CF0505348170}"/>
              </a:ext>
            </a:extLst>
          </p:cNvPr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JavaScript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>
            <a:extLst>
              <a:ext uri="{FF2B5EF4-FFF2-40B4-BE49-F238E27FC236}">
                <a16:creationId xmlns:a16="http://schemas.microsoft.com/office/drawing/2014/main" id="{ACCE7A89-44D3-A94E-D45C-B3F3BFD25B4B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048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13192</TotalTime>
  <Words>1159</Words>
  <Application>Microsoft Office PowerPoint</Application>
  <PresentationFormat>Widescreen</PresentationFormat>
  <Paragraphs>265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Nunito Sans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jayanth vellingiri</dc:creator>
  <cp:lastModifiedBy>jayanth vellingiri</cp:lastModifiedBy>
  <cp:revision>439</cp:revision>
  <dcterms:created xsi:type="dcterms:W3CDTF">2024-01-18T06:50:09Z</dcterms:created>
  <dcterms:modified xsi:type="dcterms:W3CDTF">2024-02-20T12:59:48Z</dcterms:modified>
</cp:coreProperties>
</file>