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362" r:id="rId2"/>
    <p:sldId id="3363" r:id="rId3"/>
    <p:sldId id="3364" r:id="rId4"/>
    <p:sldId id="3366" r:id="rId5"/>
    <p:sldId id="3367" r:id="rId6"/>
    <p:sldId id="3376" r:id="rId7"/>
    <p:sldId id="3368" r:id="rId8"/>
    <p:sldId id="3369" r:id="rId9"/>
    <p:sldId id="3370" r:id="rId10"/>
    <p:sldId id="3371" r:id="rId11"/>
    <p:sldId id="3372" r:id="rId12"/>
    <p:sldId id="3373" r:id="rId13"/>
    <p:sldId id="3374" r:id="rId14"/>
    <p:sldId id="3378" r:id="rId15"/>
    <p:sldId id="3379" r:id="rId16"/>
    <p:sldId id="3380" r:id="rId17"/>
    <p:sldId id="3382" r:id="rId18"/>
    <p:sldId id="3383" r:id="rId19"/>
    <p:sldId id="3419" r:id="rId20"/>
    <p:sldId id="3384" r:id="rId21"/>
    <p:sldId id="3386" r:id="rId22"/>
    <p:sldId id="3385" r:id="rId23"/>
    <p:sldId id="3388" r:id="rId24"/>
    <p:sldId id="3433" r:id="rId25"/>
    <p:sldId id="3434" r:id="rId26"/>
    <p:sldId id="3435" r:id="rId27"/>
    <p:sldId id="3389" r:id="rId28"/>
    <p:sldId id="3391" r:id="rId29"/>
    <p:sldId id="3390" r:id="rId30"/>
    <p:sldId id="3392" r:id="rId31"/>
    <p:sldId id="3432" r:id="rId32"/>
    <p:sldId id="3393" r:id="rId33"/>
    <p:sldId id="3394" r:id="rId34"/>
    <p:sldId id="3418" r:id="rId35"/>
    <p:sldId id="3395" r:id="rId36"/>
    <p:sldId id="3397" r:id="rId37"/>
    <p:sldId id="3398" r:id="rId38"/>
    <p:sldId id="3399" r:id="rId39"/>
    <p:sldId id="3400" r:id="rId40"/>
    <p:sldId id="3401" r:id="rId41"/>
    <p:sldId id="3402" r:id="rId42"/>
    <p:sldId id="3403" r:id="rId43"/>
    <p:sldId id="3404" r:id="rId44"/>
    <p:sldId id="3405" r:id="rId45"/>
    <p:sldId id="3406" r:id="rId46"/>
    <p:sldId id="3407" r:id="rId47"/>
    <p:sldId id="3408" r:id="rId48"/>
    <p:sldId id="3409" r:id="rId49"/>
    <p:sldId id="3410" r:id="rId50"/>
    <p:sldId id="3411" r:id="rId51"/>
    <p:sldId id="3412" r:id="rId52"/>
    <p:sldId id="3415" r:id="rId53"/>
    <p:sldId id="3413" r:id="rId54"/>
    <p:sldId id="3414" r:id="rId55"/>
    <p:sldId id="3416" r:id="rId56"/>
    <p:sldId id="3417" r:id="rId57"/>
    <p:sldId id="3420" r:id="rId58"/>
    <p:sldId id="3421" r:id="rId59"/>
    <p:sldId id="3422" r:id="rId60"/>
    <p:sldId id="3423" r:id="rId61"/>
    <p:sldId id="3424" r:id="rId62"/>
    <p:sldId id="3425" r:id="rId63"/>
    <p:sldId id="3426" r:id="rId64"/>
    <p:sldId id="3427" r:id="rId65"/>
    <p:sldId id="3428" r:id="rId66"/>
    <p:sldId id="3429" r:id="rId67"/>
    <p:sldId id="343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2AE87-FFFA-4D89-84F7-BE08A9EF6B00}" v="13" dt="2024-02-27T07:12:40.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th vellingiri" userId="530dc5af23789b7c" providerId="LiveId" clId="{F742AE87-FFFA-4D89-84F7-BE08A9EF6B00}"/>
    <pc:docChg chg="undo custSel addSld delSld modSld">
      <pc:chgData name="jayanth vellingiri" userId="530dc5af23789b7c" providerId="LiveId" clId="{F742AE87-FFFA-4D89-84F7-BE08A9EF6B00}" dt="2024-02-27T07:12:30.118" v="553" actId="20577"/>
      <pc:docMkLst>
        <pc:docMk/>
      </pc:docMkLst>
      <pc:sldChg chg="modNotesTx">
        <pc:chgData name="jayanth vellingiri" userId="530dc5af23789b7c" providerId="LiveId" clId="{F742AE87-FFFA-4D89-84F7-BE08A9EF6B00}" dt="2024-02-27T06:32:03.800" v="24" actId="20577"/>
        <pc:sldMkLst>
          <pc:docMk/>
          <pc:sldMk cId="1517918910" sldId="3380"/>
        </pc:sldMkLst>
      </pc:sldChg>
      <pc:sldChg chg="modNotesTx">
        <pc:chgData name="jayanth vellingiri" userId="530dc5af23789b7c" providerId="LiveId" clId="{F742AE87-FFFA-4D89-84F7-BE08A9EF6B00}" dt="2024-02-27T06:32:01.428" v="23"/>
        <pc:sldMkLst>
          <pc:docMk/>
          <pc:sldMk cId="1628595284" sldId="3382"/>
        </pc:sldMkLst>
      </pc:sldChg>
      <pc:sldChg chg="modNotesTx">
        <pc:chgData name="jayanth vellingiri" userId="530dc5af23789b7c" providerId="LiveId" clId="{F742AE87-FFFA-4D89-84F7-BE08A9EF6B00}" dt="2024-02-27T06:35:02.707" v="34" actId="20577"/>
        <pc:sldMkLst>
          <pc:docMk/>
          <pc:sldMk cId="1519343362" sldId="3386"/>
        </pc:sldMkLst>
      </pc:sldChg>
      <pc:sldChg chg="modSp mod">
        <pc:chgData name="jayanth vellingiri" userId="530dc5af23789b7c" providerId="LiveId" clId="{F742AE87-FFFA-4D89-84F7-BE08A9EF6B00}" dt="2024-02-27T06:32:25.549" v="27" actId="14100"/>
        <pc:sldMkLst>
          <pc:docMk/>
          <pc:sldMk cId="494536302" sldId="3419"/>
        </pc:sldMkLst>
        <pc:picChg chg="mod">
          <ac:chgData name="jayanth vellingiri" userId="530dc5af23789b7c" providerId="LiveId" clId="{F742AE87-FFFA-4D89-84F7-BE08A9EF6B00}" dt="2024-02-27T06:32:25.549" v="27" actId="14100"/>
          <ac:picMkLst>
            <pc:docMk/>
            <pc:sldMk cId="494536302" sldId="3419"/>
            <ac:picMk id="6" creationId="{148F4F20-D006-1356-8D97-B44163C4C2BE}"/>
          </ac:picMkLst>
        </pc:picChg>
      </pc:sldChg>
      <pc:sldChg chg="modSp add mod">
        <pc:chgData name="jayanth vellingiri" userId="530dc5af23789b7c" providerId="LiveId" clId="{F742AE87-FFFA-4D89-84F7-BE08A9EF6B00}" dt="2024-02-27T06:38:23.645" v="290" actId="255"/>
        <pc:sldMkLst>
          <pc:docMk/>
          <pc:sldMk cId="2424084122" sldId="3432"/>
        </pc:sldMkLst>
        <pc:spChg chg="mod">
          <ac:chgData name="jayanth vellingiri" userId="530dc5af23789b7c" providerId="LiveId" clId="{F742AE87-FFFA-4D89-84F7-BE08A9EF6B00}" dt="2024-02-27T06:38:23.645" v="290" actId="255"/>
          <ac:spMkLst>
            <pc:docMk/>
            <pc:sldMk cId="2424084122" sldId="3432"/>
            <ac:spMk id="106" creationId="{1595D8B3-C299-E77A-089F-D6345F5AD3C0}"/>
          </ac:spMkLst>
        </pc:spChg>
      </pc:sldChg>
      <pc:sldChg chg="new del">
        <pc:chgData name="jayanth vellingiri" userId="530dc5af23789b7c" providerId="LiveId" clId="{F742AE87-FFFA-4D89-84F7-BE08A9EF6B00}" dt="2024-02-27T06:39:06.425" v="292" actId="47"/>
        <pc:sldMkLst>
          <pc:docMk/>
          <pc:sldMk cId="869698365" sldId="3433"/>
        </pc:sldMkLst>
      </pc:sldChg>
      <pc:sldChg chg="add">
        <pc:chgData name="jayanth vellingiri" userId="530dc5af23789b7c" providerId="LiveId" clId="{F742AE87-FFFA-4D89-84F7-BE08A9EF6B00}" dt="2024-02-27T06:39:08.486" v="293" actId="2890"/>
        <pc:sldMkLst>
          <pc:docMk/>
          <pc:sldMk cId="1688861025" sldId="3433"/>
        </pc:sldMkLst>
      </pc:sldChg>
      <pc:sldChg chg="delSp modSp add mod">
        <pc:chgData name="jayanth vellingiri" userId="530dc5af23789b7c" providerId="LiveId" clId="{F742AE87-FFFA-4D89-84F7-BE08A9EF6B00}" dt="2024-02-27T06:55:18.019" v="325" actId="20577"/>
        <pc:sldMkLst>
          <pc:docMk/>
          <pc:sldMk cId="1044872091" sldId="3434"/>
        </pc:sldMkLst>
        <pc:spChg chg="mod">
          <ac:chgData name="jayanth vellingiri" userId="530dc5af23789b7c" providerId="LiveId" clId="{F742AE87-FFFA-4D89-84F7-BE08A9EF6B00}" dt="2024-02-27T06:55:18.019" v="325" actId="20577"/>
          <ac:spMkLst>
            <pc:docMk/>
            <pc:sldMk cId="1044872091" sldId="3434"/>
            <ac:spMk id="106" creationId="{FE837515-25EF-4D14-A917-32B69795C11D}"/>
          </ac:spMkLst>
        </pc:spChg>
        <pc:graphicFrameChg chg="del modGraphic">
          <ac:chgData name="jayanth vellingiri" userId="530dc5af23789b7c" providerId="LiveId" clId="{F742AE87-FFFA-4D89-84F7-BE08A9EF6B00}" dt="2024-02-27T06:52:37.398" v="299" actId="478"/>
          <ac:graphicFrameMkLst>
            <pc:docMk/>
            <pc:sldMk cId="1044872091" sldId="3434"/>
            <ac:graphicFrameMk id="2" creationId="{56B6E20A-2AE6-7546-1F82-6EEE839FE3AC}"/>
          </ac:graphicFrameMkLst>
        </pc:graphicFrameChg>
      </pc:sldChg>
      <pc:sldChg chg="modSp add mod">
        <pc:chgData name="jayanth vellingiri" userId="530dc5af23789b7c" providerId="LiveId" clId="{F742AE87-FFFA-4D89-84F7-BE08A9EF6B00}" dt="2024-02-27T07:12:30.118" v="553" actId="20577"/>
        <pc:sldMkLst>
          <pc:docMk/>
          <pc:sldMk cId="3767709656" sldId="3435"/>
        </pc:sldMkLst>
        <pc:spChg chg="mod">
          <ac:chgData name="jayanth vellingiri" userId="530dc5af23789b7c" providerId="LiveId" clId="{F742AE87-FFFA-4D89-84F7-BE08A9EF6B00}" dt="2024-02-27T07:12:30.118" v="553" actId="20577"/>
          <ac:spMkLst>
            <pc:docMk/>
            <pc:sldMk cId="3767709656" sldId="3435"/>
            <ac:spMk id="106" creationId="{D3B7AD23-95D1-5AB8-DC28-2D35D80273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t>27-02-2024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926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C5CD950-4DE9-A025-5654-0BA69E23F7F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D92A5E2-51E1-0FDB-B6C9-69F0C57E259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C30FD30-9E72-705B-3041-C9E41EA6AF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0118D7FD-0A77-F1AF-A84F-B3469A6E318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193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83F58F1-17D9-C940-D50B-B8197AC867E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C02303B-ED27-E5D1-478F-D377816E6D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B9DC402-9285-1E3B-1B39-8DD409856C0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ED01FC40-6C46-4A18-7339-CECD5721F4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8809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3CD61E8-C623-F01C-D32B-4D1B831B265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25C75C2-3CD2-B9BE-33FC-1BECB9F685F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E53F2C3-63D8-C1B8-7E6C-1EAF49B2BEC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CB0A2C29-79BC-50C2-34E0-9791585DD3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5001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8F8BF52-FCCC-4479-E5EF-66AE9FF8541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5FF23FD-73DC-DC90-E438-AFF77A3F76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A2BE7C6-6A45-B463-173F-1D05A36CBEC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8D20D45D-B64A-8AEA-67DB-A81403394A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1144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4776F34-5839-24DA-782F-0A959277BA8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9BDD304-A311-1FF2-E162-08A986F4332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9EB694-D6C7-CFEE-6CDA-5D68ADC9D57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42FC84CC-265E-9D05-6458-70C32EB2BE8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754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6A73C12-A0B1-9754-DB46-D68A48DF41D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120D6D2-E08A-FE62-83EE-479829DB16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C0B37CB-989F-BC7B-50A2-A8D2C8177F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EF4C44BA-FA33-B673-C833-720B0C33A37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975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98030B3-E5D0-4923-CCA5-14718783592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751763A-E947-BCFB-FCB3-4BBDE53B73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FDE3208-0A6C-3AA4-6E42-DE31D61B225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1238A0B-F80A-753B-07C7-09AC47C89ED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901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2DAEE8F-CFF5-ABCF-9CE2-EA19530B601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F6F52E-33F2-D3E5-75E1-1536F4183F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C267BB9-8F7D-8D1C-490A-8402207DC95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Ref : 1 to 19</a:t>
            </a:r>
          </a:p>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877405B-4D83-D85B-FC14-7DF82BB1511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176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FB79E4F-D50E-4EFE-9FDE-DD0CC451FE2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8574AE9-CC2A-AA4D-13AF-05D1967812A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BBD57F9-452B-E0B4-B30E-854267286E9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1AD08A9C-CF60-0AE1-44DC-A4D16EE6A78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884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2177E79-4E41-36F9-BA64-B51ECB71565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15EBE4A-83BE-00DE-E28C-E744FB40D1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334417-3425-C83A-98DA-154C7CCC60F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BDFFD3D8-1DA7-DBE6-70DD-6FE888F3D0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51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2071F50-3FC3-D17A-1121-D2DD420CF09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59B941F-EBAC-04DC-69FB-9800B46265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9BC5031-B1F5-0371-5998-361C4BD3B3F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AFA733BC-D005-43E6-85F5-892295F6ED8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3043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3921F3-2E57-DBDC-8FD6-06798EBA90D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7B6E7D2-0803-CF30-9C6A-BA3D596AD1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C5AAC3B-A850-AC5F-B30E-AAEDBF6D56E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D4DDDBCE-5437-2312-5B7C-A0C60620AA9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102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2410529-9488-3A68-6E9F-B75EAA158A0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05A216-4DF7-4F73-ACFE-FF7517FE1C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2AB4BB7-210E-8F26-5B72-74E40782CD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 : 20 to 45</a:t>
            </a:r>
            <a:endParaRPr b="1" dirty="0"/>
          </a:p>
        </p:txBody>
      </p:sp>
      <p:sp>
        <p:nvSpPr>
          <p:cNvPr id="104" name="Google Shape;104;p3:notes">
            <a:extLst>
              <a:ext uri="{FF2B5EF4-FFF2-40B4-BE49-F238E27FC236}">
                <a16:creationId xmlns:a16="http://schemas.microsoft.com/office/drawing/2014/main" id="{E2607913-1680-4237-96C8-40A2C591E70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093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BC4CF9A-6E4D-AFE5-F2CB-7640E042C4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3236EBF-CF10-A39E-B3CF-602A4BB1BE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2D4F5F0-8F02-AA09-25C5-3103E3A01CE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E3B0C0A6-28DE-80A6-F8AE-539BADB30D3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975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9C9C2C1-9AAD-C320-DB43-404FB655AA2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E34DCD-6CD7-92ED-D9E8-57A9C410FC8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A97DAF9-85EC-0288-E71A-3DEA8E5E482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 : 32 to 76</a:t>
            </a:r>
            <a:endParaRPr b="1" dirty="0"/>
          </a:p>
        </p:txBody>
      </p:sp>
      <p:sp>
        <p:nvSpPr>
          <p:cNvPr id="104" name="Google Shape;104;p3:notes">
            <a:extLst>
              <a:ext uri="{FF2B5EF4-FFF2-40B4-BE49-F238E27FC236}">
                <a16:creationId xmlns:a16="http://schemas.microsoft.com/office/drawing/2014/main" id="{3077761D-F1FC-3AA8-8229-1571A1D7509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195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506B6C7-0376-F47D-4DD9-8C591AD0690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858A4D5-A32D-100A-8A81-69954F80403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8FD4084-FB87-C764-CCF7-E3310FDB8B2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 : 32 to 76</a:t>
            </a:r>
            <a:endParaRPr b="1" dirty="0"/>
          </a:p>
        </p:txBody>
      </p:sp>
      <p:sp>
        <p:nvSpPr>
          <p:cNvPr id="104" name="Google Shape;104;p3:notes">
            <a:extLst>
              <a:ext uri="{FF2B5EF4-FFF2-40B4-BE49-F238E27FC236}">
                <a16:creationId xmlns:a16="http://schemas.microsoft.com/office/drawing/2014/main" id="{DF785702-B90A-8F76-D933-85A4FA21CC2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3515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29A163-B968-FBA8-7246-BDD4306024B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1E4BEE5-C1A9-6D30-79D4-AD07406363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92C74BF-1C42-2366-FB0E-89BF8F3B5E2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 : 32 to 76</a:t>
            </a:r>
            <a:endParaRPr b="1" dirty="0"/>
          </a:p>
        </p:txBody>
      </p:sp>
      <p:sp>
        <p:nvSpPr>
          <p:cNvPr id="104" name="Google Shape;104;p3:notes">
            <a:extLst>
              <a:ext uri="{FF2B5EF4-FFF2-40B4-BE49-F238E27FC236}">
                <a16:creationId xmlns:a16="http://schemas.microsoft.com/office/drawing/2014/main" id="{F8B2546A-82EA-C113-092B-632B324D3B6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210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71F131-686B-407B-BA92-5BBC31250A8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B725FE5-84C7-7342-A14F-A20C602572D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6DACEE3-3EFD-2F9F-8278-550348F5CB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 : 32 to 76</a:t>
            </a:r>
            <a:endParaRPr b="1" dirty="0"/>
          </a:p>
        </p:txBody>
      </p:sp>
      <p:sp>
        <p:nvSpPr>
          <p:cNvPr id="104" name="Google Shape;104;p3:notes">
            <a:extLst>
              <a:ext uri="{FF2B5EF4-FFF2-40B4-BE49-F238E27FC236}">
                <a16:creationId xmlns:a16="http://schemas.microsoft.com/office/drawing/2014/main" id="{A7F3C4BB-DC81-1327-89DF-20DE0E98FEE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754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334E956-909A-76EC-24AE-9B42D69357D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394DC47-F01D-A057-3D03-08BB10EDB8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5C7D3BC-5B17-6A14-EAB9-6CE27CCC9DD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2F574CC-5BBD-AA8D-2348-AFA822EEFA0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639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2ACF86F-87A4-DD32-9B17-2C996009892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8B733B1-1100-562F-920E-62F91D8721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9A3A39-011F-4D5D-B8AD-6103D4A5538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F03FFDC-D35E-939F-905F-908EBD2BDE4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695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33D1F92-434A-2FBF-CD45-8BAE5073D5F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DD9A263-3F5B-5D39-26C6-65C520E13C5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C95C41E-0D83-230C-8309-DA02D7B2309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B048DA-EF0A-0446-CD05-EE2B7ABB173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631D33F-D159-53AA-0E37-3F78E824C01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8DD19DD-6F97-1BE3-DEED-AB41B288EF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F4387B3-7D38-00CE-9ECC-C8806C0FE43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90B1B4DF-81E1-FEE0-C646-8D1050211A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1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08109FA-CDE8-AAF2-DAF8-0DEDD784A81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6E2D76-58D0-985B-161C-87472C4CB6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5A48D2C-A1F3-D963-80A5-DEAB37221A7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E8FD72B-AA96-9733-599C-8E8BA00FD07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908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2D81A80-2CB8-A51C-0ED2-966959D18CC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DC08B24-C2DA-39A6-AEEB-B242D5AEFC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EABA91F-9503-04F0-1BAD-B036BD626AA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70D7A9F-40B9-27C5-9770-D82F3F1C366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431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F3AEEDD-4E8C-A8C8-2035-6A9BA66E547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66E7C29-2AB4-00B4-8271-6D0BCF7FAA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6F5FB2F-C656-85B6-55C5-A44E2E6A621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4594DC5-714A-C114-8B5A-CF93766BC2E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109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09F0178-B8F0-DA22-ED3F-15C0260530E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DB067CD-C044-D9A7-D7A1-78A17E0311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2A58481-D50B-CD10-F6E6-38B454146B0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79 to 183</a:t>
            </a:r>
            <a:endParaRPr b="1" dirty="0"/>
          </a:p>
        </p:txBody>
      </p:sp>
      <p:sp>
        <p:nvSpPr>
          <p:cNvPr id="104" name="Google Shape;104;p3:notes">
            <a:extLst>
              <a:ext uri="{FF2B5EF4-FFF2-40B4-BE49-F238E27FC236}">
                <a16:creationId xmlns:a16="http://schemas.microsoft.com/office/drawing/2014/main" id="{77EDAFAF-03B9-39DB-64D2-309313C19CF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3469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DD2F0E-C329-B113-D9EB-53B58B4DFE4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319FDC-AB34-8E25-2C7A-60496F53D14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2E96C81-E204-9439-5B9F-97EE466EFF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185 to 230</a:t>
            </a:r>
            <a:endParaRPr b="1" dirty="0"/>
          </a:p>
        </p:txBody>
      </p:sp>
      <p:sp>
        <p:nvSpPr>
          <p:cNvPr id="104" name="Google Shape;104;p3:notes">
            <a:extLst>
              <a:ext uri="{FF2B5EF4-FFF2-40B4-BE49-F238E27FC236}">
                <a16:creationId xmlns:a16="http://schemas.microsoft.com/office/drawing/2014/main" id="{5F058B7B-7622-7C58-6955-E0A0B678412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5823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2B83451-D94B-6B41-3F92-B3110CE6B13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53F96B5-F5A6-69BD-427D-7B66C8A492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CB2665-5393-AF4B-8D98-712F400BEC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185 to 230</a:t>
            </a:r>
            <a:endParaRPr b="1" dirty="0"/>
          </a:p>
        </p:txBody>
      </p:sp>
      <p:sp>
        <p:nvSpPr>
          <p:cNvPr id="104" name="Google Shape;104;p3:notes">
            <a:extLst>
              <a:ext uri="{FF2B5EF4-FFF2-40B4-BE49-F238E27FC236}">
                <a16:creationId xmlns:a16="http://schemas.microsoft.com/office/drawing/2014/main" id="{C9263DAA-93E1-9968-021D-A68B63151C0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5596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2036B1C-815B-FD04-876B-F74731E59C0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A871F98-613E-8BC5-74D5-562F684C0D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8359542-879B-6307-B836-7B2C465A675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9A7A99A-E8BE-EA88-2A81-5041707A604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5787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98E8DE-BB58-259A-9439-E27DD9DA736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06F88AF-2FF4-ADFF-6FEB-BB10C646A20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F0D6F24-C8B8-19D4-587F-5316CB6312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7BF68A6-C694-E278-653C-59925FA0B50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646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F47C94F-5917-E127-1162-2B1BD6C55DD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8CC185-05F3-011B-B5E6-78757ABF19A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D6ADC99-781A-D785-DABB-194148E5D8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1881C47-E311-5B78-AAF1-6FB31DCCA68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49243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FF2D8D-9832-0E26-B577-2B603F79591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2C4D735-4CE8-6083-79DA-A4AEC2C32C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4062C27-9390-16F1-B4E5-4548848BCDD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234 to 285</a:t>
            </a:r>
            <a:endParaRPr b="1" dirty="0"/>
          </a:p>
        </p:txBody>
      </p:sp>
      <p:sp>
        <p:nvSpPr>
          <p:cNvPr id="104" name="Google Shape;104;p3:notes">
            <a:extLst>
              <a:ext uri="{FF2B5EF4-FFF2-40B4-BE49-F238E27FC236}">
                <a16:creationId xmlns:a16="http://schemas.microsoft.com/office/drawing/2014/main" id="{FC6B0F3A-110A-F592-A98C-D80514B61F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37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667FAD6-2B94-4AB1-AABA-5E351B44815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71CC80D-478C-9405-8CBA-AC0CB47885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628C7BF-9965-5363-5127-762C5F54DB1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FC74BDD5-8E93-0F3A-C000-C1734790653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1637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64F2C18-EE8D-18E6-8F30-D0D01C6CFC2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45CCB78-EC66-343C-3E41-29EFF1C9760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1958E2C-E3A0-E08D-4B1C-72A09A6222C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289 to 371</a:t>
            </a:r>
            <a:endParaRPr b="1" dirty="0"/>
          </a:p>
        </p:txBody>
      </p:sp>
      <p:sp>
        <p:nvSpPr>
          <p:cNvPr id="104" name="Google Shape;104;p3:notes">
            <a:extLst>
              <a:ext uri="{FF2B5EF4-FFF2-40B4-BE49-F238E27FC236}">
                <a16:creationId xmlns:a16="http://schemas.microsoft.com/office/drawing/2014/main" id="{AEA1BB53-77DF-766A-8782-AF968776288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3425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7612160-5EFC-97C2-2190-E589D1218D9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53C5D-3EAC-F35C-3FC8-A2FAD329258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7EC7CBD-0AA9-1118-4DBA-26517679685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374 to 440</a:t>
            </a:r>
            <a:endParaRPr b="1" dirty="0"/>
          </a:p>
        </p:txBody>
      </p:sp>
      <p:sp>
        <p:nvSpPr>
          <p:cNvPr id="104" name="Google Shape;104;p3:notes">
            <a:extLst>
              <a:ext uri="{FF2B5EF4-FFF2-40B4-BE49-F238E27FC236}">
                <a16:creationId xmlns:a16="http://schemas.microsoft.com/office/drawing/2014/main" id="{0D18B2BD-7024-7D3E-89D9-D97D97686CC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18701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E9CCD56-26CE-FA95-2469-D97442DA38F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A748FDB-9D8C-53EA-8F8F-BAB1EB3856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759461E-DEF1-ED9D-FAFE-DF7E2E6F44C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443 to 572</a:t>
            </a:r>
            <a:endParaRPr b="1" dirty="0"/>
          </a:p>
        </p:txBody>
      </p:sp>
      <p:sp>
        <p:nvSpPr>
          <p:cNvPr id="104" name="Google Shape;104;p3:notes">
            <a:extLst>
              <a:ext uri="{FF2B5EF4-FFF2-40B4-BE49-F238E27FC236}">
                <a16:creationId xmlns:a16="http://schemas.microsoft.com/office/drawing/2014/main" id="{33EFE75E-6F7D-7AFB-FDD9-85479950955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3054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49F395-BF8D-8B9C-33B8-98C7AD564E6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515859-A7A6-553C-94BD-FC9417A4E4F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5B9B31C-B38A-95E7-7F39-C29591A7632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576 to 598</a:t>
            </a:r>
            <a:endParaRPr b="1" dirty="0"/>
          </a:p>
        </p:txBody>
      </p:sp>
      <p:sp>
        <p:nvSpPr>
          <p:cNvPr id="104" name="Google Shape;104;p3:notes">
            <a:extLst>
              <a:ext uri="{FF2B5EF4-FFF2-40B4-BE49-F238E27FC236}">
                <a16:creationId xmlns:a16="http://schemas.microsoft.com/office/drawing/2014/main" id="{35EBF757-540C-F674-8997-EACAEF9B045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240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340AE0B-B87B-FD99-A078-3B653F7E55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7E34E77-E026-CC64-51DE-F2A11F35EF1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4275C21-8935-7548-EC2A-EF0B0DD9334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C2FAB6E-BEC3-9B93-97A8-FCFABC977C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9277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133D1FE-4701-CE21-BBC8-CF7CC81A556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8D5B915-2794-DC47-8A95-D2BA06E54A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E07766C-972F-C0CC-7022-827930A4FC4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601 to 635</a:t>
            </a:r>
            <a:endParaRPr b="1" dirty="0"/>
          </a:p>
        </p:txBody>
      </p:sp>
      <p:sp>
        <p:nvSpPr>
          <p:cNvPr id="104" name="Google Shape;104;p3:notes">
            <a:extLst>
              <a:ext uri="{FF2B5EF4-FFF2-40B4-BE49-F238E27FC236}">
                <a16:creationId xmlns:a16="http://schemas.microsoft.com/office/drawing/2014/main" id="{BCEA56BF-EA0A-30BE-8DA2-13620293D5C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93310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4DD8DB4-CB45-FF63-7DA7-E28687FC16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AFC8E75-A3C5-60E1-3F8E-8358DF423A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210094B-6764-706F-ED85-94190348F12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5CC9538-6B8E-885C-219C-7BAE62006F1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436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A87B25B-25AB-8DA7-AB49-315C5A6CF2F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AC5284A-5A55-5D40-9A99-7B9222FEDA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5403BF0-16CC-07A6-AE0E-11C67BEEA16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16FEE30-7B37-21F6-EB96-843FACEE583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5143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D9C476-55E5-6355-A2BD-0BAC7CCDC93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E87BA29-53CE-926A-8A5A-A4A9978C10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48BD135-A987-A3A4-F8D3-1C12CC855B8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639 to 956</a:t>
            </a:r>
            <a:endParaRPr b="1" dirty="0"/>
          </a:p>
        </p:txBody>
      </p:sp>
      <p:sp>
        <p:nvSpPr>
          <p:cNvPr id="104" name="Google Shape;104;p3:notes">
            <a:extLst>
              <a:ext uri="{FF2B5EF4-FFF2-40B4-BE49-F238E27FC236}">
                <a16:creationId xmlns:a16="http://schemas.microsoft.com/office/drawing/2014/main" id="{5C26F637-6B72-2C5B-574C-53CD7E05B7B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81237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BD3C1B1-4D20-B805-0DCF-1A1C375B616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5F92D5E-C1FA-C32B-C752-4E37F28270D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CAB2633-815D-34A8-CE91-7F328E1B5DB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782FC5D-F3A9-5EB6-06E3-8436B930B74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984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BF698C0-93D8-62E4-D21C-5951457809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A3F2712-C842-26E1-5BC3-EF261A59F6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FA1709D-1EFF-F323-2A09-FC21CB237EF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940D4B5F-6BA6-467B-A44B-7FE699C5BE9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19874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9B66C79-9BFF-3824-D28A-AC6E89C0771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9DF52D4-D563-5E1E-7B59-FCB3C7880D6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2EB8CD6-0606-4819-3C42-12E0578E587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D36C129-3FEE-5BB7-CF01-73487A92629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774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FA438F2-24A8-151C-ADB2-F1E4ADF4CBE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F0739CC-847B-9CE6-062D-CF58D6CD3B2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C53CBFF-50A3-A157-CACC-4111DED95E4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960 to 1178</a:t>
            </a:r>
            <a:endParaRPr b="1" dirty="0"/>
          </a:p>
        </p:txBody>
      </p:sp>
      <p:sp>
        <p:nvSpPr>
          <p:cNvPr id="104" name="Google Shape;104;p3:notes">
            <a:extLst>
              <a:ext uri="{FF2B5EF4-FFF2-40B4-BE49-F238E27FC236}">
                <a16:creationId xmlns:a16="http://schemas.microsoft.com/office/drawing/2014/main" id="{40167542-FF7C-0CC1-AF06-37466374E08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9860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E403F1-356B-56A4-4F76-31FBD637A22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2E7538B-A82B-453A-ECC1-76DF9F6A5BE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692A878-36F4-54DE-7646-4C5810CD2C5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50DA504-30E8-2294-A158-4C39628F975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878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2A53771-D8D9-3D27-6DDA-A033BC3D3C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FFBD81-6F8B-2C26-7B79-C3595012497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50C98B-47FF-ADB0-44F8-82577F8F05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B569C9F-7668-D24B-1658-2ED8698FEB0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873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0251CFC-6D93-C241-5482-4D40D0B90FC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DD8BD5F-7AF8-AF53-1CDD-22D868E7AC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DA85F04-88C3-B7E5-2695-5977CF45174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C680713-0409-E246-A7CD-8596CF294AC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47666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8490EBB-14C5-5718-58FA-3B3C1BF56D3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707C2F4-DD97-C0E6-BD66-BBC55A095A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0FD0E63-76F9-C2D2-3D62-540DF78EB9E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7DA7327-BA47-86E5-4206-42C048350B0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2195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6623B6-CA1B-F23A-C9ED-F48D46F95FF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FF331D9-45F9-CF4A-A3AD-3DB4C32D84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8DCBB1B-A155-A9B4-FC89-DBCE55C7F76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D061858-82D5-7F25-50D7-9D40021A112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71324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AB36810-596E-FE03-6D86-38E62BF4751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BA09C41-12E5-B2E0-1B61-BD995F6BB4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FD7C225-EA86-7841-B087-62D00BCAA22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1181 to 1647</a:t>
            </a:r>
            <a:endParaRPr b="1" dirty="0"/>
          </a:p>
        </p:txBody>
      </p:sp>
      <p:sp>
        <p:nvSpPr>
          <p:cNvPr id="104" name="Google Shape;104;p3:notes">
            <a:extLst>
              <a:ext uri="{FF2B5EF4-FFF2-40B4-BE49-F238E27FC236}">
                <a16:creationId xmlns:a16="http://schemas.microsoft.com/office/drawing/2014/main" id="{1B874745-D4FF-9AA4-3CF3-1B8A88B7333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861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FE0017-BCB6-B929-7910-251BDA0A776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88F2168-0301-B2FB-C7B6-A0991073B76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1478BF9-E332-02FC-6A62-44CCF6649F8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01FCE69-62D3-0B19-6A02-A80BC6B9AA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0271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1482305-CF3B-78B4-BBB6-F93BD83E12F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CF1B3F9-83D1-A7A3-B917-DD799912117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D313471-08F6-7241-BA8F-A449C3A0F8B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3CD364-6FEF-B57D-D5F3-ABEACE1044B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581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3A61C6F-8650-FEBD-8571-A436C3B903E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5D0AA69-B4E9-6A98-2211-422BEC64B64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F92F9D7-72D8-7944-2D7F-4835AF480A5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F6BF6DE2-7348-C920-A96B-B310F15189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5658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74696E1-3CE1-88D2-0DFE-982D4EECC8A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948ED34-13CA-3E4C-1691-4D3648A040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5D9409C-DC17-4EE2-3585-B125D71BFFF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1651 to 1871 </a:t>
            </a:r>
            <a:endParaRPr b="1" dirty="0"/>
          </a:p>
        </p:txBody>
      </p:sp>
      <p:sp>
        <p:nvSpPr>
          <p:cNvPr id="104" name="Google Shape;104;p3:notes">
            <a:extLst>
              <a:ext uri="{FF2B5EF4-FFF2-40B4-BE49-F238E27FC236}">
                <a16:creationId xmlns:a16="http://schemas.microsoft.com/office/drawing/2014/main" id="{9A899AC9-793B-08A7-D28F-9CC70915846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871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8EDE8E7-6BA0-0D51-95F3-ED3E61D7145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C05D8B2-02BC-5D3E-B566-A100E2C8AE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D70F88-2AF7-88AD-39EF-8205E4448E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7C0B31-F0D0-FED8-BBF9-D1532247F8A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69850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B1451EB-51F2-85F0-11E6-273E7EBFE91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D1E1012-BB5C-A380-CA93-7FCEBE4745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6E344A0-3F63-C883-FAA2-FF8025833D7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211E5FE-3ADF-E7E5-0E57-CBD5075DEAA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3693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82F1C64-FEFD-CACB-2A4B-3E6AEE58CC7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507A5BD-A186-3696-7359-5A623494F3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B6C35E3-4061-B8EF-EA82-A26E113E4DB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1875 to 2562</a:t>
            </a:r>
            <a:endParaRPr b="1" dirty="0"/>
          </a:p>
        </p:txBody>
      </p:sp>
      <p:sp>
        <p:nvSpPr>
          <p:cNvPr id="104" name="Google Shape;104;p3:notes">
            <a:extLst>
              <a:ext uri="{FF2B5EF4-FFF2-40B4-BE49-F238E27FC236}">
                <a16:creationId xmlns:a16="http://schemas.microsoft.com/office/drawing/2014/main" id="{B78CDDA7-67D6-663F-AB37-9434231B100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9705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AF28C43-C5C9-B5F3-E242-46066892772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07EB56F-7577-BEF6-70A1-FEFF664B2EA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0F4A222-C4C1-B74F-95BD-1D9436A7F2D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0A1B325-A40E-643E-3546-C5BA62208FE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2681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3FE39E8-5752-C9B8-EC05-9744F7BCC48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B603C4F-C49F-20A5-B68B-26BC69974F8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FEEBA48-5C36-205C-F59D-DAB4A12D8F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086E6A-CCCF-885C-B88B-30169F895F8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4752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6DD0F34-D5DF-6636-3D20-12CCE7C564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979B58D-7045-E1E7-B901-C06F5550DC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0574D44-AC3E-919F-DC7B-3E8EBEE794A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2566 to 2718 </a:t>
            </a:r>
            <a:endParaRPr b="1" dirty="0"/>
          </a:p>
        </p:txBody>
      </p:sp>
      <p:sp>
        <p:nvSpPr>
          <p:cNvPr id="104" name="Google Shape;104;p3:notes">
            <a:extLst>
              <a:ext uri="{FF2B5EF4-FFF2-40B4-BE49-F238E27FC236}">
                <a16:creationId xmlns:a16="http://schemas.microsoft.com/office/drawing/2014/main" id="{F79990CA-695D-5379-36E7-F2D3FC5B0AC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2789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8BDE3ED-EEC2-9015-A868-21D43712CE0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0B358B7-8BB8-A093-E8EA-F76365187CE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3DA8C7F-A1BF-7CFD-C56C-30EB37E0422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9DB04A4-1C36-E77E-DF2D-5D75DAB461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510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60E38A5-2253-0A62-C20D-CFA2E86D465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0EB3F60-EAE5-0548-AAB1-98B131EFF02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B107071-B2EF-2D9B-6F65-919CFDC537A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F0959814-18A2-5D5A-39DE-04A786AC390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3329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E107916-6E66-952D-079D-F885EFC3039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399893-53F8-3ADD-EF41-C01312AFB97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E6F81A2-A99D-FF82-2714-26FE51630C2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7EF09F20-441B-8286-3233-47E63B6F290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652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78AF32-9E82-2FA7-EC98-41F286498D1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6EAA22-A9F7-7551-5E9D-C1DA5BABF95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D7BA656-A6DF-F442-7873-F2271B6941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A268A5F4-9DE0-7235-42D8-47B8869BEF3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26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t>27-02-2024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t>27-02-2024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755509" y="883618"/>
            <a:ext cx="10907041" cy="6647933"/>
          </a:xfrm>
          <a:prstGeom prst="rect">
            <a:avLst/>
          </a:prstGeom>
          <a:noFill/>
          <a:ln>
            <a:noFill/>
          </a:ln>
        </p:spPr>
        <p:txBody>
          <a:bodyPr spcFirstLastPara="1" wrap="square" lIns="91425" tIns="45700" rIns="91425" bIns="45700" anchor="t" anchorCtr="0">
            <a:spAutoFit/>
          </a:bodyPr>
          <a:lstStyle/>
          <a:p>
            <a:pPr algn="just" eaLnBrk="1" fontAlgn="auto" hangingPunct="1">
              <a:lnSpc>
                <a:spcPct val="125000"/>
              </a:lnSpc>
              <a:spcBef>
                <a:spcPts val="0"/>
              </a:spcBef>
              <a:spcAft>
                <a:spcPts val="0"/>
              </a:spcAft>
              <a:defRPr/>
            </a:pPr>
            <a:r>
              <a:rPr lang="en-US" sz="2400" b="1" dirty="0">
                <a:latin typeface="Nunito Sans" pitchFamily="2" charset="0"/>
              </a:rPr>
              <a:t>What is Java</a:t>
            </a:r>
          </a:p>
          <a:p>
            <a:pPr marL="342900" indent="-342900" algn="just" eaLnBrk="1" fontAlgn="auto" hangingPunct="1">
              <a:lnSpc>
                <a:spcPct val="125000"/>
              </a:lnSpc>
              <a:spcBef>
                <a:spcPts val="0"/>
              </a:spcBef>
              <a:spcAft>
                <a:spcPts val="0"/>
              </a:spcAft>
              <a:buFont typeface="Wingdings" panose="05000000000000000000" pitchFamily="2" charset="2"/>
              <a:buChar char="§"/>
              <a:defRPr/>
            </a:pPr>
            <a:r>
              <a:rPr lang="en-US" sz="2400" dirty="0">
                <a:latin typeface="Nunito Sans" pitchFamily="2" charset="0"/>
              </a:rPr>
              <a:t>Java is a </a:t>
            </a:r>
            <a:r>
              <a:rPr lang="en-US" sz="2400" b="1" dirty="0">
                <a:latin typeface="Nunito Sans" pitchFamily="2" charset="0"/>
              </a:rPr>
              <a:t>high programming language</a:t>
            </a:r>
            <a:endParaRPr lang="en-US" sz="2400" dirty="0">
              <a:latin typeface="Nunito Sans" pitchFamily="2" charset="0"/>
            </a:endParaRPr>
          </a:p>
          <a:p>
            <a:pPr marL="342900" indent="-342900" algn="just" eaLnBrk="1" fontAlgn="auto" hangingPunct="1">
              <a:lnSpc>
                <a:spcPct val="125000"/>
              </a:lnSpc>
              <a:spcBef>
                <a:spcPts val="0"/>
              </a:spcBef>
              <a:spcAft>
                <a:spcPts val="0"/>
              </a:spcAft>
              <a:buFont typeface="Wingdings" panose="05000000000000000000" pitchFamily="2" charset="2"/>
              <a:buChar char="§"/>
              <a:defRPr/>
            </a:pPr>
            <a:r>
              <a:rPr lang="en-US" sz="2400" dirty="0">
                <a:latin typeface="Nunito Sans" pitchFamily="2" charset="0"/>
              </a:rPr>
              <a:t>Java is a high level, robust, secured and object-oriented programming language.</a:t>
            </a:r>
          </a:p>
          <a:p>
            <a:pPr algn="just" eaLnBrk="1" fontAlgn="auto" hangingPunct="1">
              <a:lnSpc>
                <a:spcPct val="125000"/>
              </a:lnSpc>
              <a:spcBef>
                <a:spcPts val="0"/>
              </a:spcBef>
              <a:spcAft>
                <a:spcPts val="0"/>
              </a:spcAft>
              <a:defRPr/>
            </a:pPr>
            <a:endParaRPr lang="en-US" sz="2400" dirty="0">
              <a:latin typeface="Nunito Sans" pitchFamily="2" charset="0"/>
            </a:endParaRPr>
          </a:p>
          <a:p>
            <a:pPr algn="just" eaLnBrk="1" fontAlgn="auto" hangingPunct="1">
              <a:lnSpc>
                <a:spcPct val="125000"/>
              </a:lnSpc>
              <a:spcBef>
                <a:spcPts val="0"/>
              </a:spcBef>
              <a:spcAft>
                <a:spcPts val="0"/>
              </a:spcAft>
              <a:defRPr/>
            </a:pPr>
            <a:r>
              <a:rPr lang="en-US" sz="2400" b="1" dirty="0">
                <a:latin typeface="Nunito Sans" pitchFamily="2" charset="0"/>
              </a:rPr>
              <a:t>Where it is used</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Desktop Applications such as acrobat reader, media player, antivirus etc.</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Web Applications such as irctc.co.in, amazon.com and etc.</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Enterprise Applications such as banking applications.</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Mobile</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Embedded System</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Smart Card</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Robotics &amp; Games etc.</a:t>
            </a:r>
          </a:p>
          <a:p>
            <a:pPr algn="l">
              <a:lnSpc>
                <a:spcPct val="150000"/>
              </a:lnSpc>
              <a:buFont typeface="Arial" panose="020B0604020202020204" pitchFamily="34" charset="0"/>
              <a:buChar char="•"/>
            </a:pPr>
            <a:endParaRPr lang="en-GB" sz="2400" noProof="0" dirty="0">
              <a:ln>
                <a:noFill/>
              </a:ln>
              <a:solidFill>
                <a:prstClr val="black"/>
              </a:solidFill>
              <a:effectLst/>
              <a:uLnTx/>
              <a:uFillTx/>
              <a:latin typeface="Nunito Sans" pitchFamily="2" charset="0"/>
              <a:cs typeface="Nunito Sans" panose="00000500000000000000" pitchFamily="2" charset="0"/>
              <a:sym typeface="Nunito Sans" panose="0000050000000000000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60314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FE73F8E-E21C-55ED-5251-0E10F327751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5E03D87-21AB-B6F9-93A2-E770F88943D2}"/>
              </a:ext>
            </a:extLst>
          </p:cNvPr>
          <p:cNvSpPr txBox="1"/>
          <p:nvPr/>
        </p:nvSpPr>
        <p:spPr>
          <a:xfrm>
            <a:off x="755509" y="883618"/>
            <a:ext cx="10907041" cy="2662227"/>
          </a:xfrm>
          <a:prstGeom prst="rect">
            <a:avLst/>
          </a:prstGeom>
          <a:noFill/>
          <a:ln>
            <a:noFill/>
          </a:ln>
        </p:spPr>
        <p:txBody>
          <a:bodyPr spcFirstLastPara="1" wrap="square" lIns="91425" tIns="45700" rIns="91425" bIns="45700" anchor="t" anchorCtr="0">
            <a:spAutoFit/>
          </a:bodyPr>
          <a:lstStyle/>
          <a:p>
            <a:pPr marR="152400">
              <a:spcAft>
                <a:spcPts val="800"/>
              </a:spcAft>
            </a:pPr>
            <a:r>
              <a:rPr lang="en-IN" sz="2400" b="1" dirty="0">
                <a:solidFill>
                  <a:srgbClr val="000000"/>
                </a:solidFill>
                <a:effectLst/>
                <a:latin typeface="Nunito Sans" pitchFamily="2" charset="0"/>
                <a:ea typeface="Times New Roman" panose="02020603050405020304" pitchFamily="18" charset="0"/>
                <a:cs typeface="Calibri" panose="020F0502020204030204" pitchFamily="34" charset="0"/>
              </a:rPr>
              <a:t>What is JDK?</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JDK is an abbreviation for </a:t>
            </a:r>
            <a:r>
              <a:rPr lang="en-IN" sz="2200" dirty="0">
                <a:solidFill>
                  <a:srgbClr val="FF0000"/>
                </a:solidFill>
                <a:effectLst/>
                <a:latin typeface="Nunito Sans" pitchFamily="2" charset="0"/>
                <a:ea typeface="Times New Roman" panose="02020603050405020304" pitchFamily="18" charset="0"/>
                <a:cs typeface="Calibri" panose="020F0502020204030204" pitchFamily="34" charset="0"/>
              </a:rPr>
              <a:t>Java Development Kit</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JDK is </a:t>
            </a:r>
            <a:r>
              <a:rPr lang="en-IN" sz="2200" dirty="0">
                <a:solidFill>
                  <a:srgbClr val="FF0000"/>
                </a:solidFill>
                <a:effectLst/>
                <a:latin typeface="Nunito Sans" pitchFamily="2" charset="0"/>
                <a:ea typeface="Times New Roman" panose="02020603050405020304" pitchFamily="18" charset="0"/>
                <a:cs typeface="Calibri" panose="020F0502020204030204" pitchFamily="34" charset="0"/>
              </a:rPr>
              <a:t>platform-dependent</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so separate installers are needed for Windows, Unix, and Mac operating systems.</a:t>
            </a:r>
            <a:endParaRPr lang="en-IN" sz="2200" dirty="0">
              <a:effectLst/>
              <a:latin typeface="Nunito Sans" pitchFamily="2" charset="0"/>
              <a:ea typeface="Calibri" panose="020F0502020204030204" pitchFamily="34" charset="0"/>
              <a:cs typeface="Times New Roman" panose="02020603050405020304" pitchFamily="18" charset="0"/>
            </a:endParaRPr>
          </a:p>
          <a:p>
            <a:pPr marR="152400" algn="ctr">
              <a:spcAft>
                <a:spcPts val="800"/>
              </a:spcAft>
            </a:pP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84F1C63E-0AA9-B7C3-BA2E-39C94B5887B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C23BBC8-256E-36FC-9B5F-AF33D708453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88B099C-18C3-1FCB-C0DE-7ED789A8CA35}"/>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1">
            <a:extLst>
              <a:ext uri="{FF2B5EF4-FFF2-40B4-BE49-F238E27FC236}">
                <a16:creationId xmlns:a16="http://schemas.microsoft.com/office/drawing/2014/main" id="{07997A46-3B0D-BE0A-A942-D109328F2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382" y="2900516"/>
            <a:ext cx="7044464" cy="3957484"/>
          </a:xfrm>
          <a:prstGeom prst="rect">
            <a:avLst/>
          </a:prstGeom>
        </p:spPr>
      </p:pic>
    </p:spTree>
    <p:extLst>
      <p:ext uri="{BB962C8B-B14F-4D97-AF65-F5344CB8AC3E}">
        <p14:creationId xmlns:p14="http://schemas.microsoft.com/office/powerpoint/2010/main" val="349015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2AA3E66-BD1C-B63B-774E-6D64B134B77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0A0D07-5C75-E086-4603-B423C29EB859}"/>
              </a:ext>
            </a:extLst>
          </p:cNvPr>
          <p:cNvSpPr txBox="1"/>
          <p:nvPr/>
        </p:nvSpPr>
        <p:spPr>
          <a:xfrm>
            <a:off x="755509" y="883618"/>
            <a:ext cx="10907041" cy="7007006"/>
          </a:xfrm>
          <a:prstGeom prst="rect">
            <a:avLst/>
          </a:prstGeom>
          <a:noFill/>
          <a:ln>
            <a:noFill/>
          </a:ln>
        </p:spPr>
        <p:txBody>
          <a:bodyPr spcFirstLastPara="1" wrap="square" lIns="91425" tIns="45700" rIns="91425" bIns="45700" anchor="t" anchorCtr="0">
            <a:spAutoFit/>
          </a:bodyPr>
          <a:lstStyle/>
          <a:p>
            <a:pPr lvl="0">
              <a:lnSpc>
                <a:spcPct val="150000"/>
              </a:lnSpc>
              <a:spcAft>
                <a:spcPts val="800"/>
              </a:spcAft>
              <a:buSzPts val="1000"/>
              <a:tabLst>
                <a:tab pos="457200" algn="l"/>
              </a:tabLst>
            </a:pPr>
            <a:r>
              <a:rPr lang="en-IN" sz="2200" b="1" dirty="0">
                <a:solidFill>
                  <a:srgbClr val="000000"/>
                </a:solidFill>
                <a:latin typeface="Nunito Sans" pitchFamily="2" charset="0"/>
                <a:ea typeface="Times New Roman" panose="02020603050405020304" pitchFamily="18" charset="0"/>
                <a:cs typeface="Calibri" panose="020F0502020204030204" pitchFamily="34" charset="0"/>
              </a:rPr>
              <a:t>Contin…</a:t>
            </a:r>
            <a:endPar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endParaRPr>
          </a:p>
          <a:p>
            <a:pPr marL="342900" lvl="0" indent="-342900">
              <a:lnSpc>
                <a:spcPct val="150000"/>
              </a:lnSpc>
              <a:spcAft>
                <a:spcPts val="800"/>
              </a:spcAft>
              <a:buSzPts val="1000"/>
              <a:buFont typeface="Wingdings" panose="05000000000000000000" pitchFamily="2" charset="2"/>
              <a:buChar char=""/>
              <a:tabLst>
                <a:tab pos="457200" algn="l"/>
              </a:tabLs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JDK and JRE</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The JDK allows programmers to write core Java programs that can be executed by the JRE, which includes the JVM and class libraries.</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
              <a:tabLst>
                <a:tab pos="457200" algn="l"/>
              </a:tabLs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Class Libraries: </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It is a collection of dynamically loadable libraries that Java programmers can use during runtime(Applets, Util, Lang).</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
              <a:tabLst>
                <a:tab pos="457200" algn="l"/>
              </a:tabLs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Compilers: </a:t>
            </a:r>
            <a:r>
              <a:rPr lang="en-IN" sz="2200" dirty="0" err="1">
                <a:solidFill>
                  <a:srgbClr val="000000"/>
                </a:solidFill>
                <a:effectLst/>
                <a:latin typeface="Nunito Sans" pitchFamily="2" charset="0"/>
                <a:ea typeface="Times New Roman" panose="02020603050405020304" pitchFamily="18" charset="0"/>
                <a:cs typeface="Calibri" panose="020F0502020204030204" pitchFamily="34" charset="0"/>
              </a:rPr>
              <a:t>Javac</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is the primary compiler in Java. It is a Java application that accepts developers’ </a:t>
            </a:r>
            <a:r>
              <a:rPr lang="en-IN" sz="2200" dirty="0">
                <a:solidFill>
                  <a:srgbClr val="FF0000"/>
                </a:solidFill>
                <a:effectLst/>
                <a:latin typeface="Nunito Sans" pitchFamily="2" charset="0"/>
                <a:ea typeface="Times New Roman" panose="02020603050405020304" pitchFamily="18" charset="0"/>
                <a:cs typeface="Calibri" panose="020F0502020204030204" pitchFamily="34" charset="0"/>
              </a:rPr>
              <a:t>text files and compiles them into Java class files</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It is the most frequent type of output given by a compiler that contains Java byte code.</a:t>
            </a:r>
          </a:p>
          <a:p>
            <a:pPr marL="342900" indent="-342900">
              <a:lnSpc>
                <a:spcPct val="150000"/>
              </a:lnSpc>
              <a:spcAft>
                <a:spcPts val="800"/>
              </a:spcAft>
              <a:buSzPts val="1000"/>
              <a:buFont typeface="Wingdings" panose="05000000000000000000" pitchFamily="2" charset="2"/>
              <a:buChar char=""/>
              <a:tabLst>
                <a:tab pos="457200" algn="l"/>
              </a:tabLs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Debuggers: </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This helps developers in testing and debugging Java programs.</a:t>
            </a:r>
            <a:endParaRPr lang="en-IN" sz="2200" dirty="0">
              <a:effectLst/>
              <a:latin typeface="Nunito Sans" pitchFamily="2"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Wingdings" panose="05000000000000000000" pitchFamily="2" charset="2"/>
              <a:buChar char=""/>
              <a:tabLst>
                <a:tab pos="457200" algn="l"/>
              </a:tabLst>
            </a:pPr>
            <a:endParaRPr lang="en-IN" sz="2200" dirty="0">
              <a:solidFill>
                <a:srgbClr val="000000"/>
              </a:solidFill>
              <a:effectLst/>
              <a:latin typeface="Nunito Sans" pitchFamily="2" charset="0"/>
              <a:ea typeface="Times New Roman" panose="02020603050405020304" pitchFamily="18" charset="0"/>
              <a:cs typeface="Calibri" panose="020F0502020204030204" pitchFamily="34" charset="0"/>
            </a:endParaRPr>
          </a:p>
          <a:p>
            <a:pPr marL="342900" lvl="0" indent="-342900">
              <a:lnSpc>
                <a:spcPct val="150000"/>
              </a:lnSpc>
              <a:spcAft>
                <a:spcPts val="800"/>
              </a:spcAft>
              <a:buSzPts val="1000"/>
              <a:buFont typeface="Wingdings" panose="05000000000000000000" pitchFamily="2" charset="2"/>
              <a:buChar char=""/>
              <a:tabLst>
                <a:tab pos="457200" algn="l"/>
              </a:tabLst>
            </a:pP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
              <a:tabLst>
                <a:tab pos="457200" algn="l"/>
              </a:tabLst>
            </a:pPr>
            <a:endParaRPr lang="en-IN" sz="2200" dirty="0">
              <a:solidFill>
                <a:srgbClr val="000000"/>
              </a:solidFill>
              <a:effectLst/>
              <a:latin typeface="Nunito Sans" pitchFamily="2" charset="0"/>
              <a:ea typeface="Times New Roman" panose="02020603050405020304" pitchFamily="18" charset="0"/>
              <a:cs typeface="Calibri" panose="020F0502020204030204" pitchFamily="34" charset="0"/>
            </a:endParaRPr>
          </a:p>
        </p:txBody>
      </p:sp>
      <p:sp>
        <p:nvSpPr>
          <p:cNvPr id="115" name="Google Shape;115;p3">
            <a:extLst>
              <a:ext uri="{FF2B5EF4-FFF2-40B4-BE49-F238E27FC236}">
                <a16:creationId xmlns:a16="http://schemas.microsoft.com/office/drawing/2014/main" id="{128E245A-18FC-1E9E-DA18-2CAE4B79E82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19C7E4C-C1CC-AF86-54C9-8800EDCA1E5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203013A-0574-94D9-4AC6-326A510D3EA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80392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2B7EA1B-3942-30D7-7EAF-60866D89EB3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07DF8B7-01C9-9641-4051-7EBB70BA0D8F}"/>
              </a:ext>
            </a:extLst>
          </p:cNvPr>
          <p:cNvSpPr txBox="1"/>
          <p:nvPr/>
        </p:nvSpPr>
        <p:spPr>
          <a:xfrm>
            <a:off x="755509" y="883618"/>
            <a:ext cx="10907041" cy="3108503"/>
          </a:xfrm>
          <a:prstGeom prst="rect">
            <a:avLst/>
          </a:prstGeom>
          <a:noFill/>
          <a:ln>
            <a:noFill/>
          </a:ln>
        </p:spPr>
        <p:txBody>
          <a:bodyPr spcFirstLastPara="1" wrap="square" lIns="91425" tIns="45700" rIns="91425" bIns="45700" anchor="t" anchorCtr="0">
            <a:spAutoFit/>
          </a:bodyPr>
          <a:lstStyle/>
          <a:p>
            <a:pPr marR="152400">
              <a:spcAft>
                <a:spcPts val="800"/>
              </a:spcAf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What is JRE?</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buSzPts val="1000"/>
              <a:buFont typeface="Wingdings" panose="05000000000000000000" pitchFamily="2" charset="2"/>
              <a:buChar char=""/>
              <a:tabLst>
                <a:tab pos="457200" algn="l"/>
              </a:tabLst>
            </a:pP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JRE stands for Java Runtime Environment, and it is the implementation of JVM.</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
              <a:tabLst>
                <a:tab pos="457200" algn="l"/>
              </a:tabLst>
            </a:pP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It does not contain any tools like a debugger, compiler, etc., for Java development. Developers can simply run source code with JRE, but they cannot develop or compile Java programs.</a:t>
            </a:r>
          </a:p>
          <a:p>
            <a:pPr lvl="0">
              <a:spcAft>
                <a:spcPts val="800"/>
              </a:spcAft>
              <a:buSzPts val="1000"/>
              <a:tabLst>
                <a:tab pos="457200" algn="l"/>
              </a:tabLst>
            </a:pPr>
            <a:endParaRPr lang="en-IN" sz="22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2C2D067B-D18B-B9DC-7CCD-651B330291F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A48F772-07A4-1428-0EF8-9E51523D638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E63FC3C-A6E4-9022-D751-55AD5F63E30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1" descr="jre">
            <a:extLst>
              <a:ext uri="{FF2B5EF4-FFF2-40B4-BE49-F238E27FC236}">
                <a16:creationId xmlns:a16="http://schemas.microsoft.com/office/drawing/2014/main" id="{27222BC9-F3A0-8C1B-9E34-C3BBBE9D2ADA}"/>
              </a:ext>
            </a:extLst>
          </p:cNvPr>
          <p:cNvPicPr>
            <a:picLocks noChangeAspect="1"/>
          </p:cNvPicPr>
          <p:nvPr/>
        </p:nvPicPr>
        <p:blipFill rotWithShape="1">
          <a:blip r:embed="rId4">
            <a:extLst>
              <a:ext uri="{28A0092B-C50C-407E-A947-70E740481C1C}">
                <a14:useLocalDpi xmlns:a14="http://schemas.microsoft.com/office/drawing/2010/main" val="0"/>
              </a:ext>
            </a:extLst>
          </a:blip>
          <a:srcRect l="8705" t="8363" r="3581" b="15177"/>
          <a:stretch/>
        </p:blipFill>
        <p:spPr bwMode="auto">
          <a:xfrm>
            <a:off x="3742242" y="3487935"/>
            <a:ext cx="4260850" cy="3370065"/>
          </a:xfrm>
          <a:prstGeom prst="rect">
            <a:avLst/>
          </a:prstGeom>
          <a:noFill/>
          <a:ln>
            <a:noFill/>
          </a:ln>
        </p:spPr>
      </p:pic>
    </p:spTree>
    <p:extLst>
      <p:ext uri="{BB962C8B-B14F-4D97-AF65-F5344CB8AC3E}">
        <p14:creationId xmlns:p14="http://schemas.microsoft.com/office/powerpoint/2010/main" val="324587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2D2B97B-2E8E-909F-C95C-0FC5AC78427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8DBD252-2DF1-6AF1-5B91-10CE0DE726E8}"/>
              </a:ext>
            </a:extLst>
          </p:cNvPr>
          <p:cNvSpPr txBox="1"/>
          <p:nvPr/>
        </p:nvSpPr>
        <p:spPr>
          <a:xfrm>
            <a:off x="755509" y="883618"/>
            <a:ext cx="10907041" cy="3604023"/>
          </a:xfrm>
          <a:prstGeom prst="rect">
            <a:avLst/>
          </a:prstGeom>
          <a:noFill/>
          <a:ln>
            <a:noFill/>
          </a:ln>
        </p:spPr>
        <p:txBody>
          <a:bodyPr spcFirstLastPara="1" wrap="square" lIns="91425" tIns="45700" rIns="91425" bIns="45700" anchor="t" anchorCtr="0">
            <a:spAutoFit/>
          </a:bodyPr>
          <a:lstStyle/>
          <a:p>
            <a:pPr>
              <a:lnSpc>
                <a:spcPct val="115000"/>
              </a:lnSpc>
            </a:pPr>
            <a:r>
              <a:rPr lang="en-IN" sz="2300" b="1" dirty="0">
                <a:effectLst/>
                <a:latin typeface="Nunito Sans" pitchFamily="2" charset="0"/>
                <a:ea typeface="Times New Roman" panose="02020603050405020304" pitchFamily="18" charset="0"/>
              </a:rPr>
              <a:t>What is JVM?</a:t>
            </a:r>
          </a:p>
          <a:p>
            <a:pPr>
              <a:lnSpc>
                <a:spcPct val="115000"/>
              </a:lnSpc>
              <a:spcBef>
                <a:spcPts val="200"/>
              </a:spcBef>
            </a:pPr>
            <a:r>
              <a:rPr lang="en-IN" sz="2300" dirty="0">
                <a:effectLst/>
                <a:latin typeface="Nunito Sans" pitchFamily="2" charset="0"/>
                <a:ea typeface="Times New Roman" panose="02020603050405020304" pitchFamily="18" charset="0"/>
                <a:cs typeface="Times New Roman" panose="02020603050405020304" pitchFamily="18" charset="0"/>
              </a:rPr>
              <a:t>JVM's work can be explained in the following manner</a:t>
            </a:r>
          </a:p>
          <a:p>
            <a:pPr marL="342900" lvl="0" indent="-342900">
              <a:lnSpc>
                <a:spcPct val="115000"/>
              </a:lnSpc>
              <a:spcAft>
                <a:spcPts val="800"/>
              </a:spcAft>
              <a:buSzPts val="1000"/>
              <a:buFont typeface="Wingdings" panose="05000000000000000000" pitchFamily="2" charset="2"/>
              <a:buChar char=""/>
              <a:tabLst>
                <a:tab pos="457200" algn="l"/>
              </a:tabLst>
            </a:pPr>
            <a:r>
              <a:rPr lang="en-IN" sz="2300" dirty="0">
                <a:effectLst/>
                <a:latin typeface="Nunito Sans" pitchFamily="2" charset="0"/>
                <a:ea typeface="Calibri" panose="020F0502020204030204" pitchFamily="34" charset="0"/>
                <a:cs typeface="Calibri" panose="020F0502020204030204" pitchFamily="34" charset="0"/>
              </a:rPr>
              <a:t>Reading Bytecode.</a:t>
            </a:r>
            <a:endParaRPr lang="en-IN" sz="23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Wingdings" panose="05000000000000000000" pitchFamily="2" charset="2"/>
              <a:buChar char=""/>
              <a:tabLst>
                <a:tab pos="457200" algn="l"/>
              </a:tabLst>
            </a:pPr>
            <a:r>
              <a:rPr lang="en-IN" sz="2300" dirty="0">
                <a:effectLst/>
                <a:latin typeface="Nunito Sans" pitchFamily="2" charset="0"/>
                <a:ea typeface="Calibri" panose="020F0502020204030204" pitchFamily="34" charset="0"/>
                <a:cs typeface="Calibri" panose="020F0502020204030204" pitchFamily="34" charset="0"/>
              </a:rPr>
              <a:t>Verifying bytecode.</a:t>
            </a:r>
            <a:endParaRPr lang="en-IN" sz="23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Wingdings" panose="05000000000000000000" pitchFamily="2" charset="2"/>
              <a:buChar char=""/>
              <a:tabLst>
                <a:tab pos="457200" algn="l"/>
              </a:tabLst>
            </a:pPr>
            <a:r>
              <a:rPr lang="en-IN" sz="2300" dirty="0">
                <a:effectLst/>
                <a:latin typeface="Nunito Sans" pitchFamily="2" charset="0"/>
                <a:ea typeface="Calibri" panose="020F0502020204030204" pitchFamily="34" charset="0"/>
                <a:cs typeface="Calibri" panose="020F0502020204030204" pitchFamily="34" charset="0"/>
              </a:rPr>
              <a:t>Linking the code with the library.</a:t>
            </a:r>
          </a:p>
          <a:p>
            <a:pPr marL="342900" lvl="0" indent="-342900">
              <a:lnSpc>
                <a:spcPct val="115000"/>
              </a:lnSpc>
              <a:spcAft>
                <a:spcPts val="800"/>
              </a:spcAft>
              <a:buSzPts val="1000"/>
              <a:buFont typeface="Wingdings" panose="05000000000000000000" pitchFamily="2" charset="2"/>
              <a:buChar char=""/>
              <a:tabLst>
                <a:tab pos="457200" algn="l"/>
              </a:tabLst>
            </a:pPr>
            <a:endParaRPr lang="en-IN" sz="2300" dirty="0">
              <a:latin typeface="Nunito Sans" pitchFamily="2" charset="0"/>
              <a:ea typeface="Calibri" panose="020F0502020204030204" pitchFamily="34" charset="0"/>
              <a:cs typeface="Calibri" panose="020F0502020204030204" pitchFamily="34" charset="0"/>
            </a:endParaRPr>
          </a:p>
          <a:p>
            <a:pPr marL="342900" lvl="0" indent="-342900">
              <a:lnSpc>
                <a:spcPct val="115000"/>
              </a:lnSpc>
              <a:spcAft>
                <a:spcPts val="800"/>
              </a:spcAft>
              <a:buSzPts val="1000"/>
              <a:buFont typeface="Wingdings" panose="05000000000000000000" pitchFamily="2" charset="2"/>
              <a:buChar char=""/>
              <a:tabLst>
                <a:tab pos="457200" algn="l"/>
              </a:tabLst>
            </a:pPr>
            <a:endParaRPr lang="en-IN" sz="23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7B13FAED-A127-0E53-F16C-B69B5A2E695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4235470-5A64-5A0D-C6BF-30CABBB0A140}"/>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3D48D3A-32C3-4638-ABDC-6FA1B9CC091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1">
            <a:extLst>
              <a:ext uri="{FF2B5EF4-FFF2-40B4-BE49-F238E27FC236}">
                <a16:creationId xmlns:a16="http://schemas.microsoft.com/office/drawing/2014/main" id="{4A09C877-4D48-D2FA-4816-5ADBBBFBF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0821" y="3429000"/>
            <a:ext cx="6135329" cy="3318215"/>
          </a:xfrm>
          <a:prstGeom prst="rect">
            <a:avLst/>
          </a:prstGeom>
        </p:spPr>
      </p:pic>
    </p:spTree>
    <p:extLst>
      <p:ext uri="{BB962C8B-B14F-4D97-AF65-F5344CB8AC3E}">
        <p14:creationId xmlns:p14="http://schemas.microsoft.com/office/powerpoint/2010/main" val="409639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4C66E65-9F2C-CD2E-91A0-E3A6C40D27B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C6FBC42-2E04-6F82-6326-64658AF47141}"/>
              </a:ext>
            </a:extLst>
          </p:cNvPr>
          <p:cNvSpPr txBox="1"/>
          <p:nvPr/>
        </p:nvSpPr>
        <p:spPr>
          <a:xfrm>
            <a:off x="755509" y="939861"/>
            <a:ext cx="10907041" cy="5262939"/>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Can you save a java source file by other name than the class name?</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dirty="0">
                <a:latin typeface="Nunito Sans" pitchFamily="2" charset="0"/>
              </a:rPr>
              <a:t>Yes, </a:t>
            </a:r>
            <a:r>
              <a:rPr lang="en-US" altLang="en-US" sz="2400" dirty="0">
                <a:solidFill>
                  <a:srgbClr val="FF0000"/>
                </a:solidFill>
                <a:latin typeface="Nunito Sans" pitchFamily="2" charset="0"/>
              </a:rPr>
              <a:t>if the class is not public</a:t>
            </a:r>
            <a:r>
              <a:rPr lang="en-US" altLang="en-US" sz="2400" dirty="0">
                <a:latin typeface="Nunito Sans" pitchFamily="2" charset="0"/>
              </a:rPr>
              <a:t>. It is explained in the figure given below:</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r>
              <a:rPr lang="en-US" altLang="en-US" sz="2400" dirty="0">
                <a:latin typeface="Nunito Sans" pitchFamily="2" charset="0"/>
              </a:rPr>
              <a:t>To compile : javac Hard.java</a:t>
            </a:r>
          </a:p>
          <a:p>
            <a:pPr eaLnBrk="1" hangingPunct="1">
              <a:spcBef>
                <a:spcPct val="0"/>
              </a:spcBef>
              <a:buClrTx/>
              <a:buSzTx/>
              <a:buFontTx/>
              <a:buNone/>
            </a:pPr>
            <a:r>
              <a:rPr lang="en-US" altLang="en-US" sz="2400" dirty="0">
                <a:latin typeface="Nunito Sans" pitchFamily="2" charset="0"/>
              </a:rPr>
              <a:t>To execute : java Simple</a:t>
            </a:r>
          </a:p>
        </p:txBody>
      </p:sp>
      <p:sp>
        <p:nvSpPr>
          <p:cNvPr id="115" name="Google Shape;115;p3">
            <a:extLst>
              <a:ext uri="{FF2B5EF4-FFF2-40B4-BE49-F238E27FC236}">
                <a16:creationId xmlns:a16="http://schemas.microsoft.com/office/drawing/2014/main" id="{902EB1FD-F9CA-6AF7-C57B-2BDE1E8F1E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81615C4-0B83-5096-91B9-69B121DD09D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DF524119-9BB1-E22B-B01E-4B54D5987F8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descr="another.JPG">
            <a:extLst>
              <a:ext uri="{FF2B5EF4-FFF2-40B4-BE49-F238E27FC236}">
                <a16:creationId xmlns:a16="http://schemas.microsoft.com/office/drawing/2014/main" id="{F7954A23-E064-3982-456F-9B31A88EFE3D}"/>
              </a:ext>
            </a:extLst>
          </p:cNvPr>
          <p:cNvPicPr>
            <a:picLocks noChangeAspect="1"/>
          </p:cNvPicPr>
          <p:nvPr/>
        </p:nvPicPr>
        <p:blipFill>
          <a:blip r:embed="rId4">
            <a:extLst>
              <a:ext uri="{28A0092B-C50C-407E-A947-70E740481C1C}">
                <a14:useLocalDpi xmlns:a14="http://schemas.microsoft.com/office/drawing/2010/main" val="0"/>
              </a:ext>
            </a:extLst>
          </a:blip>
          <a:srcRect t="20338" r="4311" b="28812"/>
          <a:stretch>
            <a:fillRect/>
          </a:stretch>
        </p:blipFill>
        <p:spPr bwMode="auto">
          <a:xfrm>
            <a:off x="1204452" y="2487038"/>
            <a:ext cx="8458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50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E0D27D6-F6C2-9FDF-95BB-10BF538C790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C48E898-2341-5471-8402-DB35E0D198F0}"/>
              </a:ext>
            </a:extLst>
          </p:cNvPr>
          <p:cNvSpPr txBox="1"/>
          <p:nvPr/>
        </p:nvSpPr>
        <p:spPr>
          <a:xfrm>
            <a:off x="755509" y="939861"/>
            <a:ext cx="10907041" cy="1938952"/>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Can you have multiple classes in a java source file?</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dirty="0">
                <a:latin typeface="Nunito Sans" pitchFamily="2" charset="0"/>
              </a:rPr>
              <a:t>Yes, like the figure given below illustrates:</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p:txBody>
      </p:sp>
      <p:sp>
        <p:nvSpPr>
          <p:cNvPr id="115" name="Google Shape;115;p3">
            <a:extLst>
              <a:ext uri="{FF2B5EF4-FFF2-40B4-BE49-F238E27FC236}">
                <a16:creationId xmlns:a16="http://schemas.microsoft.com/office/drawing/2014/main" id="{98619F19-9DFE-E7B9-7BA3-432CDD08C7F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1E6A8DA-85D1-6CBC-F5DB-902068762B3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6454054-6ACF-05F3-35B3-2CE6763F2DD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2" descr="save.JPG">
            <a:extLst>
              <a:ext uri="{FF2B5EF4-FFF2-40B4-BE49-F238E27FC236}">
                <a16:creationId xmlns:a16="http://schemas.microsoft.com/office/drawing/2014/main" id="{D71458A0-9870-0523-A4DA-5F5C81D3BC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11710" y="2330973"/>
            <a:ext cx="7091515" cy="417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606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C1B95E5-39FB-8D80-8CAE-C89D456D948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4BAD0DE-F510-BD45-838A-B99079A7581D}"/>
              </a:ext>
            </a:extLst>
          </p:cNvPr>
          <p:cNvSpPr txBox="1"/>
          <p:nvPr/>
        </p:nvSpPr>
        <p:spPr>
          <a:xfrm>
            <a:off x="755509" y="939861"/>
            <a:ext cx="10907041" cy="3262391"/>
          </a:xfrm>
          <a:prstGeom prst="rect">
            <a:avLst/>
          </a:prstGeom>
          <a:noFill/>
          <a:ln>
            <a:noFill/>
          </a:ln>
        </p:spPr>
        <p:txBody>
          <a:bodyPr spcFirstLastPara="1" wrap="square" lIns="91425" tIns="45700" rIns="91425" bIns="45700" anchor="t" anchorCtr="0">
            <a:spAutoFit/>
          </a:bodyPr>
          <a:lstStyle/>
          <a:p>
            <a:pPr eaLnBrk="1" hangingPunct="1">
              <a:lnSpc>
                <a:spcPct val="125000"/>
              </a:lnSpc>
              <a:spcBef>
                <a:spcPct val="0"/>
              </a:spcBef>
              <a:buClrTx/>
              <a:buSzTx/>
              <a:buFontTx/>
              <a:buNone/>
            </a:pPr>
            <a:r>
              <a:rPr lang="en-US" altLang="en-US" sz="2400" b="1" dirty="0">
                <a:latin typeface="Nunito Sans" pitchFamily="2" charset="0"/>
              </a:rPr>
              <a:t>Variables and Data Types in Java</a:t>
            </a:r>
          </a:p>
          <a:p>
            <a:pPr marL="342900" indent="-342900" algn="just" eaLnBrk="1" hangingPunct="1">
              <a:lnSpc>
                <a:spcPct val="200000"/>
              </a:lnSpc>
              <a:spcBef>
                <a:spcPct val="0"/>
              </a:spcBef>
              <a:buClrTx/>
              <a:buSzTx/>
              <a:buFont typeface="Arial" panose="020B0604020202020204" pitchFamily="34" charset="0"/>
              <a:buChar char="•"/>
            </a:pPr>
            <a:r>
              <a:rPr lang="en-US" altLang="en-US" sz="2200" dirty="0">
                <a:latin typeface="Nunito Sans" pitchFamily="2" charset="0"/>
              </a:rPr>
              <a:t>A variable is a container which holds the value while the java program is executed.</a:t>
            </a:r>
          </a:p>
          <a:p>
            <a:pPr marL="342900" indent="-342900" algn="just" eaLnBrk="1" hangingPunct="1">
              <a:lnSpc>
                <a:spcPct val="200000"/>
              </a:lnSpc>
              <a:spcBef>
                <a:spcPct val="0"/>
              </a:spcBef>
              <a:buClrTx/>
              <a:buSzTx/>
              <a:buFont typeface="Arial" panose="020B0604020202020204" pitchFamily="34" charset="0"/>
              <a:buChar char="•"/>
            </a:pPr>
            <a:r>
              <a:rPr lang="en-US" altLang="en-US" sz="2200" dirty="0">
                <a:latin typeface="Nunito Sans" pitchFamily="2" charset="0"/>
              </a:rPr>
              <a:t>A variable is assigned with a datatype.</a:t>
            </a:r>
          </a:p>
          <a:p>
            <a:pPr marL="342900" indent="-342900" algn="just" eaLnBrk="1" hangingPunct="1">
              <a:lnSpc>
                <a:spcPct val="200000"/>
              </a:lnSpc>
              <a:spcBef>
                <a:spcPct val="0"/>
              </a:spcBef>
              <a:buClrTx/>
              <a:buSzTx/>
              <a:buFont typeface="Arial" panose="020B0604020202020204" pitchFamily="34" charset="0"/>
              <a:buChar char="•"/>
            </a:pPr>
            <a:r>
              <a:rPr lang="en-US" altLang="en-US" sz="2200" dirty="0">
                <a:latin typeface="Nunito Sans" pitchFamily="2" charset="0"/>
              </a:rPr>
              <a:t>Variable is a name of memory location. </a:t>
            </a:r>
          </a:p>
          <a:p>
            <a:pPr marL="342900" indent="-342900" algn="just" eaLnBrk="1" hangingPunct="1">
              <a:lnSpc>
                <a:spcPct val="200000"/>
              </a:lnSpc>
              <a:spcBef>
                <a:spcPct val="0"/>
              </a:spcBef>
              <a:buClrTx/>
              <a:buSzTx/>
              <a:buFont typeface="Arial" panose="020B0604020202020204" pitchFamily="34" charset="0"/>
              <a:buChar char="•"/>
            </a:pPr>
            <a:r>
              <a:rPr lang="en-US" altLang="en-US" sz="2200" dirty="0">
                <a:latin typeface="Nunito Sans" pitchFamily="2" charset="0"/>
              </a:rPr>
              <a:t>Variable is name of reserved area allocated in memory.</a:t>
            </a:r>
          </a:p>
        </p:txBody>
      </p:sp>
      <p:sp>
        <p:nvSpPr>
          <p:cNvPr id="115" name="Google Shape;115;p3">
            <a:extLst>
              <a:ext uri="{FF2B5EF4-FFF2-40B4-BE49-F238E27FC236}">
                <a16:creationId xmlns:a16="http://schemas.microsoft.com/office/drawing/2014/main" id="{3606CE86-7488-3B1B-40DD-3DD93D34B16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B3C1D1B-EE22-0856-58E4-6239DE66629B}"/>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A303BA7-23F3-0CD1-217C-01BBAB6C503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descr="variables in java">
            <a:extLst>
              <a:ext uri="{FF2B5EF4-FFF2-40B4-BE49-F238E27FC236}">
                <a16:creationId xmlns:a16="http://schemas.microsoft.com/office/drawing/2014/main" id="{4FAD731A-6910-94FF-0F8D-1543ACFB7124}"/>
              </a:ext>
              <a:ext uri="{C183D7F6-B498-43B3-948B-1728B52AA6E4}">
                <adec:decorative xmlns:adec="http://schemas.microsoft.com/office/drawing/2017/decorative" val="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5561" y="4020786"/>
            <a:ext cx="3883742" cy="273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B845D45-3097-01C4-8C58-3F1904B64D9E}"/>
              </a:ext>
            </a:extLst>
          </p:cNvPr>
          <p:cNvSpPr>
            <a:spLocks noChangeArrowheads="1"/>
          </p:cNvSpPr>
          <p:nvPr/>
        </p:nvSpPr>
        <p:spPr bwMode="auto">
          <a:xfrm>
            <a:off x="1437385" y="5017582"/>
            <a:ext cx="250902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800" b="1" dirty="0"/>
              <a:t>int</a:t>
            </a:r>
            <a:r>
              <a:rPr lang="en-US" altLang="en-US" sz="1800" dirty="0"/>
              <a:t> data=50;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//here data is variable</a:t>
            </a:r>
          </a:p>
        </p:txBody>
      </p:sp>
    </p:spTree>
    <p:extLst>
      <p:ext uri="{BB962C8B-B14F-4D97-AF65-F5344CB8AC3E}">
        <p14:creationId xmlns:p14="http://schemas.microsoft.com/office/powerpoint/2010/main" val="151791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4FF4CE7-562B-D7CC-1E8D-78668E29C36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CEEB6A64-9205-1197-D034-C9F77B89B43C}"/>
              </a:ext>
            </a:extLst>
          </p:cNvPr>
          <p:cNvSpPr txBox="1"/>
          <p:nvPr/>
        </p:nvSpPr>
        <p:spPr>
          <a:xfrm>
            <a:off x="755509" y="802210"/>
            <a:ext cx="10907041" cy="4039527"/>
          </a:xfrm>
          <a:prstGeom prst="rect">
            <a:avLst/>
          </a:prstGeom>
          <a:noFill/>
          <a:ln>
            <a:noFill/>
          </a:ln>
        </p:spPr>
        <p:txBody>
          <a:bodyPr spcFirstLastPara="1" wrap="square" lIns="91425" tIns="45700" rIns="91425" bIns="45700" anchor="t" anchorCtr="0">
            <a:spAutoFit/>
          </a:bodyPr>
          <a:lstStyle/>
          <a:p>
            <a:pPr eaLnBrk="1" hangingPunct="1">
              <a:lnSpc>
                <a:spcPct val="150000"/>
              </a:lnSpc>
              <a:spcBef>
                <a:spcPct val="0"/>
              </a:spcBef>
              <a:buClrTx/>
              <a:buSzTx/>
              <a:buFontTx/>
              <a:buNone/>
            </a:pPr>
            <a:r>
              <a:rPr lang="en-US" altLang="en-US" sz="2400" b="1" dirty="0">
                <a:latin typeface="Nunito Sans" pitchFamily="2" charset="0"/>
              </a:rPr>
              <a:t>Types Variables </a:t>
            </a:r>
          </a:p>
          <a:p>
            <a:pPr eaLnBrk="1" hangingPunct="1">
              <a:lnSpc>
                <a:spcPct val="150000"/>
              </a:lnSpc>
              <a:spcBef>
                <a:spcPct val="0"/>
              </a:spcBef>
              <a:buClrTx/>
              <a:buSzTx/>
              <a:buFontTx/>
              <a:buNone/>
            </a:pPr>
            <a:r>
              <a:rPr lang="en-US" altLang="en-US" sz="2100" b="1" dirty="0">
                <a:latin typeface="Nunito Sans" pitchFamily="2" charset="0"/>
              </a:rPr>
              <a:t>1) Local Variable</a:t>
            </a:r>
          </a:p>
          <a:p>
            <a:pPr algn="just" eaLnBrk="1" hangingPunct="1">
              <a:lnSpc>
                <a:spcPct val="150000"/>
              </a:lnSpc>
              <a:spcBef>
                <a:spcPct val="0"/>
              </a:spcBef>
              <a:buClrTx/>
              <a:buSzTx/>
              <a:buFontTx/>
              <a:buNone/>
            </a:pPr>
            <a:r>
              <a:rPr lang="en-US" altLang="en-US" sz="2100" dirty="0">
                <a:latin typeface="Nunito Sans" pitchFamily="2" charset="0"/>
              </a:rPr>
              <a:t>A variable declared inside the method is called local variable.</a:t>
            </a:r>
          </a:p>
          <a:p>
            <a:pPr algn="just" eaLnBrk="1" hangingPunct="1">
              <a:lnSpc>
                <a:spcPct val="150000"/>
              </a:lnSpc>
              <a:spcBef>
                <a:spcPct val="0"/>
              </a:spcBef>
              <a:buClrTx/>
              <a:buSzTx/>
              <a:buFontTx/>
              <a:buNone/>
            </a:pPr>
            <a:r>
              <a:rPr lang="en-US" altLang="en-US" sz="2100" b="1" dirty="0">
                <a:latin typeface="Nunito Sans" pitchFamily="2" charset="0"/>
              </a:rPr>
              <a:t>2) Instance Variable</a:t>
            </a:r>
          </a:p>
          <a:p>
            <a:pPr algn="just" eaLnBrk="1" hangingPunct="1">
              <a:lnSpc>
                <a:spcPct val="150000"/>
              </a:lnSpc>
              <a:spcBef>
                <a:spcPct val="0"/>
              </a:spcBef>
              <a:buClrTx/>
              <a:buSzTx/>
              <a:buFontTx/>
              <a:buNone/>
            </a:pPr>
            <a:r>
              <a:rPr lang="en-US" altLang="en-US" sz="2100" dirty="0">
                <a:latin typeface="Nunito Sans" pitchFamily="2" charset="0"/>
              </a:rPr>
              <a:t>A variable declared inside the class but outside the method, is </a:t>
            </a:r>
          </a:p>
          <a:p>
            <a:pPr algn="just" eaLnBrk="1" hangingPunct="1">
              <a:lnSpc>
                <a:spcPct val="150000"/>
              </a:lnSpc>
              <a:spcBef>
                <a:spcPct val="0"/>
              </a:spcBef>
              <a:buClrTx/>
              <a:buSzTx/>
              <a:buFontTx/>
              <a:buNone/>
            </a:pPr>
            <a:r>
              <a:rPr lang="en-US" altLang="en-US" sz="2100" dirty="0">
                <a:latin typeface="Nunito Sans" pitchFamily="2" charset="0"/>
              </a:rPr>
              <a:t>called instance variable . </a:t>
            </a:r>
            <a:r>
              <a:rPr lang="en-US" altLang="en-US" sz="2100" b="1" dirty="0">
                <a:latin typeface="Nunito Sans" pitchFamily="2" charset="0"/>
              </a:rPr>
              <a:t>It is not declared as static.</a:t>
            </a:r>
          </a:p>
          <a:p>
            <a:pPr algn="just" eaLnBrk="1" hangingPunct="1">
              <a:lnSpc>
                <a:spcPct val="150000"/>
              </a:lnSpc>
              <a:spcBef>
                <a:spcPct val="0"/>
              </a:spcBef>
              <a:buClrTx/>
              <a:buSzTx/>
              <a:buFontTx/>
              <a:buNone/>
            </a:pPr>
            <a:r>
              <a:rPr lang="en-US" altLang="en-US" sz="2100" b="1" dirty="0">
                <a:latin typeface="Nunito Sans" pitchFamily="2" charset="0"/>
              </a:rPr>
              <a:t>3) Static variable</a:t>
            </a:r>
          </a:p>
          <a:p>
            <a:pPr algn="just" eaLnBrk="1" hangingPunct="1">
              <a:lnSpc>
                <a:spcPct val="150000"/>
              </a:lnSpc>
              <a:spcBef>
                <a:spcPct val="0"/>
              </a:spcBef>
              <a:buClrTx/>
              <a:buSzTx/>
              <a:buFontTx/>
              <a:buNone/>
            </a:pPr>
            <a:r>
              <a:rPr lang="en-US" altLang="en-US" sz="2100" dirty="0">
                <a:latin typeface="Nunito Sans" pitchFamily="2" charset="0"/>
              </a:rPr>
              <a:t>A variable which is declared as static is called static variable. </a:t>
            </a:r>
            <a:r>
              <a:rPr lang="en-US" altLang="en-US" sz="2100" b="1" dirty="0">
                <a:latin typeface="Nunito Sans" pitchFamily="2" charset="0"/>
              </a:rPr>
              <a:t>It cannot be local.</a:t>
            </a:r>
          </a:p>
        </p:txBody>
      </p:sp>
      <p:sp>
        <p:nvSpPr>
          <p:cNvPr id="115" name="Google Shape;115;p3">
            <a:extLst>
              <a:ext uri="{FF2B5EF4-FFF2-40B4-BE49-F238E27FC236}">
                <a16:creationId xmlns:a16="http://schemas.microsoft.com/office/drawing/2014/main" id="{5EF6DF1B-CA17-02BE-D930-2D70B74EACF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532739-9F03-7F50-3067-900BC5B0245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1DA5AF0-916C-3969-E545-9597588E608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2" descr="types of variables in java">
            <a:extLst>
              <a:ext uri="{FF2B5EF4-FFF2-40B4-BE49-F238E27FC236}">
                <a16:creationId xmlns:a16="http://schemas.microsoft.com/office/drawing/2014/main" id="{7FF94CE0-EC87-7FD0-A989-D951A1D7C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631" y="4957153"/>
            <a:ext cx="3622064" cy="1701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59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18092C8-5995-EABB-143D-D3732072778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92FD114-6EEE-D502-5514-2D1DF43EB04E}"/>
              </a:ext>
            </a:extLst>
          </p:cNvPr>
          <p:cNvSpPr txBox="1"/>
          <p:nvPr/>
        </p:nvSpPr>
        <p:spPr>
          <a:xfrm>
            <a:off x="755509" y="883618"/>
            <a:ext cx="10907041" cy="1569620"/>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Data Types</a:t>
            </a:r>
          </a:p>
          <a:p>
            <a:pPr marL="342900" indent="-342900" eaLnBrk="1" hangingPunct="1">
              <a:lnSpc>
                <a:spcPct val="150000"/>
              </a:lnSpc>
              <a:spcBef>
                <a:spcPct val="0"/>
              </a:spcBef>
              <a:buClrTx/>
              <a:buSzTx/>
              <a:buFont typeface="Arial" panose="020B0604020202020204" pitchFamily="34" charset="0"/>
              <a:buChar char="•"/>
            </a:pPr>
            <a:r>
              <a:rPr lang="en-US" sz="2400" b="0" i="0" dirty="0">
                <a:solidFill>
                  <a:srgbClr val="333333"/>
                </a:solidFill>
                <a:effectLst/>
                <a:latin typeface="Nunito Sans" pitchFamily="2" charset="0"/>
              </a:rPr>
              <a:t>Java programming language has a rich set of data types. </a:t>
            </a:r>
          </a:p>
          <a:p>
            <a:pPr marL="342900" indent="-342900" eaLnBrk="1" hangingPunct="1">
              <a:lnSpc>
                <a:spcPct val="150000"/>
              </a:lnSpc>
              <a:spcBef>
                <a:spcPct val="0"/>
              </a:spcBef>
              <a:buClrTx/>
              <a:buSzTx/>
              <a:buFont typeface="Arial" panose="020B0604020202020204" pitchFamily="34" charset="0"/>
              <a:buChar char="•"/>
            </a:pPr>
            <a:r>
              <a:rPr lang="en-US" sz="2400" b="0" i="0" dirty="0">
                <a:solidFill>
                  <a:srgbClr val="333333"/>
                </a:solidFill>
                <a:effectLst/>
                <a:latin typeface="Nunito Sans" pitchFamily="2" charset="0"/>
              </a:rPr>
              <a:t>The data type is a category of data stored in variables.</a:t>
            </a: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DDD5BF94-DB64-3F39-E8D0-11D7C973208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7454926-195F-3337-DB0B-9AFE69DE629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1008D50-5D96-AF3E-A022-3F679FDCBD5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8ECC742F-CE87-DE5F-9718-30821853D28A}"/>
              </a:ext>
            </a:extLst>
          </p:cNvPr>
          <p:cNvPicPr>
            <a:picLocks noChangeAspect="1"/>
          </p:cNvPicPr>
          <p:nvPr/>
        </p:nvPicPr>
        <p:blipFill rotWithShape="1">
          <a:blip r:embed="rId4">
            <a:extLst>
              <a:ext uri="{28A0092B-C50C-407E-A947-70E740481C1C}">
                <a14:useLocalDpi xmlns:a14="http://schemas.microsoft.com/office/drawing/2010/main" val="0"/>
              </a:ext>
            </a:extLst>
          </a:blip>
          <a:srcRect l="5680" t="4537" r="3805" b="5775"/>
          <a:stretch/>
        </p:blipFill>
        <p:spPr>
          <a:xfrm>
            <a:off x="1474839" y="2556387"/>
            <a:ext cx="7521677" cy="4168878"/>
          </a:xfrm>
          <a:prstGeom prst="rect">
            <a:avLst/>
          </a:prstGeom>
        </p:spPr>
      </p:pic>
    </p:spTree>
    <p:extLst>
      <p:ext uri="{BB962C8B-B14F-4D97-AF65-F5344CB8AC3E}">
        <p14:creationId xmlns:p14="http://schemas.microsoft.com/office/powerpoint/2010/main" val="257362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FEB26B8-4AEF-42C9-C4A0-7903E4AFBB7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A8E4CAE-4DE2-FF05-57B1-BA71C48355E5}"/>
              </a:ext>
            </a:extLst>
          </p:cNvPr>
          <p:cNvSpPr txBox="1"/>
          <p:nvPr/>
        </p:nvSpPr>
        <p:spPr>
          <a:xfrm>
            <a:off x="755509" y="883618"/>
            <a:ext cx="10907041" cy="2038979"/>
          </a:xfrm>
          <a:prstGeom prst="rect">
            <a:avLst/>
          </a:prstGeom>
          <a:noFill/>
          <a:ln>
            <a:noFill/>
          </a:ln>
        </p:spPr>
        <p:txBody>
          <a:bodyPr spcFirstLastPara="1" wrap="square" lIns="91425" tIns="45700" rIns="91425" bIns="45700" anchor="t" anchorCtr="0">
            <a:spAutoFit/>
          </a:bodyPr>
          <a:lstStyle/>
          <a:p>
            <a:pPr algn="l"/>
            <a:r>
              <a:rPr lang="en-IN" sz="2300" b="1" i="0" dirty="0">
                <a:solidFill>
                  <a:srgbClr val="000000"/>
                </a:solidFill>
                <a:effectLst/>
                <a:latin typeface="Nunito Sans" pitchFamily="2" charset="0"/>
              </a:rPr>
              <a:t>Java Wrapper Classes</a:t>
            </a:r>
          </a:p>
          <a:p>
            <a:pPr marL="342900" indent="-342900" eaLnBrk="1" hangingPunct="1">
              <a:lnSpc>
                <a:spcPct val="150000"/>
              </a:lnSpc>
              <a:spcBef>
                <a:spcPct val="0"/>
              </a:spcBef>
              <a:buClrTx/>
              <a:buSzTx/>
              <a:buFont typeface="Arial" panose="020B0604020202020204" pitchFamily="34" charset="0"/>
              <a:buChar char="•"/>
            </a:pPr>
            <a:r>
              <a:rPr lang="en-US" sz="2300" b="0" i="0" dirty="0">
                <a:solidFill>
                  <a:srgbClr val="333333"/>
                </a:solidFill>
                <a:effectLst/>
                <a:latin typeface="Nunito Sans" pitchFamily="2" charset="0"/>
              </a:rPr>
              <a:t>Wrapper classes provide a way to use primitive data types (int, </a:t>
            </a:r>
            <a:r>
              <a:rPr lang="en-US" sz="2300" b="0" i="0" dirty="0" err="1">
                <a:solidFill>
                  <a:srgbClr val="333333"/>
                </a:solidFill>
                <a:effectLst/>
                <a:latin typeface="Nunito Sans" pitchFamily="2" charset="0"/>
              </a:rPr>
              <a:t>boolean</a:t>
            </a:r>
            <a:r>
              <a:rPr lang="en-US" sz="2300" b="0" i="0" dirty="0">
                <a:solidFill>
                  <a:srgbClr val="333333"/>
                </a:solidFill>
                <a:effectLst/>
                <a:latin typeface="Nunito Sans" pitchFamily="2" charset="0"/>
              </a:rPr>
              <a:t>, etc..) as objects.</a:t>
            </a:r>
          </a:p>
          <a:p>
            <a:pPr marL="342900" indent="-342900" eaLnBrk="1" hangingPunct="1">
              <a:lnSpc>
                <a:spcPct val="150000"/>
              </a:lnSpc>
              <a:spcBef>
                <a:spcPct val="0"/>
              </a:spcBef>
              <a:buClrTx/>
              <a:buSzTx/>
              <a:buFont typeface="Arial" panose="020B0604020202020204" pitchFamily="34" charset="0"/>
              <a:buChar char="•"/>
            </a:pPr>
            <a:r>
              <a:rPr lang="en-US" sz="2300" b="0" i="0" dirty="0">
                <a:solidFill>
                  <a:srgbClr val="333333"/>
                </a:solidFill>
                <a:effectLst/>
                <a:latin typeface="Nunito Sans" pitchFamily="2" charset="0"/>
              </a:rPr>
              <a:t>The table below shows the primitive type and the equivalent wrapper class:</a:t>
            </a:r>
            <a:endParaRPr lang="en-US" altLang="en-US" sz="2300" b="1" dirty="0">
              <a:latin typeface="Nunito Sans" pitchFamily="2" charset="0"/>
            </a:endParaRPr>
          </a:p>
        </p:txBody>
      </p:sp>
      <p:sp>
        <p:nvSpPr>
          <p:cNvPr id="115" name="Google Shape;115;p3">
            <a:extLst>
              <a:ext uri="{FF2B5EF4-FFF2-40B4-BE49-F238E27FC236}">
                <a16:creationId xmlns:a16="http://schemas.microsoft.com/office/drawing/2014/main" id="{075CBA55-02F1-9419-ABAE-179CF01DEA8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1CA1430-0E35-3241-B1B4-EE45E3114240}"/>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1EC2850-DC55-EA20-83AF-AED3F2255DF5}"/>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6" name="Picture 5">
            <a:extLst>
              <a:ext uri="{FF2B5EF4-FFF2-40B4-BE49-F238E27FC236}">
                <a16:creationId xmlns:a16="http://schemas.microsoft.com/office/drawing/2014/main" id="{148F4F20-D006-1356-8D97-B44163C4C2BE}"/>
              </a:ext>
            </a:extLst>
          </p:cNvPr>
          <p:cNvPicPr>
            <a:picLocks noChangeAspect="1"/>
          </p:cNvPicPr>
          <p:nvPr/>
        </p:nvPicPr>
        <p:blipFill>
          <a:blip r:embed="rId4"/>
          <a:stretch>
            <a:fillRect/>
          </a:stretch>
        </p:blipFill>
        <p:spPr>
          <a:xfrm>
            <a:off x="1347019" y="3009892"/>
            <a:ext cx="8023123" cy="3848108"/>
          </a:xfrm>
          <a:prstGeom prst="rect">
            <a:avLst/>
          </a:prstGeom>
        </p:spPr>
      </p:pic>
    </p:spTree>
    <p:extLst>
      <p:ext uri="{BB962C8B-B14F-4D97-AF65-F5344CB8AC3E}">
        <p14:creationId xmlns:p14="http://schemas.microsoft.com/office/powerpoint/2010/main" val="49453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EEBB47F-61E8-DD30-FA2F-08559992B9F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77CFC17-3458-43A1-EFFA-B4743C4188B0}"/>
              </a:ext>
            </a:extLst>
          </p:cNvPr>
          <p:cNvSpPr txBox="1"/>
          <p:nvPr/>
        </p:nvSpPr>
        <p:spPr>
          <a:xfrm>
            <a:off x="755509" y="883618"/>
            <a:ext cx="10907041" cy="6247824"/>
          </a:xfrm>
          <a:prstGeom prst="rect">
            <a:avLst/>
          </a:prstGeom>
          <a:noFill/>
          <a:ln>
            <a:noFill/>
          </a:ln>
        </p:spPr>
        <p:txBody>
          <a:bodyPr spcFirstLastPara="1" wrap="square" lIns="91425" tIns="45700" rIns="91425" bIns="45700" anchor="t" anchorCtr="0">
            <a:spAutoFit/>
          </a:bodyPr>
          <a:lstStyle/>
          <a:p>
            <a:pPr algn="just" eaLnBrk="1" hangingPunct="1">
              <a:lnSpc>
                <a:spcPct val="125000"/>
              </a:lnSpc>
              <a:defRPr/>
            </a:pPr>
            <a:r>
              <a:rPr lang="en-US" sz="2500" b="1" dirty="0">
                <a:latin typeface="Nunito Sans" pitchFamily="2" charset="0"/>
                <a:cs typeface="Arial" charset="0"/>
              </a:rPr>
              <a:t>Java Platforms / Editions</a:t>
            </a:r>
          </a:p>
          <a:p>
            <a:pPr marL="457200" indent="-457200" algn="just" eaLnBrk="1" hangingPunct="1">
              <a:lnSpc>
                <a:spcPct val="150000"/>
              </a:lnSpc>
              <a:buFontTx/>
              <a:buAutoNum type="arabicParenR"/>
              <a:defRPr/>
            </a:pPr>
            <a:r>
              <a:rPr lang="en-US" sz="2500" b="1" dirty="0">
                <a:latin typeface="Nunito Sans" pitchFamily="2" charset="0"/>
                <a:cs typeface="Arial" charset="0"/>
              </a:rPr>
              <a:t>Java SE </a:t>
            </a:r>
            <a:r>
              <a:rPr lang="en-US" sz="2500" dirty="0">
                <a:latin typeface="Nunito Sans" pitchFamily="2" charset="0"/>
                <a:cs typeface="Arial" charset="0"/>
              </a:rPr>
              <a:t>(Java Standard Edition) </a:t>
            </a:r>
          </a:p>
          <a:p>
            <a:pPr marL="457200" indent="-457200" algn="just" eaLnBrk="1" hangingPunct="1">
              <a:lnSpc>
                <a:spcPct val="150000"/>
              </a:lnSpc>
              <a:buFontTx/>
              <a:buAutoNum type="arabicParenR"/>
              <a:defRPr/>
            </a:pPr>
            <a:r>
              <a:rPr lang="en-US" sz="2500" b="1" dirty="0">
                <a:latin typeface="Nunito Sans" pitchFamily="2" charset="0"/>
                <a:cs typeface="Arial" charset="0"/>
              </a:rPr>
              <a:t>Java EE </a:t>
            </a:r>
            <a:r>
              <a:rPr lang="en-US" sz="2500" dirty="0">
                <a:latin typeface="Nunito Sans" pitchFamily="2" charset="0"/>
                <a:cs typeface="Arial" charset="0"/>
              </a:rPr>
              <a:t>(Java Enterprise Edition) </a:t>
            </a:r>
          </a:p>
          <a:p>
            <a:pPr algn="just" eaLnBrk="1" hangingPunct="1">
              <a:lnSpc>
                <a:spcPct val="150000"/>
              </a:lnSpc>
              <a:defRPr/>
            </a:pPr>
            <a:r>
              <a:rPr lang="en-US" sz="2500" dirty="0">
                <a:latin typeface="Nunito Sans" pitchFamily="2" charset="0"/>
                <a:cs typeface="Arial" charset="0"/>
              </a:rPr>
              <a:t>It is built on the top of Java SE platform. It includes topics like Servlet, JSP, Web Services, EJB, JPA etc.</a:t>
            </a:r>
          </a:p>
          <a:p>
            <a:pPr algn="just" eaLnBrk="1" hangingPunct="1">
              <a:lnSpc>
                <a:spcPct val="150000"/>
              </a:lnSpc>
              <a:defRPr/>
            </a:pPr>
            <a:r>
              <a:rPr lang="en-US" sz="2500" dirty="0">
                <a:latin typeface="Nunito Sans" pitchFamily="2" charset="0"/>
                <a:cs typeface="Arial" charset="0"/>
              </a:rPr>
              <a:t>3) </a:t>
            </a:r>
            <a:r>
              <a:rPr lang="en-US" sz="2500" b="1" dirty="0">
                <a:latin typeface="Nunito Sans" pitchFamily="2" charset="0"/>
                <a:cs typeface="Arial" charset="0"/>
              </a:rPr>
              <a:t>Java ME </a:t>
            </a:r>
            <a:r>
              <a:rPr lang="en-US" sz="2500" dirty="0">
                <a:latin typeface="Nunito Sans" pitchFamily="2" charset="0"/>
                <a:cs typeface="Arial" charset="0"/>
              </a:rPr>
              <a:t>(Java Micro Edition)</a:t>
            </a:r>
          </a:p>
          <a:p>
            <a:pPr algn="just" eaLnBrk="1" hangingPunct="1">
              <a:lnSpc>
                <a:spcPct val="150000"/>
              </a:lnSpc>
              <a:defRPr/>
            </a:pPr>
            <a:r>
              <a:rPr lang="en-US" sz="2500" dirty="0">
                <a:latin typeface="Nunito Sans" pitchFamily="2" charset="0"/>
                <a:cs typeface="Arial" charset="0"/>
              </a:rPr>
              <a:t>It is a micro platform which is mainly used to develop mobile applications.</a:t>
            </a:r>
          </a:p>
          <a:p>
            <a:pPr algn="just" eaLnBrk="1" hangingPunct="1">
              <a:lnSpc>
                <a:spcPct val="150000"/>
              </a:lnSpc>
              <a:defRPr/>
            </a:pPr>
            <a:r>
              <a:rPr lang="en-US" sz="2500" dirty="0">
                <a:latin typeface="Nunito Sans" pitchFamily="2" charset="0"/>
                <a:cs typeface="Arial" charset="0"/>
              </a:rPr>
              <a:t>4) </a:t>
            </a:r>
            <a:r>
              <a:rPr lang="en-US" sz="2500" b="1" dirty="0" err="1">
                <a:latin typeface="Nunito Sans" pitchFamily="2" charset="0"/>
                <a:cs typeface="Arial" charset="0"/>
              </a:rPr>
              <a:t>JavaFx</a:t>
            </a:r>
            <a:r>
              <a:rPr lang="en-US" sz="2500" b="1" dirty="0">
                <a:latin typeface="Nunito Sans" pitchFamily="2" charset="0"/>
                <a:cs typeface="Arial" charset="0"/>
              </a:rPr>
              <a:t>   </a:t>
            </a:r>
          </a:p>
          <a:p>
            <a:pPr algn="just" eaLnBrk="1" hangingPunct="1">
              <a:lnSpc>
                <a:spcPct val="150000"/>
              </a:lnSpc>
              <a:defRPr/>
            </a:pPr>
            <a:r>
              <a:rPr lang="en-US" sz="2500" dirty="0">
                <a:latin typeface="Nunito Sans" pitchFamily="2" charset="0"/>
                <a:cs typeface="Arial" charset="0"/>
              </a:rPr>
              <a:t>It is used to develop rich internet applications. It uses light-weight user interface API.</a:t>
            </a:r>
          </a:p>
          <a:p>
            <a:pPr algn="just" eaLnBrk="1" hangingPunct="1">
              <a:lnSpc>
                <a:spcPct val="125000"/>
              </a:lnSpc>
              <a:defRPr/>
            </a:pP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08ED5078-7B41-F685-7B8C-66C4CD24028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CB41848-ABBC-B297-82B7-CFAD8C731174}"/>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BFDDE0F-8311-CAD9-67B2-3B2C41770C5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09786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6261E56-6749-8717-129A-1BE64F0737E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1E7B8E5-D63C-3580-F0C7-22554C8048D6}"/>
              </a:ext>
            </a:extLst>
          </p:cNvPr>
          <p:cNvSpPr txBox="1"/>
          <p:nvPr/>
        </p:nvSpPr>
        <p:spPr>
          <a:xfrm>
            <a:off x="450709" y="898357"/>
            <a:ext cx="10907041" cy="461624"/>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sz="2400" b="1" dirty="0">
                <a:solidFill>
                  <a:srgbClr val="333333"/>
                </a:solidFill>
                <a:latin typeface="Nunito Sans" pitchFamily="2" charset="0"/>
              </a:rPr>
              <a:t>D</a:t>
            </a:r>
            <a:r>
              <a:rPr lang="en-US" sz="2400" b="1" i="0" dirty="0">
                <a:solidFill>
                  <a:srgbClr val="333333"/>
                </a:solidFill>
                <a:effectLst/>
                <a:latin typeface="Nunito Sans" pitchFamily="2" charset="0"/>
              </a:rPr>
              <a:t>escription Of </a:t>
            </a:r>
            <a:r>
              <a:rPr lang="en-US" sz="2400" b="1" dirty="0">
                <a:solidFill>
                  <a:srgbClr val="333333"/>
                </a:solidFill>
                <a:latin typeface="Nunito Sans" pitchFamily="2" charset="0"/>
              </a:rPr>
              <a:t>E</a:t>
            </a:r>
            <a:r>
              <a:rPr lang="en-US" sz="2400" b="1" i="0" dirty="0">
                <a:solidFill>
                  <a:srgbClr val="333333"/>
                </a:solidFill>
                <a:effectLst/>
                <a:latin typeface="Nunito Sans" pitchFamily="2" charset="0"/>
              </a:rPr>
              <a:t>ach Primitive </a:t>
            </a:r>
            <a:r>
              <a:rPr lang="en-US" sz="2400" b="1" dirty="0">
                <a:solidFill>
                  <a:srgbClr val="333333"/>
                </a:solidFill>
                <a:latin typeface="Nunito Sans" pitchFamily="2" charset="0"/>
              </a:rPr>
              <a:t>D</a:t>
            </a:r>
            <a:r>
              <a:rPr lang="en-US" sz="2400" b="1" i="0" dirty="0">
                <a:solidFill>
                  <a:srgbClr val="333333"/>
                </a:solidFill>
                <a:effectLst/>
                <a:latin typeface="Nunito Sans" pitchFamily="2" charset="0"/>
              </a:rPr>
              <a:t>ata </a:t>
            </a:r>
            <a:r>
              <a:rPr lang="en-US" sz="2400" b="1" dirty="0">
                <a:solidFill>
                  <a:srgbClr val="333333"/>
                </a:solidFill>
                <a:latin typeface="Nunito Sans" pitchFamily="2" charset="0"/>
              </a:rPr>
              <a:t>T</a:t>
            </a:r>
            <a:r>
              <a:rPr lang="en-US" sz="2400" b="1" i="0" dirty="0">
                <a:solidFill>
                  <a:srgbClr val="333333"/>
                </a:solidFill>
                <a:effectLst/>
                <a:latin typeface="Nunito Sans" pitchFamily="2" charset="0"/>
              </a:rPr>
              <a:t>ype</a:t>
            </a: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8B64F492-5C3C-9513-C199-DAD71640EB7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D32368C-C3A0-CAC7-1FD0-C282DB66661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280B3C6-F56A-E0DE-E6ED-3C4E5CFFBE67}"/>
              </a:ext>
            </a:extLst>
          </p:cNvPr>
          <p:cNvPicPr preferRelativeResize="0"/>
          <p:nvPr/>
        </p:nvPicPr>
        <p:blipFill rotWithShape="1">
          <a:blip r:embed="rId3"/>
          <a:srcRect/>
          <a:stretch>
            <a:fillRect/>
          </a:stretch>
        </p:blipFill>
        <p:spPr>
          <a:xfrm>
            <a:off x="9305886" y="6431890"/>
            <a:ext cx="2356664" cy="298800"/>
          </a:xfrm>
          <a:prstGeom prst="rect">
            <a:avLst/>
          </a:prstGeom>
          <a:noFill/>
          <a:ln>
            <a:noFill/>
          </a:ln>
        </p:spPr>
      </p:pic>
      <p:graphicFrame>
        <p:nvGraphicFramePr>
          <p:cNvPr id="2" name="Table 1">
            <a:extLst>
              <a:ext uri="{FF2B5EF4-FFF2-40B4-BE49-F238E27FC236}">
                <a16:creationId xmlns:a16="http://schemas.microsoft.com/office/drawing/2014/main" id="{B3497DA7-F029-6ABD-F9D4-3C2CC79EE30B}"/>
              </a:ext>
            </a:extLst>
          </p:cNvPr>
          <p:cNvGraphicFramePr>
            <a:graphicFrameLocks noGrp="1"/>
          </p:cNvGraphicFramePr>
          <p:nvPr>
            <p:extLst>
              <p:ext uri="{D42A27DB-BD31-4B8C-83A1-F6EECF244321}">
                <p14:modId xmlns:p14="http://schemas.microsoft.com/office/powerpoint/2010/main" val="3536595158"/>
              </p:ext>
            </p:extLst>
          </p:nvPr>
        </p:nvGraphicFramePr>
        <p:xfrm>
          <a:off x="529450" y="1456654"/>
          <a:ext cx="11133100" cy="4903342"/>
        </p:xfrm>
        <a:graphic>
          <a:graphicData uri="http://schemas.openxmlformats.org/drawingml/2006/table">
            <a:tbl>
              <a:tblPr firstRow="1" bandRow="1">
                <a:tableStyleId>{21E4AEA4-8DFA-4A89-87EB-49C32662AFE0}</a:tableStyleId>
              </a:tblPr>
              <a:tblGrid>
                <a:gridCol w="1731969">
                  <a:extLst>
                    <a:ext uri="{9D8B030D-6E8A-4147-A177-3AD203B41FA5}">
                      <a16:colId xmlns:a16="http://schemas.microsoft.com/office/drawing/2014/main" val="3737194513"/>
                    </a:ext>
                  </a:extLst>
                </a:gridCol>
                <a:gridCol w="2349910">
                  <a:extLst>
                    <a:ext uri="{9D8B030D-6E8A-4147-A177-3AD203B41FA5}">
                      <a16:colId xmlns:a16="http://schemas.microsoft.com/office/drawing/2014/main" val="362391358"/>
                    </a:ext>
                  </a:extLst>
                </a:gridCol>
                <a:gridCol w="1474839">
                  <a:extLst>
                    <a:ext uri="{9D8B030D-6E8A-4147-A177-3AD203B41FA5}">
                      <a16:colId xmlns:a16="http://schemas.microsoft.com/office/drawing/2014/main" val="2487110624"/>
                    </a:ext>
                  </a:extLst>
                </a:gridCol>
                <a:gridCol w="3349762">
                  <a:extLst>
                    <a:ext uri="{9D8B030D-6E8A-4147-A177-3AD203B41FA5}">
                      <a16:colId xmlns:a16="http://schemas.microsoft.com/office/drawing/2014/main" val="692384248"/>
                    </a:ext>
                  </a:extLst>
                </a:gridCol>
                <a:gridCol w="2226620">
                  <a:extLst>
                    <a:ext uri="{9D8B030D-6E8A-4147-A177-3AD203B41FA5}">
                      <a16:colId xmlns:a16="http://schemas.microsoft.com/office/drawing/2014/main" val="1889243180"/>
                    </a:ext>
                  </a:extLst>
                </a:gridCol>
              </a:tblGrid>
              <a:tr h="365766">
                <a:tc>
                  <a:txBody>
                    <a:bodyPr/>
                    <a:lstStyle/>
                    <a:p>
                      <a:pPr algn="ctr" fontAlgn="b"/>
                      <a:r>
                        <a:rPr lang="en-IN" sz="1850" dirty="0">
                          <a:solidFill>
                            <a:schemeClr val="tx1"/>
                          </a:solidFill>
                          <a:effectLst/>
                          <a:latin typeface="Nunito Sans" pitchFamily="2" charset="0"/>
                        </a:rPr>
                        <a:t>Data type</a:t>
                      </a:r>
                    </a:p>
                  </a:txBody>
                  <a:tcPr marL="60960" marR="60960" marT="60960" marB="60960" anchor="b"/>
                </a:tc>
                <a:tc>
                  <a:txBody>
                    <a:bodyPr/>
                    <a:lstStyle/>
                    <a:p>
                      <a:pPr algn="ctr" fontAlgn="b"/>
                      <a:r>
                        <a:rPr lang="en-IN" sz="1850" dirty="0">
                          <a:solidFill>
                            <a:schemeClr val="tx1"/>
                          </a:solidFill>
                          <a:effectLst/>
                          <a:latin typeface="Nunito Sans" pitchFamily="2" charset="0"/>
                        </a:rPr>
                        <a:t>Meaning</a:t>
                      </a:r>
                    </a:p>
                  </a:txBody>
                  <a:tcPr marL="60960" marR="60960" marT="60960" marB="60960" anchor="b"/>
                </a:tc>
                <a:tc>
                  <a:txBody>
                    <a:bodyPr/>
                    <a:lstStyle/>
                    <a:p>
                      <a:pPr algn="ctr" fontAlgn="b"/>
                      <a:r>
                        <a:rPr lang="en-IN" sz="1850" dirty="0">
                          <a:solidFill>
                            <a:schemeClr val="tx1"/>
                          </a:solidFill>
                          <a:effectLst/>
                          <a:latin typeface="Nunito Sans" pitchFamily="2" charset="0"/>
                        </a:rPr>
                        <a:t>Memory size</a:t>
                      </a:r>
                    </a:p>
                  </a:txBody>
                  <a:tcPr marL="60960" marR="60960" marT="60960" marB="60960" anchor="b"/>
                </a:tc>
                <a:tc>
                  <a:txBody>
                    <a:bodyPr/>
                    <a:lstStyle/>
                    <a:p>
                      <a:pPr algn="ctr" fontAlgn="b"/>
                      <a:r>
                        <a:rPr lang="en-IN" sz="1850" dirty="0">
                          <a:solidFill>
                            <a:schemeClr val="tx1"/>
                          </a:solidFill>
                          <a:effectLst/>
                          <a:latin typeface="Nunito Sans" pitchFamily="2" charset="0"/>
                        </a:rPr>
                        <a:t>Range</a:t>
                      </a:r>
                    </a:p>
                  </a:txBody>
                  <a:tcPr marL="60960" marR="60960" marT="60960" marB="60960" anchor="b"/>
                </a:tc>
                <a:tc>
                  <a:txBody>
                    <a:bodyPr/>
                    <a:lstStyle/>
                    <a:p>
                      <a:pPr algn="ctr" fontAlgn="b"/>
                      <a:r>
                        <a:rPr lang="en-IN" sz="1850" dirty="0">
                          <a:solidFill>
                            <a:schemeClr val="tx1"/>
                          </a:solidFill>
                          <a:effectLst/>
                          <a:latin typeface="Nunito Sans" pitchFamily="2" charset="0"/>
                        </a:rPr>
                        <a:t>Default Value</a:t>
                      </a:r>
                    </a:p>
                  </a:txBody>
                  <a:tcPr marL="60960" marR="60960" marT="60960" marB="60960" anchor="b"/>
                </a:tc>
                <a:extLst>
                  <a:ext uri="{0D108BD9-81ED-4DB2-BD59-A6C34878D82A}">
                    <a16:rowId xmlns:a16="http://schemas.microsoft.com/office/drawing/2014/main" val="2424950014"/>
                  </a:ext>
                </a:extLst>
              </a:tr>
              <a:tr h="371476">
                <a:tc>
                  <a:txBody>
                    <a:bodyPr/>
                    <a:lstStyle/>
                    <a:p>
                      <a:pPr algn="ctr" fontAlgn="t"/>
                      <a:r>
                        <a:rPr lang="en-IN" sz="1850">
                          <a:effectLst/>
                          <a:latin typeface="Nunito Sans" pitchFamily="2" charset="0"/>
                        </a:rPr>
                        <a:t>byte</a:t>
                      </a:r>
                    </a:p>
                  </a:txBody>
                  <a:tcPr marL="60960" marR="60960" marT="60960" marB="60960"/>
                </a:tc>
                <a:tc>
                  <a:txBody>
                    <a:bodyPr/>
                    <a:lstStyle/>
                    <a:p>
                      <a:pPr algn="ctr" fontAlgn="t"/>
                      <a:r>
                        <a:rPr lang="en-IN" sz="1850">
                          <a:effectLst/>
                          <a:latin typeface="Nunito Sans" pitchFamily="2" charset="0"/>
                        </a:rPr>
                        <a:t>Whole numbers</a:t>
                      </a:r>
                    </a:p>
                  </a:txBody>
                  <a:tcPr marL="60960" marR="60960" marT="60960" marB="60960"/>
                </a:tc>
                <a:tc>
                  <a:txBody>
                    <a:bodyPr/>
                    <a:lstStyle/>
                    <a:p>
                      <a:pPr algn="ctr" fontAlgn="t"/>
                      <a:r>
                        <a:rPr lang="en-IN" sz="1850">
                          <a:effectLst/>
                          <a:latin typeface="Nunito Sans" pitchFamily="2" charset="0"/>
                        </a:rPr>
                        <a:t>1 byte</a:t>
                      </a:r>
                    </a:p>
                  </a:txBody>
                  <a:tcPr marL="60960" marR="60960" marT="60960" marB="60960"/>
                </a:tc>
                <a:tc>
                  <a:txBody>
                    <a:bodyPr/>
                    <a:lstStyle/>
                    <a:p>
                      <a:pPr algn="ctr" fontAlgn="t"/>
                      <a:r>
                        <a:rPr lang="en-IN" sz="1850" dirty="0">
                          <a:effectLst/>
                          <a:latin typeface="Nunito Sans" pitchFamily="2" charset="0"/>
                        </a:rPr>
                        <a:t>-128 to +127</a:t>
                      </a:r>
                    </a:p>
                  </a:txBody>
                  <a:tcPr marL="60960" marR="60960" marT="60960" marB="60960"/>
                </a:tc>
                <a:tc>
                  <a:txBody>
                    <a:bodyPr/>
                    <a:lstStyle/>
                    <a:p>
                      <a:pPr algn="ctr" fontAlgn="t"/>
                      <a:r>
                        <a:rPr lang="en-IN" sz="1850">
                          <a:effectLst/>
                          <a:latin typeface="Nunito Sans" pitchFamily="2" charset="0"/>
                        </a:rPr>
                        <a:t>0</a:t>
                      </a:r>
                    </a:p>
                  </a:txBody>
                  <a:tcPr marL="60960" marR="60960" marT="60960" marB="60960"/>
                </a:tc>
                <a:extLst>
                  <a:ext uri="{0D108BD9-81ED-4DB2-BD59-A6C34878D82A}">
                    <a16:rowId xmlns:a16="http://schemas.microsoft.com/office/drawing/2014/main" val="2315822624"/>
                  </a:ext>
                </a:extLst>
              </a:tr>
              <a:tr h="371476">
                <a:tc>
                  <a:txBody>
                    <a:bodyPr/>
                    <a:lstStyle/>
                    <a:p>
                      <a:pPr algn="ctr" fontAlgn="t"/>
                      <a:r>
                        <a:rPr lang="en-IN" sz="1850">
                          <a:effectLst/>
                          <a:latin typeface="Nunito Sans" pitchFamily="2" charset="0"/>
                        </a:rPr>
                        <a:t>short</a:t>
                      </a:r>
                    </a:p>
                  </a:txBody>
                  <a:tcPr marL="60960" marR="60960" marT="60960" marB="60960"/>
                </a:tc>
                <a:tc>
                  <a:txBody>
                    <a:bodyPr/>
                    <a:lstStyle/>
                    <a:p>
                      <a:pPr algn="ctr" fontAlgn="t"/>
                      <a:r>
                        <a:rPr lang="en-IN" sz="1850">
                          <a:effectLst/>
                          <a:latin typeface="Nunito Sans" pitchFamily="2" charset="0"/>
                        </a:rPr>
                        <a:t>Whole numbers</a:t>
                      </a:r>
                    </a:p>
                  </a:txBody>
                  <a:tcPr marL="60960" marR="60960" marT="60960" marB="60960"/>
                </a:tc>
                <a:tc>
                  <a:txBody>
                    <a:bodyPr/>
                    <a:lstStyle/>
                    <a:p>
                      <a:pPr algn="ctr" fontAlgn="t"/>
                      <a:r>
                        <a:rPr lang="en-IN" sz="1850">
                          <a:effectLst/>
                          <a:latin typeface="Nunito Sans" pitchFamily="2" charset="0"/>
                        </a:rPr>
                        <a:t>2 bytes</a:t>
                      </a:r>
                    </a:p>
                  </a:txBody>
                  <a:tcPr marL="60960" marR="60960" marT="60960" marB="60960"/>
                </a:tc>
                <a:tc>
                  <a:txBody>
                    <a:bodyPr/>
                    <a:lstStyle/>
                    <a:p>
                      <a:pPr algn="ctr" fontAlgn="t"/>
                      <a:r>
                        <a:rPr lang="en-IN" sz="1850" dirty="0">
                          <a:effectLst/>
                          <a:latin typeface="Nunito Sans" pitchFamily="2" charset="0"/>
                        </a:rPr>
                        <a:t>-32768 to +32767</a:t>
                      </a:r>
                    </a:p>
                  </a:txBody>
                  <a:tcPr marL="60960" marR="60960" marT="60960" marB="60960"/>
                </a:tc>
                <a:tc>
                  <a:txBody>
                    <a:bodyPr/>
                    <a:lstStyle/>
                    <a:p>
                      <a:pPr algn="ctr" fontAlgn="t"/>
                      <a:r>
                        <a:rPr lang="en-IN" sz="1850">
                          <a:effectLst/>
                          <a:latin typeface="Nunito Sans" pitchFamily="2" charset="0"/>
                        </a:rPr>
                        <a:t>0</a:t>
                      </a:r>
                    </a:p>
                  </a:txBody>
                  <a:tcPr marL="60960" marR="60960" marT="60960" marB="60960"/>
                </a:tc>
                <a:extLst>
                  <a:ext uri="{0D108BD9-81ED-4DB2-BD59-A6C34878D82A}">
                    <a16:rowId xmlns:a16="http://schemas.microsoft.com/office/drawing/2014/main" val="987704768"/>
                  </a:ext>
                </a:extLst>
              </a:tr>
              <a:tr h="618988">
                <a:tc>
                  <a:txBody>
                    <a:bodyPr/>
                    <a:lstStyle/>
                    <a:p>
                      <a:pPr algn="ctr" fontAlgn="t"/>
                      <a:r>
                        <a:rPr lang="en-IN" sz="1850">
                          <a:effectLst/>
                          <a:latin typeface="Nunito Sans" pitchFamily="2" charset="0"/>
                        </a:rPr>
                        <a:t>int</a:t>
                      </a:r>
                    </a:p>
                  </a:txBody>
                  <a:tcPr marL="60960" marR="60960" marT="60960" marB="60960"/>
                </a:tc>
                <a:tc>
                  <a:txBody>
                    <a:bodyPr/>
                    <a:lstStyle/>
                    <a:p>
                      <a:pPr algn="ctr" fontAlgn="t"/>
                      <a:r>
                        <a:rPr lang="en-IN" sz="1850" dirty="0">
                          <a:effectLst/>
                          <a:latin typeface="Nunito Sans" pitchFamily="2" charset="0"/>
                        </a:rPr>
                        <a:t>Whole numbers</a:t>
                      </a:r>
                    </a:p>
                  </a:txBody>
                  <a:tcPr marL="60960" marR="60960" marT="60960" marB="60960"/>
                </a:tc>
                <a:tc>
                  <a:txBody>
                    <a:bodyPr/>
                    <a:lstStyle/>
                    <a:p>
                      <a:pPr algn="ctr" fontAlgn="t"/>
                      <a:r>
                        <a:rPr lang="en-IN" sz="1850" dirty="0">
                          <a:effectLst/>
                          <a:latin typeface="Nunito Sans" pitchFamily="2" charset="0"/>
                        </a:rPr>
                        <a:t>4 bytes</a:t>
                      </a:r>
                    </a:p>
                  </a:txBody>
                  <a:tcPr marL="60960" marR="60960" marT="60960" marB="60960"/>
                </a:tc>
                <a:tc>
                  <a:txBody>
                    <a:bodyPr/>
                    <a:lstStyle/>
                    <a:p>
                      <a:pPr algn="ctr" fontAlgn="t"/>
                      <a:r>
                        <a:rPr lang="en-IN" sz="1850" dirty="0">
                          <a:effectLst/>
                          <a:latin typeface="Nunito Sans" pitchFamily="2" charset="0"/>
                        </a:rPr>
                        <a:t>-2,147,483,648 to +2,147,483,647</a:t>
                      </a:r>
                    </a:p>
                  </a:txBody>
                  <a:tcPr marL="60960" marR="60960" marT="60960" marB="60960"/>
                </a:tc>
                <a:tc>
                  <a:txBody>
                    <a:bodyPr/>
                    <a:lstStyle/>
                    <a:p>
                      <a:pPr algn="ctr" fontAlgn="t"/>
                      <a:r>
                        <a:rPr lang="en-IN" sz="1850" dirty="0">
                          <a:effectLst/>
                          <a:latin typeface="Nunito Sans" pitchFamily="2" charset="0"/>
                        </a:rPr>
                        <a:t>0</a:t>
                      </a:r>
                    </a:p>
                  </a:txBody>
                  <a:tcPr marL="60960" marR="60960" marT="60960" marB="60960"/>
                </a:tc>
                <a:extLst>
                  <a:ext uri="{0D108BD9-81ED-4DB2-BD59-A6C34878D82A}">
                    <a16:rowId xmlns:a16="http://schemas.microsoft.com/office/drawing/2014/main" val="776442164"/>
                  </a:ext>
                </a:extLst>
              </a:tr>
              <a:tr h="1108582">
                <a:tc>
                  <a:txBody>
                    <a:bodyPr/>
                    <a:lstStyle/>
                    <a:p>
                      <a:pPr algn="ctr" fontAlgn="t"/>
                      <a:r>
                        <a:rPr lang="en-IN" sz="1850">
                          <a:effectLst/>
                          <a:latin typeface="Nunito Sans" pitchFamily="2" charset="0"/>
                        </a:rPr>
                        <a:t>long</a:t>
                      </a:r>
                    </a:p>
                  </a:txBody>
                  <a:tcPr marL="60960" marR="60960" marT="60960" marB="60960"/>
                </a:tc>
                <a:tc>
                  <a:txBody>
                    <a:bodyPr/>
                    <a:lstStyle/>
                    <a:p>
                      <a:pPr algn="ctr" fontAlgn="t"/>
                      <a:r>
                        <a:rPr lang="en-IN" sz="1850" dirty="0">
                          <a:effectLst/>
                          <a:latin typeface="Nunito Sans" pitchFamily="2" charset="0"/>
                        </a:rPr>
                        <a:t>Whole numbers</a:t>
                      </a:r>
                    </a:p>
                  </a:txBody>
                  <a:tcPr marL="60960" marR="60960" marT="60960" marB="60960"/>
                </a:tc>
                <a:tc>
                  <a:txBody>
                    <a:bodyPr/>
                    <a:lstStyle/>
                    <a:p>
                      <a:pPr algn="ctr" fontAlgn="t"/>
                      <a:r>
                        <a:rPr lang="en-IN" sz="1850" dirty="0">
                          <a:effectLst/>
                          <a:latin typeface="Nunito Sans" pitchFamily="2" charset="0"/>
                        </a:rPr>
                        <a:t>8 bytes</a:t>
                      </a:r>
                    </a:p>
                  </a:txBody>
                  <a:tcPr marL="60960" marR="60960" marT="60960" marB="60960"/>
                </a:tc>
                <a:tc>
                  <a:txBody>
                    <a:bodyPr/>
                    <a:lstStyle/>
                    <a:p>
                      <a:pPr algn="ctr" fontAlgn="t"/>
                      <a:r>
                        <a:rPr lang="en-IN" sz="1850" dirty="0">
                          <a:effectLst/>
                          <a:latin typeface="Nunito Sans" pitchFamily="2" charset="0"/>
                        </a:rPr>
                        <a:t>-9,223,372,036,854,775,808 to +9,223,372,036,854,775,807</a:t>
                      </a:r>
                    </a:p>
                  </a:txBody>
                  <a:tcPr marL="60960" marR="60960" marT="60960" marB="60960"/>
                </a:tc>
                <a:tc>
                  <a:txBody>
                    <a:bodyPr/>
                    <a:lstStyle/>
                    <a:p>
                      <a:pPr algn="ctr" fontAlgn="t"/>
                      <a:r>
                        <a:rPr lang="en-IN" sz="1850">
                          <a:effectLst/>
                          <a:latin typeface="Nunito Sans" pitchFamily="2" charset="0"/>
                        </a:rPr>
                        <a:t>0L</a:t>
                      </a:r>
                    </a:p>
                  </a:txBody>
                  <a:tcPr marL="60960" marR="60960" marT="60960" marB="60960"/>
                </a:tc>
                <a:extLst>
                  <a:ext uri="{0D108BD9-81ED-4DB2-BD59-A6C34878D82A}">
                    <a16:rowId xmlns:a16="http://schemas.microsoft.com/office/drawing/2014/main" val="2685734565"/>
                  </a:ext>
                </a:extLst>
              </a:tr>
              <a:tr h="371476">
                <a:tc>
                  <a:txBody>
                    <a:bodyPr/>
                    <a:lstStyle/>
                    <a:p>
                      <a:pPr algn="ctr" fontAlgn="t"/>
                      <a:r>
                        <a:rPr lang="en-IN" sz="1850">
                          <a:effectLst/>
                          <a:latin typeface="Nunito Sans" pitchFamily="2" charset="0"/>
                        </a:rPr>
                        <a:t>float</a:t>
                      </a:r>
                    </a:p>
                  </a:txBody>
                  <a:tcPr marL="60960" marR="60960" marT="60960" marB="60960"/>
                </a:tc>
                <a:tc>
                  <a:txBody>
                    <a:bodyPr/>
                    <a:lstStyle/>
                    <a:p>
                      <a:pPr algn="ctr" fontAlgn="t"/>
                      <a:r>
                        <a:rPr lang="en-IN" sz="1850">
                          <a:effectLst/>
                          <a:latin typeface="Nunito Sans" pitchFamily="2" charset="0"/>
                        </a:rPr>
                        <a:t>Fractional numbers</a:t>
                      </a:r>
                    </a:p>
                  </a:txBody>
                  <a:tcPr marL="60960" marR="60960" marT="60960" marB="60960"/>
                </a:tc>
                <a:tc>
                  <a:txBody>
                    <a:bodyPr/>
                    <a:lstStyle/>
                    <a:p>
                      <a:pPr algn="ctr" fontAlgn="t"/>
                      <a:r>
                        <a:rPr lang="en-IN" sz="1850" dirty="0">
                          <a:effectLst/>
                          <a:latin typeface="Nunito Sans" pitchFamily="2" charset="0"/>
                        </a:rPr>
                        <a:t>4 bytes</a:t>
                      </a:r>
                    </a:p>
                  </a:txBody>
                  <a:tcPr marL="60960" marR="60960" marT="60960" marB="60960"/>
                </a:tc>
                <a:tc>
                  <a:txBody>
                    <a:bodyPr/>
                    <a:lstStyle/>
                    <a:p>
                      <a:pPr algn="ctr" fontAlgn="t"/>
                      <a:r>
                        <a:rPr lang="en-IN" sz="1850">
                          <a:effectLst/>
                          <a:latin typeface="Nunito Sans" pitchFamily="2" charset="0"/>
                        </a:rPr>
                        <a:t>-</a:t>
                      </a:r>
                    </a:p>
                  </a:txBody>
                  <a:tcPr marL="60960" marR="60960" marT="60960" marB="60960"/>
                </a:tc>
                <a:tc>
                  <a:txBody>
                    <a:bodyPr/>
                    <a:lstStyle/>
                    <a:p>
                      <a:pPr algn="ctr" fontAlgn="t"/>
                      <a:r>
                        <a:rPr lang="en-IN" sz="1850">
                          <a:effectLst/>
                          <a:latin typeface="Nunito Sans" pitchFamily="2" charset="0"/>
                        </a:rPr>
                        <a:t>0.0f</a:t>
                      </a:r>
                    </a:p>
                  </a:txBody>
                  <a:tcPr marL="60960" marR="60960" marT="60960" marB="60960"/>
                </a:tc>
                <a:extLst>
                  <a:ext uri="{0D108BD9-81ED-4DB2-BD59-A6C34878D82A}">
                    <a16:rowId xmlns:a16="http://schemas.microsoft.com/office/drawing/2014/main" val="3195840832"/>
                  </a:ext>
                </a:extLst>
              </a:tr>
              <a:tr h="371476">
                <a:tc>
                  <a:txBody>
                    <a:bodyPr/>
                    <a:lstStyle/>
                    <a:p>
                      <a:pPr algn="ctr" fontAlgn="t"/>
                      <a:r>
                        <a:rPr lang="en-IN" sz="1850">
                          <a:effectLst/>
                          <a:latin typeface="Nunito Sans" pitchFamily="2" charset="0"/>
                        </a:rPr>
                        <a:t>double</a:t>
                      </a:r>
                    </a:p>
                  </a:txBody>
                  <a:tcPr marL="60960" marR="60960" marT="60960" marB="60960"/>
                </a:tc>
                <a:tc>
                  <a:txBody>
                    <a:bodyPr/>
                    <a:lstStyle/>
                    <a:p>
                      <a:pPr algn="ctr" fontAlgn="t"/>
                      <a:r>
                        <a:rPr lang="en-IN" sz="1850" dirty="0">
                          <a:effectLst/>
                          <a:latin typeface="Nunito Sans" pitchFamily="2" charset="0"/>
                        </a:rPr>
                        <a:t>Fractional numbers</a:t>
                      </a:r>
                    </a:p>
                  </a:txBody>
                  <a:tcPr marL="60960" marR="60960" marT="60960" marB="60960"/>
                </a:tc>
                <a:tc>
                  <a:txBody>
                    <a:bodyPr/>
                    <a:lstStyle/>
                    <a:p>
                      <a:pPr algn="ctr" fontAlgn="t"/>
                      <a:r>
                        <a:rPr lang="en-IN" sz="1850">
                          <a:effectLst/>
                          <a:latin typeface="Nunito Sans" pitchFamily="2" charset="0"/>
                        </a:rPr>
                        <a:t>8 bytes</a:t>
                      </a:r>
                    </a:p>
                  </a:txBody>
                  <a:tcPr marL="60960" marR="60960" marT="60960" marB="60960"/>
                </a:tc>
                <a:tc>
                  <a:txBody>
                    <a:bodyPr/>
                    <a:lstStyle/>
                    <a:p>
                      <a:pPr algn="ctr" fontAlgn="t"/>
                      <a:r>
                        <a:rPr lang="en-IN" sz="1850" dirty="0">
                          <a:effectLst/>
                          <a:latin typeface="Nunito Sans" pitchFamily="2" charset="0"/>
                        </a:rPr>
                        <a:t>-</a:t>
                      </a:r>
                    </a:p>
                  </a:txBody>
                  <a:tcPr marL="60960" marR="60960" marT="60960" marB="60960"/>
                </a:tc>
                <a:tc>
                  <a:txBody>
                    <a:bodyPr/>
                    <a:lstStyle/>
                    <a:p>
                      <a:pPr algn="ctr" fontAlgn="t"/>
                      <a:r>
                        <a:rPr lang="en-IN" sz="1850" dirty="0">
                          <a:effectLst/>
                          <a:latin typeface="Nunito Sans" pitchFamily="2" charset="0"/>
                        </a:rPr>
                        <a:t>0.0d</a:t>
                      </a:r>
                    </a:p>
                  </a:txBody>
                  <a:tcPr marL="60960" marR="60960" marT="60960" marB="60960"/>
                </a:tc>
                <a:extLst>
                  <a:ext uri="{0D108BD9-81ED-4DB2-BD59-A6C34878D82A}">
                    <a16:rowId xmlns:a16="http://schemas.microsoft.com/office/drawing/2014/main" val="3258812820"/>
                  </a:ext>
                </a:extLst>
              </a:tr>
              <a:tr h="371476">
                <a:tc>
                  <a:txBody>
                    <a:bodyPr/>
                    <a:lstStyle/>
                    <a:p>
                      <a:pPr algn="ctr" fontAlgn="t"/>
                      <a:r>
                        <a:rPr lang="en-IN" sz="1850">
                          <a:effectLst/>
                          <a:latin typeface="Nunito Sans" pitchFamily="2" charset="0"/>
                        </a:rPr>
                        <a:t>char</a:t>
                      </a:r>
                    </a:p>
                  </a:txBody>
                  <a:tcPr marL="60960" marR="60960" marT="60960" marB="60960"/>
                </a:tc>
                <a:tc>
                  <a:txBody>
                    <a:bodyPr/>
                    <a:lstStyle/>
                    <a:p>
                      <a:pPr algn="ctr" fontAlgn="t"/>
                      <a:r>
                        <a:rPr lang="en-IN" sz="1850">
                          <a:effectLst/>
                          <a:latin typeface="Nunito Sans" pitchFamily="2" charset="0"/>
                        </a:rPr>
                        <a:t>Single character</a:t>
                      </a:r>
                    </a:p>
                  </a:txBody>
                  <a:tcPr marL="60960" marR="60960" marT="60960" marB="60960"/>
                </a:tc>
                <a:tc>
                  <a:txBody>
                    <a:bodyPr/>
                    <a:lstStyle/>
                    <a:p>
                      <a:pPr algn="ctr" fontAlgn="t"/>
                      <a:r>
                        <a:rPr lang="en-IN" sz="1850">
                          <a:effectLst/>
                          <a:latin typeface="Nunito Sans" pitchFamily="2" charset="0"/>
                        </a:rPr>
                        <a:t>2 bytes</a:t>
                      </a:r>
                    </a:p>
                  </a:txBody>
                  <a:tcPr marL="60960" marR="60960" marT="60960" marB="60960"/>
                </a:tc>
                <a:tc>
                  <a:txBody>
                    <a:bodyPr/>
                    <a:lstStyle/>
                    <a:p>
                      <a:pPr algn="ctr" fontAlgn="t"/>
                      <a:r>
                        <a:rPr lang="en-IN" sz="1850">
                          <a:effectLst/>
                          <a:latin typeface="Nunito Sans" pitchFamily="2" charset="0"/>
                        </a:rPr>
                        <a:t>0 to 65535</a:t>
                      </a:r>
                    </a:p>
                  </a:txBody>
                  <a:tcPr marL="60960" marR="60960" marT="60960" marB="60960"/>
                </a:tc>
                <a:tc>
                  <a:txBody>
                    <a:bodyPr/>
                    <a:lstStyle/>
                    <a:p>
                      <a:pPr algn="ctr" fontAlgn="t"/>
                      <a:r>
                        <a:rPr lang="en-IN" sz="1850">
                          <a:effectLst/>
                          <a:latin typeface="Nunito Sans" pitchFamily="2" charset="0"/>
                        </a:rPr>
                        <a:t>\u0000</a:t>
                      </a:r>
                    </a:p>
                  </a:txBody>
                  <a:tcPr marL="60960" marR="60960" marT="60960" marB="60960"/>
                </a:tc>
                <a:extLst>
                  <a:ext uri="{0D108BD9-81ED-4DB2-BD59-A6C34878D82A}">
                    <a16:rowId xmlns:a16="http://schemas.microsoft.com/office/drawing/2014/main" val="1309736150"/>
                  </a:ext>
                </a:extLst>
              </a:tr>
              <a:tr h="365766">
                <a:tc>
                  <a:txBody>
                    <a:bodyPr/>
                    <a:lstStyle/>
                    <a:p>
                      <a:pPr algn="ctr" fontAlgn="t"/>
                      <a:r>
                        <a:rPr lang="en-IN" sz="1850">
                          <a:effectLst/>
                          <a:latin typeface="Nunito Sans" pitchFamily="2" charset="0"/>
                        </a:rPr>
                        <a:t>boolean</a:t>
                      </a:r>
                    </a:p>
                  </a:txBody>
                  <a:tcPr marL="60960" marR="60960" marT="60960" marB="60960"/>
                </a:tc>
                <a:tc>
                  <a:txBody>
                    <a:bodyPr/>
                    <a:lstStyle/>
                    <a:p>
                      <a:pPr algn="ctr" fontAlgn="t"/>
                      <a:r>
                        <a:rPr lang="en-IN" sz="1850" dirty="0">
                          <a:effectLst/>
                          <a:latin typeface="Nunito Sans" pitchFamily="2" charset="0"/>
                        </a:rPr>
                        <a:t>unsigned char</a:t>
                      </a:r>
                    </a:p>
                  </a:txBody>
                  <a:tcPr marL="60960" marR="60960" marT="60960" marB="60960"/>
                </a:tc>
                <a:tc>
                  <a:txBody>
                    <a:bodyPr/>
                    <a:lstStyle/>
                    <a:p>
                      <a:pPr algn="ctr" fontAlgn="t"/>
                      <a:r>
                        <a:rPr lang="en-IN" sz="1850">
                          <a:effectLst/>
                          <a:latin typeface="Nunito Sans" pitchFamily="2" charset="0"/>
                        </a:rPr>
                        <a:t>1 bit</a:t>
                      </a:r>
                    </a:p>
                  </a:txBody>
                  <a:tcPr marL="60960" marR="60960" marT="60960" marB="60960"/>
                </a:tc>
                <a:tc>
                  <a:txBody>
                    <a:bodyPr/>
                    <a:lstStyle/>
                    <a:p>
                      <a:pPr algn="ctr" fontAlgn="t"/>
                      <a:r>
                        <a:rPr lang="en-US" sz="1850" dirty="0">
                          <a:effectLst/>
                          <a:latin typeface="Nunito Sans" pitchFamily="2" charset="0"/>
                        </a:rPr>
                        <a:t>True or False</a:t>
                      </a:r>
                      <a:endParaRPr lang="en-IN" sz="1850" dirty="0">
                        <a:effectLst/>
                        <a:latin typeface="Nunito Sans" pitchFamily="2" charset="0"/>
                      </a:endParaRPr>
                    </a:p>
                  </a:txBody>
                  <a:tcPr marL="60960" marR="60960" marT="60960" marB="60960"/>
                </a:tc>
                <a:tc>
                  <a:txBody>
                    <a:bodyPr/>
                    <a:lstStyle/>
                    <a:p>
                      <a:pPr algn="ctr" fontAlgn="t"/>
                      <a:r>
                        <a:rPr lang="en-IN" sz="1850" dirty="0">
                          <a:effectLst/>
                          <a:latin typeface="Nunito Sans" pitchFamily="2" charset="0"/>
                        </a:rPr>
                        <a:t>0 (false)</a:t>
                      </a:r>
                    </a:p>
                  </a:txBody>
                  <a:tcPr marL="60960" marR="60960" marT="60960" marB="60960"/>
                </a:tc>
                <a:extLst>
                  <a:ext uri="{0D108BD9-81ED-4DB2-BD59-A6C34878D82A}">
                    <a16:rowId xmlns:a16="http://schemas.microsoft.com/office/drawing/2014/main" val="2822371519"/>
                  </a:ext>
                </a:extLst>
              </a:tr>
            </a:tbl>
          </a:graphicData>
        </a:graphic>
      </p:graphicFrame>
    </p:spTree>
    <p:extLst>
      <p:ext uri="{BB962C8B-B14F-4D97-AF65-F5344CB8AC3E}">
        <p14:creationId xmlns:p14="http://schemas.microsoft.com/office/powerpoint/2010/main" val="389396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698C68C-361C-E364-166D-0EF0377393D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07E78F8-1DA5-7A5D-C734-B03E686CFA3F}"/>
              </a:ext>
            </a:extLst>
          </p:cNvPr>
          <p:cNvSpPr txBox="1"/>
          <p:nvPr/>
        </p:nvSpPr>
        <p:spPr>
          <a:xfrm>
            <a:off x="755509" y="883618"/>
            <a:ext cx="10907041" cy="5632271"/>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Type Casting</a:t>
            </a:r>
          </a:p>
          <a:p>
            <a:pPr eaLnBrk="1" hangingPunct="1">
              <a:spcBef>
                <a:spcPct val="0"/>
              </a:spcBef>
              <a:buClrTx/>
              <a:buSzTx/>
              <a:buFontTx/>
              <a:buNone/>
            </a:pPr>
            <a:endParaRPr lang="en-US" altLang="en-US" sz="2400" b="1" dirty="0">
              <a:latin typeface="Nunito Sans" pitchFamily="2" charset="0"/>
            </a:endParaRPr>
          </a:p>
          <a:p>
            <a:pPr marL="342900" indent="-342900" eaLnBrk="1" hangingPunct="1">
              <a:spcBef>
                <a:spcPct val="0"/>
              </a:spcBef>
              <a:buClrTx/>
              <a:buSzTx/>
              <a:buFont typeface="Arial" panose="020B0604020202020204" pitchFamily="34" charset="0"/>
              <a:buChar char="•"/>
            </a:pPr>
            <a:r>
              <a:rPr lang="en-US" altLang="en-US" sz="2400" dirty="0">
                <a:latin typeface="Nunito Sans" pitchFamily="2" charset="0"/>
              </a:rPr>
              <a:t>Type casting is when you assign a value of one primitive data type to another type.</a:t>
            </a:r>
          </a:p>
          <a:p>
            <a:pPr eaLnBrk="1" hangingPunct="1">
              <a:spcBef>
                <a:spcPct val="0"/>
              </a:spcBef>
              <a:buClrTx/>
              <a:buSzTx/>
              <a:buFontTx/>
              <a:buNone/>
            </a:pPr>
            <a:endParaRPr lang="en-US" altLang="en-US" sz="2400" dirty="0">
              <a:latin typeface="Nunito Sans" pitchFamily="2" charset="0"/>
            </a:endParaRPr>
          </a:p>
          <a:p>
            <a:pPr eaLnBrk="1" hangingPunct="1">
              <a:lnSpc>
                <a:spcPct val="150000"/>
              </a:lnSpc>
              <a:spcBef>
                <a:spcPct val="0"/>
              </a:spcBef>
              <a:buClrTx/>
              <a:buSzTx/>
              <a:buFontTx/>
              <a:buNone/>
            </a:pPr>
            <a:r>
              <a:rPr lang="en-US" altLang="en-US" sz="2400" b="1" dirty="0">
                <a:latin typeface="Nunito Sans" pitchFamily="2" charset="0"/>
              </a:rPr>
              <a:t>Widening Casting </a:t>
            </a:r>
            <a:r>
              <a:rPr lang="en-US" altLang="en-US" sz="2400" dirty="0">
                <a:latin typeface="Nunito Sans" pitchFamily="2" charset="0"/>
              </a:rPr>
              <a:t>(automatically)</a:t>
            </a:r>
          </a:p>
          <a:p>
            <a:pPr eaLnBrk="1" hangingPunct="1">
              <a:lnSpc>
                <a:spcPct val="150000"/>
              </a:lnSpc>
              <a:spcBef>
                <a:spcPct val="0"/>
              </a:spcBef>
              <a:buClrTx/>
              <a:buSzTx/>
              <a:buFontTx/>
              <a:buNone/>
            </a:pPr>
            <a:r>
              <a:rPr lang="en-US" altLang="en-US" sz="2400" dirty="0">
                <a:latin typeface="Nunito Sans" pitchFamily="2" charset="0"/>
              </a:rPr>
              <a:t>converting a smaller type to a larger type size</a:t>
            </a:r>
          </a:p>
          <a:p>
            <a:pPr eaLnBrk="1" hangingPunct="1">
              <a:lnSpc>
                <a:spcPct val="150000"/>
              </a:lnSpc>
              <a:spcBef>
                <a:spcPct val="0"/>
              </a:spcBef>
              <a:buClrTx/>
              <a:buSzTx/>
              <a:buFontTx/>
              <a:buNone/>
            </a:pPr>
            <a:r>
              <a:rPr lang="en-US" altLang="en-US" sz="2400" dirty="0">
                <a:latin typeface="Nunito Sans" pitchFamily="2" charset="0"/>
              </a:rPr>
              <a:t>byte -&gt; short -&gt; char -&gt; int -&gt; long -&gt; float -&gt; double</a:t>
            </a:r>
          </a:p>
          <a:p>
            <a:pPr eaLnBrk="1" hangingPunct="1">
              <a:spcBef>
                <a:spcPct val="0"/>
              </a:spcBef>
              <a:buClrTx/>
              <a:buSzTx/>
              <a:buFontTx/>
              <a:buNone/>
            </a:pPr>
            <a:endParaRPr lang="en-US" altLang="en-US" sz="2400" dirty="0">
              <a:latin typeface="Nunito Sans" pitchFamily="2" charset="0"/>
            </a:endParaRPr>
          </a:p>
          <a:p>
            <a:pPr eaLnBrk="1" hangingPunct="1">
              <a:lnSpc>
                <a:spcPct val="150000"/>
              </a:lnSpc>
              <a:spcBef>
                <a:spcPct val="0"/>
              </a:spcBef>
              <a:buClrTx/>
              <a:buSzTx/>
              <a:buFontTx/>
              <a:buNone/>
            </a:pPr>
            <a:r>
              <a:rPr lang="en-US" altLang="en-US" sz="2400" b="1" dirty="0">
                <a:latin typeface="Nunito Sans" pitchFamily="2" charset="0"/>
              </a:rPr>
              <a:t>Narrowing Casting </a:t>
            </a:r>
            <a:r>
              <a:rPr lang="en-US" altLang="en-US" sz="2400" dirty="0">
                <a:latin typeface="Nunito Sans" pitchFamily="2" charset="0"/>
              </a:rPr>
              <a:t>(manually)</a:t>
            </a:r>
          </a:p>
          <a:p>
            <a:pPr eaLnBrk="1" hangingPunct="1">
              <a:lnSpc>
                <a:spcPct val="150000"/>
              </a:lnSpc>
              <a:spcBef>
                <a:spcPct val="0"/>
              </a:spcBef>
              <a:buClrTx/>
              <a:buSzTx/>
              <a:buFontTx/>
              <a:buNone/>
            </a:pPr>
            <a:r>
              <a:rPr lang="en-US" altLang="en-US" sz="2400" dirty="0">
                <a:latin typeface="Nunito Sans" pitchFamily="2" charset="0"/>
              </a:rPr>
              <a:t>converting a larger type to a smaller size type</a:t>
            </a:r>
          </a:p>
          <a:p>
            <a:pPr eaLnBrk="1" hangingPunct="1">
              <a:lnSpc>
                <a:spcPct val="150000"/>
              </a:lnSpc>
              <a:spcBef>
                <a:spcPct val="0"/>
              </a:spcBef>
              <a:buClrTx/>
              <a:buSzTx/>
              <a:buFontTx/>
              <a:buNone/>
            </a:pPr>
            <a:r>
              <a:rPr lang="en-US" altLang="en-US" sz="2400" dirty="0">
                <a:latin typeface="Nunito Sans" pitchFamily="2" charset="0"/>
              </a:rPr>
              <a:t>double -&gt; float -&gt; long -&gt; int -&gt; char -&gt; short -&gt; byte</a:t>
            </a:r>
          </a:p>
        </p:txBody>
      </p:sp>
      <p:sp>
        <p:nvSpPr>
          <p:cNvPr id="115" name="Google Shape;115;p3">
            <a:extLst>
              <a:ext uri="{FF2B5EF4-FFF2-40B4-BE49-F238E27FC236}">
                <a16:creationId xmlns:a16="http://schemas.microsoft.com/office/drawing/2014/main" id="{350EA885-0A5E-8643-1583-1CD65CA06DC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CAE3D1B-6103-BD0B-B249-55E84FBF3D8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02DAA52D-0FF7-0B6D-B709-C87C956AFF3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519343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85BB7BF-4AEC-1405-EEF1-500E5C2A1DE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3871A5-D7E8-A5D6-78D2-D9385683F810}"/>
              </a:ext>
            </a:extLst>
          </p:cNvPr>
          <p:cNvSpPr txBox="1"/>
          <p:nvPr/>
        </p:nvSpPr>
        <p:spPr>
          <a:xfrm>
            <a:off x="853832" y="946233"/>
            <a:ext cx="10907041" cy="461624"/>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sz="2400" b="1" dirty="0">
                <a:solidFill>
                  <a:srgbClr val="333333"/>
                </a:solidFill>
                <a:latin typeface="Nunito Sans" pitchFamily="2" charset="0"/>
              </a:rPr>
              <a:t>Java Operators</a:t>
            </a: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5DD703F0-11C9-6C33-79ED-AA256AB10F8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96708E-531A-DEC9-D434-934F1EC38A0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graphicFrame>
        <p:nvGraphicFramePr>
          <p:cNvPr id="2" name="Table 1">
            <a:extLst>
              <a:ext uri="{FF2B5EF4-FFF2-40B4-BE49-F238E27FC236}">
                <a16:creationId xmlns:a16="http://schemas.microsoft.com/office/drawing/2014/main" id="{DE5ECA5C-21A4-C81D-C02F-75CC23CBFB68}"/>
              </a:ext>
            </a:extLst>
          </p:cNvPr>
          <p:cNvGraphicFramePr>
            <a:graphicFrameLocks noGrp="1"/>
          </p:cNvGraphicFramePr>
          <p:nvPr>
            <p:extLst>
              <p:ext uri="{D42A27DB-BD31-4B8C-83A1-F6EECF244321}">
                <p14:modId xmlns:p14="http://schemas.microsoft.com/office/powerpoint/2010/main" val="1038602656"/>
              </p:ext>
            </p:extLst>
          </p:nvPr>
        </p:nvGraphicFramePr>
        <p:xfrm>
          <a:off x="1689657" y="1458304"/>
          <a:ext cx="6976816" cy="5300920"/>
        </p:xfrm>
        <a:graphic>
          <a:graphicData uri="http://schemas.openxmlformats.org/drawingml/2006/table">
            <a:tbl>
              <a:tblPr firstRow="1" bandRow="1">
                <a:tableStyleId>{21E4AEA4-8DFA-4A89-87EB-49C32662AFE0}</a:tableStyleId>
              </a:tblPr>
              <a:tblGrid>
                <a:gridCol w="1730794">
                  <a:extLst>
                    <a:ext uri="{9D8B030D-6E8A-4147-A177-3AD203B41FA5}">
                      <a16:colId xmlns:a16="http://schemas.microsoft.com/office/drawing/2014/main" val="3737194513"/>
                    </a:ext>
                  </a:extLst>
                </a:gridCol>
                <a:gridCol w="2555095">
                  <a:extLst>
                    <a:ext uri="{9D8B030D-6E8A-4147-A177-3AD203B41FA5}">
                      <a16:colId xmlns:a16="http://schemas.microsoft.com/office/drawing/2014/main" val="362391358"/>
                    </a:ext>
                  </a:extLst>
                </a:gridCol>
                <a:gridCol w="2690927">
                  <a:extLst>
                    <a:ext uri="{9D8B030D-6E8A-4147-A177-3AD203B41FA5}">
                      <a16:colId xmlns:a16="http://schemas.microsoft.com/office/drawing/2014/main" val="2487110624"/>
                    </a:ext>
                  </a:extLst>
                </a:gridCol>
              </a:tblGrid>
              <a:tr h="332397">
                <a:tc>
                  <a:txBody>
                    <a:bodyPr/>
                    <a:lstStyle/>
                    <a:p>
                      <a:pPr algn="ctr" fontAlgn="t"/>
                      <a:r>
                        <a:rPr lang="en-US" sz="1800" b="1" dirty="0">
                          <a:solidFill>
                            <a:srgbClr val="000000"/>
                          </a:solidFill>
                          <a:latin typeface="Nunito Sans" pitchFamily="2" charset="0"/>
                          <a:cs typeface="Times New Roman" pitchFamily="18" charset="0"/>
                        </a:rPr>
                        <a:t>Operator Type</a:t>
                      </a:r>
                    </a:p>
                  </a:txBody>
                  <a:tcPr marL="61328" marR="61328" marT="61321" marB="61321"/>
                </a:tc>
                <a:tc>
                  <a:txBody>
                    <a:bodyPr/>
                    <a:lstStyle/>
                    <a:p>
                      <a:pPr algn="ctr" fontAlgn="t"/>
                      <a:r>
                        <a:rPr lang="en-US" sz="1800" b="1" dirty="0">
                          <a:solidFill>
                            <a:srgbClr val="000000"/>
                          </a:solidFill>
                          <a:latin typeface="Nunito Sans" pitchFamily="2" charset="0"/>
                          <a:cs typeface="Times New Roman" pitchFamily="18" charset="0"/>
                        </a:rPr>
                        <a:t>Category</a:t>
                      </a:r>
                    </a:p>
                  </a:txBody>
                  <a:tcPr marL="61328" marR="61328" marT="61321" marB="61321"/>
                </a:tc>
                <a:tc>
                  <a:txBody>
                    <a:bodyPr/>
                    <a:lstStyle/>
                    <a:p>
                      <a:pPr algn="ctr" fontAlgn="t"/>
                      <a:r>
                        <a:rPr lang="en-US" sz="1800" b="1" dirty="0">
                          <a:solidFill>
                            <a:srgbClr val="000000"/>
                          </a:solidFill>
                          <a:latin typeface="Nunito Sans" pitchFamily="2" charset="0"/>
                          <a:cs typeface="Times New Roman" pitchFamily="18" charset="0"/>
                        </a:rPr>
                        <a:t>Precedence</a:t>
                      </a:r>
                    </a:p>
                  </a:txBody>
                  <a:tcPr marL="61328" marR="61328" marT="61321" marB="61321"/>
                </a:tc>
                <a:extLst>
                  <a:ext uri="{0D108BD9-81ED-4DB2-BD59-A6C34878D82A}">
                    <a16:rowId xmlns:a16="http://schemas.microsoft.com/office/drawing/2014/main" val="2424950014"/>
                  </a:ext>
                </a:extLst>
              </a:tr>
              <a:tr h="346303">
                <a:tc rowSpan="2">
                  <a:txBody>
                    <a:bodyPr/>
                    <a:lstStyle/>
                    <a:p>
                      <a:pPr algn="just" fontAlgn="t"/>
                      <a:r>
                        <a:rPr lang="en-US" sz="1800" dirty="0">
                          <a:solidFill>
                            <a:srgbClr val="000000"/>
                          </a:solidFill>
                          <a:latin typeface="Nunito Sans" pitchFamily="2" charset="0"/>
                          <a:cs typeface="Times New Roman" pitchFamily="18" charset="0"/>
                        </a:rPr>
                        <a:t>Unary</a:t>
                      </a:r>
                    </a:p>
                  </a:txBody>
                  <a:tcPr marL="40885" marR="40885" marT="40881" marB="40881"/>
                </a:tc>
                <a:tc>
                  <a:txBody>
                    <a:bodyPr/>
                    <a:lstStyle/>
                    <a:p>
                      <a:pPr algn="just" fontAlgn="t"/>
                      <a:r>
                        <a:rPr lang="en-US" sz="1800">
                          <a:solidFill>
                            <a:srgbClr val="000000"/>
                          </a:solidFill>
                          <a:latin typeface="Nunito Sans" pitchFamily="2" charset="0"/>
                          <a:cs typeface="Times New Roman" pitchFamily="18" charset="0"/>
                        </a:rPr>
                        <a:t>postfix</a:t>
                      </a:r>
                    </a:p>
                  </a:txBody>
                  <a:tcPr marL="40885" marR="40885" marT="40881" marB="40881"/>
                </a:tc>
                <a:tc>
                  <a:txBody>
                    <a:bodyPr/>
                    <a:lstStyle/>
                    <a:p>
                      <a:pPr algn="just" fontAlgn="t"/>
                      <a:r>
                        <a:rPr lang="en-US" sz="1800" i="1">
                          <a:solidFill>
                            <a:srgbClr val="000000"/>
                          </a:solidFill>
                          <a:latin typeface="Nunito Sans" pitchFamily="2" charset="0"/>
                          <a:cs typeface="Times New Roman" pitchFamily="18" charset="0"/>
                        </a:rPr>
                        <a:t>expr</a:t>
                      </a:r>
                      <a:r>
                        <a:rPr lang="en-US" sz="1800">
                          <a:solidFill>
                            <a:srgbClr val="000000"/>
                          </a:solidFill>
                          <a:latin typeface="Nunito Sans" pitchFamily="2" charset="0"/>
                          <a:cs typeface="Times New Roman" pitchFamily="18" charset="0"/>
                        </a:rPr>
                        <a:t>++ </a:t>
                      </a:r>
                      <a:r>
                        <a:rPr lang="en-US" sz="1800" i="1">
                          <a:solidFill>
                            <a:srgbClr val="000000"/>
                          </a:solidFill>
                          <a:latin typeface="Nunito Sans" pitchFamily="2" charset="0"/>
                          <a:cs typeface="Times New Roman" pitchFamily="18" charset="0"/>
                        </a:rPr>
                        <a:t>expr</a:t>
                      </a:r>
                      <a:r>
                        <a:rPr lang="en-US" sz="1800">
                          <a:solidFill>
                            <a:srgbClr val="000000"/>
                          </a:solidFill>
                          <a:latin typeface="Nunito Sans" pitchFamily="2" charset="0"/>
                          <a:cs typeface="Times New Roman" pitchFamily="18" charset="0"/>
                        </a:rPr>
                        <a:t>--</a:t>
                      </a:r>
                    </a:p>
                  </a:txBody>
                  <a:tcPr marL="40885" marR="40885" marT="40881" marB="40881"/>
                </a:tc>
                <a:extLst>
                  <a:ext uri="{0D108BD9-81ED-4DB2-BD59-A6C34878D82A}">
                    <a16:rowId xmlns:a16="http://schemas.microsoft.com/office/drawing/2014/main" val="2315822624"/>
                  </a:ext>
                </a:extLst>
              </a:tr>
              <a:tr h="346303">
                <a:tc vMerge="1">
                  <a:txBody>
                    <a:bodyPr/>
                    <a:lstStyle/>
                    <a:p>
                      <a:endParaRPr lang="en-US"/>
                    </a:p>
                  </a:txBody>
                  <a:tcPr/>
                </a:tc>
                <a:tc>
                  <a:txBody>
                    <a:bodyPr/>
                    <a:lstStyle/>
                    <a:p>
                      <a:pPr algn="just" fontAlgn="t"/>
                      <a:r>
                        <a:rPr lang="en-US" sz="1800" dirty="0">
                          <a:solidFill>
                            <a:srgbClr val="000000"/>
                          </a:solidFill>
                          <a:latin typeface="Nunito Sans" pitchFamily="2" charset="0"/>
                          <a:cs typeface="Times New Roman" pitchFamily="18" charset="0"/>
                        </a:rPr>
                        <a:t>prefix</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t>
                      </a:r>
                      <a:r>
                        <a:rPr lang="en-US" sz="1800" i="1" dirty="0">
                          <a:solidFill>
                            <a:srgbClr val="000000"/>
                          </a:solidFill>
                          <a:latin typeface="Nunito Sans" pitchFamily="2" charset="0"/>
                          <a:cs typeface="Times New Roman" pitchFamily="18" charset="0"/>
                        </a:rPr>
                        <a:t>expr</a:t>
                      </a:r>
                      <a:r>
                        <a:rPr lang="en-US" sz="1800" dirty="0">
                          <a:solidFill>
                            <a:srgbClr val="000000"/>
                          </a:solidFill>
                          <a:latin typeface="Nunito Sans" pitchFamily="2" charset="0"/>
                          <a:cs typeface="Times New Roman" pitchFamily="18" charset="0"/>
                        </a:rPr>
                        <a:t> --</a:t>
                      </a:r>
                      <a:r>
                        <a:rPr lang="en-US" sz="1800" i="1" dirty="0">
                          <a:solidFill>
                            <a:srgbClr val="000000"/>
                          </a:solidFill>
                          <a:latin typeface="Nunito Sans" pitchFamily="2" charset="0"/>
                          <a:cs typeface="Times New Roman" pitchFamily="18" charset="0"/>
                        </a:rPr>
                        <a:t>expr</a:t>
                      </a:r>
                      <a:r>
                        <a:rPr lang="en-US" sz="1800" dirty="0">
                          <a:solidFill>
                            <a:srgbClr val="000000"/>
                          </a:solidFill>
                          <a:latin typeface="Nunito Sans" pitchFamily="2" charset="0"/>
                          <a:cs typeface="Times New Roman" pitchFamily="18" charset="0"/>
                        </a:rPr>
                        <a:t> </a:t>
                      </a:r>
                    </a:p>
                  </a:txBody>
                  <a:tcPr marL="40885" marR="40885" marT="40881" marB="40881"/>
                </a:tc>
                <a:extLst>
                  <a:ext uri="{0D108BD9-81ED-4DB2-BD59-A6C34878D82A}">
                    <a16:rowId xmlns:a16="http://schemas.microsoft.com/office/drawing/2014/main" val="987704768"/>
                  </a:ext>
                </a:extLst>
              </a:tr>
              <a:tr h="367698">
                <a:tc rowSpan="2">
                  <a:txBody>
                    <a:bodyPr/>
                    <a:lstStyle/>
                    <a:p>
                      <a:pPr algn="just" fontAlgn="t"/>
                      <a:r>
                        <a:rPr lang="en-US" sz="1800">
                          <a:solidFill>
                            <a:srgbClr val="000000"/>
                          </a:solidFill>
                          <a:latin typeface="Nunito Sans" pitchFamily="2" charset="0"/>
                          <a:cs typeface="Times New Roman" pitchFamily="18" charset="0"/>
                        </a:rPr>
                        <a:t>Arithmetic</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multiplicative</a:t>
                      </a:r>
                    </a:p>
                  </a:txBody>
                  <a:tcPr marL="40885" marR="40885" marT="40881" marB="40881"/>
                </a:tc>
                <a:tc>
                  <a:txBody>
                    <a:bodyPr/>
                    <a:lstStyle/>
                    <a:p>
                      <a:pPr algn="just" fontAlgn="t"/>
                      <a:r>
                        <a:rPr lang="en-US" sz="1800">
                          <a:solidFill>
                            <a:srgbClr val="000000"/>
                          </a:solidFill>
                          <a:latin typeface="Nunito Sans" pitchFamily="2" charset="0"/>
                          <a:cs typeface="Times New Roman" pitchFamily="18" charset="0"/>
                        </a:rPr>
                        <a:t>* / %</a:t>
                      </a:r>
                    </a:p>
                  </a:txBody>
                  <a:tcPr marL="40885" marR="40885" marT="40881" marB="40881"/>
                </a:tc>
                <a:extLst>
                  <a:ext uri="{0D108BD9-81ED-4DB2-BD59-A6C34878D82A}">
                    <a16:rowId xmlns:a16="http://schemas.microsoft.com/office/drawing/2014/main" val="776442164"/>
                  </a:ext>
                </a:extLst>
              </a:tr>
              <a:tr h="346303">
                <a:tc vMerge="1">
                  <a:txBody>
                    <a:bodyPr/>
                    <a:lstStyle/>
                    <a:p>
                      <a:endParaRPr lang="en-US"/>
                    </a:p>
                  </a:txBody>
                  <a:tcPr/>
                </a:tc>
                <a:tc>
                  <a:txBody>
                    <a:bodyPr/>
                    <a:lstStyle/>
                    <a:p>
                      <a:pPr algn="just" fontAlgn="t"/>
                      <a:r>
                        <a:rPr lang="en-US" sz="1800" dirty="0">
                          <a:solidFill>
                            <a:srgbClr val="000000"/>
                          </a:solidFill>
                          <a:latin typeface="Nunito Sans" pitchFamily="2" charset="0"/>
                          <a:cs typeface="Times New Roman" pitchFamily="18" charset="0"/>
                        </a:rPr>
                        <a:t>additive</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 -</a:t>
                      </a:r>
                    </a:p>
                  </a:txBody>
                  <a:tcPr marL="40885" marR="40885" marT="40881" marB="40881"/>
                </a:tc>
                <a:extLst>
                  <a:ext uri="{0D108BD9-81ED-4DB2-BD59-A6C34878D82A}">
                    <a16:rowId xmlns:a16="http://schemas.microsoft.com/office/drawing/2014/main" val="2685734565"/>
                  </a:ext>
                </a:extLst>
              </a:tr>
              <a:tr h="346303">
                <a:tc>
                  <a:txBody>
                    <a:bodyPr/>
                    <a:lstStyle/>
                    <a:p>
                      <a:pPr algn="just" fontAlgn="t"/>
                      <a:r>
                        <a:rPr lang="en-US" sz="1800" dirty="0">
                          <a:solidFill>
                            <a:srgbClr val="000000"/>
                          </a:solidFill>
                          <a:latin typeface="Nunito Sans" pitchFamily="2" charset="0"/>
                          <a:cs typeface="Times New Roman" pitchFamily="18" charset="0"/>
                        </a:rPr>
                        <a:t>Shift</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shift</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&lt;&lt;       &gt;&gt;           &gt;&gt;&gt;</a:t>
                      </a:r>
                    </a:p>
                  </a:txBody>
                  <a:tcPr marL="40885" marR="40885" marT="40881" marB="40881"/>
                </a:tc>
                <a:extLst>
                  <a:ext uri="{0D108BD9-81ED-4DB2-BD59-A6C34878D82A}">
                    <a16:rowId xmlns:a16="http://schemas.microsoft.com/office/drawing/2014/main" val="3195840832"/>
                  </a:ext>
                </a:extLst>
              </a:tr>
              <a:tr h="346303">
                <a:tc rowSpan="2">
                  <a:txBody>
                    <a:bodyPr/>
                    <a:lstStyle/>
                    <a:p>
                      <a:pPr algn="just" fontAlgn="t"/>
                      <a:r>
                        <a:rPr lang="en-US" sz="1800" dirty="0">
                          <a:solidFill>
                            <a:srgbClr val="000000"/>
                          </a:solidFill>
                          <a:latin typeface="Nunito Sans" pitchFamily="2" charset="0"/>
                          <a:cs typeface="Times New Roman" pitchFamily="18" charset="0"/>
                        </a:rPr>
                        <a:t>Relational</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comparison</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&lt;  &gt;  &lt;=  &gt;=</a:t>
                      </a:r>
                    </a:p>
                  </a:txBody>
                  <a:tcPr marL="40885" marR="40885" marT="40881" marB="40881"/>
                </a:tc>
                <a:extLst>
                  <a:ext uri="{0D108BD9-81ED-4DB2-BD59-A6C34878D82A}">
                    <a16:rowId xmlns:a16="http://schemas.microsoft.com/office/drawing/2014/main" val="3258812820"/>
                  </a:ext>
                </a:extLst>
              </a:tr>
              <a:tr h="346303">
                <a:tc vMerge="1">
                  <a:txBody>
                    <a:bodyPr/>
                    <a:lstStyle/>
                    <a:p>
                      <a:endParaRPr lang="en-US"/>
                    </a:p>
                  </a:txBody>
                  <a:tcPr/>
                </a:tc>
                <a:tc>
                  <a:txBody>
                    <a:bodyPr/>
                    <a:lstStyle/>
                    <a:p>
                      <a:pPr algn="just" fontAlgn="t"/>
                      <a:r>
                        <a:rPr lang="en-US" sz="1800" dirty="0">
                          <a:solidFill>
                            <a:srgbClr val="000000"/>
                          </a:solidFill>
                          <a:latin typeface="Nunito Sans" pitchFamily="2" charset="0"/>
                          <a:cs typeface="Times New Roman" pitchFamily="18" charset="0"/>
                        </a:rPr>
                        <a:t>equality</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     !=</a:t>
                      </a:r>
                    </a:p>
                  </a:txBody>
                  <a:tcPr marL="40885" marR="40885" marT="40881" marB="40881"/>
                </a:tc>
                <a:extLst>
                  <a:ext uri="{0D108BD9-81ED-4DB2-BD59-A6C34878D82A}">
                    <a16:rowId xmlns:a16="http://schemas.microsoft.com/office/drawing/2014/main" val="1309736150"/>
                  </a:ext>
                </a:extLst>
              </a:tr>
              <a:tr h="346303">
                <a:tc rowSpan="3">
                  <a:txBody>
                    <a:bodyPr/>
                    <a:lstStyle/>
                    <a:p>
                      <a:pPr algn="just" fontAlgn="t"/>
                      <a:r>
                        <a:rPr lang="en-US" sz="1800">
                          <a:solidFill>
                            <a:srgbClr val="000000"/>
                          </a:solidFill>
                          <a:latin typeface="Nunito Sans" pitchFamily="2" charset="0"/>
                          <a:cs typeface="Times New Roman" pitchFamily="18" charset="0"/>
                        </a:rPr>
                        <a:t>Bitwise</a:t>
                      </a:r>
                    </a:p>
                  </a:txBody>
                  <a:tcPr marL="40885" marR="40885" marT="40881" marB="40881"/>
                </a:tc>
                <a:tc>
                  <a:txBody>
                    <a:bodyPr/>
                    <a:lstStyle/>
                    <a:p>
                      <a:pPr algn="just" fontAlgn="t"/>
                      <a:r>
                        <a:rPr lang="en-US" sz="1800">
                          <a:solidFill>
                            <a:srgbClr val="000000"/>
                          </a:solidFill>
                          <a:latin typeface="Nunito Sans" pitchFamily="2" charset="0"/>
                          <a:cs typeface="Times New Roman" pitchFamily="18" charset="0"/>
                        </a:rPr>
                        <a:t>bitwise AND</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&amp;</a:t>
                      </a:r>
                    </a:p>
                  </a:txBody>
                  <a:tcPr marL="40885" marR="40885" marT="40881" marB="40881"/>
                </a:tc>
                <a:extLst>
                  <a:ext uri="{0D108BD9-81ED-4DB2-BD59-A6C34878D82A}">
                    <a16:rowId xmlns:a16="http://schemas.microsoft.com/office/drawing/2014/main" val="2822371519"/>
                  </a:ext>
                </a:extLst>
              </a:tr>
              <a:tr h="346303">
                <a:tc vMerge="1">
                  <a:txBody>
                    <a:bodyPr/>
                    <a:lstStyle/>
                    <a:p>
                      <a:endParaRPr lang="en-US"/>
                    </a:p>
                  </a:txBody>
                  <a:tcPr/>
                </a:tc>
                <a:tc>
                  <a:txBody>
                    <a:bodyPr/>
                    <a:lstStyle/>
                    <a:p>
                      <a:pPr algn="just" fontAlgn="t"/>
                      <a:r>
                        <a:rPr lang="en-US" sz="1800">
                          <a:solidFill>
                            <a:srgbClr val="000000"/>
                          </a:solidFill>
                          <a:latin typeface="Nunito Sans" pitchFamily="2" charset="0"/>
                          <a:cs typeface="Times New Roman" pitchFamily="18" charset="0"/>
                        </a:rPr>
                        <a:t>bitwise exclusive OR</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t>
                      </a:r>
                    </a:p>
                  </a:txBody>
                  <a:tcPr marL="40885" marR="40885" marT="40881" marB="40881"/>
                </a:tc>
                <a:extLst>
                  <a:ext uri="{0D108BD9-81ED-4DB2-BD59-A6C34878D82A}">
                    <a16:rowId xmlns:a16="http://schemas.microsoft.com/office/drawing/2014/main" val="1120547567"/>
                  </a:ext>
                </a:extLst>
              </a:tr>
              <a:tr h="346303">
                <a:tc vMerge="1">
                  <a:txBody>
                    <a:bodyPr/>
                    <a:lstStyle/>
                    <a:p>
                      <a:endParaRPr lang="en-US"/>
                    </a:p>
                  </a:txBody>
                  <a:tcPr/>
                </a:tc>
                <a:tc>
                  <a:txBody>
                    <a:bodyPr/>
                    <a:lstStyle/>
                    <a:p>
                      <a:pPr algn="just" fontAlgn="t"/>
                      <a:r>
                        <a:rPr lang="en-US" sz="1800">
                          <a:solidFill>
                            <a:srgbClr val="000000"/>
                          </a:solidFill>
                          <a:latin typeface="Nunito Sans" pitchFamily="2" charset="0"/>
                          <a:cs typeface="Times New Roman" pitchFamily="18" charset="0"/>
                        </a:rPr>
                        <a:t>bitwise inclusive OR</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t>
                      </a:r>
                    </a:p>
                  </a:txBody>
                  <a:tcPr marL="40885" marR="40885" marT="40881" marB="40881"/>
                </a:tc>
                <a:extLst>
                  <a:ext uri="{0D108BD9-81ED-4DB2-BD59-A6C34878D82A}">
                    <a16:rowId xmlns:a16="http://schemas.microsoft.com/office/drawing/2014/main" val="365477968"/>
                  </a:ext>
                </a:extLst>
              </a:tr>
              <a:tr h="346303">
                <a:tc>
                  <a:txBody>
                    <a:bodyPr/>
                    <a:lstStyle/>
                    <a:p>
                      <a:pPr algn="just" fontAlgn="t"/>
                      <a:r>
                        <a:rPr lang="en-US" sz="1800">
                          <a:solidFill>
                            <a:srgbClr val="000000"/>
                          </a:solidFill>
                          <a:latin typeface="Nunito Sans" pitchFamily="2" charset="0"/>
                          <a:cs typeface="Times New Roman" pitchFamily="18" charset="0"/>
                        </a:rPr>
                        <a:t>Logical</a:t>
                      </a:r>
                    </a:p>
                  </a:txBody>
                  <a:tcPr marL="40885" marR="40885" marT="40881" marB="40881"/>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dirty="0">
                          <a:solidFill>
                            <a:srgbClr val="000000"/>
                          </a:solidFill>
                          <a:latin typeface="Nunito Sans" pitchFamily="2" charset="0"/>
                          <a:cs typeface="Times New Roman" pitchFamily="18" charset="0"/>
                        </a:rPr>
                        <a:t>logical AND, logical OR</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&amp;&amp;   ||</a:t>
                      </a:r>
                    </a:p>
                  </a:txBody>
                  <a:tcPr marL="40885" marR="40885" marT="40881" marB="40881"/>
                </a:tc>
                <a:extLst>
                  <a:ext uri="{0D108BD9-81ED-4DB2-BD59-A6C34878D82A}">
                    <a16:rowId xmlns:a16="http://schemas.microsoft.com/office/drawing/2014/main" val="1011104197"/>
                  </a:ext>
                </a:extLst>
              </a:tr>
              <a:tr h="346303">
                <a:tc>
                  <a:txBody>
                    <a:bodyPr/>
                    <a:lstStyle/>
                    <a:p>
                      <a:pPr algn="just" fontAlgn="t"/>
                      <a:r>
                        <a:rPr lang="en-US" sz="1800">
                          <a:solidFill>
                            <a:srgbClr val="000000"/>
                          </a:solidFill>
                          <a:latin typeface="Nunito Sans" pitchFamily="2" charset="0"/>
                          <a:cs typeface="Times New Roman" pitchFamily="18" charset="0"/>
                        </a:rPr>
                        <a:t>Ternary</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ternary</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 :</a:t>
                      </a:r>
                    </a:p>
                  </a:txBody>
                  <a:tcPr marL="40885" marR="40885" marT="40881" marB="40881"/>
                </a:tc>
                <a:extLst>
                  <a:ext uri="{0D108BD9-81ED-4DB2-BD59-A6C34878D82A}">
                    <a16:rowId xmlns:a16="http://schemas.microsoft.com/office/drawing/2014/main" val="2926005036"/>
                  </a:ext>
                </a:extLst>
              </a:tr>
              <a:tr h="619358">
                <a:tc>
                  <a:txBody>
                    <a:bodyPr/>
                    <a:lstStyle/>
                    <a:p>
                      <a:pPr algn="just" fontAlgn="t"/>
                      <a:r>
                        <a:rPr lang="en-US" sz="1800">
                          <a:solidFill>
                            <a:srgbClr val="000000"/>
                          </a:solidFill>
                          <a:latin typeface="Nunito Sans" pitchFamily="2" charset="0"/>
                          <a:cs typeface="Times New Roman" pitchFamily="18" charset="0"/>
                        </a:rPr>
                        <a:t>Assignment</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assignment</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 += -= *= /= %= &amp;=</a:t>
                      </a:r>
                    </a:p>
                  </a:txBody>
                  <a:tcPr marL="40885" marR="40885" marT="40881" marB="40881"/>
                </a:tc>
                <a:extLst>
                  <a:ext uri="{0D108BD9-81ED-4DB2-BD59-A6C34878D82A}">
                    <a16:rowId xmlns:a16="http://schemas.microsoft.com/office/drawing/2014/main" val="1659647224"/>
                  </a:ext>
                </a:extLst>
              </a:tr>
            </a:tbl>
          </a:graphicData>
        </a:graphic>
      </p:graphicFrame>
      <p:pic>
        <p:nvPicPr>
          <p:cNvPr id="3" name="Google Shape;117;p3">
            <a:extLst>
              <a:ext uri="{FF2B5EF4-FFF2-40B4-BE49-F238E27FC236}">
                <a16:creationId xmlns:a16="http://schemas.microsoft.com/office/drawing/2014/main" id="{BF133DE2-6690-9776-4A61-E8F8A0B0C2EB}"/>
              </a:ext>
            </a:extLst>
          </p:cNvPr>
          <p:cNvPicPr preferRelativeResize="0"/>
          <p:nvPr/>
        </p:nvPicPr>
        <p:blipFill rotWithShape="1">
          <a:blip r:embed="rId3"/>
          <a:srcRect/>
          <a:stretch>
            <a:fillRect/>
          </a:stretch>
        </p:blipFill>
        <p:spPr>
          <a:xfrm>
            <a:off x="9079744" y="6330600"/>
            <a:ext cx="2356664" cy="298800"/>
          </a:xfrm>
          <a:prstGeom prst="rect">
            <a:avLst/>
          </a:prstGeom>
          <a:noFill/>
          <a:ln>
            <a:noFill/>
          </a:ln>
        </p:spPr>
      </p:pic>
    </p:spTree>
    <p:extLst>
      <p:ext uri="{BB962C8B-B14F-4D97-AF65-F5344CB8AC3E}">
        <p14:creationId xmlns:p14="http://schemas.microsoft.com/office/powerpoint/2010/main" val="4080069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AEDF86C-4E6A-C590-35C3-39F21B85CDF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B564FB3-6FE2-53F6-3787-9CE8B0783D03}"/>
              </a:ext>
            </a:extLst>
          </p:cNvPr>
          <p:cNvSpPr txBox="1"/>
          <p:nvPr/>
        </p:nvSpPr>
        <p:spPr>
          <a:xfrm>
            <a:off x="834167" y="1057275"/>
            <a:ext cx="10907041" cy="1569620"/>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Conditional Statements &amp; Loops</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E0FF518A-5BF4-7569-07D6-DA9805D3E09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EAA35F4-677A-E883-9A27-62D048BD0E30}"/>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DDDB9B8-0B15-8042-316A-C7944804A93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graphicFrame>
        <p:nvGraphicFramePr>
          <p:cNvPr id="2" name="Table 1">
            <a:extLst>
              <a:ext uri="{FF2B5EF4-FFF2-40B4-BE49-F238E27FC236}">
                <a16:creationId xmlns:a16="http://schemas.microsoft.com/office/drawing/2014/main" id="{1C78B8AA-427C-00B1-90B6-8D50A5534D6D}"/>
              </a:ext>
            </a:extLst>
          </p:cNvPr>
          <p:cNvGraphicFramePr>
            <a:graphicFrameLocks noGrp="1"/>
          </p:cNvGraphicFramePr>
          <p:nvPr>
            <p:extLst>
              <p:ext uri="{D42A27DB-BD31-4B8C-83A1-F6EECF244321}">
                <p14:modId xmlns:p14="http://schemas.microsoft.com/office/powerpoint/2010/main" val="2971217548"/>
              </p:ext>
            </p:extLst>
          </p:nvPr>
        </p:nvGraphicFramePr>
        <p:xfrm>
          <a:off x="1397600" y="1940892"/>
          <a:ext cx="8128000" cy="3858171"/>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291022964"/>
                    </a:ext>
                  </a:extLst>
                </a:gridCol>
                <a:gridCol w="4064000">
                  <a:extLst>
                    <a:ext uri="{9D8B030D-6E8A-4147-A177-3AD203B41FA5}">
                      <a16:colId xmlns:a16="http://schemas.microsoft.com/office/drawing/2014/main" val="2739909536"/>
                    </a:ext>
                  </a:extLst>
                </a:gridCol>
              </a:tblGrid>
              <a:tr h="651550">
                <a:tc>
                  <a:txBody>
                    <a:bodyPr/>
                    <a:lstStyle/>
                    <a:p>
                      <a:pPr algn="ctr"/>
                      <a:r>
                        <a:rPr lang="en-US" altLang="en-US" sz="2300" b="1" dirty="0">
                          <a:solidFill>
                            <a:schemeClr val="tx1"/>
                          </a:solidFill>
                          <a:latin typeface="Nunito Sans" pitchFamily="2" charset="0"/>
                        </a:rPr>
                        <a:t>Conditional Statements </a:t>
                      </a:r>
                      <a:endParaRPr lang="en-IN" sz="2300" dirty="0">
                        <a:solidFill>
                          <a:schemeClr val="tx1"/>
                        </a:solidFill>
                        <a:latin typeface="Nunito Sans"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300" b="1" dirty="0">
                          <a:solidFill>
                            <a:schemeClr val="tx1"/>
                          </a:solidFill>
                          <a:latin typeface="Nunito Sans" pitchFamily="2" charset="0"/>
                        </a:rPr>
                        <a:t>Loops</a:t>
                      </a:r>
                    </a:p>
                  </a:txBody>
                  <a:tcPr/>
                </a:tc>
                <a:extLst>
                  <a:ext uri="{0D108BD9-81ED-4DB2-BD59-A6C34878D82A}">
                    <a16:rowId xmlns:a16="http://schemas.microsoft.com/office/drawing/2014/main" val="2901200553"/>
                  </a:ext>
                </a:extLst>
              </a:tr>
              <a:tr h="651550">
                <a:tc>
                  <a:txBody>
                    <a:bodyPr/>
                    <a:lstStyle/>
                    <a:p>
                      <a:pPr algn="ctr"/>
                      <a:r>
                        <a:rPr lang="en-US" sz="2300" dirty="0">
                          <a:solidFill>
                            <a:schemeClr val="tx1"/>
                          </a:solidFill>
                          <a:latin typeface="Nunito Sans" pitchFamily="2" charset="0"/>
                        </a:rPr>
                        <a:t>If</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For Loop</a:t>
                      </a:r>
                      <a:endParaRPr lang="en-IN" sz="2300" dirty="0">
                        <a:solidFill>
                          <a:schemeClr val="tx1"/>
                        </a:solidFill>
                        <a:latin typeface="Nunito Sans" pitchFamily="2" charset="0"/>
                      </a:endParaRPr>
                    </a:p>
                  </a:txBody>
                  <a:tcPr/>
                </a:tc>
                <a:extLst>
                  <a:ext uri="{0D108BD9-81ED-4DB2-BD59-A6C34878D82A}">
                    <a16:rowId xmlns:a16="http://schemas.microsoft.com/office/drawing/2014/main" val="64154915"/>
                  </a:ext>
                </a:extLst>
              </a:tr>
              <a:tr h="600421">
                <a:tc>
                  <a:txBody>
                    <a:bodyPr/>
                    <a:lstStyle/>
                    <a:p>
                      <a:pPr algn="ctr"/>
                      <a:r>
                        <a:rPr lang="en-US" sz="2300" dirty="0">
                          <a:solidFill>
                            <a:schemeClr val="tx1"/>
                          </a:solidFill>
                          <a:latin typeface="Nunito Sans" pitchFamily="2" charset="0"/>
                        </a:rPr>
                        <a:t>If-else</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While Loop</a:t>
                      </a:r>
                      <a:endParaRPr lang="en-IN" sz="2300" dirty="0">
                        <a:solidFill>
                          <a:schemeClr val="tx1"/>
                        </a:solidFill>
                        <a:latin typeface="Nunito Sans" pitchFamily="2" charset="0"/>
                      </a:endParaRPr>
                    </a:p>
                  </a:txBody>
                  <a:tcPr/>
                </a:tc>
                <a:extLst>
                  <a:ext uri="{0D108BD9-81ED-4DB2-BD59-A6C34878D82A}">
                    <a16:rowId xmlns:a16="http://schemas.microsoft.com/office/drawing/2014/main" val="2714617214"/>
                  </a:ext>
                </a:extLst>
              </a:tr>
              <a:tr h="651550">
                <a:tc>
                  <a:txBody>
                    <a:bodyPr/>
                    <a:lstStyle/>
                    <a:p>
                      <a:pPr algn="ctr"/>
                      <a:r>
                        <a:rPr lang="en-US" sz="2300" dirty="0">
                          <a:solidFill>
                            <a:schemeClr val="tx1"/>
                          </a:solidFill>
                          <a:latin typeface="Nunito Sans" pitchFamily="2" charset="0"/>
                        </a:rPr>
                        <a:t>Else-if Ladder</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Do-While Loop</a:t>
                      </a:r>
                      <a:endParaRPr lang="en-IN" sz="2300" dirty="0">
                        <a:solidFill>
                          <a:schemeClr val="tx1"/>
                        </a:solidFill>
                        <a:latin typeface="Nunito Sans" pitchFamily="2" charset="0"/>
                      </a:endParaRPr>
                    </a:p>
                  </a:txBody>
                  <a:tcPr/>
                </a:tc>
                <a:extLst>
                  <a:ext uri="{0D108BD9-81ED-4DB2-BD59-A6C34878D82A}">
                    <a16:rowId xmlns:a16="http://schemas.microsoft.com/office/drawing/2014/main" val="2736574060"/>
                  </a:ext>
                </a:extLst>
              </a:tr>
              <a:tr h="651550">
                <a:tc>
                  <a:txBody>
                    <a:bodyPr/>
                    <a:lstStyle/>
                    <a:p>
                      <a:pPr algn="ctr"/>
                      <a:r>
                        <a:rPr lang="en-US" sz="2300" dirty="0">
                          <a:solidFill>
                            <a:schemeClr val="tx1"/>
                          </a:solidFill>
                          <a:latin typeface="Nunito Sans" pitchFamily="2" charset="0"/>
                        </a:rPr>
                        <a:t>Nested If</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For-Each</a:t>
                      </a:r>
                      <a:endParaRPr lang="en-IN" sz="2300" dirty="0">
                        <a:solidFill>
                          <a:schemeClr val="tx1"/>
                        </a:solidFill>
                        <a:latin typeface="Nunito Sans" pitchFamily="2" charset="0"/>
                      </a:endParaRPr>
                    </a:p>
                  </a:txBody>
                  <a:tcPr/>
                </a:tc>
                <a:extLst>
                  <a:ext uri="{0D108BD9-81ED-4DB2-BD59-A6C34878D82A}">
                    <a16:rowId xmlns:a16="http://schemas.microsoft.com/office/drawing/2014/main" val="2125254740"/>
                  </a:ext>
                </a:extLst>
              </a:tr>
              <a:tr h="651550">
                <a:tc>
                  <a:txBody>
                    <a:bodyPr/>
                    <a:lstStyle/>
                    <a:p>
                      <a:pPr algn="ctr"/>
                      <a:r>
                        <a:rPr lang="en-US" sz="2300" dirty="0">
                          <a:solidFill>
                            <a:schemeClr val="tx1"/>
                          </a:solidFill>
                          <a:latin typeface="Nunito Sans" pitchFamily="2" charset="0"/>
                        </a:rPr>
                        <a:t>Switch</a:t>
                      </a:r>
                      <a:endParaRPr lang="en-IN" sz="2300" dirty="0">
                        <a:solidFill>
                          <a:schemeClr val="tx1"/>
                        </a:solidFill>
                        <a:latin typeface="Nunito Sans" pitchFamily="2" charset="0"/>
                      </a:endParaRPr>
                    </a:p>
                  </a:txBody>
                  <a:tcPr/>
                </a:tc>
                <a:tc>
                  <a:txBody>
                    <a:bodyPr/>
                    <a:lstStyle/>
                    <a:p>
                      <a:pPr algn="ctr"/>
                      <a:endParaRPr lang="en-IN" sz="2300" dirty="0">
                        <a:solidFill>
                          <a:schemeClr val="tx1"/>
                        </a:solidFill>
                        <a:latin typeface="Nunito Sans" pitchFamily="2" charset="0"/>
                      </a:endParaRPr>
                    </a:p>
                  </a:txBody>
                  <a:tcPr/>
                </a:tc>
                <a:extLst>
                  <a:ext uri="{0D108BD9-81ED-4DB2-BD59-A6C34878D82A}">
                    <a16:rowId xmlns:a16="http://schemas.microsoft.com/office/drawing/2014/main" val="3375939677"/>
                  </a:ext>
                </a:extLst>
              </a:tr>
            </a:tbl>
          </a:graphicData>
        </a:graphic>
      </p:graphicFrame>
    </p:spTree>
    <p:extLst>
      <p:ext uri="{BB962C8B-B14F-4D97-AF65-F5344CB8AC3E}">
        <p14:creationId xmlns:p14="http://schemas.microsoft.com/office/powerpoint/2010/main" val="375639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8E799EE-E238-B501-54F9-D692FEBD5C5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8A21375B-A879-980E-A4A1-F7B264022F2F}"/>
              </a:ext>
            </a:extLst>
          </p:cNvPr>
          <p:cNvSpPr txBox="1"/>
          <p:nvPr/>
        </p:nvSpPr>
        <p:spPr>
          <a:xfrm>
            <a:off x="834167" y="1057275"/>
            <a:ext cx="10907041" cy="1569620"/>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Conditional Statements &amp; Loops</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9FDD74D0-E65B-8CF1-D519-24710325D49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0EF2164-373D-BA27-7BF5-BA0930277939}"/>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D4AA0C7-0D50-00DE-6B6E-CE96C2DBB1C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graphicFrame>
        <p:nvGraphicFramePr>
          <p:cNvPr id="2" name="Table 1">
            <a:extLst>
              <a:ext uri="{FF2B5EF4-FFF2-40B4-BE49-F238E27FC236}">
                <a16:creationId xmlns:a16="http://schemas.microsoft.com/office/drawing/2014/main" id="{BD24E269-F81E-3D51-B6C6-01094A8AAB04}"/>
              </a:ext>
            </a:extLst>
          </p:cNvPr>
          <p:cNvGraphicFramePr>
            <a:graphicFrameLocks noGrp="1"/>
          </p:cNvGraphicFramePr>
          <p:nvPr/>
        </p:nvGraphicFramePr>
        <p:xfrm>
          <a:off x="1397600" y="1940892"/>
          <a:ext cx="8128000" cy="3858171"/>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291022964"/>
                    </a:ext>
                  </a:extLst>
                </a:gridCol>
                <a:gridCol w="4064000">
                  <a:extLst>
                    <a:ext uri="{9D8B030D-6E8A-4147-A177-3AD203B41FA5}">
                      <a16:colId xmlns:a16="http://schemas.microsoft.com/office/drawing/2014/main" val="2739909536"/>
                    </a:ext>
                  </a:extLst>
                </a:gridCol>
              </a:tblGrid>
              <a:tr h="651550">
                <a:tc>
                  <a:txBody>
                    <a:bodyPr/>
                    <a:lstStyle/>
                    <a:p>
                      <a:pPr algn="ctr"/>
                      <a:r>
                        <a:rPr lang="en-US" altLang="en-US" sz="2300" b="1" dirty="0">
                          <a:solidFill>
                            <a:schemeClr val="tx1"/>
                          </a:solidFill>
                          <a:latin typeface="Nunito Sans" pitchFamily="2" charset="0"/>
                        </a:rPr>
                        <a:t>Conditional Statements </a:t>
                      </a:r>
                      <a:endParaRPr lang="en-IN" sz="2300" dirty="0">
                        <a:solidFill>
                          <a:schemeClr val="tx1"/>
                        </a:solidFill>
                        <a:latin typeface="Nunito Sans"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300" b="1" dirty="0">
                          <a:solidFill>
                            <a:schemeClr val="tx1"/>
                          </a:solidFill>
                          <a:latin typeface="Nunito Sans" pitchFamily="2" charset="0"/>
                        </a:rPr>
                        <a:t>Loops</a:t>
                      </a:r>
                    </a:p>
                  </a:txBody>
                  <a:tcPr/>
                </a:tc>
                <a:extLst>
                  <a:ext uri="{0D108BD9-81ED-4DB2-BD59-A6C34878D82A}">
                    <a16:rowId xmlns:a16="http://schemas.microsoft.com/office/drawing/2014/main" val="2901200553"/>
                  </a:ext>
                </a:extLst>
              </a:tr>
              <a:tr h="651550">
                <a:tc>
                  <a:txBody>
                    <a:bodyPr/>
                    <a:lstStyle/>
                    <a:p>
                      <a:pPr algn="ctr"/>
                      <a:r>
                        <a:rPr lang="en-US" sz="2300" dirty="0">
                          <a:solidFill>
                            <a:schemeClr val="tx1"/>
                          </a:solidFill>
                          <a:latin typeface="Nunito Sans" pitchFamily="2" charset="0"/>
                        </a:rPr>
                        <a:t>If</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For Loop</a:t>
                      </a:r>
                      <a:endParaRPr lang="en-IN" sz="2300" dirty="0">
                        <a:solidFill>
                          <a:schemeClr val="tx1"/>
                        </a:solidFill>
                        <a:latin typeface="Nunito Sans" pitchFamily="2" charset="0"/>
                      </a:endParaRPr>
                    </a:p>
                  </a:txBody>
                  <a:tcPr/>
                </a:tc>
                <a:extLst>
                  <a:ext uri="{0D108BD9-81ED-4DB2-BD59-A6C34878D82A}">
                    <a16:rowId xmlns:a16="http://schemas.microsoft.com/office/drawing/2014/main" val="64154915"/>
                  </a:ext>
                </a:extLst>
              </a:tr>
              <a:tr h="600421">
                <a:tc>
                  <a:txBody>
                    <a:bodyPr/>
                    <a:lstStyle/>
                    <a:p>
                      <a:pPr algn="ctr"/>
                      <a:r>
                        <a:rPr lang="en-US" sz="2300" dirty="0">
                          <a:solidFill>
                            <a:schemeClr val="tx1"/>
                          </a:solidFill>
                          <a:latin typeface="Nunito Sans" pitchFamily="2" charset="0"/>
                        </a:rPr>
                        <a:t>If-else</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While Loop</a:t>
                      </a:r>
                      <a:endParaRPr lang="en-IN" sz="2300" dirty="0">
                        <a:solidFill>
                          <a:schemeClr val="tx1"/>
                        </a:solidFill>
                        <a:latin typeface="Nunito Sans" pitchFamily="2" charset="0"/>
                      </a:endParaRPr>
                    </a:p>
                  </a:txBody>
                  <a:tcPr/>
                </a:tc>
                <a:extLst>
                  <a:ext uri="{0D108BD9-81ED-4DB2-BD59-A6C34878D82A}">
                    <a16:rowId xmlns:a16="http://schemas.microsoft.com/office/drawing/2014/main" val="2714617214"/>
                  </a:ext>
                </a:extLst>
              </a:tr>
              <a:tr h="651550">
                <a:tc>
                  <a:txBody>
                    <a:bodyPr/>
                    <a:lstStyle/>
                    <a:p>
                      <a:pPr algn="ctr"/>
                      <a:r>
                        <a:rPr lang="en-US" sz="2300" dirty="0">
                          <a:solidFill>
                            <a:schemeClr val="tx1"/>
                          </a:solidFill>
                          <a:latin typeface="Nunito Sans" pitchFamily="2" charset="0"/>
                        </a:rPr>
                        <a:t>Else-if Ladder</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Do-While Loop</a:t>
                      </a:r>
                      <a:endParaRPr lang="en-IN" sz="2300" dirty="0">
                        <a:solidFill>
                          <a:schemeClr val="tx1"/>
                        </a:solidFill>
                        <a:latin typeface="Nunito Sans" pitchFamily="2" charset="0"/>
                      </a:endParaRPr>
                    </a:p>
                  </a:txBody>
                  <a:tcPr/>
                </a:tc>
                <a:extLst>
                  <a:ext uri="{0D108BD9-81ED-4DB2-BD59-A6C34878D82A}">
                    <a16:rowId xmlns:a16="http://schemas.microsoft.com/office/drawing/2014/main" val="2736574060"/>
                  </a:ext>
                </a:extLst>
              </a:tr>
              <a:tr h="651550">
                <a:tc>
                  <a:txBody>
                    <a:bodyPr/>
                    <a:lstStyle/>
                    <a:p>
                      <a:pPr algn="ctr"/>
                      <a:r>
                        <a:rPr lang="en-US" sz="2300" dirty="0">
                          <a:solidFill>
                            <a:schemeClr val="tx1"/>
                          </a:solidFill>
                          <a:latin typeface="Nunito Sans" pitchFamily="2" charset="0"/>
                        </a:rPr>
                        <a:t>Nested If</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For-Each</a:t>
                      </a:r>
                      <a:endParaRPr lang="en-IN" sz="2300" dirty="0">
                        <a:solidFill>
                          <a:schemeClr val="tx1"/>
                        </a:solidFill>
                        <a:latin typeface="Nunito Sans" pitchFamily="2" charset="0"/>
                      </a:endParaRPr>
                    </a:p>
                  </a:txBody>
                  <a:tcPr/>
                </a:tc>
                <a:extLst>
                  <a:ext uri="{0D108BD9-81ED-4DB2-BD59-A6C34878D82A}">
                    <a16:rowId xmlns:a16="http://schemas.microsoft.com/office/drawing/2014/main" val="2125254740"/>
                  </a:ext>
                </a:extLst>
              </a:tr>
              <a:tr h="651550">
                <a:tc>
                  <a:txBody>
                    <a:bodyPr/>
                    <a:lstStyle/>
                    <a:p>
                      <a:pPr algn="ctr"/>
                      <a:r>
                        <a:rPr lang="en-US" sz="2300" dirty="0">
                          <a:solidFill>
                            <a:schemeClr val="tx1"/>
                          </a:solidFill>
                          <a:latin typeface="Nunito Sans" pitchFamily="2" charset="0"/>
                        </a:rPr>
                        <a:t>Switch</a:t>
                      </a:r>
                      <a:endParaRPr lang="en-IN" sz="2300" dirty="0">
                        <a:solidFill>
                          <a:schemeClr val="tx1"/>
                        </a:solidFill>
                        <a:latin typeface="Nunito Sans" pitchFamily="2" charset="0"/>
                      </a:endParaRPr>
                    </a:p>
                  </a:txBody>
                  <a:tcPr/>
                </a:tc>
                <a:tc>
                  <a:txBody>
                    <a:bodyPr/>
                    <a:lstStyle/>
                    <a:p>
                      <a:pPr algn="ctr"/>
                      <a:endParaRPr lang="en-IN" sz="2300" dirty="0">
                        <a:solidFill>
                          <a:schemeClr val="tx1"/>
                        </a:solidFill>
                        <a:latin typeface="Nunito Sans" pitchFamily="2" charset="0"/>
                      </a:endParaRPr>
                    </a:p>
                  </a:txBody>
                  <a:tcPr/>
                </a:tc>
                <a:extLst>
                  <a:ext uri="{0D108BD9-81ED-4DB2-BD59-A6C34878D82A}">
                    <a16:rowId xmlns:a16="http://schemas.microsoft.com/office/drawing/2014/main" val="3375939677"/>
                  </a:ext>
                </a:extLst>
              </a:tr>
            </a:tbl>
          </a:graphicData>
        </a:graphic>
      </p:graphicFrame>
    </p:spTree>
    <p:extLst>
      <p:ext uri="{BB962C8B-B14F-4D97-AF65-F5344CB8AC3E}">
        <p14:creationId xmlns:p14="http://schemas.microsoft.com/office/powerpoint/2010/main" val="1688861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5E07A56-B862-E65A-A38B-10E366579BC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E837515-25EF-4D14-A917-32B69795C11D}"/>
              </a:ext>
            </a:extLst>
          </p:cNvPr>
          <p:cNvSpPr txBox="1"/>
          <p:nvPr/>
        </p:nvSpPr>
        <p:spPr>
          <a:xfrm>
            <a:off x="834167" y="1057275"/>
            <a:ext cx="10907041" cy="5488642"/>
          </a:xfrm>
          <a:prstGeom prst="rect">
            <a:avLst/>
          </a:prstGeom>
          <a:noFill/>
          <a:ln>
            <a:noFill/>
          </a:ln>
        </p:spPr>
        <p:txBody>
          <a:bodyPr spcFirstLastPara="1" wrap="square" lIns="91425" tIns="45700" rIns="91425" bIns="45700" anchor="t" anchorCtr="0">
            <a:spAutoFit/>
          </a:bodyPr>
          <a:lstStyle/>
          <a:p>
            <a:r>
              <a:rPr lang="en-US" sz="2400" b="1" dirty="0">
                <a:effectLst/>
                <a:latin typeface="Nunito Sans" pitchFamily="2" charset="0"/>
                <a:ea typeface="Times New Roman" panose="02020603050405020304" pitchFamily="18" charset="0"/>
              </a:rPr>
              <a:t>Java Identifiers</a:t>
            </a:r>
            <a:endParaRPr lang="en-IN" sz="2400" b="1" dirty="0">
              <a:effectLst/>
              <a:latin typeface="Nunito Sans" pitchFamily="2" charset="0"/>
              <a:ea typeface="Times New Roman" panose="02020603050405020304" pitchFamily="18" charset="0"/>
            </a:endParaRPr>
          </a:p>
          <a:p>
            <a:pPr marL="30480" marR="30480" algn="just">
              <a:spcBef>
                <a:spcPts val="600"/>
              </a:spcBef>
              <a:spcAft>
                <a:spcPts val="720"/>
              </a:spcAft>
            </a:pPr>
            <a:r>
              <a:rPr lang="en-US" sz="2400" dirty="0">
                <a:solidFill>
                  <a:srgbClr val="000000"/>
                </a:solidFill>
                <a:effectLst/>
                <a:latin typeface="Nunito Sans" pitchFamily="2" charset="0"/>
                <a:ea typeface="Times New Roman" panose="02020603050405020304" pitchFamily="18" charset="0"/>
              </a:rPr>
              <a:t>All Java components require names. Names used for classes, variables, and methods are called identifiers.</a:t>
            </a:r>
            <a:endParaRPr lang="en-IN" sz="2400" dirty="0">
              <a:effectLst/>
              <a:latin typeface="Nunito Sans" pitchFamily="2" charset="0"/>
              <a:ea typeface="Times New Roman" panose="02020603050405020304" pitchFamily="18" charset="0"/>
            </a:endParaRPr>
          </a:p>
          <a:p>
            <a:pPr marL="30480" marR="30480" algn="just">
              <a:spcBef>
                <a:spcPts val="600"/>
              </a:spcBef>
              <a:spcAft>
                <a:spcPts val="720"/>
              </a:spcAft>
            </a:pPr>
            <a:r>
              <a:rPr lang="en-US" sz="2400" dirty="0">
                <a:solidFill>
                  <a:srgbClr val="000000"/>
                </a:solidFill>
                <a:effectLst/>
                <a:latin typeface="Nunito Sans" pitchFamily="2" charset="0"/>
                <a:ea typeface="Times New Roman" panose="02020603050405020304" pitchFamily="18" charset="0"/>
              </a:rPr>
              <a:t>Identifiers Rules,</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solidFill>
                  <a:srgbClr val="000000"/>
                </a:solidFill>
                <a:effectLst/>
                <a:latin typeface="Nunito Sans" pitchFamily="2" charset="0"/>
                <a:ea typeface="Times New Roman" panose="02020603050405020304" pitchFamily="18" charset="0"/>
              </a:rPr>
              <a:t>All identifiers should begin with a letter (A to Z or a to z), currency character ($) or an underscore (_).</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solidFill>
                  <a:srgbClr val="000000"/>
                </a:solidFill>
                <a:effectLst/>
                <a:latin typeface="Nunito Sans" pitchFamily="2" charset="0"/>
                <a:ea typeface="Times New Roman" panose="02020603050405020304" pitchFamily="18" charset="0"/>
              </a:rPr>
              <a:t>After the first character, identifiers can have any combination of characters.</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solidFill>
                  <a:srgbClr val="000000"/>
                </a:solidFill>
                <a:effectLst/>
                <a:latin typeface="Nunito Sans" pitchFamily="2" charset="0"/>
                <a:ea typeface="Times New Roman" panose="02020603050405020304" pitchFamily="18" charset="0"/>
              </a:rPr>
              <a:t>A key word cannot be used as an identifier.</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solidFill>
                  <a:srgbClr val="000000"/>
                </a:solidFill>
                <a:effectLst/>
                <a:latin typeface="Nunito Sans" pitchFamily="2" charset="0"/>
                <a:ea typeface="Times New Roman" panose="02020603050405020304" pitchFamily="18" charset="0"/>
              </a:rPr>
              <a:t>Most importantly, identifiers are case sensitive. 	</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solidFill>
                  <a:srgbClr val="000000"/>
                </a:solidFill>
                <a:effectLst/>
                <a:latin typeface="Nunito Sans" pitchFamily="2" charset="0"/>
                <a:ea typeface="Times New Roman" panose="02020603050405020304" pitchFamily="18" charset="0"/>
              </a:rPr>
              <a:t>Examples of legal identifiers: age, $salary, _value, __1_value.</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solidFill>
                  <a:srgbClr val="000000"/>
                </a:solidFill>
                <a:effectLst/>
                <a:latin typeface="Nunito Sans" pitchFamily="2" charset="0"/>
                <a:ea typeface="Times New Roman" panose="02020603050405020304" pitchFamily="18" charset="0"/>
              </a:rPr>
              <a:t>Examples of illegal identifiers: 123abc, #salary,&amp;salary.</a:t>
            </a:r>
            <a:endParaRPr lang="en-IN" sz="2400" dirty="0">
              <a:effectLst/>
              <a:latin typeface="Nunito Sans" pitchFamily="2" charset="0"/>
              <a:ea typeface="Times New Roman" panose="02020603050405020304" pitchFamily="18" charset="0"/>
            </a:endParaRPr>
          </a:p>
        </p:txBody>
      </p:sp>
      <p:sp>
        <p:nvSpPr>
          <p:cNvPr id="115" name="Google Shape;115;p3">
            <a:extLst>
              <a:ext uri="{FF2B5EF4-FFF2-40B4-BE49-F238E27FC236}">
                <a16:creationId xmlns:a16="http://schemas.microsoft.com/office/drawing/2014/main" id="{4A8A1DEC-9878-CFE5-B4D8-9AD025951FB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49D67D4-29D8-F2A4-7D82-5A3664AC534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7A91059-C65B-01FC-DB30-B354013A0F9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04487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E15C26B-A78F-A209-8AF6-20C1254B6BE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3B7AD23-95D1-5AB8-DC28-2D35D802732A}"/>
              </a:ext>
            </a:extLst>
          </p:cNvPr>
          <p:cNvSpPr txBox="1"/>
          <p:nvPr/>
        </p:nvSpPr>
        <p:spPr>
          <a:xfrm>
            <a:off x="834167" y="1057275"/>
            <a:ext cx="10907041" cy="4154943"/>
          </a:xfrm>
          <a:prstGeom prst="rect">
            <a:avLst/>
          </a:prstGeom>
          <a:noFill/>
          <a:ln>
            <a:noFill/>
          </a:ln>
        </p:spPr>
        <p:txBody>
          <a:bodyPr spcFirstLastPara="1" wrap="square" lIns="91425" tIns="45700" rIns="91425" bIns="45700" anchor="t" anchorCtr="0">
            <a:spAutoFit/>
          </a:bodyPr>
          <a:lstStyle/>
          <a:p>
            <a:pPr algn="just"/>
            <a:r>
              <a:rPr lang="en-US" sz="2400" b="1" i="0" dirty="0">
                <a:effectLst/>
                <a:latin typeface="Nunito Sans" pitchFamily="2" charset="0"/>
              </a:rPr>
              <a:t>Java Naming Convention</a:t>
            </a:r>
          </a:p>
          <a:p>
            <a:pPr algn="just">
              <a:lnSpc>
                <a:spcPct val="200000"/>
              </a:lnSpc>
            </a:pPr>
            <a:r>
              <a:rPr lang="en-US" sz="2400" b="0" i="0" dirty="0">
                <a:effectLst/>
                <a:latin typeface="Nunito Sans" pitchFamily="2" charset="0"/>
              </a:rPr>
              <a:t>Java naming convention is a rule to follow as you decide what to name your identifiers such as class, package, variable, constant, method, etc.</a:t>
            </a:r>
            <a:endParaRPr lang="en-US" sz="2400" dirty="0">
              <a:latin typeface="Nunito Sans" pitchFamily="2" charset="0"/>
            </a:endParaRPr>
          </a:p>
          <a:p>
            <a:pPr marL="342900" indent="-342900" algn="just">
              <a:lnSpc>
                <a:spcPct val="200000"/>
              </a:lnSpc>
              <a:buFont typeface="Arial" panose="020B0604020202020204" pitchFamily="34" charset="0"/>
              <a:buChar char="•"/>
            </a:pPr>
            <a:r>
              <a:rPr lang="en-US" sz="2400" dirty="0">
                <a:latin typeface="Nunito Sans" pitchFamily="2" charset="0"/>
              </a:rPr>
              <a:t>Pascal Case – Class Name – Ex. FacePrep, CalculatorProgram</a:t>
            </a:r>
          </a:p>
          <a:p>
            <a:pPr marL="342900" indent="-342900" algn="just">
              <a:lnSpc>
                <a:spcPct val="200000"/>
              </a:lnSpc>
              <a:buFont typeface="Arial" panose="020B0604020202020204" pitchFamily="34" charset="0"/>
              <a:buChar char="•"/>
            </a:pPr>
            <a:r>
              <a:rPr lang="en-US" sz="2400" b="0" i="0" dirty="0">
                <a:effectLst/>
                <a:latin typeface="Nunito Sans" pitchFamily="2" charset="0"/>
              </a:rPr>
              <a:t>Camel Case – Method Name – Ex. additionLogic, divisionLogic</a:t>
            </a:r>
          </a:p>
          <a:p>
            <a:pPr marL="342900" indent="-342900" algn="just">
              <a:lnSpc>
                <a:spcPct val="200000"/>
              </a:lnSpc>
              <a:buFont typeface="Arial" panose="020B0604020202020204" pitchFamily="34" charset="0"/>
              <a:buChar char="•"/>
            </a:pPr>
            <a:r>
              <a:rPr lang="en-US" sz="2400" dirty="0">
                <a:latin typeface="Nunito Sans" pitchFamily="2" charset="0"/>
              </a:rPr>
              <a:t>Snake Case – Variable Name – Ex. Student_age, student_mark</a:t>
            </a:r>
            <a:endParaRPr lang="en-US" sz="2400" b="0" i="0" dirty="0">
              <a:effectLst/>
              <a:latin typeface="Nunito Sans" pitchFamily="2" charset="0"/>
            </a:endParaRPr>
          </a:p>
        </p:txBody>
      </p:sp>
      <p:sp>
        <p:nvSpPr>
          <p:cNvPr id="115" name="Google Shape;115;p3">
            <a:extLst>
              <a:ext uri="{FF2B5EF4-FFF2-40B4-BE49-F238E27FC236}">
                <a16:creationId xmlns:a16="http://schemas.microsoft.com/office/drawing/2014/main" id="{874E4155-356C-C742-5E18-FD38C7AF6D6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5BFC103-94EF-6644-36ED-17A6985C6DBD}"/>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BE9D7CB-3E37-4BB9-CA61-4A62AEC518A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767709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F88036-651E-D4EB-05C3-82F6FF71480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4FD70B0-38C6-C9E2-5C50-AE2326AF70EA}"/>
              </a:ext>
            </a:extLst>
          </p:cNvPr>
          <p:cNvSpPr txBox="1"/>
          <p:nvPr/>
        </p:nvSpPr>
        <p:spPr>
          <a:xfrm>
            <a:off x="834167" y="1057275"/>
            <a:ext cx="10907041" cy="6724878"/>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 What is OOP?</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r>
              <a:rPr lang="en-US" altLang="en-US" sz="2200" dirty="0">
                <a:latin typeface="Nunito Sans" pitchFamily="2" charset="0"/>
              </a:rPr>
              <a:t>OOP stands for Object-Oriented Programming.</a:t>
            </a:r>
          </a:p>
          <a:p>
            <a:pPr eaLnBrk="1" hangingPunct="1">
              <a:spcBef>
                <a:spcPct val="0"/>
              </a:spcBef>
              <a:buClrTx/>
              <a:buSzTx/>
              <a:buFontTx/>
              <a:buNone/>
            </a:pPr>
            <a:endParaRPr lang="en-US" altLang="en-US" sz="2200" dirty="0">
              <a:latin typeface="Nunito Sans" pitchFamily="2" charset="0"/>
            </a:endParaRPr>
          </a:p>
          <a:p>
            <a:pPr eaLnBrk="1" hangingPunct="1">
              <a:spcBef>
                <a:spcPct val="0"/>
              </a:spcBef>
              <a:buClrTx/>
              <a:buSzTx/>
              <a:buFontTx/>
              <a:buNone/>
            </a:pPr>
            <a:r>
              <a:rPr lang="en-US" altLang="en-US" sz="2200" b="1" dirty="0">
                <a:latin typeface="Nunito Sans" pitchFamily="2" charset="0"/>
              </a:rPr>
              <a:t>Object-oriented programming has several advantages over procedural programming:</a:t>
            </a:r>
          </a:p>
          <a:p>
            <a:pPr eaLnBrk="1" hangingPunct="1">
              <a:spcBef>
                <a:spcPct val="0"/>
              </a:spcBef>
              <a:buClrTx/>
              <a:buSzTx/>
              <a:buFontTx/>
              <a:buNone/>
            </a:pPr>
            <a:endParaRPr lang="en-US" altLang="en-US" sz="2200" dirty="0">
              <a:latin typeface="Nunito Sans" pitchFamily="2" charset="0"/>
            </a:endParaRPr>
          </a:p>
          <a:p>
            <a:pPr marL="342900" indent="-342900" eaLnBrk="1" hangingPunct="1">
              <a:lnSpc>
                <a:spcPct val="150000"/>
              </a:lnSpc>
              <a:spcBef>
                <a:spcPct val="0"/>
              </a:spcBef>
              <a:buClrTx/>
              <a:buSzTx/>
              <a:buFont typeface="Arial" panose="020B0604020202020204" pitchFamily="34" charset="0"/>
              <a:buChar char="•"/>
            </a:pPr>
            <a:r>
              <a:rPr lang="en-US" altLang="en-US" sz="2200" dirty="0">
                <a:latin typeface="Nunito Sans" pitchFamily="2" charset="0"/>
              </a:rPr>
              <a:t>OOP is faster and easier to execute</a:t>
            </a:r>
          </a:p>
          <a:p>
            <a:pPr marL="342900" indent="-342900" eaLnBrk="1" hangingPunct="1">
              <a:lnSpc>
                <a:spcPct val="150000"/>
              </a:lnSpc>
              <a:spcBef>
                <a:spcPct val="0"/>
              </a:spcBef>
              <a:buClrTx/>
              <a:buSzTx/>
              <a:buFont typeface="Arial" panose="020B0604020202020204" pitchFamily="34" charset="0"/>
              <a:buChar char="•"/>
            </a:pPr>
            <a:r>
              <a:rPr lang="en-US" altLang="en-US" sz="2200" dirty="0">
                <a:latin typeface="Nunito Sans" pitchFamily="2" charset="0"/>
              </a:rPr>
              <a:t>OOP provides a clear structure for the programs</a:t>
            </a:r>
          </a:p>
          <a:p>
            <a:pPr marL="342900" indent="-342900" eaLnBrk="1" hangingPunct="1">
              <a:lnSpc>
                <a:spcPct val="150000"/>
              </a:lnSpc>
              <a:spcBef>
                <a:spcPct val="0"/>
              </a:spcBef>
              <a:buClrTx/>
              <a:buSzTx/>
              <a:buFont typeface="Arial" panose="020B0604020202020204" pitchFamily="34" charset="0"/>
              <a:buChar char="•"/>
            </a:pPr>
            <a:r>
              <a:rPr lang="en-US" altLang="en-US" sz="2200" dirty="0">
                <a:latin typeface="Nunito Sans" pitchFamily="2" charset="0"/>
              </a:rPr>
              <a:t>OOP helps to keep the Java code DRY "Don't Repeat Yourself", and makes the code easier to maintain, </a:t>
            </a:r>
          </a:p>
          <a:p>
            <a:pPr marL="342900" indent="-342900" eaLnBrk="1" hangingPunct="1">
              <a:lnSpc>
                <a:spcPct val="150000"/>
              </a:lnSpc>
              <a:spcBef>
                <a:spcPct val="0"/>
              </a:spcBef>
              <a:buClrTx/>
              <a:buSzTx/>
              <a:buFont typeface="Arial" panose="020B0604020202020204" pitchFamily="34" charset="0"/>
              <a:buChar char="•"/>
            </a:pPr>
            <a:r>
              <a:rPr lang="en-US" altLang="en-US" sz="2200" dirty="0">
                <a:latin typeface="Nunito Sans" pitchFamily="2" charset="0"/>
              </a:rPr>
              <a:t>modify and debug OOP makes it possible to create full reusable applications with less </a:t>
            </a:r>
            <a:r>
              <a:rPr lang="en-US" altLang="en-US" sz="2400" dirty="0">
                <a:latin typeface="Nunito Sans" pitchFamily="2" charset="0"/>
              </a:rPr>
              <a:t>code and shorter development time</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p:txBody>
      </p:sp>
      <p:sp>
        <p:nvSpPr>
          <p:cNvPr id="115" name="Google Shape;115;p3">
            <a:extLst>
              <a:ext uri="{FF2B5EF4-FFF2-40B4-BE49-F238E27FC236}">
                <a16:creationId xmlns:a16="http://schemas.microsoft.com/office/drawing/2014/main" id="{D0C57A34-5A47-9354-5A39-726399BED75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4FAE4A-1CAB-188D-2D90-F2BBF900A52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DFA218E-FD22-47F7-65D4-AB9E8008F4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779300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C2BF82E-54FE-A515-AA1B-1EEB030EDF0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BD077F2-BE26-BBE1-F370-99C0C7D0AEAF}"/>
              </a:ext>
            </a:extLst>
          </p:cNvPr>
          <p:cNvSpPr txBox="1"/>
          <p:nvPr/>
        </p:nvSpPr>
        <p:spPr>
          <a:xfrm>
            <a:off x="834167" y="1057275"/>
            <a:ext cx="10907041" cy="6509434"/>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OOP – Class</a:t>
            </a:r>
            <a:endParaRPr lang="en-US" altLang="en-US" sz="2400" dirty="0">
              <a:latin typeface="Nunito Sans" pitchFamily="2" charset="0"/>
            </a:endParaRPr>
          </a:p>
          <a:p>
            <a:pPr eaLnBrk="1" hangingPunct="1">
              <a:lnSpc>
                <a:spcPct val="150000"/>
              </a:lnSpc>
              <a:spcBef>
                <a:spcPct val="0"/>
              </a:spcBef>
              <a:buClrTx/>
              <a:buSzTx/>
              <a:buFontTx/>
              <a:buNone/>
            </a:pPr>
            <a:r>
              <a:rPr lang="en-US" altLang="en-US" sz="2300" b="1" dirty="0">
                <a:latin typeface="Nunito Sans" pitchFamily="2" charset="0"/>
              </a:rPr>
              <a:t>Class :</a:t>
            </a:r>
          </a:p>
          <a:p>
            <a:pPr marL="342900" indent="-342900" algn="just">
              <a:lnSpc>
                <a:spcPct val="150000"/>
              </a:lnSpc>
              <a:buFont typeface="Arial" panose="020B0604020202020204" pitchFamily="34" charset="0"/>
              <a:buChar char="•"/>
            </a:pPr>
            <a:r>
              <a:rPr lang="en-US" sz="2300" i="0" dirty="0">
                <a:solidFill>
                  <a:srgbClr val="333333"/>
                </a:solidFill>
                <a:effectLst/>
                <a:latin typeface="Nunito Sans" pitchFamily="2" charset="0"/>
              </a:rPr>
              <a:t>A class is a group of objects which have common properties. </a:t>
            </a:r>
          </a:p>
          <a:p>
            <a:pPr marL="342900" indent="-342900" algn="just">
              <a:lnSpc>
                <a:spcPct val="150000"/>
              </a:lnSpc>
              <a:buFont typeface="Arial" panose="020B0604020202020204" pitchFamily="34" charset="0"/>
              <a:buChar char="•"/>
            </a:pPr>
            <a:r>
              <a:rPr lang="en-US" sz="2300" i="0" dirty="0">
                <a:solidFill>
                  <a:srgbClr val="333333"/>
                </a:solidFill>
                <a:effectLst/>
                <a:latin typeface="Nunito Sans" pitchFamily="2" charset="0"/>
              </a:rPr>
              <a:t>It is a template or blueprint from which objects are created. </a:t>
            </a:r>
          </a:p>
          <a:p>
            <a:pPr marL="342900" indent="-342900" algn="just">
              <a:lnSpc>
                <a:spcPct val="150000"/>
              </a:lnSpc>
              <a:buFont typeface="Arial" panose="020B0604020202020204" pitchFamily="34" charset="0"/>
              <a:buChar char="•"/>
            </a:pPr>
            <a:r>
              <a:rPr lang="en-US" sz="2300" i="0" dirty="0">
                <a:solidFill>
                  <a:srgbClr val="333333"/>
                </a:solidFill>
                <a:effectLst/>
                <a:latin typeface="Nunito Sans" pitchFamily="2" charset="0"/>
              </a:rPr>
              <a:t>It is a logical entity. It can't be physical entity.</a:t>
            </a:r>
          </a:p>
          <a:p>
            <a:pPr algn="just">
              <a:lnSpc>
                <a:spcPct val="150000"/>
              </a:lnSpc>
            </a:pPr>
            <a:r>
              <a:rPr lang="en-US" sz="2300" b="1" i="0" dirty="0">
                <a:solidFill>
                  <a:srgbClr val="333333"/>
                </a:solidFill>
                <a:effectLst/>
                <a:latin typeface="Nunito Sans" pitchFamily="2" charset="0"/>
              </a:rPr>
              <a:t>A Class in Java can contain:</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Fields</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Methods</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Constructors</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Blocks</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Nested class and interface</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p:txBody>
      </p:sp>
      <p:sp>
        <p:nvSpPr>
          <p:cNvPr id="115" name="Google Shape;115;p3">
            <a:extLst>
              <a:ext uri="{FF2B5EF4-FFF2-40B4-BE49-F238E27FC236}">
                <a16:creationId xmlns:a16="http://schemas.microsoft.com/office/drawing/2014/main" id="{0FC3E26E-6A27-27AF-DB23-63EBBEB695E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FC16052-F7F7-A186-E4E8-37F77E271CF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FA4420B-34A1-341D-18A6-992246BF168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302358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0BB27B7-1A68-4B04-86C1-8F9FA63C457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0DD0E74-52D6-DD55-BAD8-60FAFB975BF0}"/>
              </a:ext>
            </a:extLst>
          </p:cNvPr>
          <p:cNvSpPr txBox="1"/>
          <p:nvPr/>
        </p:nvSpPr>
        <p:spPr>
          <a:xfrm>
            <a:off x="834167" y="1057275"/>
            <a:ext cx="10907041" cy="5816937"/>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OOP – Objects</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b="1" dirty="0">
                <a:latin typeface="Nunito Sans" pitchFamily="2" charset="0"/>
              </a:rPr>
              <a:t>Object :</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r>
              <a:rPr lang="en-US" sz="2400" b="0" i="0" dirty="0">
                <a:solidFill>
                  <a:srgbClr val="333333"/>
                </a:solidFill>
                <a:effectLst/>
                <a:latin typeface="Nunito Sans" pitchFamily="2" charset="0"/>
              </a:rPr>
              <a:t>An entity that has state and behavior is known as an object</a:t>
            </a:r>
          </a:p>
          <a:p>
            <a:pPr eaLnBrk="1" hangingPunct="1">
              <a:spcBef>
                <a:spcPct val="0"/>
              </a:spcBef>
              <a:buClrTx/>
              <a:buSzTx/>
              <a:buFontTx/>
              <a:buNone/>
            </a:pPr>
            <a:endParaRPr lang="en-US" altLang="en-US" sz="2400" dirty="0">
              <a:solidFill>
                <a:srgbClr val="333333"/>
              </a:solidFill>
              <a:latin typeface="Nunito Sans" pitchFamily="2" charset="0"/>
            </a:endParaRPr>
          </a:p>
          <a:p>
            <a:pPr algn="just">
              <a:lnSpc>
                <a:spcPct val="150000"/>
              </a:lnSpc>
              <a:buFont typeface="Arial" panose="020B0604020202020204" pitchFamily="34" charset="0"/>
              <a:buChar char="•"/>
            </a:pPr>
            <a:r>
              <a:rPr lang="en-US" sz="2400" i="0" dirty="0">
                <a:solidFill>
                  <a:srgbClr val="000000"/>
                </a:solidFill>
                <a:effectLst/>
                <a:latin typeface="Nunito Sans" pitchFamily="2" charset="0"/>
              </a:rPr>
              <a:t>  State: represents the data (value) of an object.</a:t>
            </a:r>
          </a:p>
          <a:p>
            <a:pPr algn="just">
              <a:lnSpc>
                <a:spcPct val="150000"/>
              </a:lnSpc>
              <a:buFont typeface="Arial" panose="020B0604020202020204" pitchFamily="34" charset="0"/>
              <a:buChar char="•"/>
            </a:pPr>
            <a:r>
              <a:rPr lang="en-US" sz="2400" i="0" dirty="0">
                <a:solidFill>
                  <a:srgbClr val="000000"/>
                </a:solidFill>
                <a:effectLst/>
                <a:latin typeface="Nunito Sans" pitchFamily="2" charset="0"/>
              </a:rPr>
              <a:t>  Behavior: represents the behavior (functionality) of an object such as                  deposit, withdraw, etc.</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b="1" dirty="0">
                <a:latin typeface="Nunito Sans" pitchFamily="2" charset="0"/>
              </a:rPr>
              <a:t>Syntax :</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dirty="0">
                <a:latin typeface="Nunito Sans" pitchFamily="2" charset="0"/>
              </a:rPr>
              <a:t>Class_name Object_name = new Constructor_of_class();</a:t>
            </a:r>
          </a:p>
          <a:p>
            <a:pPr eaLnBrk="1" hangingPunct="1">
              <a:spcBef>
                <a:spcPct val="0"/>
              </a:spcBef>
              <a:buClrTx/>
              <a:buSzTx/>
              <a:buFontTx/>
              <a:buNone/>
            </a:pPr>
            <a:endParaRPr lang="en-US" altLang="en-US" sz="2400" dirty="0">
              <a:latin typeface="Nunito Sans" pitchFamily="2" charset="0"/>
            </a:endParaRPr>
          </a:p>
        </p:txBody>
      </p:sp>
      <p:sp>
        <p:nvSpPr>
          <p:cNvPr id="115" name="Google Shape;115;p3">
            <a:extLst>
              <a:ext uri="{FF2B5EF4-FFF2-40B4-BE49-F238E27FC236}">
                <a16:creationId xmlns:a16="http://schemas.microsoft.com/office/drawing/2014/main" id="{82526FCE-0613-7540-B33D-CF3977EEB6C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C273A7-601F-13DB-D5C3-D12783CEB9C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D889F33-73B8-AA31-9CE2-3F898429D4E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77674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F63A75D-68C5-8CA5-CB9C-AF10FAC4EC8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D586471-3A31-C1DE-D7DB-88B38BF29FF3}"/>
              </a:ext>
            </a:extLst>
          </p:cNvPr>
          <p:cNvSpPr txBox="1"/>
          <p:nvPr/>
        </p:nvSpPr>
        <p:spPr>
          <a:xfrm>
            <a:off x="755509" y="883618"/>
            <a:ext cx="10907041" cy="5189842"/>
          </a:xfrm>
          <a:prstGeom prst="rect">
            <a:avLst/>
          </a:prstGeom>
          <a:noFill/>
          <a:ln>
            <a:noFill/>
          </a:ln>
        </p:spPr>
        <p:txBody>
          <a:bodyPr spcFirstLastPara="1" wrap="square" lIns="91425" tIns="45700" rIns="91425" bIns="45700" anchor="t" anchorCtr="0">
            <a:spAutoFit/>
          </a:bodyPr>
          <a:lstStyle/>
          <a:p>
            <a:pPr algn="just" eaLnBrk="1" hangingPunct="1">
              <a:lnSpc>
                <a:spcPct val="200000"/>
              </a:lnSpc>
              <a:defRPr/>
            </a:pPr>
            <a:r>
              <a:rPr lang="en-US" sz="2500" b="1" dirty="0">
                <a:latin typeface="Nunito Sans" pitchFamily="2" charset="0"/>
                <a:cs typeface="Arial" charset="0"/>
              </a:rPr>
              <a:t>Types of Java Applications</a:t>
            </a:r>
          </a:p>
          <a:p>
            <a:pPr marL="457200" indent="-457200" algn="just" eaLnBrk="1" hangingPunct="1">
              <a:lnSpc>
                <a:spcPct val="250000"/>
              </a:lnSpc>
              <a:buFontTx/>
              <a:buAutoNum type="arabicParenR"/>
              <a:defRPr/>
            </a:pPr>
            <a:r>
              <a:rPr lang="en-US" sz="2500" dirty="0">
                <a:latin typeface="Nunito Sans" pitchFamily="2" charset="0"/>
                <a:cs typeface="Arial" charset="0"/>
              </a:rPr>
              <a:t>Standalone Application // pdf </a:t>
            </a:r>
            <a:r>
              <a:rPr lang="en-US" sz="2500" dirty="0" err="1">
                <a:latin typeface="Nunito Sans" pitchFamily="2" charset="0"/>
                <a:cs typeface="Arial" charset="0"/>
              </a:rPr>
              <a:t>reader,paint</a:t>
            </a:r>
            <a:r>
              <a:rPr lang="en-US" sz="2500" dirty="0">
                <a:latin typeface="Nunito Sans" pitchFamily="2" charset="0"/>
                <a:cs typeface="Arial" charset="0"/>
              </a:rPr>
              <a:t> etc..</a:t>
            </a:r>
          </a:p>
          <a:p>
            <a:pPr marL="457200" indent="-457200" algn="just" eaLnBrk="1" hangingPunct="1">
              <a:lnSpc>
                <a:spcPct val="250000"/>
              </a:lnSpc>
              <a:buFontTx/>
              <a:buAutoNum type="arabicParenR"/>
              <a:defRPr/>
            </a:pPr>
            <a:r>
              <a:rPr lang="en-US" sz="2500" dirty="0">
                <a:latin typeface="Nunito Sans" pitchFamily="2" charset="0"/>
                <a:cs typeface="Arial" charset="0"/>
              </a:rPr>
              <a:t>Web Application // Amazon.com, irctc.com</a:t>
            </a:r>
          </a:p>
          <a:p>
            <a:pPr marL="457200" indent="-457200" algn="just" eaLnBrk="1" hangingPunct="1">
              <a:lnSpc>
                <a:spcPct val="250000"/>
              </a:lnSpc>
              <a:buFontTx/>
              <a:buAutoNum type="arabicParenR" startAt="3"/>
              <a:defRPr/>
            </a:pPr>
            <a:r>
              <a:rPr lang="en-US" sz="2500" dirty="0">
                <a:latin typeface="Nunito Sans" pitchFamily="2" charset="0"/>
                <a:cs typeface="Arial" charset="0"/>
              </a:rPr>
              <a:t>Enterprise Application //www.sbionlinebanking.com</a:t>
            </a:r>
          </a:p>
          <a:p>
            <a:pPr algn="just" eaLnBrk="1" hangingPunct="1">
              <a:lnSpc>
                <a:spcPct val="250000"/>
              </a:lnSpc>
              <a:defRPr/>
            </a:pPr>
            <a:r>
              <a:rPr lang="en-US" sz="2500" dirty="0">
                <a:latin typeface="Nunito Sans" pitchFamily="2" charset="0"/>
                <a:cs typeface="Arial" charset="0"/>
              </a:rPr>
              <a:t>4)   Mobile Application //</a:t>
            </a:r>
            <a:r>
              <a:rPr lang="en-US" sz="2500" dirty="0" err="1">
                <a:latin typeface="Nunito Sans" pitchFamily="2" charset="0"/>
                <a:cs typeface="Arial" charset="0"/>
              </a:rPr>
              <a:t>Pubg</a:t>
            </a:r>
            <a:r>
              <a:rPr lang="en-US" sz="2500" dirty="0">
                <a:latin typeface="Nunito Sans" pitchFamily="2" charset="0"/>
                <a:cs typeface="Arial" charset="0"/>
              </a:rPr>
              <a:t>, </a:t>
            </a:r>
            <a:r>
              <a:rPr lang="en-US" sz="2500" dirty="0" err="1">
                <a:latin typeface="Nunito Sans" pitchFamily="2" charset="0"/>
                <a:cs typeface="Arial" charset="0"/>
              </a:rPr>
              <a:t>Whatsapp</a:t>
            </a:r>
            <a:endParaRPr lang="en-US" sz="2500" dirty="0">
              <a:latin typeface="Nunito Sans" pitchFamily="2" charset="0"/>
              <a:cs typeface="Arial" charset="0"/>
            </a:endParaRPr>
          </a:p>
          <a:p>
            <a:pPr algn="just" eaLnBrk="1" hangingPunct="1">
              <a:lnSpc>
                <a:spcPct val="125000"/>
              </a:lnSpc>
              <a:defRPr/>
            </a:pP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8288BFA4-4E6A-B706-4208-D238589A2EE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36D5E20-B2E9-0E2C-448B-7603B467A35A}"/>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3270EC7-587A-EE31-0FC3-3BB20199521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514937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3DFCCD1-4DB2-1E31-A326-02D8399C912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52C694B-A1B8-3827-56CE-DEF4DD18DB63}"/>
              </a:ext>
            </a:extLst>
          </p:cNvPr>
          <p:cNvSpPr txBox="1"/>
          <p:nvPr/>
        </p:nvSpPr>
        <p:spPr>
          <a:xfrm>
            <a:off x="834167" y="1057275"/>
            <a:ext cx="10907041" cy="5801548"/>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Methods</a:t>
            </a:r>
          </a:p>
          <a:p>
            <a:pPr eaLnBrk="1" hangingPunct="1">
              <a:spcBef>
                <a:spcPct val="0"/>
              </a:spcBef>
              <a:buClrTx/>
              <a:buSzTx/>
              <a:buFontTx/>
              <a:buNone/>
            </a:pPr>
            <a:endParaRPr lang="en-US" altLang="en-US" sz="2400" b="1" dirty="0">
              <a:latin typeface="Nunito Sans" pitchFamily="2" charset="0"/>
            </a:endParaRPr>
          </a:p>
          <a:p>
            <a:pPr marL="342900" indent="-342900" eaLnBrk="1" hangingPunct="1">
              <a:spcBef>
                <a:spcPct val="0"/>
              </a:spcBef>
              <a:buClrTx/>
              <a:buSzTx/>
              <a:buFont typeface="Arial" panose="020B0604020202020204" pitchFamily="34" charset="0"/>
              <a:buChar char="•"/>
            </a:pPr>
            <a:r>
              <a:rPr lang="en-US" altLang="en-US" sz="2300" dirty="0">
                <a:latin typeface="Nunito Sans" pitchFamily="2" charset="0"/>
              </a:rPr>
              <a:t>A method is a block of code which only runs when it is called.</a:t>
            </a:r>
          </a:p>
          <a:p>
            <a:pPr marL="342900" indent="-342900" eaLnBrk="1" hangingPunct="1">
              <a:spcBef>
                <a:spcPct val="0"/>
              </a:spcBef>
              <a:buClrTx/>
              <a:buSzTx/>
              <a:buFont typeface="Arial" panose="020B0604020202020204" pitchFamily="34" charset="0"/>
              <a:buChar char="•"/>
            </a:pPr>
            <a:r>
              <a:rPr lang="en-US" altLang="en-US" sz="2300" dirty="0">
                <a:latin typeface="Nunito Sans" pitchFamily="2" charset="0"/>
              </a:rPr>
              <a:t>You can pass data, known as parameters, into a method.</a:t>
            </a:r>
          </a:p>
          <a:p>
            <a:pPr marL="342900" indent="-342900" eaLnBrk="1" hangingPunct="1">
              <a:spcBef>
                <a:spcPct val="0"/>
              </a:spcBef>
              <a:buClrTx/>
              <a:buSzTx/>
              <a:buFont typeface="Arial" panose="020B0604020202020204" pitchFamily="34" charset="0"/>
              <a:buChar char="•"/>
            </a:pPr>
            <a:r>
              <a:rPr lang="en-US" altLang="en-US" sz="2300" dirty="0">
                <a:latin typeface="Nunito Sans" pitchFamily="2" charset="0"/>
              </a:rPr>
              <a:t>Methods are used to perform certain actions, and they are also known as functions.</a:t>
            </a:r>
          </a:p>
          <a:p>
            <a:pPr marL="342900" indent="-342900" eaLnBrk="1" hangingPunct="1">
              <a:spcBef>
                <a:spcPct val="0"/>
              </a:spcBef>
              <a:buClrTx/>
              <a:buSzTx/>
              <a:buFont typeface="Arial" panose="020B0604020202020204" pitchFamily="34" charset="0"/>
              <a:buChar char="•"/>
            </a:pPr>
            <a:r>
              <a:rPr lang="en-US" altLang="en-US" sz="2300" dirty="0">
                <a:latin typeface="Nunito Sans" pitchFamily="2" charset="0"/>
              </a:rPr>
              <a:t>Why use methods? To reuse code: define the code once, and use it many times.</a:t>
            </a:r>
          </a:p>
          <a:p>
            <a:pPr eaLnBrk="1" hangingPunct="1">
              <a:spcBef>
                <a:spcPct val="0"/>
              </a:spcBef>
              <a:buClrTx/>
              <a:buSzTx/>
            </a:pPr>
            <a:endParaRPr lang="en-US" altLang="en-US" sz="2400" dirty="0">
              <a:latin typeface="Nunito Sans" pitchFamily="2" charset="0"/>
            </a:endParaRPr>
          </a:p>
          <a:p>
            <a:pPr eaLnBrk="1" hangingPunct="1">
              <a:spcBef>
                <a:spcPct val="0"/>
              </a:spcBef>
              <a:buClrTx/>
              <a:buSzTx/>
            </a:pPr>
            <a:r>
              <a:rPr lang="en-US" altLang="en-US" sz="2300" dirty="0">
                <a:latin typeface="Nunito Sans" pitchFamily="2" charset="0"/>
              </a:rPr>
              <a:t>public class Main {</a:t>
            </a:r>
          </a:p>
          <a:p>
            <a:pPr eaLnBrk="1" hangingPunct="1">
              <a:spcBef>
                <a:spcPct val="0"/>
              </a:spcBef>
              <a:buClrTx/>
              <a:buSzTx/>
            </a:pPr>
            <a:r>
              <a:rPr lang="en-US" altLang="en-US" sz="2300" dirty="0">
                <a:latin typeface="Nunito Sans" pitchFamily="2" charset="0"/>
              </a:rPr>
              <a:t>  static void myMethod() {</a:t>
            </a:r>
          </a:p>
          <a:p>
            <a:pPr eaLnBrk="1" hangingPunct="1">
              <a:spcBef>
                <a:spcPct val="0"/>
              </a:spcBef>
              <a:buClrTx/>
              <a:buSzTx/>
            </a:pPr>
            <a:r>
              <a:rPr lang="en-US" altLang="en-US" sz="2300" dirty="0">
                <a:latin typeface="Nunito Sans" pitchFamily="2" charset="0"/>
              </a:rPr>
              <a:t>    System.out.println("I just got executed!");</a:t>
            </a:r>
          </a:p>
          <a:p>
            <a:pPr eaLnBrk="1" hangingPunct="1">
              <a:spcBef>
                <a:spcPct val="0"/>
              </a:spcBef>
              <a:buClrTx/>
              <a:buSzTx/>
            </a:pPr>
            <a:r>
              <a:rPr lang="en-US" altLang="en-US" sz="2300" dirty="0">
                <a:latin typeface="Nunito Sans" pitchFamily="2" charset="0"/>
              </a:rPr>
              <a:t>  }</a:t>
            </a:r>
          </a:p>
          <a:p>
            <a:pPr eaLnBrk="1" hangingPunct="1">
              <a:spcBef>
                <a:spcPct val="0"/>
              </a:spcBef>
              <a:buClrTx/>
              <a:buSzTx/>
            </a:pPr>
            <a:r>
              <a:rPr lang="en-US" altLang="en-US" sz="2300" dirty="0">
                <a:latin typeface="Nunito Sans" pitchFamily="2" charset="0"/>
              </a:rPr>
              <a:t>  public static void main(String[] args) {</a:t>
            </a:r>
          </a:p>
          <a:p>
            <a:pPr eaLnBrk="1" hangingPunct="1">
              <a:spcBef>
                <a:spcPct val="0"/>
              </a:spcBef>
              <a:buClrTx/>
              <a:buSzTx/>
            </a:pPr>
            <a:r>
              <a:rPr lang="en-US" altLang="en-US" sz="2300" dirty="0">
                <a:latin typeface="Nunito Sans" pitchFamily="2" charset="0"/>
              </a:rPr>
              <a:t>    myMethod();	</a:t>
            </a:r>
          </a:p>
          <a:p>
            <a:pPr eaLnBrk="1" hangingPunct="1">
              <a:spcBef>
                <a:spcPct val="0"/>
              </a:spcBef>
              <a:buClrTx/>
              <a:buSzTx/>
            </a:pPr>
            <a:r>
              <a:rPr lang="en-US" altLang="en-US" sz="2300" dirty="0">
                <a:latin typeface="Nunito Sans" pitchFamily="2" charset="0"/>
              </a:rPr>
              <a:t>  }</a:t>
            </a:r>
          </a:p>
          <a:p>
            <a:pPr eaLnBrk="1" hangingPunct="1">
              <a:spcBef>
                <a:spcPct val="0"/>
              </a:spcBef>
              <a:buClrTx/>
              <a:buSzTx/>
            </a:pPr>
            <a:r>
              <a:rPr lang="en-US" altLang="en-US" sz="2300" dirty="0">
                <a:latin typeface="Nunito Sans" pitchFamily="2" charset="0"/>
              </a:rPr>
              <a:t>}</a:t>
            </a:r>
          </a:p>
        </p:txBody>
      </p:sp>
      <p:sp>
        <p:nvSpPr>
          <p:cNvPr id="115" name="Google Shape;115;p3">
            <a:extLst>
              <a:ext uri="{FF2B5EF4-FFF2-40B4-BE49-F238E27FC236}">
                <a16:creationId xmlns:a16="http://schemas.microsoft.com/office/drawing/2014/main" id="{0A3CC4E3-DE92-D1F4-EEE4-12E91436843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42C962F-C326-CE1B-0D28-A1EED5A67515}"/>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6A1F197-FE2E-A7BB-4C39-E724B52BE4C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381950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BEBDF77-BB39-CC8B-F3B5-6F1229BF747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595D8B3-C299-E77A-089F-D6345F5AD3C0}"/>
              </a:ext>
            </a:extLst>
          </p:cNvPr>
          <p:cNvSpPr txBox="1"/>
          <p:nvPr/>
        </p:nvSpPr>
        <p:spPr>
          <a:xfrm>
            <a:off x="834167" y="1057275"/>
            <a:ext cx="10907041" cy="6678711"/>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Class Syntax </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r>
              <a:rPr lang="en-US" altLang="en-US" sz="2400" dirty="0">
                <a:latin typeface="Nunito Sans" pitchFamily="2" charset="0"/>
              </a:rPr>
              <a:t>AccessSpecifier class ClassName{</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dirty="0">
                <a:latin typeface="Nunito Sans" pitchFamily="2" charset="0"/>
              </a:rPr>
              <a:t>}</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r>
              <a:rPr lang="en-US" altLang="en-US" sz="2400" b="1" dirty="0">
                <a:latin typeface="Nunito Sans" pitchFamily="2" charset="0"/>
              </a:rPr>
              <a:t>Object Creation Syntax</a:t>
            </a:r>
          </a:p>
          <a:p>
            <a:pPr eaLnBrk="1" hangingPunct="1">
              <a:spcBef>
                <a:spcPct val="0"/>
              </a:spcBef>
              <a:buClrTx/>
              <a:buSzTx/>
              <a:buFontTx/>
              <a:buNone/>
            </a:pPr>
            <a:endParaRPr lang="en-US" altLang="en-US" sz="2400" dirty="0">
              <a:latin typeface="Nunito Sans" pitchFamily="2" charset="0"/>
            </a:endParaRPr>
          </a:p>
          <a:p>
            <a:pPr>
              <a:spcBef>
                <a:spcPct val="0"/>
              </a:spcBef>
            </a:pPr>
            <a:r>
              <a:rPr lang="en-US" altLang="en-US" sz="2400" dirty="0">
                <a:latin typeface="Nunito Sans" pitchFamily="2" charset="0"/>
              </a:rPr>
              <a:t>ClassName ObjectName = new ConstructorOfTheClass();</a:t>
            </a:r>
          </a:p>
          <a:p>
            <a:pPr>
              <a:spcBef>
                <a:spcPct val="0"/>
              </a:spcBef>
            </a:pPr>
            <a:endParaRPr lang="en-US" altLang="en-US" sz="2400" b="1" dirty="0">
              <a:latin typeface="Nunito Sans" pitchFamily="2" charset="0"/>
            </a:endParaRPr>
          </a:p>
          <a:p>
            <a:pPr>
              <a:spcBef>
                <a:spcPct val="0"/>
              </a:spcBef>
            </a:pPr>
            <a:r>
              <a:rPr lang="en-US" altLang="en-US" sz="2400" b="1" dirty="0">
                <a:latin typeface="Nunito Sans" pitchFamily="2" charset="0"/>
              </a:rPr>
              <a:t>Method Syntax</a:t>
            </a:r>
          </a:p>
          <a:p>
            <a:pPr>
              <a:spcBef>
                <a:spcPct val="0"/>
              </a:spcBef>
            </a:pPr>
            <a:endParaRPr lang="en-US" altLang="en-US" sz="2400" b="1" dirty="0">
              <a:latin typeface="Nunito Sans" pitchFamily="2" charset="0"/>
            </a:endParaRPr>
          </a:p>
          <a:p>
            <a:pPr>
              <a:spcBef>
                <a:spcPct val="0"/>
              </a:spcBef>
            </a:pPr>
            <a:r>
              <a:rPr lang="en-US" altLang="en-US" sz="2300" dirty="0">
                <a:latin typeface="Nunito Sans" pitchFamily="2" charset="0"/>
              </a:rPr>
              <a:t>AccessSpecifier AccessModifier(Optional) ReturnType MethodName(Parameters) {</a:t>
            </a:r>
          </a:p>
          <a:p>
            <a:pPr>
              <a:spcBef>
                <a:spcPct val="0"/>
              </a:spcBef>
            </a:pPr>
            <a:endParaRPr lang="en-US" altLang="en-US" sz="2300" dirty="0">
              <a:latin typeface="Nunito Sans" pitchFamily="2" charset="0"/>
            </a:endParaRPr>
          </a:p>
          <a:p>
            <a:pPr>
              <a:spcBef>
                <a:spcPct val="0"/>
              </a:spcBef>
            </a:pPr>
            <a:r>
              <a:rPr lang="en-US" altLang="en-US" sz="2300" dirty="0">
                <a:latin typeface="Nunito Sans" pitchFamily="2" charset="0"/>
              </a:rPr>
              <a:t>}</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FDCB3C09-21D9-2C1F-F5E8-DEDAD445456D}"/>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CB55AA8-5916-146E-FB22-577BFBCEEB3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33E6DFD-1D42-1583-95C2-92EB9BFF678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424084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57DB8BE-82D8-9304-CEA4-374C5B06E3E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A830B21-79E9-29BB-3C66-E0473043FDCC}"/>
              </a:ext>
            </a:extLst>
          </p:cNvPr>
          <p:cNvSpPr txBox="1"/>
          <p:nvPr/>
        </p:nvSpPr>
        <p:spPr>
          <a:xfrm>
            <a:off x="834167" y="1057275"/>
            <a:ext cx="10907041" cy="4154943"/>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Inheritance</a:t>
            </a:r>
          </a:p>
          <a:p>
            <a:pPr marL="342900" indent="-342900" eaLnBrk="1" hangingPunct="1">
              <a:lnSpc>
                <a:spcPct val="200000"/>
              </a:lnSpc>
              <a:spcBef>
                <a:spcPct val="0"/>
              </a:spcBef>
              <a:buClrTx/>
              <a:buSzTx/>
              <a:buFont typeface="Arial" panose="020B0604020202020204" pitchFamily="34" charset="0"/>
              <a:buChar char="•"/>
            </a:pPr>
            <a:r>
              <a:rPr lang="en-US" altLang="en-US" sz="2400" dirty="0">
                <a:latin typeface="Nunito Sans" pitchFamily="2" charset="0"/>
              </a:rPr>
              <a:t>In Java, it is possible to inherit attributes and methods from one class to another.</a:t>
            </a:r>
          </a:p>
          <a:p>
            <a:pPr eaLnBrk="1" hangingPunct="1">
              <a:lnSpc>
                <a:spcPct val="200000"/>
              </a:lnSpc>
              <a:spcBef>
                <a:spcPct val="0"/>
              </a:spcBef>
              <a:buClrTx/>
              <a:buSzTx/>
              <a:buFontTx/>
              <a:buNone/>
            </a:pPr>
            <a:r>
              <a:rPr lang="en-US" altLang="en-US" sz="2400" dirty="0">
                <a:latin typeface="Nunito Sans" pitchFamily="2" charset="0"/>
              </a:rPr>
              <a:t> We group the "inheritance concept" into two categories:</a:t>
            </a:r>
          </a:p>
          <a:p>
            <a:pPr marL="342900" indent="-342900" eaLnBrk="1" hangingPunct="1">
              <a:lnSpc>
                <a:spcPct val="200000"/>
              </a:lnSpc>
              <a:spcBef>
                <a:spcPct val="0"/>
              </a:spcBef>
              <a:buClrTx/>
              <a:buSzTx/>
              <a:buFont typeface="Arial" panose="020B0604020202020204" pitchFamily="34" charset="0"/>
              <a:buChar char="•"/>
            </a:pPr>
            <a:r>
              <a:rPr lang="en-US" altLang="en-US" sz="2400" dirty="0">
                <a:latin typeface="Nunito Sans" pitchFamily="2" charset="0"/>
              </a:rPr>
              <a:t>subclass (child) - the class that inherits from another class</a:t>
            </a:r>
          </a:p>
          <a:p>
            <a:pPr marL="342900" indent="-342900" eaLnBrk="1" hangingPunct="1">
              <a:lnSpc>
                <a:spcPct val="200000"/>
              </a:lnSpc>
              <a:spcBef>
                <a:spcPct val="0"/>
              </a:spcBef>
              <a:buClrTx/>
              <a:buSzTx/>
              <a:buFont typeface="Arial" panose="020B0604020202020204" pitchFamily="34" charset="0"/>
              <a:buChar char="•"/>
            </a:pPr>
            <a:r>
              <a:rPr lang="en-US" altLang="en-US" sz="2400" dirty="0">
                <a:latin typeface="Nunito Sans" pitchFamily="2" charset="0"/>
              </a:rPr>
              <a:t>superclass (parent) - the class being inherited from</a:t>
            </a:r>
          </a:p>
        </p:txBody>
      </p:sp>
      <p:sp>
        <p:nvSpPr>
          <p:cNvPr id="115" name="Google Shape;115;p3">
            <a:extLst>
              <a:ext uri="{FF2B5EF4-FFF2-40B4-BE49-F238E27FC236}">
                <a16:creationId xmlns:a16="http://schemas.microsoft.com/office/drawing/2014/main" id="{2B0D23EF-CDD2-BAF1-EA2E-9A057D98BE3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FF367AA-1713-B3EF-BE35-6FCADAE93C0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E8C3E57-94F1-6A41-4F87-AF75B9C2CD9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3" name="Rectangle: Rounded Corners 2">
            <a:extLst>
              <a:ext uri="{FF2B5EF4-FFF2-40B4-BE49-F238E27FC236}">
                <a16:creationId xmlns:a16="http://schemas.microsoft.com/office/drawing/2014/main" id="{38EE7485-30B7-5900-0ECC-3A284D68C1ED}"/>
              </a:ext>
            </a:extLst>
          </p:cNvPr>
          <p:cNvSpPr/>
          <p:nvPr/>
        </p:nvSpPr>
        <p:spPr>
          <a:xfrm>
            <a:off x="991483" y="5455241"/>
            <a:ext cx="7267613" cy="52277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1" hangingPunct="1">
              <a:spcBef>
                <a:spcPct val="0"/>
              </a:spcBef>
              <a:buClrTx/>
              <a:buSzTx/>
              <a:buFontTx/>
              <a:buNone/>
            </a:pPr>
            <a:r>
              <a:rPr lang="en-US" altLang="en-US" sz="2400" dirty="0">
                <a:latin typeface="Nunito Sans" pitchFamily="2" charset="0"/>
              </a:rPr>
              <a:t>To inherit from a class, use the extends keyword.</a:t>
            </a:r>
          </a:p>
        </p:txBody>
      </p:sp>
    </p:spTree>
    <p:extLst>
      <p:ext uri="{BB962C8B-B14F-4D97-AF65-F5344CB8AC3E}">
        <p14:creationId xmlns:p14="http://schemas.microsoft.com/office/powerpoint/2010/main" val="3715477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C6EF18-E0AA-5385-4305-B402EB7D577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E8FE283-3888-1C11-0D4E-E8EC7D176CCC}"/>
              </a:ext>
            </a:extLst>
          </p:cNvPr>
          <p:cNvSpPr txBox="1"/>
          <p:nvPr/>
        </p:nvSpPr>
        <p:spPr>
          <a:xfrm>
            <a:off x="834167" y="1057275"/>
            <a:ext cx="10907041" cy="830956"/>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Types of Inheritance</a:t>
            </a:r>
          </a:p>
          <a:p>
            <a:pPr eaLnBrk="1" hangingPunct="1">
              <a:spcBef>
                <a:spcPct val="0"/>
              </a:spcBef>
              <a:buClrTx/>
              <a:buSzTx/>
              <a:buFontTx/>
              <a:buNone/>
            </a:pP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F78CE2C7-3E04-4139-9AE2-87563C2364A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B487263-1928-FB0F-25F0-4673F2CDE58D}"/>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4" name="Picture 3">
            <a:extLst>
              <a:ext uri="{FF2B5EF4-FFF2-40B4-BE49-F238E27FC236}">
                <a16:creationId xmlns:a16="http://schemas.microsoft.com/office/drawing/2014/main" id="{F90A5387-7929-6954-C4F7-C8CB1300C058}"/>
              </a:ext>
            </a:extLst>
          </p:cNvPr>
          <p:cNvPicPr>
            <a:picLocks noChangeAspect="1"/>
          </p:cNvPicPr>
          <p:nvPr/>
        </p:nvPicPr>
        <p:blipFill rotWithShape="1">
          <a:blip r:embed="rId3">
            <a:extLst>
              <a:ext uri="{28A0092B-C50C-407E-A947-70E740481C1C}">
                <a14:useLocalDpi xmlns:a14="http://schemas.microsoft.com/office/drawing/2010/main" val="0"/>
              </a:ext>
            </a:extLst>
          </a:blip>
          <a:srcRect l="2876" r="3833"/>
          <a:stretch/>
        </p:blipFill>
        <p:spPr>
          <a:xfrm>
            <a:off x="1671365" y="1597118"/>
            <a:ext cx="8151061" cy="4978624"/>
          </a:xfrm>
          <a:prstGeom prst="rect">
            <a:avLst/>
          </a:prstGeom>
        </p:spPr>
      </p:pic>
      <p:pic>
        <p:nvPicPr>
          <p:cNvPr id="5" name="Google Shape;117;p3">
            <a:extLst>
              <a:ext uri="{FF2B5EF4-FFF2-40B4-BE49-F238E27FC236}">
                <a16:creationId xmlns:a16="http://schemas.microsoft.com/office/drawing/2014/main" id="{0D324973-B869-869B-8E48-DB78D87C7335}"/>
              </a:ext>
            </a:extLst>
          </p:cNvPr>
          <p:cNvPicPr preferRelativeResize="0"/>
          <p:nvPr/>
        </p:nvPicPr>
        <p:blipFill rotWithShape="1">
          <a:blip r:embed="rId4"/>
          <a:srcRect/>
          <a:stretch>
            <a:fillRect/>
          </a:stretch>
        </p:blipFill>
        <p:spPr>
          <a:xfrm>
            <a:off x="9481292" y="6330600"/>
            <a:ext cx="2356664" cy="298800"/>
          </a:xfrm>
          <a:prstGeom prst="rect">
            <a:avLst/>
          </a:prstGeom>
          <a:noFill/>
          <a:ln>
            <a:noFill/>
          </a:ln>
        </p:spPr>
      </p:pic>
    </p:spTree>
    <p:extLst>
      <p:ext uri="{BB962C8B-B14F-4D97-AF65-F5344CB8AC3E}">
        <p14:creationId xmlns:p14="http://schemas.microsoft.com/office/powerpoint/2010/main" val="1060878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B8F2B46-BE99-C56C-2716-41DA602AFFC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C8A80A97-7838-4123-54D7-ED0C56CE8AD2}"/>
              </a:ext>
            </a:extLst>
          </p:cNvPr>
          <p:cNvSpPr txBox="1"/>
          <p:nvPr/>
        </p:nvSpPr>
        <p:spPr>
          <a:xfrm>
            <a:off x="834167" y="1057275"/>
            <a:ext cx="10907041" cy="2139007"/>
          </a:xfrm>
          <a:prstGeom prst="rect">
            <a:avLst/>
          </a:prstGeom>
          <a:noFill/>
          <a:ln>
            <a:noFill/>
          </a:ln>
        </p:spPr>
        <p:txBody>
          <a:bodyPr spcFirstLastPara="1" wrap="square" lIns="91425" tIns="45700" rIns="91425" bIns="45700" anchor="t" anchorCtr="0">
            <a:spAutoFit/>
          </a:bodyPr>
          <a:lstStyle/>
          <a:p>
            <a:pPr>
              <a:lnSpc>
                <a:spcPct val="150000"/>
              </a:lnSpc>
              <a:spcAft>
                <a:spcPts val="1000"/>
              </a:spcAft>
              <a:tabLst>
                <a:tab pos="790575" algn="l"/>
              </a:tabLst>
            </a:pPr>
            <a:r>
              <a:rPr lang="en-US" sz="2400" b="1" dirty="0">
                <a:latin typeface="Nunito Sans" pitchFamily="2" charset="0"/>
                <a:ea typeface="Calibri" panose="020F0502020204030204" pitchFamily="34" charset="0"/>
                <a:cs typeface="Times New Roman" panose="02020603050405020304" pitchFamily="18" charset="0"/>
              </a:rPr>
              <a:t>A</a:t>
            </a:r>
            <a:r>
              <a:rPr lang="en-US" sz="2400" b="1" dirty="0">
                <a:effectLst/>
                <a:latin typeface="Nunito Sans" pitchFamily="2" charset="0"/>
                <a:ea typeface="Calibri" panose="020F0502020204030204" pitchFamily="34" charset="0"/>
                <a:cs typeface="Times New Roman" panose="02020603050405020304" pitchFamily="18" charset="0"/>
              </a:rPr>
              <a:t>ccess </a:t>
            </a:r>
            <a:r>
              <a:rPr lang="en-US" sz="2400" b="1" dirty="0">
                <a:latin typeface="Nunito Sans" pitchFamily="2" charset="0"/>
                <a:ea typeface="Calibri" panose="020F0502020204030204" pitchFamily="34" charset="0"/>
                <a:cs typeface="Times New Roman" panose="02020603050405020304" pitchFamily="18" charset="0"/>
              </a:rPr>
              <a:t>S</a:t>
            </a:r>
            <a:r>
              <a:rPr lang="en-US" sz="2400" b="1" dirty="0">
                <a:effectLst/>
                <a:latin typeface="Nunito Sans" pitchFamily="2" charset="0"/>
                <a:ea typeface="Calibri" panose="020F0502020204030204" pitchFamily="34" charset="0"/>
                <a:cs typeface="Times New Roman" panose="02020603050405020304" pitchFamily="18" charset="0"/>
              </a:rPr>
              <a:t>pecifiers</a:t>
            </a:r>
            <a:endParaRPr lang="en-US" sz="2400" b="1" dirty="0">
              <a:latin typeface="Nunito Sans" pitchFamily="2" charset="0"/>
              <a:ea typeface="Calibri" panose="020F0502020204030204" pitchFamily="34" charset="0"/>
              <a:cs typeface="Times New Roman" panose="02020603050405020304" pitchFamily="18" charset="0"/>
            </a:endParaRPr>
          </a:p>
          <a:p>
            <a:pPr>
              <a:lnSpc>
                <a:spcPct val="150000"/>
              </a:lnSpc>
              <a:spcAft>
                <a:spcPts val="1000"/>
              </a:spcAft>
              <a:tabLst>
                <a:tab pos="790575" algn="l"/>
              </a:tabLst>
            </a:pPr>
            <a:endParaRPr lang="en-US" sz="2400" b="1" dirty="0">
              <a:effectLst/>
              <a:latin typeface="Nunito Sans" pitchFamily="2" charset="0"/>
              <a:ea typeface="Calibri" panose="020F0502020204030204" pitchFamily="34" charset="0"/>
              <a:cs typeface="Times New Roman" panose="02020603050405020304" pitchFamily="18" charset="0"/>
            </a:endParaRPr>
          </a:p>
          <a:p>
            <a:pPr>
              <a:lnSpc>
                <a:spcPct val="150000"/>
              </a:lnSpc>
              <a:spcAft>
                <a:spcPts val="1000"/>
              </a:spcAft>
              <a:tabLst>
                <a:tab pos="790575" algn="l"/>
              </a:tabLst>
            </a:pP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580F6353-8F7B-41B9-5BE8-49B11AF5189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330D5E9-8893-5275-2DAC-DD971F63D33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2EFD2E1-C5B8-F33C-F264-F40CC93F6A1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DB84F1E0-150D-4433-0C02-87DB034CC606}"/>
              </a:ext>
            </a:extLst>
          </p:cNvPr>
          <p:cNvPicPr>
            <a:picLocks noChangeAspect="1"/>
          </p:cNvPicPr>
          <p:nvPr/>
        </p:nvPicPr>
        <p:blipFill rotWithShape="1">
          <a:blip r:embed="rId4">
            <a:extLst>
              <a:ext uri="{28A0092B-C50C-407E-A947-70E740481C1C}">
                <a14:useLocalDpi xmlns:a14="http://schemas.microsoft.com/office/drawing/2010/main" val="0"/>
              </a:ext>
            </a:extLst>
          </a:blip>
          <a:srcRect l="2540" t="8035" r="2540" b="4270"/>
          <a:stretch/>
        </p:blipFill>
        <p:spPr>
          <a:xfrm>
            <a:off x="1456713" y="1847179"/>
            <a:ext cx="9247219" cy="4229156"/>
          </a:xfrm>
          <a:prstGeom prst="rect">
            <a:avLst/>
          </a:prstGeom>
        </p:spPr>
      </p:pic>
    </p:spTree>
    <p:extLst>
      <p:ext uri="{BB962C8B-B14F-4D97-AF65-F5344CB8AC3E}">
        <p14:creationId xmlns:p14="http://schemas.microsoft.com/office/powerpoint/2010/main" val="1662970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0E936DC-F349-EE1E-1E1B-A7D361D8726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1308DB3-4DFF-9526-2148-4A1C9B1D2E80}"/>
              </a:ext>
            </a:extLst>
          </p:cNvPr>
          <p:cNvSpPr txBox="1"/>
          <p:nvPr/>
        </p:nvSpPr>
        <p:spPr>
          <a:xfrm>
            <a:off x="834167" y="1057275"/>
            <a:ext cx="10907041" cy="520651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tabLst>
                <a:tab pos="790575" algn="l"/>
              </a:tabLst>
            </a:pPr>
            <a:r>
              <a:rPr lang="en-US" sz="2400" b="1" dirty="0">
                <a:effectLst/>
                <a:latin typeface="Nunito Sans" pitchFamily="2" charset="0"/>
                <a:ea typeface="Calibri" panose="020F0502020204030204" pitchFamily="34" charset="0"/>
                <a:cs typeface="Times New Roman" panose="02020603050405020304" pitchFamily="18" charset="0"/>
              </a:rPr>
              <a:t>Polymorphism</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Polymorphism in java is a concept by which we can perform a single action by different ways.</a:t>
            </a:r>
          </a:p>
          <a:p>
            <a:pPr marL="342900" lvl="0" indent="-342900">
              <a:lnSpc>
                <a:spcPct val="150000"/>
              </a:lnSpc>
              <a:buFont typeface="Arial" panose="020B0604020202020204" pitchFamily="34" charset="0"/>
              <a:buChar char="•"/>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Polymorphism is derived from 2 Greek words: poly and morphs. </a:t>
            </a:r>
          </a:p>
          <a:p>
            <a:pPr marL="342900" lvl="0" indent="-342900">
              <a:lnSpc>
                <a:spcPct val="150000"/>
              </a:lnSpc>
              <a:buFont typeface="Arial" panose="020B0604020202020204" pitchFamily="34" charset="0"/>
              <a:buChar char="•"/>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The word "poly" means many and "morphs" means forms. So polymorphism means many </a:t>
            </a:r>
            <a:r>
              <a:rPr lang="en-US" sz="2400" dirty="0" err="1">
                <a:effectLst/>
                <a:latin typeface="Nunito Sans" pitchFamily="2" charset="0"/>
                <a:ea typeface="Calibri" panose="020F0502020204030204" pitchFamily="34" charset="0"/>
                <a:cs typeface="Times New Roman" panose="02020603050405020304" pitchFamily="18" charset="0"/>
              </a:rPr>
              <a:t>forms.s</a:t>
            </a:r>
            <a:endParaRPr lang="en-US" sz="2400" dirty="0">
              <a:effectLst/>
              <a:latin typeface="Nunito Sans" pitchFamily="2" charset="0"/>
              <a:ea typeface="Calibri" panose="020F0502020204030204" pitchFamily="34" charset="0"/>
              <a:cs typeface="Times New Roman" panose="02020603050405020304" pitchFamily="18" charset="0"/>
            </a:endParaRPr>
          </a:p>
          <a:p>
            <a:pPr lvl="0">
              <a:lnSpc>
                <a:spcPct val="150000"/>
              </a:lnSpc>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There are two types of polymorphism in java:</a:t>
            </a:r>
          </a:p>
          <a:p>
            <a:pPr marL="1257300" lvl="2" indent="-342900">
              <a:lnSpc>
                <a:spcPct val="150000"/>
              </a:lnSpc>
              <a:buFont typeface="Arial" panose="020B0604020202020204" pitchFamily="34" charset="0"/>
              <a:buChar char="•"/>
              <a:tabLst>
                <a:tab pos="790575" algn="l"/>
              </a:tabLst>
            </a:pPr>
            <a:r>
              <a:rPr lang="en-US" sz="2400" dirty="0">
                <a:latin typeface="Nunito Sans" pitchFamily="2" charset="0"/>
                <a:ea typeface="Calibri" panose="020F0502020204030204" pitchFamily="34" charset="0"/>
                <a:cs typeface="Times New Roman" panose="02020603050405020304" pitchFamily="18" charset="0"/>
              </a:rPr>
              <a:t>C</a:t>
            </a:r>
            <a:r>
              <a:rPr lang="en-US" sz="2400" dirty="0">
                <a:effectLst/>
                <a:latin typeface="Nunito Sans" pitchFamily="2" charset="0"/>
                <a:ea typeface="Calibri" panose="020F0502020204030204" pitchFamily="34" charset="0"/>
                <a:cs typeface="Times New Roman" panose="02020603050405020304" pitchFamily="18" charset="0"/>
              </a:rPr>
              <a:t>ompile time polymorphism </a:t>
            </a:r>
          </a:p>
          <a:p>
            <a:pPr marL="1257300" lvl="2" indent="-342900">
              <a:lnSpc>
                <a:spcPct val="150000"/>
              </a:lnSpc>
              <a:buFont typeface="Arial" panose="020B0604020202020204" pitchFamily="34" charset="0"/>
              <a:buChar char="•"/>
              <a:tabLst>
                <a:tab pos="790575" algn="l"/>
              </a:tabLst>
            </a:pPr>
            <a:r>
              <a:rPr lang="en-US" sz="2400" dirty="0">
                <a:latin typeface="Nunito Sans" pitchFamily="2" charset="0"/>
                <a:ea typeface="Calibri" panose="020F0502020204030204" pitchFamily="34" charset="0"/>
                <a:cs typeface="Times New Roman" panose="02020603050405020304" pitchFamily="18" charset="0"/>
              </a:rPr>
              <a:t>R</a:t>
            </a:r>
            <a:r>
              <a:rPr lang="en-US" sz="2400" dirty="0">
                <a:effectLst/>
                <a:latin typeface="Nunito Sans" pitchFamily="2" charset="0"/>
                <a:ea typeface="Calibri" panose="020F0502020204030204" pitchFamily="34" charset="0"/>
                <a:cs typeface="Times New Roman" panose="02020603050405020304" pitchFamily="18" charset="0"/>
              </a:rPr>
              <a:t>untime polymorphism</a:t>
            </a: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73B40375-5969-B5DA-42DA-CD8EE1DB58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BBFCBA-5512-D029-247C-C56B41C3537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8A14F07-9117-1B25-95B2-ECBA23C5429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43707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814504B-C3D9-4C0C-36B8-7F4ECC1A02E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FBD96-AAB2-09A9-0482-A377AE7A4230}"/>
              </a:ext>
            </a:extLst>
          </p:cNvPr>
          <p:cNvSpPr txBox="1"/>
          <p:nvPr/>
        </p:nvSpPr>
        <p:spPr>
          <a:xfrm>
            <a:off x="834167" y="1057275"/>
            <a:ext cx="10907041" cy="337524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tabLst>
                <a:tab pos="790575" algn="l"/>
              </a:tabLst>
            </a:pPr>
            <a:r>
              <a:rPr lang="en-US" sz="2400" b="1" dirty="0">
                <a:effectLst/>
                <a:latin typeface="Nunito Sans" pitchFamily="2" charset="0"/>
                <a:ea typeface="Calibri" panose="020F0502020204030204" pitchFamily="34" charset="0"/>
                <a:cs typeface="Times New Roman" panose="02020603050405020304" pitchFamily="18" charset="0"/>
              </a:rPr>
              <a:t>Polymorphism</a:t>
            </a:r>
          </a:p>
          <a:p>
            <a:pPr marL="342900" indent="-342900">
              <a:lnSpc>
                <a:spcPct val="150000"/>
              </a:lnSpc>
              <a:spcAft>
                <a:spcPts val="1000"/>
              </a:spcAft>
              <a:buFont typeface="Arial" panose="020B0604020202020204" pitchFamily="34" charset="0"/>
              <a:buChar char="•"/>
              <a:tabLst>
                <a:tab pos="790575" algn="l"/>
              </a:tabLst>
            </a:pPr>
            <a:r>
              <a:rPr lang="en-US" sz="2400" dirty="0">
                <a:effectLst/>
                <a:latin typeface="Nunito Sans" pitchFamily="2" charset="0"/>
                <a:ea typeface="Calibri" panose="020F0502020204030204" pitchFamily="34" charset="0"/>
              </a:rPr>
              <a:t>We can perform polymorphism in java by method overloading and method overriding.</a:t>
            </a:r>
            <a:endParaRPr lang="en-US" sz="2400" b="1" u="sng" dirty="0">
              <a:latin typeface="Nunito Sans" pitchFamily="2" charset="0"/>
              <a:ea typeface="Calibri" panose="020F0502020204030204" pitchFamily="34" charset="0"/>
              <a:cs typeface="Times New Roman" panose="02020603050405020304" pitchFamily="18" charset="0"/>
            </a:endParaRPr>
          </a:p>
          <a:p>
            <a:pPr>
              <a:lnSpc>
                <a:spcPct val="150000"/>
              </a:lnSpc>
              <a:spcAft>
                <a:spcPts val="1000"/>
              </a:spcAft>
              <a:tabLst>
                <a:tab pos="790575" algn="l"/>
              </a:tabLst>
            </a:pPr>
            <a:endParaRPr lang="en-IN" sz="2400" b="1" u="sng" dirty="0">
              <a:latin typeface="Nunito Sans" pitchFamily="2" charset="0"/>
              <a:ea typeface="Calibri" panose="020F0502020204030204" pitchFamily="34" charset="0"/>
              <a:cs typeface="Times New Roman" panose="02020603050405020304" pitchFamily="18" charset="0"/>
            </a:endParaRPr>
          </a:p>
          <a:p>
            <a:pPr>
              <a:lnSpc>
                <a:spcPct val="150000"/>
              </a:lnSpc>
              <a:spcAft>
                <a:spcPts val="1000"/>
              </a:spcAft>
              <a:tabLst>
                <a:tab pos="790575" algn="l"/>
              </a:tabLst>
            </a:pPr>
            <a:endParaRPr lang="en-US" sz="2400" b="1" u="sng"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953A9FFC-C0F4-FB77-3FA6-E3959E5FC2A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73A995B-90DE-0881-44A8-7AB3995CC05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B33BDA2-A4D6-A82A-80E8-C16D9FB54EF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1">
            <a:extLst>
              <a:ext uri="{FF2B5EF4-FFF2-40B4-BE49-F238E27FC236}">
                <a16:creationId xmlns:a16="http://schemas.microsoft.com/office/drawing/2014/main" id="{1D4ECFBF-85D6-A008-6AB0-DED93EAD55A1}"/>
              </a:ext>
            </a:extLst>
          </p:cNvPr>
          <p:cNvPicPr>
            <a:picLocks noChangeAspect="1"/>
          </p:cNvPicPr>
          <p:nvPr/>
        </p:nvPicPr>
        <p:blipFill>
          <a:blip r:embed="rId4"/>
          <a:stretch>
            <a:fillRect/>
          </a:stretch>
        </p:blipFill>
        <p:spPr>
          <a:xfrm>
            <a:off x="1951274" y="2744895"/>
            <a:ext cx="6976416" cy="3980369"/>
          </a:xfrm>
          <a:prstGeom prst="rect">
            <a:avLst/>
          </a:prstGeom>
        </p:spPr>
      </p:pic>
    </p:spTree>
    <p:extLst>
      <p:ext uri="{BB962C8B-B14F-4D97-AF65-F5344CB8AC3E}">
        <p14:creationId xmlns:p14="http://schemas.microsoft.com/office/powerpoint/2010/main" val="35894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7F2F639-7E93-8B98-48A0-447DA7A8123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8BC8A92-C53B-AFC8-9ABA-6A12E2AECE60}"/>
              </a:ext>
            </a:extLst>
          </p:cNvPr>
          <p:cNvSpPr txBox="1"/>
          <p:nvPr/>
        </p:nvSpPr>
        <p:spPr>
          <a:xfrm>
            <a:off x="834167" y="1057275"/>
            <a:ext cx="10907041" cy="618883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tabLst>
                <a:tab pos="790575" algn="l"/>
              </a:tabLst>
            </a:pPr>
            <a:r>
              <a:rPr lang="en-IN" sz="2400" b="1" dirty="0">
                <a:effectLst/>
                <a:latin typeface="Nunito Sans" pitchFamily="2" charset="0"/>
                <a:ea typeface="Times New Roman" panose="02020603050405020304" pitchFamily="18" charset="0"/>
              </a:rPr>
              <a:t>Method Overriding</a:t>
            </a:r>
            <a:br>
              <a:rPr lang="en-IN" sz="2300" b="1"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If subclass (child class) has the same method as declared in the parent class,</a:t>
            </a:r>
          </a:p>
          <a:p>
            <a:pPr>
              <a:lnSpc>
                <a:spcPct val="150000"/>
              </a:lnSpc>
              <a:spcAft>
                <a:spcPts val="1000"/>
              </a:spcAft>
              <a:tabLst>
                <a:tab pos="790575" algn="l"/>
              </a:tabLst>
            </a:pPr>
            <a:r>
              <a:rPr lang="en-IN" sz="2300" dirty="0">
                <a:effectLst/>
                <a:latin typeface="Nunito Sans" pitchFamily="2" charset="0"/>
                <a:ea typeface="Times New Roman" panose="02020603050405020304" pitchFamily="18" charset="0"/>
              </a:rPr>
              <a:t> it is known as method overriding in java.</a:t>
            </a:r>
            <a:br>
              <a:rPr lang="en-IN" sz="2300" dirty="0">
                <a:effectLst/>
                <a:latin typeface="Nunito Sans" pitchFamily="2" charset="0"/>
                <a:ea typeface="Times New Roman" panose="02020603050405020304" pitchFamily="18" charset="0"/>
              </a:rPr>
            </a:br>
            <a:r>
              <a:rPr lang="en-IN" sz="2300" b="1" dirty="0">
                <a:effectLst/>
                <a:latin typeface="Nunito Sans" pitchFamily="2" charset="0"/>
                <a:ea typeface="Times New Roman" panose="02020603050405020304" pitchFamily="18" charset="0"/>
              </a:rPr>
              <a:t>Usage of Java Method Overriding:</a:t>
            </a:r>
            <a:br>
              <a:rPr lang="en-IN" sz="2300" b="1"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1. Method overriding is used to provide specific implementation of a method that is already provided by its super class.</a:t>
            </a:r>
            <a:br>
              <a:rPr lang="en-IN" sz="2300"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2. Method overriding is used for runtime polymorphism.</a:t>
            </a:r>
            <a:br>
              <a:rPr lang="en-IN" sz="2300" dirty="0">
                <a:effectLst/>
                <a:latin typeface="Nunito Sans" pitchFamily="2" charset="0"/>
                <a:ea typeface="Times New Roman" panose="02020603050405020304" pitchFamily="18" charset="0"/>
              </a:rPr>
            </a:br>
            <a:r>
              <a:rPr lang="en-IN" sz="2300" b="1" dirty="0">
                <a:effectLst/>
                <a:latin typeface="Nunito Sans" pitchFamily="2" charset="0"/>
                <a:ea typeface="Times New Roman" panose="02020603050405020304" pitchFamily="18" charset="0"/>
              </a:rPr>
              <a:t>Rules for Java Method Overriding:</a:t>
            </a:r>
            <a:br>
              <a:rPr lang="en-IN" sz="2300"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1. method must have same name as in the parent class.</a:t>
            </a:r>
            <a:br>
              <a:rPr lang="en-IN" sz="2300"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2. method must have same parameter as in the parent class.</a:t>
            </a:r>
            <a:br>
              <a:rPr lang="en-IN" sz="2300" dirty="0">
                <a:effectLst/>
                <a:latin typeface="Nunito Sans" pitchFamily="2" charset="0"/>
                <a:ea typeface="Times New Roman" panose="02020603050405020304" pitchFamily="18" charset="0"/>
              </a:rPr>
            </a:br>
            <a:endParaRPr lang="en-US" sz="23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C297459A-FA32-0A53-8ADC-3D5141047F3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BD6D23F-930D-E382-AE15-17E3ECFE31F2}"/>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59FDE51-DA59-C2F7-67EB-2ED9E29C115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857833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DA2A3B1-BE0D-8BC6-E332-53D387350F0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ADA7874-A0BE-B426-7B92-73833E2A5C04}"/>
              </a:ext>
            </a:extLst>
          </p:cNvPr>
          <p:cNvSpPr txBox="1"/>
          <p:nvPr/>
        </p:nvSpPr>
        <p:spPr>
          <a:xfrm>
            <a:off x="834167" y="1057275"/>
            <a:ext cx="10907041" cy="5329624"/>
          </a:xfrm>
          <a:prstGeom prst="rect">
            <a:avLst/>
          </a:prstGeom>
          <a:noFill/>
          <a:ln>
            <a:noFill/>
          </a:ln>
        </p:spPr>
        <p:txBody>
          <a:bodyPr spcFirstLastPara="1" wrap="square" lIns="91425" tIns="45700" rIns="91425" bIns="45700" anchor="t" anchorCtr="0">
            <a:spAutoFit/>
          </a:bodyPr>
          <a:lstStyle/>
          <a:p>
            <a:pPr>
              <a:lnSpc>
                <a:spcPct val="200000"/>
              </a:lnSpc>
              <a:spcAft>
                <a:spcPts val="1000"/>
              </a:spcAft>
              <a:tabLst>
                <a:tab pos="790575" algn="l"/>
              </a:tabLst>
            </a:pPr>
            <a:r>
              <a:rPr lang="en-US" sz="2400" b="1" dirty="0">
                <a:effectLst/>
                <a:latin typeface="Nunito Sans" pitchFamily="2" charset="0"/>
                <a:ea typeface="Calibri" panose="020F0502020204030204" pitchFamily="34" charset="0"/>
              </a:rPr>
              <a:t>Method Overloading</a:t>
            </a:r>
            <a:br>
              <a:rPr lang="en-US" sz="2200" dirty="0">
                <a:effectLst/>
                <a:latin typeface="Nunito Sans" pitchFamily="2" charset="0"/>
                <a:ea typeface="Calibri" panose="020F0502020204030204" pitchFamily="34" charset="0"/>
              </a:rPr>
            </a:br>
            <a:r>
              <a:rPr lang="en-US" sz="2400" dirty="0">
                <a:effectLst/>
                <a:latin typeface="Nunito Sans" pitchFamily="2" charset="0"/>
                <a:ea typeface="Calibri" panose="020F0502020204030204" pitchFamily="34" charset="0"/>
              </a:rPr>
              <a:t>If a class has multiple methods having same name but different in parameters, it is known as Method Overloading.</a:t>
            </a:r>
            <a:br>
              <a:rPr lang="en-US" sz="2400" dirty="0">
                <a:effectLst/>
                <a:latin typeface="Nunito Sans" pitchFamily="2" charset="0"/>
                <a:ea typeface="Calibri" panose="020F0502020204030204" pitchFamily="34" charset="0"/>
              </a:rPr>
            </a:br>
            <a:r>
              <a:rPr lang="en-US" sz="2400" b="1" dirty="0">
                <a:effectLst/>
                <a:latin typeface="Nunito Sans" pitchFamily="2" charset="0"/>
                <a:ea typeface="Calibri" panose="020F0502020204030204" pitchFamily="34" charset="0"/>
              </a:rPr>
              <a:t>There are two ways to overload the method in java:</a:t>
            </a:r>
            <a:br>
              <a:rPr lang="en-US" sz="2400" b="1" dirty="0">
                <a:effectLst/>
                <a:latin typeface="Nunito Sans" pitchFamily="2" charset="0"/>
                <a:ea typeface="Calibri" panose="020F0502020204030204" pitchFamily="34" charset="0"/>
              </a:rPr>
            </a:br>
            <a:r>
              <a:rPr lang="en-US" sz="2400" dirty="0">
                <a:effectLst/>
                <a:latin typeface="Nunito Sans" pitchFamily="2" charset="0"/>
                <a:ea typeface="Calibri" panose="020F0502020204030204" pitchFamily="34" charset="0"/>
              </a:rPr>
              <a:t>1. By changing number of arguments</a:t>
            </a:r>
            <a:br>
              <a:rPr lang="en-US" sz="2400" dirty="0">
                <a:effectLst/>
                <a:latin typeface="Nunito Sans" pitchFamily="2" charset="0"/>
                <a:ea typeface="Calibri" panose="020F0502020204030204" pitchFamily="34" charset="0"/>
              </a:rPr>
            </a:br>
            <a:r>
              <a:rPr lang="en-US" sz="2400" dirty="0">
                <a:effectLst/>
                <a:latin typeface="Nunito Sans" pitchFamily="2" charset="0"/>
                <a:ea typeface="Calibri" panose="020F0502020204030204" pitchFamily="34" charset="0"/>
              </a:rPr>
              <a:t>2. By changing the data type</a:t>
            </a:r>
            <a:br>
              <a:rPr lang="en-US" sz="2200" dirty="0">
                <a:effectLst/>
                <a:latin typeface="Nunito Sans" pitchFamily="2" charset="0"/>
                <a:ea typeface="Calibri" panose="020F0502020204030204" pitchFamily="34" charset="0"/>
              </a:rPr>
            </a:br>
            <a:endParaRPr lang="en-US" sz="22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ADE9A56E-B1EB-5229-101E-879BF9108BD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987981-DF3D-9014-3F07-EC95C322323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2532932-02F6-A115-EA25-BF1D96C5078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017012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7DE24B7-0276-696F-F6CA-D603DA3AFFE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AA299FC-75A3-0188-023A-A064491E33ED}"/>
              </a:ext>
            </a:extLst>
          </p:cNvPr>
          <p:cNvSpPr txBox="1"/>
          <p:nvPr/>
        </p:nvSpPr>
        <p:spPr>
          <a:xfrm>
            <a:off x="834167" y="1057275"/>
            <a:ext cx="10907041" cy="4708941"/>
          </a:xfrm>
          <a:prstGeom prst="rect">
            <a:avLst/>
          </a:prstGeom>
          <a:noFill/>
          <a:ln>
            <a:noFill/>
          </a:ln>
        </p:spPr>
        <p:txBody>
          <a:bodyPr spcFirstLastPara="1" wrap="square" lIns="91425" tIns="45700" rIns="91425" bIns="45700" anchor="t" anchorCtr="0">
            <a:spAutoFit/>
          </a:bodyPr>
          <a:lstStyle/>
          <a:p>
            <a:pPr algn="just"/>
            <a:r>
              <a:rPr lang="en-IN" sz="2400" b="1" i="0" dirty="0">
                <a:effectLst/>
                <a:latin typeface="Nunito Sans" pitchFamily="2" charset="0"/>
              </a:rPr>
              <a:t>Final Keyword In Java</a:t>
            </a:r>
          </a:p>
          <a:p>
            <a:pPr algn="just"/>
            <a:endParaRPr lang="en-US" sz="2400" i="0" dirty="0">
              <a:effectLst/>
              <a:latin typeface="Nunito Sans" pitchFamily="2" charset="0"/>
            </a:endParaRPr>
          </a:p>
          <a:p>
            <a:pPr algn="just">
              <a:lnSpc>
                <a:spcPct val="150000"/>
              </a:lnSpc>
            </a:pPr>
            <a:r>
              <a:rPr lang="en-US" sz="2400" i="0" dirty="0">
                <a:effectLst/>
                <a:latin typeface="Nunito Sans" pitchFamily="2" charset="0"/>
              </a:rPr>
              <a:t>The final keyword in java is used to restrict the user. The java final keyword can be used in many context. Final can be:</a:t>
            </a:r>
          </a:p>
          <a:p>
            <a:pPr lvl="1" algn="just">
              <a:lnSpc>
                <a:spcPct val="250000"/>
              </a:lnSpc>
              <a:buFont typeface="+mj-lt"/>
              <a:buAutoNum type="arabicPeriod"/>
            </a:pPr>
            <a:r>
              <a:rPr lang="en-US" sz="2400" i="0" dirty="0">
                <a:effectLst/>
                <a:latin typeface="Nunito Sans" pitchFamily="2" charset="0"/>
              </a:rPr>
              <a:t>Variable - </a:t>
            </a:r>
            <a:r>
              <a:rPr lang="en-US" sz="2400" b="0" i="0" dirty="0">
                <a:solidFill>
                  <a:srgbClr val="333333"/>
                </a:solidFill>
                <a:effectLst/>
                <a:latin typeface="Nunito Sans" pitchFamily="2" charset="0"/>
              </a:rPr>
              <a:t>final variable once assigned a value can never be changed.</a:t>
            </a:r>
            <a:endParaRPr lang="en-US" sz="2400" i="0" dirty="0">
              <a:effectLst/>
              <a:latin typeface="Nunito Sans" pitchFamily="2" charset="0"/>
            </a:endParaRPr>
          </a:p>
          <a:p>
            <a:pPr lvl="1" algn="just">
              <a:lnSpc>
                <a:spcPct val="250000"/>
              </a:lnSpc>
              <a:buFont typeface="+mj-lt"/>
              <a:buAutoNum type="arabicPeriod"/>
            </a:pPr>
            <a:r>
              <a:rPr lang="en-US" sz="2400" i="0" dirty="0">
                <a:effectLst/>
                <a:latin typeface="Nunito Sans" pitchFamily="2" charset="0"/>
              </a:rPr>
              <a:t>Method - </a:t>
            </a:r>
            <a:r>
              <a:rPr lang="en-US" sz="2400" b="0" i="0" dirty="0">
                <a:solidFill>
                  <a:srgbClr val="333333"/>
                </a:solidFill>
                <a:effectLst/>
                <a:latin typeface="Nunito Sans" pitchFamily="2" charset="0"/>
              </a:rPr>
              <a:t>If you make any method as final, you cannot override it.</a:t>
            </a:r>
            <a:endParaRPr lang="en-US" sz="2400" i="0" dirty="0">
              <a:effectLst/>
              <a:latin typeface="Nunito Sans" pitchFamily="2" charset="0"/>
            </a:endParaRPr>
          </a:p>
          <a:p>
            <a:pPr lvl="1" algn="just">
              <a:lnSpc>
                <a:spcPct val="250000"/>
              </a:lnSpc>
              <a:buFont typeface="+mj-lt"/>
              <a:buAutoNum type="arabicPeriod"/>
            </a:pPr>
            <a:r>
              <a:rPr lang="en-US" sz="2400" i="0" dirty="0">
                <a:effectLst/>
                <a:latin typeface="Nunito Sans" pitchFamily="2" charset="0"/>
              </a:rPr>
              <a:t>Class - </a:t>
            </a:r>
            <a:r>
              <a:rPr lang="en-US" sz="2400" b="0" i="0" dirty="0">
                <a:solidFill>
                  <a:srgbClr val="333333"/>
                </a:solidFill>
                <a:effectLst/>
                <a:latin typeface="Nunito Sans" pitchFamily="2" charset="0"/>
              </a:rPr>
              <a:t>If you make any class as final, you cannot extend it.</a:t>
            </a:r>
            <a:endParaRPr lang="en-US" sz="2400" i="0" dirty="0">
              <a:effectLst/>
              <a:latin typeface="Nunito Sans" pitchFamily="2" charset="0"/>
            </a:endParaRPr>
          </a:p>
        </p:txBody>
      </p:sp>
      <p:sp>
        <p:nvSpPr>
          <p:cNvPr id="115" name="Google Shape;115;p3">
            <a:extLst>
              <a:ext uri="{FF2B5EF4-FFF2-40B4-BE49-F238E27FC236}">
                <a16:creationId xmlns:a16="http://schemas.microsoft.com/office/drawing/2014/main" id="{0848AE61-E010-97F2-122C-E04E3C2A05A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3C83774-7FAC-BF85-A894-BB4043DB31B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2A68636-D9DD-F97C-1887-D601BC26C4F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58375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7A45C15-0F9D-1022-4F8C-D8BCA9A7638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752D551-D3A8-A89A-8423-2501FC647E9A}"/>
              </a:ext>
            </a:extLst>
          </p:cNvPr>
          <p:cNvSpPr txBox="1"/>
          <p:nvPr/>
        </p:nvSpPr>
        <p:spPr>
          <a:xfrm>
            <a:off x="755509" y="642937"/>
            <a:ext cx="10907041" cy="2685310"/>
          </a:xfrm>
          <a:prstGeom prst="rect">
            <a:avLst/>
          </a:prstGeom>
          <a:noFill/>
          <a:ln>
            <a:noFill/>
          </a:ln>
        </p:spPr>
        <p:txBody>
          <a:bodyPr spcFirstLastPara="1" wrap="square" lIns="91425" tIns="45700" rIns="91425" bIns="45700" anchor="t" anchorCtr="0">
            <a:spAutoFit/>
          </a:bodyPr>
          <a:lstStyle/>
          <a:p>
            <a:pPr algn="just">
              <a:lnSpc>
                <a:spcPct val="200000"/>
              </a:lnSpc>
              <a:defRPr/>
            </a:pPr>
            <a:r>
              <a:rPr lang="en-US" altLang="en-US" sz="2500" b="1" dirty="0">
                <a:latin typeface="Nunito Sans" pitchFamily="2" charset="0"/>
              </a:rPr>
              <a:t>Java Version History</a:t>
            </a:r>
          </a:p>
          <a:p>
            <a:pPr algn="just" eaLnBrk="1" hangingPunct="1">
              <a:lnSpc>
                <a:spcPct val="200000"/>
              </a:lnSpc>
              <a:defRPr/>
            </a:pPr>
            <a:endParaRPr lang="en-US" sz="2500" b="1" dirty="0">
              <a:latin typeface="Nunito Sans" pitchFamily="2" charset="0"/>
              <a:cs typeface="Arial" charset="0"/>
            </a:endParaRPr>
          </a:p>
          <a:p>
            <a:pPr algn="just" eaLnBrk="1" hangingPunct="1">
              <a:lnSpc>
                <a:spcPct val="125000"/>
              </a:lnSpc>
              <a:defRPr/>
            </a:pPr>
            <a:endParaRPr lang="en-US" sz="2500" dirty="0">
              <a:latin typeface="Nunito Sans" pitchFamily="2" charset="0"/>
              <a:cs typeface="Arial" charset="0"/>
            </a:endParaRPr>
          </a:p>
          <a:p>
            <a:pPr algn="just" eaLnBrk="1" hangingPunct="1">
              <a:lnSpc>
                <a:spcPct val="125000"/>
              </a:lnSpc>
              <a:defRPr/>
            </a:pP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CF9CC513-E834-CFA4-7B40-3FC68D1E341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591D36D-DD4B-E369-6632-1A1E12349A5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344A004-24C9-DF24-1582-C0F3C9779A1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graphicFrame>
        <p:nvGraphicFramePr>
          <p:cNvPr id="2" name="Table 1">
            <a:extLst>
              <a:ext uri="{FF2B5EF4-FFF2-40B4-BE49-F238E27FC236}">
                <a16:creationId xmlns:a16="http://schemas.microsoft.com/office/drawing/2014/main" id="{6BC5E8B5-1E7B-AF35-B1D5-89B7277C748C}"/>
              </a:ext>
            </a:extLst>
          </p:cNvPr>
          <p:cNvGraphicFramePr>
            <a:graphicFrameLocks noGrp="1"/>
          </p:cNvGraphicFramePr>
          <p:nvPr>
            <p:extLst>
              <p:ext uri="{D42A27DB-BD31-4B8C-83A1-F6EECF244321}">
                <p14:modId xmlns:p14="http://schemas.microsoft.com/office/powerpoint/2010/main" val="2579095121"/>
              </p:ext>
            </p:extLst>
          </p:nvPr>
        </p:nvGraphicFramePr>
        <p:xfrm>
          <a:off x="943897" y="1526555"/>
          <a:ext cx="8940800" cy="4538356"/>
        </p:xfrm>
        <a:graphic>
          <a:graphicData uri="http://schemas.openxmlformats.org/drawingml/2006/table">
            <a:tbl>
              <a:tblPr firstRow="1" bandRow="1">
                <a:tableStyleId>{21E4AEA4-8DFA-4A89-87EB-49C32662AFE0}</a:tableStyleId>
              </a:tblPr>
              <a:tblGrid>
                <a:gridCol w="4470400">
                  <a:extLst>
                    <a:ext uri="{9D8B030D-6E8A-4147-A177-3AD203B41FA5}">
                      <a16:colId xmlns:a16="http://schemas.microsoft.com/office/drawing/2014/main" val="2820670235"/>
                    </a:ext>
                  </a:extLst>
                </a:gridCol>
                <a:gridCol w="4470400">
                  <a:extLst>
                    <a:ext uri="{9D8B030D-6E8A-4147-A177-3AD203B41FA5}">
                      <a16:colId xmlns:a16="http://schemas.microsoft.com/office/drawing/2014/main" val="385169577"/>
                    </a:ext>
                  </a:extLst>
                </a:gridCol>
              </a:tblGrid>
              <a:tr h="562236">
                <a:tc gridSpan="2">
                  <a:txBody>
                    <a:bodyPr/>
                    <a:lstStyle/>
                    <a:p>
                      <a:pPr algn="ctr"/>
                      <a:r>
                        <a:rPr lang="en-US" sz="2200" dirty="0">
                          <a:solidFill>
                            <a:schemeClr val="tx1"/>
                          </a:solidFill>
                          <a:latin typeface="Nunito Sans" pitchFamily="2" charset="0"/>
                        </a:rPr>
                        <a:t>Java Version’s</a:t>
                      </a:r>
                      <a:endParaRPr lang="en-IN" sz="2200" dirty="0">
                        <a:solidFill>
                          <a:schemeClr val="tx1"/>
                        </a:solidFill>
                        <a:latin typeface="Nunito Sans" pitchFamily="2" charset="0"/>
                      </a:endParaRPr>
                    </a:p>
                  </a:txBody>
                  <a:tcPr/>
                </a:tc>
                <a:tc hMerge="1">
                  <a:txBody>
                    <a:bodyPr/>
                    <a:lstStyle/>
                    <a:p>
                      <a:endParaRPr lang="en-IN" dirty="0"/>
                    </a:p>
                  </a:txBody>
                  <a:tcPr/>
                </a:tc>
                <a:extLst>
                  <a:ext uri="{0D108BD9-81ED-4DB2-BD59-A6C34878D82A}">
                    <a16:rowId xmlns:a16="http://schemas.microsoft.com/office/drawing/2014/main" val="3336853371"/>
                  </a:ext>
                </a:extLst>
              </a:tr>
              <a:tr h="459160">
                <a:tc>
                  <a:txBody>
                    <a:bodyPr/>
                    <a:lstStyle/>
                    <a:p>
                      <a:pPr algn="ctr" rtl="0" fontAlgn="ctr"/>
                      <a:r>
                        <a:rPr lang="sv-SE" sz="2200" b="0" i="0" u="none" strike="noStrike" dirty="0">
                          <a:solidFill>
                            <a:schemeClr val="tx1"/>
                          </a:solidFill>
                          <a:effectLst/>
                          <a:latin typeface="Nunito Sans" pitchFamily="2" charset="0"/>
                        </a:rPr>
                        <a:t>JDK Alpha and Beta (1995)</a:t>
                      </a:r>
                    </a:p>
                  </a:txBody>
                  <a:tcPr marL="7620" marR="7620" marT="7620" marB="0" anchor="ctr"/>
                </a:tc>
                <a:tc>
                  <a:txBody>
                    <a:bodyPr/>
                    <a:lstStyle/>
                    <a:p>
                      <a:pPr algn="ctr" rtl="0" fontAlgn="ctr"/>
                      <a:r>
                        <a:rPr lang="en-US" sz="2200" b="0" i="0" u="none" strike="noStrike" dirty="0">
                          <a:solidFill>
                            <a:schemeClr val="tx1"/>
                          </a:solidFill>
                          <a:effectLst/>
                          <a:latin typeface="Nunito Sans" pitchFamily="2" charset="0"/>
                        </a:rPr>
                        <a:t>Java SE 7 (28th July, 2011)</a:t>
                      </a:r>
                    </a:p>
                  </a:txBody>
                  <a:tcPr marL="7620" marR="7620" marT="7620" marB="0" anchor="ctr"/>
                </a:tc>
                <a:extLst>
                  <a:ext uri="{0D108BD9-81ED-4DB2-BD59-A6C34878D82A}">
                    <a16:rowId xmlns:a16="http://schemas.microsoft.com/office/drawing/2014/main" val="3109204184"/>
                  </a:ext>
                </a:extLst>
              </a:tr>
              <a:tr h="459160">
                <a:tc>
                  <a:txBody>
                    <a:bodyPr/>
                    <a:lstStyle/>
                    <a:p>
                      <a:pPr algn="ctr" rtl="0" fontAlgn="ctr"/>
                      <a:r>
                        <a:rPr lang="nl-NL" sz="2200" b="0" i="0" u="none" strike="noStrike" dirty="0">
                          <a:solidFill>
                            <a:schemeClr val="tx1"/>
                          </a:solidFill>
                          <a:effectLst/>
                          <a:latin typeface="Nunito Sans" pitchFamily="2" charset="0"/>
                        </a:rPr>
                        <a:t>JDK 1.0 (23rd Jan, 1996)</a:t>
                      </a:r>
                    </a:p>
                  </a:txBody>
                  <a:tcPr marL="7620" marR="7620" marT="7620" marB="0" anchor="ctr"/>
                </a:tc>
                <a:tc>
                  <a:txBody>
                    <a:bodyPr/>
                    <a:lstStyle/>
                    <a:p>
                      <a:pPr algn="ctr" rtl="0" fontAlgn="ctr"/>
                      <a:r>
                        <a:rPr lang="en-US" sz="2200" b="0" i="0" u="none" strike="noStrike">
                          <a:solidFill>
                            <a:schemeClr val="tx1"/>
                          </a:solidFill>
                          <a:effectLst/>
                          <a:latin typeface="Nunito Sans" pitchFamily="2" charset="0"/>
                        </a:rPr>
                        <a:t>Java SE 8 (18th March, 2014)</a:t>
                      </a:r>
                    </a:p>
                  </a:txBody>
                  <a:tcPr marL="7620" marR="7620" marT="7620" marB="0" anchor="ctr"/>
                </a:tc>
                <a:extLst>
                  <a:ext uri="{0D108BD9-81ED-4DB2-BD59-A6C34878D82A}">
                    <a16:rowId xmlns:a16="http://schemas.microsoft.com/office/drawing/2014/main" val="597724125"/>
                  </a:ext>
                </a:extLst>
              </a:tr>
              <a:tr h="459160">
                <a:tc>
                  <a:txBody>
                    <a:bodyPr/>
                    <a:lstStyle/>
                    <a:p>
                      <a:pPr algn="ctr" rtl="0" fontAlgn="ctr"/>
                      <a:r>
                        <a:rPr lang="en-US" sz="2200" b="0" i="0" u="none" strike="noStrike" dirty="0">
                          <a:solidFill>
                            <a:schemeClr val="tx1"/>
                          </a:solidFill>
                          <a:effectLst/>
                          <a:latin typeface="Nunito Sans" pitchFamily="2" charset="0"/>
                        </a:rPr>
                        <a:t>JDK 1.1 (19th Feb, 1997)</a:t>
                      </a:r>
                    </a:p>
                  </a:txBody>
                  <a:tcPr marL="7620" marR="7620" marT="7620" marB="0" anchor="ctr"/>
                </a:tc>
                <a:tc>
                  <a:txBody>
                    <a:bodyPr/>
                    <a:lstStyle/>
                    <a:p>
                      <a:pPr algn="ctr" rtl="0" fontAlgn="ctr"/>
                      <a:r>
                        <a:rPr lang="en-IN" sz="2200" b="0" i="0" u="none" strike="noStrike">
                          <a:solidFill>
                            <a:schemeClr val="tx1"/>
                          </a:solidFill>
                          <a:effectLst/>
                          <a:latin typeface="Nunito Sans" pitchFamily="2" charset="0"/>
                        </a:rPr>
                        <a:t>Java SE 9 (21st Sep, 2017)</a:t>
                      </a:r>
                    </a:p>
                  </a:txBody>
                  <a:tcPr marL="7620" marR="7620" marT="7620" marB="0" anchor="ctr"/>
                </a:tc>
                <a:extLst>
                  <a:ext uri="{0D108BD9-81ED-4DB2-BD59-A6C34878D82A}">
                    <a16:rowId xmlns:a16="http://schemas.microsoft.com/office/drawing/2014/main" val="2612151364"/>
                  </a:ext>
                </a:extLst>
              </a:tr>
              <a:tr h="459160">
                <a:tc>
                  <a:txBody>
                    <a:bodyPr/>
                    <a:lstStyle/>
                    <a:p>
                      <a:pPr algn="ctr" rtl="0" fontAlgn="ctr"/>
                      <a:r>
                        <a:rPr lang="en-US" sz="2200" b="0" i="0" u="none" strike="noStrike" dirty="0">
                          <a:solidFill>
                            <a:schemeClr val="tx1"/>
                          </a:solidFill>
                          <a:effectLst/>
                          <a:latin typeface="Nunito Sans" pitchFamily="2" charset="0"/>
                        </a:rPr>
                        <a:t>J2SE 1.2 (8th Dec, 1998)</a:t>
                      </a:r>
                    </a:p>
                  </a:txBody>
                  <a:tcPr marL="7620" marR="7620" marT="7620" marB="0" anchor="ctr"/>
                </a:tc>
                <a:tc>
                  <a:txBody>
                    <a:bodyPr/>
                    <a:lstStyle/>
                    <a:p>
                      <a:pPr algn="ctr" rtl="0" fontAlgn="ctr"/>
                      <a:r>
                        <a:rPr lang="en-US" sz="2200" b="0" i="0" u="none" strike="noStrike">
                          <a:solidFill>
                            <a:schemeClr val="tx1"/>
                          </a:solidFill>
                          <a:effectLst/>
                          <a:latin typeface="Nunito Sans" pitchFamily="2" charset="0"/>
                        </a:rPr>
                        <a:t>Java SE 10 (20th March, 2018)</a:t>
                      </a:r>
                    </a:p>
                  </a:txBody>
                  <a:tcPr marL="7620" marR="7620" marT="7620" marB="0" anchor="ctr"/>
                </a:tc>
                <a:extLst>
                  <a:ext uri="{0D108BD9-81ED-4DB2-BD59-A6C34878D82A}">
                    <a16:rowId xmlns:a16="http://schemas.microsoft.com/office/drawing/2014/main" val="1340145508"/>
                  </a:ext>
                </a:extLst>
              </a:tr>
              <a:tr h="459160">
                <a:tc>
                  <a:txBody>
                    <a:bodyPr/>
                    <a:lstStyle/>
                    <a:p>
                      <a:pPr algn="ctr" rtl="0" fontAlgn="ctr"/>
                      <a:r>
                        <a:rPr lang="en-US" sz="2200" b="0" i="0" u="none" strike="noStrike" dirty="0">
                          <a:solidFill>
                            <a:schemeClr val="tx1"/>
                          </a:solidFill>
                          <a:effectLst/>
                          <a:latin typeface="Nunito Sans" pitchFamily="2" charset="0"/>
                        </a:rPr>
                        <a:t>J2SE 1.3 (8th May, 2000)</a:t>
                      </a:r>
                    </a:p>
                  </a:txBody>
                  <a:tcPr marL="7620" marR="7620" marT="7620" marB="0" anchor="ctr"/>
                </a:tc>
                <a:tc>
                  <a:txBody>
                    <a:bodyPr/>
                    <a:lstStyle/>
                    <a:p>
                      <a:pPr algn="ctr" rtl="0" fontAlgn="ctr"/>
                      <a:r>
                        <a:rPr lang="en-IN" sz="2200" b="0" i="0" u="none" strike="noStrike">
                          <a:solidFill>
                            <a:schemeClr val="tx1"/>
                          </a:solidFill>
                          <a:effectLst/>
                          <a:latin typeface="Nunito Sans" pitchFamily="2" charset="0"/>
                        </a:rPr>
                        <a:t>Java SE 11(Sep 2018)</a:t>
                      </a:r>
                    </a:p>
                  </a:txBody>
                  <a:tcPr marL="7620" marR="7620" marT="7620" marB="0" anchor="ctr"/>
                </a:tc>
                <a:extLst>
                  <a:ext uri="{0D108BD9-81ED-4DB2-BD59-A6C34878D82A}">
                    <a16:rowId xmlns:a16="http://schemas.microsoft.com/office/drawing/2014/main" val="3788105165"/>
                  </a:ext>
                </a:extLst>
              </a:tr>
              <a:tr h="459160">
                <a:tc>
                  <a:txBody>
                    <a:bodyPr/>
                    <a:lstStyle/>
                    <a:p>
                      <a:pPr algn="ctr" rtl="0" fontAlgn="ctr"/>
                      <a:r>
                        <a:rPr lang="en-US" sz="2200" b="0" i="0" u="none" strike="noStrike" dirty="0">
                          <a:solidFill>
                            <a:schemeClr val="tx1"/>
                          </a:solidFill>
                          <a:effectLst/>
                          <a:latin typeface="Nunito Sans" pitchFamily="2" charset="0"/>
                        </a:rPr>
                        <a:t>J2SE 1.4 (6th Feb, 2002)</a:t>
                      </a:r>
                    </a:p>
                  </a:txBody>
                  <a:tcPr marL="7620" marR="7620" marT="7620" marB="0" anchor="ctr"/>
                </a:tc>
                <a:tc>
                  <a:txBody>
                    <a:bodyPr/>
                    <a:lstStyle/>
                    <a:p>
                      <a:pPr algn="ctr" rtl="0" fontAlgn="ctr"/>
                      <a:r>
                        <a:rPr lang="pt-BR" sz="2200" b="0" i="0" u="none" strike="noStrike" dirty="0">
                          <a:solidFill>
                            <a:schemeClr val="tx1"/>
                          </a:solidFill>
                          <a:effectLst/>
                          <a:latin typeface="Nunito Sans" pitchFamily="2" charset="0"/>
                        </a:rPr>
                        <a:t>Java SE 12(March,2019)</a:t>
                      </a:r>
                    </a:p>
                  </a:txBody>
                  <a:tcPr marL="7620" marR="7620" marT="7620" marB="0" anchor="ctr"/>
                </a:tc>
                <a:extLst>
                  <a:ext uri="{0D108BD9-81ED-4DB2-BD59-A6C34878D82A}">
                    <a16:rowId xmlns:a16="http://schemas.microsoft.com/office/drawing/2014/main" val="87340615"/>
                  </a:ext>
                </a:extLst>
              </a:tr>
              <a:tr h="459160">
                <a:tc>
                  <a:txBody>
                    <a:bodyPr/>
                    <a:lstStyle/>
                    <a:p>
                      <a:pPr algn="ctr" rtl="0" fontAlgn="ctr"/>
                      <a:r>
                        <a:rPr lang="en-US" sz="2200" b="0" i="0" u="none" strike="noStrike" dirty="0">
                          <a:solidFill>
                            <a:schemeClr val="tx1"/>
                          </a:solidFill>
                          <a:effectLst/>
                          <a:latin typeface="Nunito Sans" pitchFamily="2" charset="0"/>
                        </a:rPr>
                        <a:t>J2SE 5.0 (30th Sep, 2004)</a:t>
                      </a:r>
                    </a:p>
                  </a:txBody>
                  <a:tcPr marL="7620" marR="7620" marT="7620" marB="0" anchor="ctr"/>
                </a:tc>
                <a:tc>
                  <a:txBody>
                    <a:bodyPr/>
                    <a:lstStyle/>
                    <a:p>
                      <a:pPr algn="ctr" fontAlgn="b"/>
                      <a:r>
                        <a:rPr lang="en-IN" sz="2200" b="0" i="0" u="none" strike="noStrike" dirty="0">
                          <a:solidFill>
                            <a:schemeClr val="tx1"/>
                          </a:solidFill>
                          <a:effectLst/>
                          <a:latin typeface="Nunito Sans" pitchFamily="2" charset="0"/>
                        </a:rPr>
                        <a:t>Java SE 13(24 July,2019)</a:t>
                      </a:r>
                    </a:p>
                  </a:txBody>
                  <a:tcPr marL="7620" marR="7620" marT="7620" marB="0" anchor="b"/>
                </a:tc>
                <a:extLst>
                  <a:ext uri="{0D108BD9-81ED-4DB2-BD59-A6C34878D82A}">
                    <a16:rowId xmlns:a16="http://schemas.microsoft.com/office/drawing/2014/main" val="1692503511"/>
                  </a:ext>
                </a:extLst>
              </a:tr>
              <a:tr h="562236">
                <a:tc>
                  <a:txBody>
                    <a:bodyPr/>
                    <a:lstStyle/>
                    <a:p>
                      <a:pPr algn="ctr" rtl="0" fontAlgn="ctr"/>
                      <a:r>
                        <a:rPr lang="en-US" sz="2200" b="0" i="0" u="none" strike="noStrike" dirty="0">
                          <a:solidFill>
                            <a:schemeClr val="tx1"/>
                          </a:solidFill>
                          <a:effectLst/>
                          <a:latin typeface="Nunito Sans" pitchFamily="2" charset="0"/>
                        </a:rPr>
                        <a:t>Java SE 6 (11th Dec, 2006)</a:t>
                      </a:r>
                    </a:p>
                  </a:txBody>
                  <a:tcPr marL="7620" marR="7620" marT="7620" marB="0" anchor="ctr"/>
                </a:tc>
                <a:tc>
                  <a:txBody>
                    <a:bodyPr/>
                    <a:lstStyle/>
                    <a:p>
                      <a:pPr marL="0" algn="ctr" defTabSz="914400" rtl="0" eaLnBrk="1" fontAlgn="ctr" latinLnBrk="0" hangingPunct="1"/>
                      <a:r>
                        <a:rPr lang="en-US" sz="2200" b="1" i="0" u="none" strike="noStrike" kern="1200" dirty="0">
                          <a:solidFill>
                            <a:schemeClr val="tx1"/>
                          </a:solidFill>
                          <a:effectLst/>
                          <a:latin typeface="Nunito Sans" pitchFamily="2" charset="0"/>
                          <a:ea typeface="+mn-ea"/>
                          <a:cs typeface="+mn-cs"/>
                        </a:rPr>
                        <a:t>Upcoming Version is : </a:t>
                      </a:r>
                      <a:r>
                        <a:rPr lang="en-IN" sz="2200" b="1" i="0" u="none" strike="noStrike" kern="1200" dirty="0">
                          <a:solidFill>
                            <a:schemeClr val="tx1"/>
                          </a:solidFill>
                          <a:effectLst/>
                          <a:latin typeface="Nunito Sans" pitchFamily="2" charset="0"/>
                          <a:ea typeface="+mn-ea"/>
                          <a:cs typeface="+mn-cs"/>
                        </a:rPr>
                        <a:t>Java SE 22 (19th March 2024)</a:t>
                      </a:r>
                    </a:p>
                  </a:txBody>
                  <a:tcPr>
                    <a:solidFill>
                      <a:schemeClr val="accent2">
                        <a:lumMod val="20000"/>
                        <a:lumOff val="80000"/>
                      </a:schemeClr>
                    </a:solidFill>
                  </a:tcPr>
                </a:tc>
                <a:extLst>
                  <a:ext uri="{0D108BD9-81ED-4DB2-BD59-A6C34878D82A}">
                    <a16:rowId xmlns:a16="http://schemas.microsoft.com/office/drawing/2014/main" val="1558516169"/>
                  </a:ext>
                </a:extLst>
              </a:tr>
            </a:tbl>
          </a:graphicData>
        </a:graphic>
      </p:graphicFrame>
    </p:spTree>
    <p:extLst>
      <p:ext uri="{BB962C8B-B14F-4D97-AF65-F5344CB8AC3E}">
        <p14:creationId xmlns:p14="http://schemas.microsoft.com/office/powerpoint/2010/main" val="1365015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C16B81A-4832-CF9F-0957-1C1E85A74CA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E6BE6E9-E38C-2EB9-D4E2-6D09302565A4}"/>
              </a:ext>
            </a:extLst>
          </p:cNvPr>
          <p:cNvSpPr txBox="1"/>
          <p:nvPr/>
        </p:nvSpPr>
        <p:spPr>
          <a:xfrm>
            <a:off x="834167" y="1057275"/>
            <a:ext cx="10907041" cy="563227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400" b="1" i="0" dirty="0">
                <a:effectLst/>
                <a:latin typeface="Nunito Sans" pitchFamily="2" charset="0"/>
              </a:rPr>
              <a:t>Java static keyword</a:t>
            </a:r>
          </a:p>
          <a:p>
            <a:pPr algn="just">
              <a:lnSpc>
                <a:spcPct val="150000"/>
              </a:lnSpc>
            </a:pPr>
            <a:r>
              <a:rPr lang="en-US" sz="2400" i="0" dirty="0">
                <a:effectLst/>
                <a:latin typeface="Nunito Sans" pitchFamily="2" charset="0"/>
              </a:rPr>
              <a:t>The static keyword in </a:t>
            </a:r>
            <a:r>
              <a:rPr lang="en-US" sz="2400" dirty="0">
                <a:latin typeface="Nunito Sans" pitchFamily="2" charset="0"/>
              </a:rPr>
              <a:t>Java</a:t>
            </a:r>
            <a:r>
              <a:rPr lang="en-US" sz="2400" i="0" dirty="0">
                <a:effectLst/>
                <a:latin typeface="Nunito Sans" pitchFamily="2" charset="0"/>
              </a:rPr>
              <a:t> is used for memory management mainly. We can apply static keyword with </a:t>
            </a:r>
            <a:r>
              <a:rPr lang="en-US" sz="2400" dirty="0">
                <a:latin typeface="Nunito Sans" pitchFamily="2" charset="0"/>
              </a:rPr>
              <a:t>variables</a:t>
            </a:r>
            <a:r>
              <a:rPr lang="en-US" sz="2400" i="0" dirty="0">
                <a:effectLst/>
                <a:latin typeface="Nunito Sans" pitchFamily="2" charset="0"/>
              </a:rPr>
              <a:t>, methods, blocks and </a:t>
            </a:r>
            <a:r>
              <a:rPr lang="en-US" sz="2400" i="0" strike="noStrike" dirty="0">
                <a:effectLst/>
                <a:latin typeface="Nunito Sans" pitchFamily="2" charset="0"/>
              </a:rPr>
              <a:t>nested classes</a:t>
            </a:r>
            <a:r>
              <a:rPr lang="en-US" sz="2400" i="0" dirty="0">
                <a:effectLst/>
                <a:latin typeface="Nunito Sans" pitchFamily="2" charset="0"/>
              </a:rPr>
              <a:t>. The static keyword belongs to the class than an instance of the class.</a:t>
            </a:r>
          </a:p>
          <a:p>
            <a:pPr algn="just">
              <a:lnSpc>
                <a:spcPct val="150000"/>
              </a:lnSpc>
            </a:pPr>
            <a:endParaRPr lang="en-US" sz="2400" i="0" dirty="0">
              <a:effectLst/>
              <a:latin typeface="Nunito Sans" pitchFamily="2" charset="0"/>
            </a:endParaRPr>
          </a:p>
          <a:p>
            <a:pPr algn="just">
              <a:lnSpc>
                <a:spcPct val="150000"/>
              </a:lnSpc>
            </a:pPr>
            <a:r>
              <a:rPr lang="en-US" sz="2400" b="1" i="0" dirty="0">
                <a:effectLst/>
                <a:latin typeface="Nunito Sans" pitchFamily="2" charset="0"/>
              </a:rPr>
              <a:t>The static can be:</a:t>
            </a:r>
          </a:p>
          <a:p>
            <a:pPr algn="just">
              <a:lnSpc>
                <a:spcPct val="150000"/>
              </a:lnSpc>
              <a:buFont typeface="+mj-lt"/>
              <a:buAutoNum type="arabicPeriod"/>
            </a:pPr>
            <a:r>
              <a:rPr lang="en-US" sz="2400" i="0" dirty="0">
                <a:effectLst/>
                <a:latin typeface="Nunito Sans" pitchFamily="2" charset="0"/>
              </a:rPr>
              <a:t>Variable (also known as a class variable)</a:t>
            </a:r>
          </a:p>
          <a:p>
            <a:pPr algn="just">
              <a:lnSpc>
                <a:spcPct val="150000"/>
              </a:lnSpc>
              <a:buFont typeface="+mj-lt"/>
              <a:buAutoNum type="arabicPeriod"/>
            </a:pPr>
            <a:r>
              <a:rPr lang="en-US" sz="2400" i="0" dirty="0">
                <a:effectLst/>
                <a:latin typeface="Nunito Sans" pitchFamily="2" charset="0"/>
              </a:rPr>
              <a:t>Method (also known as a class method)</a:t>
            </a:r>
          </a:p>
          <a:p>
            <a:pPr algn="just">
              <a:lnSpc>
                <a:spcPct val="150000"/>
              </a:lnSpc>
              <a:buFont typeface="+mj-lt"/>
              <a:buAutoNum type="arabicPeriod"/>
            </a:pPr>
            <a:r>
              <a:rPr lang="en-US" sz="2400" i="0" dirty="0">
                <a:effectLst/>
                <a:latin typeface="Nunito Sans" pitchFamily="2" charset="0"/>
              </a:rPr>
              <a:t>Block</a:t>
            </a:r>
          </a:p>
          <a:p>
            <a:pPr algn="just">
              <a:lnSpc>
                <a:spcPct val="150000"/>
              </a:lnSpc>
              <a:buFont typeface="+mj-lt"/>
              <a:buAutoNum type="arabicPeriod"/>
            </a:pPr>
            <a:r>
              <a:rPr lang="en-US" sz="2400" i="0" dirty="0">
                <a:effectLst/>
                <a:latin typeface="Nunito Sans" pitchFamily="2" charset="0"/>
              </a:rPr>
              <a:t>Nested class</a:t>
            </a:r>
          </a:p>
        </p:txBody>
      </p:sp>
      <p:sp>
        <p:nvSpPr>
          <p:cNvPr id="115" name="Google Shape;115;p3">
            <a:extLst>
              <a:ext uri="{FF2B5EF4-FFF2-40B4-BE49-F238E27FC236}">
                <a16:creationId xmlns:a16="http://schemas.microsoft.com/office/drawing/2014/main" id="{6EF05CFC-7304-D88B-BF30-752FF48BED7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EFB17C3-C07F-5D91-5487-EBAF9866F8A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248EFAD-D0A9-592C-8E8A-14AB7EEE7549}"/>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59173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BFF0D42-FD90-A911-3D0C-787D446D7C0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BD271D0-9912-0E64-CBEC-3BA071D53F5E}"/>
              </a:ext>
            </a:extLst>
          </p:cNvPr>
          <p:cNvSpPr txBox="1"/>
          <p:nvPr/>
        </p:nvSpPr>
        <p:spPr>
          <a:xfrm>
            <a:off x="834167" y="1057275"/>
            <a:ext cx="10907041" cy="5078273"/>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400" b="1" i="0" dirty="0">
                <a:effectLst/>
                <a:latin typeface="Nunito Sans" pitchFamily="2" charset="0"/>
              </a:rPr>
              <a:t>Super Keyword in Java</a:t>
            </a:r>
          </a:p>
          <a:p>
            <a:pPr marL="342900" indent="-342900" algn="just">
              <a:lnSpc>
                <a:spcPct val="150000"/>
              </a:lnSpc>
              <a:buFont typeface="Arial" panose="020B0604020202020204" pitchFamily="34" charset="0"/>
              <a:buChar char="•"/>
            </a:pPr>
            <a:r>
              <a:rPr lang="en-US" sz="2400" i="0" dirty="0">
                <a:effectLst/>
                <a:latin typeface="Nunito Sans" pitchFamily="2" charset="0"/>
              </a:rPr>
              <a:t>The super keyword in Java is a reference variable which is used to refer immediate parent class object.</a:t>
            </a:r>
          </a:p>
          <a:p>
            <a:pPr marL="342900" indent="-342900" algn="just">
              <a:lnSpc>
                <a:spcPct val="150000"/>
              </a:lnSpc>
              <a:buFont typeface="Arial" panose="020B0604020202020204" pitchFamily="34" charset="0"/>
              <a:buChar char="•"/>
            </a:pPr>
            <a:r>
              <a:rPr lang="en-US" sz="2400" i="0" dirty="0">
                <a:effectLst/>
                <a:latin typeface="Nunito Sans" pitchFamily="2" charset="0"/>
              </a:rPr>
              <a:t>Whenever you create the instance of subclass, an instance of parent class is created implicitly which is referred by super reference variable.</a:t>
            </a:r>
          </a:p>
          <a:p>
            <a:pPr algn="just">
              <a:lnSpc>
                <a:spcPct val="150000"/>
              </a:lnSpc>
            </a:pPr>
            <a:r>
              <a:rPr lang="en-US" sz="2400" b="1" i="0" dirty="0">
                <a:effectLst/>
                <a:latin typeface="Nunito Sans" pitchFamily="2" charset="0"/>
              </a:rPr>
              <a:t>Usage of Java super Keyword</a:t>
            </a:r>
          </a:p>
          <a:p>
            <a:pPr algn="just">
              <a:lnSpc>
                <a:spcPct val="150000"/>
              </a:lnSpc>
              <a:buFont typeface="+mj-lt"/>
              <a:buAutoNum type="arabicPeriod"/>
            </a:pPr>
            <a:r>
              <a:rPr lang="en-US" sz="2400" i="0" dirty="0">
                <a:effectLst/>
                <a:latin typeface="Nunito Sans" pitchFamily="2" charset="0"/>
              </a:rPr>
              <a:t>super can be used to refer immediate parent class instance variable.</a:t>
            </a:r>
          </a:p>
          <a:p>
            <a:pPr algn="just">
              <a:lnSpc>
                <a:spcPct val="150000"/>
              </a:lnSpc>
              <a:buFont typeface="+mj-lt"/>
              <a:buAutoNum type="arabicPeriod"/>
            </a:pPr>
            <a:r>
              <a:rPr lang="en-US" sz="2400" i="0" dirty="0">
                <a:effectLst/>
                <a:latin typeface="Nunito Sans" pitchFamily="2" charset="0"/>
              </a:rPr>
              <a:t>super can be used to invoke immediate parent class method.</a:t>
            </a:r>
          </a:p>
          <a:p>
            <a:pPr algn="just">
              <a:lnSpc>
                <a:spcPct val="150000"/>
              </a:lnSpc>
              <a:buFont typeface="+mj-lt"/>
              <a:buAutoNum type="arabicPeriod"/>
            </a:pPr>
            <a:r>
              <a:rPr lang="en-US" sz="2400" i="0" dirty="0">
                <a:effectLst/>
                <a:latin typeface="Nunito Sans" pitchFamily="2" charset="0"/>
              </a:rPr>
              <a:t>super() can be used to invoke immediate parent class constructor.</a:t>
            </a:r>
          </a:p>
        </p:txBody>
      </p:sp>
      <p:sp>
        <p:nvSpPr>
          <p:cNvPr id="115" name="Google Shape;115;p3">
            <a:extLst>
              <a:ext uri="{FF2B5EF4-FFF2-40B4-BE49-F238E27FC236}">
                <a16:creationId xmlns:a16="http://schemas.microsoft.com/office/drawing/2014/main" id="{30BFE42A-EDAE-F49D-25D6-3BB81BF1880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BBC91AF-4A3C-5E4C-E831-C3E601A5CC0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219CB70-7679-0686-55C5-1732C7DD13B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610389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B3EEAF4-FA04-3102-8C29-7EA798C4103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504FBC4-8278-D440-BA54-F5562FAE9C82}"/>
              </a:ext>
            </a:extLst>
          </p:cNvPr>
          <p:cNvSpPr txBox="1"/>
          <p:nvPr/>
        </p:nvSpPr>
        <p:spPr>
          <a:xfrm>
            <a:off x="824335" y="902638"/>
            <a:ext cx="10907041" cy="1384954"/>
          </a:xfrm>
          <a:prstGeom prst="rect">
            <a:avLst/>
          </a:prstGeom>
          <a:noFill/>
          <a:ln>
            <a:noFill/>
          </a:ln>
        </p:spPr>
        <p:txBody>
          <a:bodyPr spcFirstLastPara="1" wrap="square" lIns="91425" tIns="45700" rIns="91425" bIns="45700" anchor="t" anchorCtr="0">
            <a:spAutoFit/>
          </a:bodyPr>
          <a:lstStyle/>
          <a:p>
            <a:pPr algn="just"/>
            <a:r>
              <a:rPr lang="en-US" sz="2400" b="1" i="0" dirty="0">
                <a:effectLst/>
                <a:latin typeface="Nunito Sans" pitchFamily="2" charset="0"/>
              </a:rPr>
              <a:t>This Keyword</a:t>
            </a:r>
            <a:endParaRPr lang="en-US" sz="2400" i="0" dirty="0">
              <a:effectLst/>
              <a:latin typeface="Nunito Sans" pitchFamily="2" charset="0"/>
            </a:endParaRPr>
          </a:p>
          <a:p>
            <a:pPr algn="just"/>
            <a:endParaRPr lang="en-US" sz="2400" i="0" dirty="0">
              <a:effectLst/>
              <a:latin typeface="Nunito Sans" pitchFamily="2" charset="0"/>
            </a:endParaRPr>
          </a:p>
          <a:p>
            <a:pPr algn="just">
              <a:lnSpc>
                <a:spcPct val="150000"/>
              </a:lnSpc>
            </a:pPr>
            <a:endParaRPr lang="en-US" sz="2400" i="0" dirty="0">
              <a:effectLst/>
              <a:latin typeface="Nunito Sans" pitchFamily="2" charset="0"/>
            </a:endParaRPr>
          </a:p>
        </p:txBody>
      </p:sp>
      <p:sp>
        <p:nvSpPr>
          <p:cNvPr id="115" name="Google Shape;115;p3">
            <a:extLst>
              <a:ext uri="{FF2B5EF4-FFF2-40B4-BE49-F238E27FC236}">
                <a16:creationId xmlns:a16="http://schemas.microsoft.com/office/drawing/2014/main" id="{0D8EE3BB-F4E5-5FAF-932C-81719B65FB2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964FB96-71D7-D258-7A99-75A9D9C16D7B}"/>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E1A9FC3-9DBC-9A15-544A-C1F982B7BC25}"/>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F10BC181-6B26-BD0D-047C-F432BF5BC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690" y="1494503"/>
            <a:ext cx="7772400" cy="5279923"/>
          </a:xfrm>
          <a:prstGeom prst="rect">
            <a:avLst/>
          </a:prstGeom>
        </p:spPr>
      </p:pic>
    </p:spTree>
    <p:extLst>
      <p:ext uri="{BB962C8B-B14F-4D97-AF65-F5344CB8AC3E}">
        <p14:creationId xmlns:p14="http://schemas.microsoft.com/office/powerpoint/2010/main" val="3811528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E33F8A8-A9A3-25DF-6C7D-639987FE943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400B9FE-BCF3-ACE9-01D0-DA1558C34DF9}"/>
              </a:ext>
            </a:extLst>
          </p:cNvPr>
          <p:cNvSpPr txBox="1"/>
          <p:nvPr/>
        </p:nvSpPr>
        <p:spPr>
          <a:xfrm>
            <a:off x="834167" y="1057275"/>
            <a:ext cx="10907041" cy="5852331"/>
          </a:xfrm>
          <a:prstGeom prst="rect">
            <a:avLst/>
          </a:prstGeom>
          <a:noFill/>
          <a:ln>
            <a:noFill/>
          </a:ln>
        </p:spPr>
        <p:txBody>
          <a:bodyPr spcFirstLastPara="1" wrap="square" lIns="91425" tIns="45700" rIns="91425" bIns="45700" anchor="t" anchorCtr="0">
            <a:spAutoFit/>
          </a:bodyPr>
          <a:lstStyle/>
          <a:p>
            <a:pPr>
              <a:lnSpc>
                <a:spcPct val="115000"/>
              </a:lnSpc>
              <a:spcAft>
                <a:spcPts val="1000"/>
              </a:spcAft>
              <a:tabLst>
                <a:tab pos="790575" algn="l"/>
              </a:tabLst>
            </a:pPr>
            <a:r>
              <a:rPr lang="en-US" sz="2400" b="1" dirty="0">
                <a:effectLst/>
                <a:latin typeface="Nunito Sans" pitchFamily="2" charset="0"/>
                <a:ea typeface="Calibri" panose="020F0502020204030204" pitchFamily="34" charset="0"/>
                <a:cs typeface="Times New Roman" panose="02020603050405020304" pitchFamily="18" charset="0"/>
              </a:rPr>
              <a:t>Encapsulation</a:t>
            </a:r>
            <a:endParaRPr lang="en-IN" sz="2400" b="1"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Encapsulation in java is a process of wrapping code and data together into a single unit, for example capsule i.e. mixed of several medicines.</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 Encapsulation in java</a:t>
            </a:r>
            <a:br>
              <a:rPr lang="en-US" sz="2400" dirty="0">
                <a:effectLst/>
                <a:latin typeface="Nunito Sans" pitchFamily="2" charset="0"/>
                <a:ea typeface="Calibri" panose="020F0502020204030204" pitchFamily="34" charset="0"/>
                <a:cs typeface="Times New Roman" panose="02020603050405020304" pitchFamily="18" charset="0"/>
              </a:rPr>
            </a:br>
            <a:r>
              <a:rPr lang="en-US" sz="2400" dirty="0">
                <a:effectLst/>
                <a:latin typeface="Nunito Sans" pitchFamily="2" charset="0"/>
                <a:ea typeface="Calibri" panose="020F0502020204030204" pitchFamily="34" charset="0"/>
                <a:cs typeface="Times New Roman" panose="02020603050405020304" pitchFamily="18" charset="0"/>
              </a:rPr>
              <a:t>We can create a fully encapsulated class in java by making all the data members of the class private. Now we can use setter and getter methods to set and get the data in it.</a:t>
            </a:r>
            <a:endParaRPr lang="en-IN" sz="2400" dirty="0">
              <a:effectLst/>
              <a:latin typeface="Nunito Sans" pitchFamily="2" charset="0"/>
              <a:ea typeface="Calibri" panose="020F0502020204030204" pitchFamily="34" charset="0"/>
              <a:cs typeface="Times New Roman" panose="02020603050405020304" pitchFamily="18" charset="0"/>
            </a:endParaRPr>
          </a:p>
          <a:p>
            <a:pPr>
              <a:lnSpc>
                <a:spcPct val="115000"/>
              </a:lnSpc>
              <a:spcAft>
                <a:spcPts val="1000"/>
              </a:spcAft>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 </a:t>
            </a:r>
            <a:endParaRPr lang="en-IN" sz="2400" dirty="0">
              <a:effectLst/>
              <a:latin typeface="Nunito Sans" pitchFamily="2" charset="0"/>
              <a:ea typeface="Calibri" panose="020F0502020204030204" pitchFamily="34" charset="0"/>
              <a:cs typeface="Times New Roman" panose="02020603050405020304" pitchFamily="18" charset="0"/>
            </a:endParaRPr>
          </a:p>
          <a:p>
            <a:pPr marL="30480" marR="30480" algn="just">
              <a:spcBef>
                <a:spcPts val="600"/>
              </a:spcBef>
              <a:spcAft>
                <a:spcPts val="720"/>
              </a:spcAft>
            </a:pPr>
            <a:r>
              <a:rPr lang="en-US" sz="2400" b="1" dirty="0">
                <a:effectLst/>
                <a:latin typeface="Nunito Sans" pitchFamily="2" charset="0"/>
                <a:ea typeface="Times New Roman" panose="02020603050405020304" pitchFamily="18" charset="0"/>
              </a:rPr>
              <a:t>To achieve encapsulation in Java −</a:t>
            </a:r>
            <a:endParaRPr lang="en-IN" sz="2400" b="1"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Wingdings" panose="05000000000000000000" pitchFamily="2" charset="2"/>
              <a:buChar char="q"/>
              <a:tabLst>
                <a:tab pos="457200" algn="l"/>
              </a:tabLst>
            </a:pPr>
            <a:r>
              <a:rPr lang="en-US" sz="2400" dirty="0">
                <a:effectLst/>
                <a:latin typeface="Nunito Sans" pitchFamily="2" charset="0"/>
                <a:ea typeface="Times New Roman" panose="02020603050405020304" pitchFamily="18" charset="0"/>
              </a:rPr>
              <a:t>Declare the variables of a class as private.</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Wingdings" panose="05000000000000000000" pitchFamily="2" charset="2"/>
              <a:buChar char="q"/>
              <a:tabLst>
                <a:tab pos="457200" algn="l"/>
              </a:tabLst>
            </a:pPr>
            <a:r>
              <a:rPr lang="en-US" sz="2400" dirty="0">
                <a:effectLst/>
                <a:latin typeface="Nunito Sans" pitchFamily="2" charset="0"/>
                <a:ea typeface="Times New Roman" panose="02020603050405020304" pitchFamily="18" charset="0"/>
              </a:rPr>
              <a:t>Provide public setter and getter methods to modify and view the variables values.</a:t>
            </a:r>
            <a:endParaRPr lang="en-IN" sz="2400" dirty="0">
              <a:effectLst/>
              <a:latin typeface="Nunito Sans" pitchFamily="2" charset="0"/>
              <a:ea typeface="Times New Roman" panose="02020603050405020304" pitchFamily="18" charset="0"/>
            </a:endParaRPr>
          </a:p>
        </p:txBody>
      </p:sp>
      <p:sp>
        <p:nvSpPr>
          <p:cNvPr id="115" name="Google Shape;115;p3">
            <a:extLst>
              <a:ext uri="{FF2B5EF4-FFF2-40B4-BE49-F238E27FC236}">
                <a16:creationId xmlns:a16="http://schemas.microsoft.com/office/drawing/2014/main" id="{66E51732-907C-FB17-95F9-473B6944EB0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C4AA971-E45E-3D5C-A32F-D00CF86D484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BF5AF3A-AB11-FE17-A850-B2057A77149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659201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7C8F83F-12D9-DA19-3DE2-5C01ABE0199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4E06360-8896-5B0C-C0BE-AA0DE3A63DA0}"/>
              </a:ext>
            </a:extLst>
          </p:cNvPr>
          <p:cNvSpPr txBox="1"/>
          <p:nvPr/>
        </p:nvSpPr>
        <p:spPr>
          <a:xfrm>
            <a:off x="834167" y="1057275"/>
            <a:ext cx="10907041" cy="2720704"/>
          </a:xfrm>
          <a:prstGeom prst="rect">
            <a:avLst/>
          </a:prstGeom>
          <a:noFill/>
          <a:ln>
            <a:noFill/>
          </a:ln>
        </p:spPr>
        <p:txBody>
          <a:bodyPr spcFirstLastPara="1" wrap="square" lIns="91425" tIns="45700" rIns="91425" bIns="45700" anchor="t" anchorCtr="0">
            <a:spAutoFit/>
          </a:bodyPr>
          <a:lstStyle/>
          <a:p>
            <a:pPr>
              <a:lnSpc>
                <a:spcPct val="115000"/>
              </a:lnSpc>
              <a:spcAft>
                <a:spcPts val="1000"/>
              </a:spcAft>
              <a:tabLst>
                <a:tab pos="790575" algn="l"/>
              </a:tabLst>
            </a:pPr>
            <a:r>
              <a:rPr lang="en-US" sz="2400" b="1" dirty="0">
                <a:effectLst/>
                <a:latin typeface="Nunito Sans" pitchFamily="2" charset="0"/>
                <a:ea typeface="Calibri" panose="020F0502020204030204" pitchFamily="34" charset="0"/>
                <a:cs typeface="Times New Roman" panose="02020603050405020304" pitchFamily="18" charset="0"/>
              </a:rPr>
              <a:t>Encapsulation</a:t>
            </a:r>
          </a:p>
          <a:p>
            <a:pPr>
              <a:lnSpc>
                <a:spcPct val="115000"/>
              </a:lnSpc>
              <a:spcBef>
                <a:spcPts val="200"/>
              </a:spcBef>
            </a:pPr>
            <a:r>
              <a:rPr lang="en-US" sz="2400" b="1" dirty="0">
                <a:effectLst/>
                <a:latin typeface="Nunito Sans" pitchFamily="2" charset="0"/>
                <a:ea typeface="Times New Roman" panose="02020603050405020304" pitchFamily="18" charset="0"/>
                <a:cs typeface="Times New Roman" panose="02020603050405020304" pitchFamily="18" charset="0"/>
              </a:rPr>
              <a:t>Benefits of Encapsulation</a:t>
            </a:r>
            <a:endParaRPr lang="en-IN" sz="2400" b="1" dirty="0">
              <a:effectLst/>
              <a:latin typeface="Nunito Sans" pitchFamily="2" charset="0"/>
              <a:ea typeface="Times New Roman" panose="02020603050405020304" pitchFamily="18"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Nunito Sans" pitchFamily="2" charset="0"/>
                <a:ea typeface="Times New Roman" panose="02020603050405020304" pitchFamily="18" charset="0"/>
              </a:rPr>
              <a:t>The fields of a class can be made read-only or write-only.</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Nunito Sans" pitchFamily="2" charset="0"/>
                <a:ea typeface="Times New Roman" panose="02020603050405020304" pitchFamily="18" charset="0"/>
              </a:rPr>
              <a:t>A class can have total control over what is stored in its fields.</a:t>
            </a:r>
            <a:endParaRPr lang="en-IN" sz="2400" dirty="0">
              <a:effectLst/>
              <a:latin typeface="Nunito Sans" pitchFamily="2" charset="0"/>
              <a:ea typeface="Times New Roman" panose="02020603050405020304" pitchFamily="18" charset="0"/>
            </a:endParaRPr>
          </a:p>
          <a:p>
            <a:pPr>
              <a:lnSpc>
                <a:spcPct val="115000"/>
              </a:lnSpc>
              <a:spcAft>
                <a:spcPts val="1000"/>
              </a:spcAft>
              <a:tabLst>
                <a:tab pos="790575" algn="l"/>
              </a:tabLst>
            </a:pPr>
            <a:endParaRPr lang="en-IN" sz="24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242484F4-3786-56F0-4DE4-867253E4EC8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2B194C2-76CC-8AD7-1E4A-5FCD7CE3AB0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D12AB61-BF04-EC13-9128-68A590F4E68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67073D13-7737-84FC-1194-9D87C4426EBD}"/>
              </a:ext>
            </a:extLst>
          </p:cNvPr>
          <p:cNvPicPr>
            <a:picLocks noChangeAspect="1"/>
          </p:cNvPicPr>
          <p:nvPr/>
        </p:nvPicPr>
        <p:blipFill rotWithShape="1">
          <a:blip r:embed="rId4">
            <a:extLst>
              <a:ext uri="{28A0092B-C50C-407E-A947-70E740481C1C}">
                <a14:useLocalDpi xmlns:a14="http://schemas.microsoft.com/office/drawing/2010/main" val="0"/>
              </a:ext>
            </a:extLst>
          </a:blip>
          <a:srcRect l="2555" t="2846" r="4084" b="9586"/>
          <a:stretch/>
        </p:blipFill>
        <p:spPr>
          <a:xfrm>
            <a:off x="2448230" y="3220830"/>
            <a:ext cx="5604389" cy="3539119"/>
          </a:xfrm>
          <a:prstGeom prst="rect">
            <a:avLst/>
          </a:prstGeom>
        </p:spPr>
      </p:pic>
    </p:spTree>
    <p:extLst>
      <p:ext uri="{BB962C8B-B14F-4D97-AF65-F5344CB8AC3E}">
        <p14:creationId xmlns:p14="http://schemas.microsoft.com/office/powerpoint/2010/main" val="3877582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8C54DE0-7174-16D5-88C5-1847063AE58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66D9FFD-765C-DD49-4873-23B7502BBD8D}"/>
              </a:ext>
            </a:extLst>
          </p:cNvPr>
          <p:cNvSpPr txBox="1"/>
          <p:nvPr/>
        </p:nvSpPr>
        <p:spPr>
          <a:xfrm>
            <a:off x="834167" y="1057275"/>
            <a:ext cx="10907041" cy="5663048"/>
          </a:xfrm>
          <a:prstGeom prst="rect">
            <a:avLst/>
          </a:prstGeom>
          <a:noFill/>
          <a:ln>
            <a:noFill/>
          </a:ln>
        </p:spPr>
        <p:txBody>
          <a:bodyPr spcFirstLastPara="1" wrap="square" lIns="91425" tIns="45700" rIns="91425" bIns="45700" anchor="t" anchorCtr="0">
            <a:spAutoFit/>
          </a:bodyPr>
          <a:lstStyle/>
          <a:p>
            <a:pPr>
              <a:spcAft>
                <a:spcPts val="1000"/>
              </a:spcAft>
            </a:pPr>
            <a:r>
              <a:rPr lang="en-US" sz="2400" b="1" dirty="0">
                <a:effectLst/>
                <a:latin typeface="Nunito Sans" pitchFamily="2" charset="0"/>
                <a:ea typeface="Calibri" panose="020F0502020204030204" pitchFamily="34" charset="0"/>
                <a:cs typeface="Times New Roman" panose="02020603050405020304" pitchFamily="18" charset="0"/>
              </a:rPr>
              <a:t>Abstraction </a:t>
            </a:r>
          </a:p>
          <a:p>
            <a:pPr marL="342900" indent="-342900">
              <a:lnSpc>
                <a:spcPct val="15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Abstraction is a process of hiding the implementation details </a:t>
            </a:r>
          </a:p>
          <a:p>
            <a:pPr>
              <a:lnSpc>
                <a:spcPct val="150000"/>
              </a:lnSpc>
              <a:spcAft>
                <a:spcPts val="1000"/>
              </a:spcAft>
            </a:pPr>
            <a:r>
              <a:rPr lang="en-US" sz="2400" dirty="0">
                <a:effectLst/>
                <a:latin typeface="Nunito Sans" pitchFamily="2" charset="0"/>
                <a:ea typeface="Calibri" panose="020F0502020204030204" pitchFamily="34" charset="0"/>
                <a:cs typeface="Times New Roman" panose="02020603050405020304" pitchFamily="18" charset="0"/>
              </a:rPr>
              <a:t>and showing only functionality to the user.</a:t>
            </a:r>
          </a:p>
          <a:p>
            <a:pPr marL="342900" indent="-342900">
              <a:lnSpc>
                <a:spcPct val="15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Another way, it shows only important things to the user and hides the internal details for java sending </a:t>
            </a:r>
            <a:r>
              <a:rPr lang="en-US" sz="2400" dirty="0" err="1">
                <a:effectLst/>
                <a:latin typeface="Nunito Sans" pitchFamily="2" charset="0"/>
                <a:ea typeface="Calibri" panose="020F0502020204030204" pitchFamily="34" charset="0"/>
                <a:cs typeface="Times New Roman" panose="02020603050405020304" pitchFamily="18" charset="0"/>
              </a:rPr>
              <a:t>sms</a:t>
            </a:r>
            <a:r>
              <a:rPr lang="en-US" sz="2400" dirty="0">
                <a:effectLst/>
                <a:latin typeface="Nunito Sans" pitchFamily="2" charset="0"/>
                <a:ea typeface="Calibri" panose="020F0502020204030204" pitchFamily="34" charset="0"/>
                <a:cs typeface="Times New Roman" panose="02020603050405020304" pitchFamily="18" charset="0"/>
              </a:rPr>
              <a:t>, you just type the text and send the message. You don't know the internal processing about the message delivery.</a:t>
            </a:r>
          </a:p>
          <a:p>
            <a:pPr>
              <a:lnSpc>
                <a:spcPct val="150000"/>
              </a:lnSpc>
              <a:spcAft>
                <a:spcPts val="1000"/>
              </a:spcAft>
            </a:pPr>
            <a:r>
              <a:rPr lang="en-US" sz="2400" b="1" dirty="0">
                <a:effectLst/>
                <a:latin typeface="Nunito Sans" pitchFamily="2" charset="0"/>
                <a:ea typeface="Calibri" panose="020F0502020204030204" pitchFamily="34" charset="0"/>
                <a:cs typeface="Times New Roman" panose="02020603050405020304" pitchFamily="18" charset="0"/>
              </a:rPr>
              <a:t>There are two ways to achieve abstraction in java       </a:t>
            </a:r>
          </a:p>
          <a:p>
            <a:pPr lvl="1">
              <a:lnSpc>
                <a:spcPct val="150000"/>
              </a:lnSpc>
              <a:spcAft>
                <a:spcPts val="1000"/>
              </a:spcAft>
            </a:pPr>
            <a:r>
              <a:rPr lang="en-US" sz="2400" dirty="0">
                <a:effectLst/>
                <a:latin typeface="Nunito Sans" pitchFamily="2" charset="0"/>
                <a:ea typeface="Calibri" panose="020F0502020204030204" pitchFamily="34" charset="0"/>
                <a:cs typeface="Times New Roman" panose="02020603050405020304" pitchFamily="18" charset="0"/>
              </a:rPr>
              <a:t>1. Abstract class (0 to 100%)       2. Interface (100%)</a:t>
            </a: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3D856089-E5B6-DA37-2C83-3559D0D7FDE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4DEAAC0-A3DA-0FF4-DB3D-C1F58AAB8589}"/>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6093061-B160-9433-B84F-0D2D0D3B57A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677047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593FD12-28D8-3CA8-307E-30D810489E2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3317CF5-1558-1043-01AB-78E3052E86D6}"/>
              </a:ext>
            </a:extLst>
          </p:cNvPr>
          <p:cNvSpPr txBox="1"/>
          <p:nvPr/>
        </p:nvSpPr>
        <p:spPr>
          <a:xfrm>
            <a:off x="834167" y="1057275"/>
            <a:ext cx="10907041" cy="6288861"/>
          </a:xfrm>
          <a:prstGeom prst="rect">
            <a:avLst/>
          </a:prstGeom>
          <a:noFill/>
          <a:ln>
            <a:noFill/>
          </a:ln>
        </p:spPr>
        <p:txBody>
          <a:bodyPr spcFirstLastPara="1" wrap="square" lIns="91425" tIns="45700" rIns="91425" bIns="45700" anchor="t" anchorCtr="0">
            <a:spAutoFit/>
          </a:bodyPr>
          <a:lstStyle/>
          <a:p>
            <a:pPr>
              <a:spcAft>
                <a:spcPts val="1000"/>
              </a:spcAft>
            </a:pPr>
            <a:r>
              <a:rPr lang="en-US" sz="2400" b="1" dirty="0">
                <a:effectLst/>
                <a:latin typeface="Nunito Sans" pitchFamily="2" charset="0"/>
                <a:ea typeface="Calibri" panose="020F0502020204030204" pitchFamily="34" charset="0"/>
                <a:cs typeface="Times New Roman" panose="02020603050405020304" pitchFamily="18" charset="0"/>
              </a:rPr>
              <a:t>Abstract Class</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 class that is declared as abstract is known as abstract class </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Abstraction ratio 0% to 100%</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It needs to be extended and its method implemented</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It cannot be instantiated directly</a:t>
            </a:r>
          </a:p>
          <a:p>
            <a:pPr marL="342900" indent="-342900">
              <a:lnSpc>
                <a:spcPct val="200000"/>
              </a:lnSpc>
              <a:spcAft>
                <a:spcPts val="1000"/>
              </a:spcAft>
              <a:buFont typeface="Arial" panose="020B0604020202020204" pitchFamily="34" charset="0"/>
              <a:buChar char="•"/>
            </a:pPr>
            <a:r>
              <a:rPr lang="en-US" sz="2400" dirty="0">
                <a:latin typeface="Nunito Sans" pitchFamily="2" charset="0"/>
                <a:ea typeface="Calibri" panose="020F0502020204030204" pitchFamily="34" charset="0"/>
                <a:cs typeface="Times New Roman" panose="02020603050405020304" pitchFamily="18" charset="0"/>
              </a:rPr>
              <a:t>Abstract class can contain abstract &amp; non-abstract methods</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 methods should not have imple</a:t>
            </a:r>
            <a:r>
              <a:rPr lang="en-US" sz="2400" dirty="0">
                <a:latin typeface="Nunito Sans" pitchFamily="2" charset="0"/>
                <a:ea typeface="Calibri" panose="020F0502020204030204" pitchFamily="34" charset="0"/>
                <a:cs typeface="Times New Roman" panose="02020603050405020304" pitchFamily="18" charset="0"/>
              </a:rPr>
              <a:t>mentation</a:t>
            </a:r>
            <a:endParaRPr lang="en-US" sz="2400" dirty="0">
              <a:effectLst/>
              <a:latin typeface="Nunito Sans" pitchFamily="2" charset="0"/>
              <a:ea typeface="Calibri" panose="020F0502020204030204" pitchFamily="34" charset="0"/>
              <a:cs typeface="Times New Roman" panose="02020603050405020304" pitchFamily="18" charset="0"/>
            </a:endParaRPr>
          </a:p>
          <a:p>
            <a:pPr marL="342900" indent="-342900">
              <a:spcAft>
                <a:spcPts val="1000"/>
              </a:spcAft>
              <a:buFont typeface="Arial" panose="020B0604020202020204" pitchFamily="34" charset="0"/>
              <a:buChar char="•"/>
            </a:pP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C3D8E7DF-6770-5093-1786-D0C7F285586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D808C9E-FADC-B101-093C-CD361AC83549}"/>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1FBE66A-3ED9-9522-D763-106B45F8728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320666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867C42A-5A66-410D-B181-D6AAF1BF52F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C56EF5A-B09E-F114-355A-1CDC06D75362}"/>
              </a:ext>
            </a:extLst>
          </p:cNvPr>
          <p:cNvSpPr txBox="1"/>
          <p:nvPr/>
        </p:nvSpPr>
        <p:spPr>
          <a:xfrm>
            <a:off x="834167" y="1057275"/>
            <a:ext cx="10907041" cy="6288861"/>
          </a:xfrm>
          <a:prstGeom prst="rect">
            <a:avLst/>
          </a:prstGeom>
          <a:noFill/>
          <a:ln>
            <a:noFill/>
          </a:ln>
        </p:spPr>
        <p:txBody>
          <a:bodyPr spcFirstLastPara="1" wrap="square" lIns="91425" tIns="45700" rIns="91425" bIns="45700" anchor="t" anchorCtr="0">
            <a:spAutoFit/>
          </a:bodyPr>
          <a:lstStyle/>
          <a:p>
            <a:pPr>
              <a:spcAft>
                <a:spcPts val="1000"/>
              </a:spcAft>
            </a:pPr>
            <a:r>
              <a:rPr lang="en-US" sz="2400" b="1" dirty="0">
                <a:effectLst/>
                <a:latin typeface="Nunito Sans" pitchFamily="2" charset="0"/>
                <a:ea typeface="Calibri" panose="020F0502020204030204" pitchFamily="34" charset="0"/>
                <a:cs typeface="Times New Roman" panose="02020603050405020304" pitchFamily="18" charset="0"/>
              </a:rPr>
              <a:t>Interface</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 class that is declared as </a:t>
            </a:r>
            <a:r>
              <a:rPr lang="en-US" sz="2400" dirty="0">
                <a:latin typeface="Nunito Sans" pitchFamily="2" charset="0"/>
                <a:ea typeface="Calibri" panose="020F0502020204030204" pitchFamily="34" charset="0"/>
                <a:cs typeface="Times New Roman" panose="02020603050405020304" pitchFamily="18" charset="0"/>
              </a:rPr>
              <a:t>interface</a:t>
            </a:r>
            <a:r>
              <a:rPr lang="en-US" sz="2400" dirty="0">
                <a:effectLst/>
                <a:latin typeface="Nunito Sans" pitchFamily="2" charset="0"/>
                <a:ea typeface="Calibri" panose="020F0502020204030204" pitchFamily="34" charset="0"/>
                <a:cs typeface="Times New Roman" panose="02020603050405020304" pitchFamily="18" charset="0"/>
              </a:rPr>
              <a:t> is known as interface class </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Abstraction ratio 100%</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It needs to be </a:t>
            </a:r>
            <a:r>
              <a:rPr lang="en-US" sz="2400" dirty="0">
                <a:latin typeface="Nunito Sans" pitchFamily="2" charset="0"/>
                <a:ea typeface="Calibri" panose="020F0502020204030204" pitchFamily="34" charset="0"/>
                <a:cs typeface="Times New Roman" panose="02020603050405020304" pitchFamily="18" charset="0"/>
              </a:rPr>
              <a:t>implemented</a:t>
            </a:r>
            <a:r>
              <a:rPr lang="en-US" sz="2400" dirty="0">
                <a:effectLst/>
                <a:latin typeface="Nunito Sans" pitchFamily="2" charset="0"/>
                <a:ea typeface="Calibri" panose="020F0502020204030204" pitchFamily="34" charset="0"/>
                <a:cs typeface="Times New Roman" panose="02020603050405020304" pitchFamily="18" charset="0"/>
              </a:rPr>
              <a:t> and its method implemented</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It cannot be instantiated directly</a:t>
            </a:r>
          </a:p>
          <a:p>
            <a:pPr marL="342900" indent="-342900">
              <a:lnSpc>
                <a:spcPct val="200000"/>
              </a:lnSpc>
              <a:spcAft>
                <a:spcPts val="1000"/>
              </a:spcAft>
              <a:buFont typeface="Arial" panose="020B0604020202020204" pitchFamily="34" charset="0"/>
              <a:buChar char="•"/>
            </a:pPr>
            <a:r>
              <a:rPr lang="en-US" sz="2400" dirty="0">
                <a:latin typeface="Nunito Sans" pitchFamily="2" charset="0"/>
                <a:ea typeface="Calibri" panose="020F0502020204030204" pitchFamily="34" charset="0"/>
                <a:cs typeface="Times New Roman" panose="02020603050405020304" pitchFamily="18" charset="0"/>
              </a:rPr>
              <a:t>Interface can contain only abstract methods</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 methods should not have imple</a:t>
            </a:r>
            <a:r>
              <a:rPr lang="en-US" sz="2400" dirty="0">
                <a:latin typeface="Nunito Sans" pitchFamily="2" charset="0"/>
                <a:ea typeface="Calibri" panose="020F0502020204030204" pitchFamily="34" charset="0"/>
                <a:cs typeface="Times New Roman" panose="02020603050405020304" pitchFamily="18" charset="0"/>
              </a:rPr>
              <a:t>mentation</a:t>
            </a:r>
            <a:endParaRPr lang="en-US" sz="2400" dirty="0">
              <a:effectLst/>
              <a:latin typeface="Nunito Sans" pitchFamily="2" charset="0"/>
              <a:ea typeface="Calibri" panose="020F0502020204030204" pitchFamily="34" charset="0"/>
              <a:cs typeface="Times New Roman" panose="02020603050405020304" pitchFamily="18" charset="0"/>
            </a:endParaRPr>
          </a:p>
          <a:p>
            <a:pPr marL="342900" indent="-342900">
              <a:spcAft>
                <a:spcPts val="1000"/>
              </a:spcAft>
              <a:buFont typeface="Arial" panose="020B0604020202020204" pitchFamily="34" charset="0"/>
              <a:buChar char="•"/>
            </a:pP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EB2C1E76-DCD7-6D33-29A5-344A4F4205A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8174527-B79E-12DE-EB1E-E9FF2A72CF5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4D94C72-2727-978C-64F5-F1DC2735797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252801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F605738-3BCB-5DD0-5909-A9D68AF43A3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F3FDB94-2732-342B-C2FA-9EBB8086DE78}"/>
              </a:ext>
            </a:extLst>
          </p:cNvPr>
          <p:cNvSpPr txBox="1"/>
          <p:nvPr/>
        </p:nvSpPr>
        <p:spPr>
          <a:xfrm>
            <a:off x="834167" y="1057275"/>
            <a:ext cx="10907041" cy="2826374"/>
          </a:xfrm>
          <a:prstGeom prst="rect">
            <a:avLst/>
          </a:prstGeom>
          <a:noFill/>
          <a:ln>
            <a:noFill/>
          </a:ln>
        </p:spPr>
        <p:txBody>
          <a:bodyPr spcFirstLastPara="1" wrap="square" lIns="91425" tIns="45700" rIns="91425" bIns="45700" anchor="t" anchorCtr="0">
            <a:spAutoFit/>
          </a:bodyPr>
          <a:lstStyle/>
          <a:p>
            <a:pPr>
              <a:spcAft>
                <a:spcPts val="1000"/>
              </a:spcAft>
            </a:pPr>
            <a:r>
              <a:rPr lang="en-US" sz="2400" b="1" dirty="0">
                <a:effectLst/>
                <a:latin typeface="Nunito Sans" pitchFamily="2" charset="0"/>
                <a:ea typeface="NSimSun" panose="02010609030101010101" pitchFamily="49" charset="-122"/>
                <a:cs typeface="Times New Roman" panose="02020603050405020304" pitchFamily="18" charset="0"/>
              </a:rPr>
              <a:t>Arrays</a:t>
            </a:r>
          </a:p>
          <a:p>
            <a:pPr marL="342900" indent="-342900">
              <a:spcAft>
                <a:spcPts val="1000"/>
              </a:spcAft>
              <a:buFont typeface="Arial" panose="020B0604020202020204" pitchFamily="34" charset="0"/>
              <a:buChar char="•"/>
            </a:pPr>
            <a:r>
              <a:rPr lang="en-US" sz="2200" dirty="0">
                <a:latin typeface="Nunito Sans" pitchFamily="2" charset="0"/>
                <a:ea typeface="NSimSun" panose="02010609030101010101" pitchFamily="49" charset="-122"/>
                <a:cs typeface="Times New Roman" panose="02020603050405020304" pitchFamily="18" charset="0"/>
              </a:rPr>
              <a:t>Array is a collection of similar type of elements that have contiguous memory location</a:t>
            </a:r>
          </a:p>
          <a:p>
            <a:pPr marL="342900" indent="-342900">
              <a:spcAft>
                <a:spcPts val="1000"/>
              </a:spcAft>
              <a:buFont typeface="Arial" panose="020B0604020202020204" pitchFamily="34" charset="0"/>
              <a:buChar char="•"/>
            </a:pPr>
            <a:r>
              <a:rPr lang="en-US" sz="2200" dirty="0">
                <a:latin typeface="Nunito Sans" pitchFamily="2" charset="0"/>
                <a:ea typeface="NSimSun" panose="02010609030101010101" pitchFamily="49" charset="-122"/>
                <a:cs typeface="Times New Roman" panose="02020603050405020304" pitchFamily="18" charset="0"/>
              </a:rPr>
              <a:t>Java array is an object the contains elements of similar data type</a:t>
            </a:r>
          </a:p>
          <a:p>
            <a:pPr marL="342900" indent="-342900">
              <a:spcAft>
                <a:spcPts val="1000"/>
              </a:spcAft>
              <a:buFont typeface="Arial" panose="020B0604020202020204" pitchFamily="34" charset="0"/>
              <a:buChar char="•"/>
            </a:pPr>
            <a:r>
              <a:rPr lang="en-US" sz="2200" dirty="0">
                <a:latin typeface="Nunito Sans" pitchFamily="2" charset="0"/>
                <a:ea typeface="NSimSun" panose="02010609030101010101" pitchFamily="49" charset="-122"/>
                <a:cs typeface="Times New Roman" panose="02020603050405020304" pitchFamily="18" charset="0"/>
              </a:rPr>
              <a:t>We can store only fixed set of elements in a java array</a:t>
            </a:r>
          </a:p>
          <a:p>
            <a:pPr marL="342900" indent="-342900">
              <a:spcAft>
                <a:spcPts val="1000"/>
              </a:spcAft>
              <a:buFont typeface="Arial" panose="020B0604020202020204" pitchFamily="34" charset="0"/>
              <a:buChar char="•"/>
            </a:pPr>
            <a:r>
              <a:rPr lang="en-US" sz="2200" dirty="0">
                <a:latin typeface="Nunito Sans" pitchFamily="2" charset="0"/>
                <a:ea typeface="NSimSun" panose="02010609030101010101" pitchFamily="49" charset="-122"/>
                <a:cs typeface="Times New Roman" panose="02020603050405020304" pitchFamily="18" charset="0"/>
              </a:rPr>
              <a:t>Array in java is index based, first element of the array is stored at 0 index</a:t>
            </a:r>
            <a:endParaRPr lang="en-IN" sz="2200" dirty="0">
              <a:effectLst/>
              <a:latin typeface="Nunito Sans" pitchFamily="2" charset="0"/>
              <a:ea typeface="NSimSun" panose="02010609030101010101" pitchFamily="49" charset="-122"/>
              <a:cs typeface="Times New Roman" panose="02020603050405020304" pitchFamily="18" charset="0"/>
            </a:endParaRPr>
          </a:p>
        </p:txBody>
      </p:sp>
      <p:sp>
        <p:nvSpPr>
          <p:cNvPr id="115" name="Google Shape;115;p3">
            <a:extLst>
              <a:ext uri="{FF2B5EF4-FFF2-40B4-BE49-F238E27FC236}">
                <a16:creationId xmlns:a16="http://schemas.microsoft.com/office/drawing/2014/main" id="{A5B3626F-5B52-4398-11A1-EA925F0AB80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4C9750-D4D4-DC64-2D08-624281F0BAE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751D830-6745-3020-9985-A99DB70F2FC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4" name="Picture 3">
            <a:extLst>
              <a:ext uri="{FF2B5EF4-FFF2-40B4-BE49-F238E27FC236}">
                <a16:creationId xmlns:a16="http://schemas.microsoft.com/office/drawing/2014/main" id="{B0E3150E-7B11-D93A-6A27-8E251C7F9EF8}"/>
              </a:ext>
            </a:extLst>
          </p:cNvPr>
          <p:cNvPicPr>
            <a:picLocks noChangeAspect="1"/>
          </p:cNvPicPr>
          <p:nvPr/>
        </p:nvPicPr>
        <p:blipFill>
          <a:blip r:embed="rId4"/>
          <a:stretch>
            <a:fillRect/>
          </a:stretch>
        </p:blipFill>
        <p:spPr>
          <a:xfrm>
            <a:off x="2453496" y="4025900"/>
            <a:ext cx="5731510" cy="2832100"/>
          </a:xfrm>
          <a:prstGeom prst="rect">
            <a:avLst/>
          </a:prstGeom>
        </p:spPr>
      </p:pic>
    </p:spTree>
    <p:extLst>
      <p:ext uri="{BB962C8B-B14F-4D97-AF65-F5344CB8AC3E}">
        <p14:creationId xmlns:p14="http://schemas.microsoft.com/office/powerpoint/2010/main" val="1859739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9932331-AB31-4FC9-FCB6-F969597DA8C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A73155B-ED3D-83A7-BBC9-DD81703C7CEA}"/>
              </a:ext>
            </a:extLst>
          </p:cNvPr>
          <p:cNvSpPr txBox="1"/>
          <p:nvPr/>
        </p:nvSpPr>
        <p:spPr>
          <a:xfrm>
            <a:off x="904823" y="883618"/>
            <a:ext cx="10907041" cy="672231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pPr>
            <a:r>
              <a:rPr lang="en-US" sz="2200" b="1" dirty="0">
                <a:effectLst/>
                <a:latin typeface="Nunito Sans" pitchFamily="2" charset="0"/>
                <a:ea typeface="Calibri" panose="020F0502020204030204" pitchFamily="34" charset="0"/>
                <a:cs typeface="Times New Roman" panose="02020603050405020304" pitchFamily="18" charset="0"/>
              </a:rPr>
              <a:t>Advantage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1. Code Optimization:</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It makes the code optimized, we can retrieve or sort the data easily.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2. Random access:</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We can get any data located at any index position.</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Disadvantage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Size Limit:</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We can store only fixed size of elements in the array. It doesn't grow its size at runtime. To solve this problem, collection framework is used in java.</a:t>
            </a:r>
          </a:p>
          <a:p>
            <a:pPr>
              <a:lnSpc>
                <a:spcPct val="150000"/>
              </a:lnSpc>
              <a:spcAft>
                <a:spcPts val="600"/>
              </a:spcAft>
            </a:pPr>
            <a:r>
              <a:rPr lang="en-US" sz="2200" b="1" dirty="0">
                <a:effectLst/>
                <a:latin typeface="Nunito Sans" pitchFamily="2" charset="0"/>
                <a:ea typeface="Calibri" panose="020F0502020204030204" pitchFamily="34" charset="0"/>
                <a:cs typeface="Times New Roman" panose="02020603050405020304" pitchFamily="18" charset="0"/>
              </a:rPr>
              <a:t>Types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1. Single Dimensional Array   2. Multidimensional Array</a:t>
            </a:r>
            <a:endParaRPr lang="en-IN" sz="2200" dirty="0">
              <a:effectLst/>
              <a:latin typeface="Nunito Sans" pitchFamily="2" charset="0"/>
              <a:ea typeface="Calibri" panose="020F0502020204030204" pitchFamily="34" charset="0"/>
              <a:cs typeface="Times New Roman" panose="02020603050405020304" pitchFamily="18" charset="0"/>
            </a:endParaRPr>
          </a:p>
          <a:p>
            <a:pPr>
              <a:spcBef>
                <a:spcPts val="1500"/>
              </a:spcBef>
              <a:spcAft>
                <a:spcPts val="2400"/>
              </a:spcAft>
            </a:pPr>
            <a:endParaRPr lang="en-IN" sz="22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64BAF67E-AC76-835E-6094-05579B213D0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AD1F6A8-06CC-0899-E02C-C49131D73072}"/>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58703B2-951D-8A94-512C-B4BDD121EE8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26511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5DC53A8-BD0B-A13E-4459-1BCE8EC85D7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438E08C-CC14-4DEA-E129-CAE9F916FECF}"/>
              </a:ext>
            </a:extLst>
          </p:cNvPr>
          <p:cNvSpPr txBox="1"/>
          <p:nvPr/>
        </p:nvSpPr>
        <p:spPr>
          <a:xfrm>
            <a:off x="755509" y="883618"/>
            <a:ext cx="10907041" cy="1342635"/>
          </a:xfrm>
          <a:prstGeom prst="rect">
            <a:avLst/>
          </a:prstGeom>
          <a:noFill/>
          <a:ln>
            <a:noFill/>
          </a:ln>
        </p:spPr>
        <p:txBody>
          <a:bodyPr spcFirstLastPara="1" wrap="square" lIns="91425" tIns="45700" rIns="91425" bIns="45700" anchor="t" anchorCtr="0">
            <a:spAutoFit/>
          </a:bodyPr>
          <a:lstStyle/>
          <a:p>
            <a:pPr algn="just" eaLnBrk="1" hangingPunct="1">
              <a:lnSpc>
                <a:spcPct val="200000"/>
              </a:lnSpc>
              <a:defRPr/>
            </a:pPr>
            <a:r>
              <a:rPr lang="en-US" sz="2500" b="1" dirty="0">
                <a:latin typeface="Nunito Sans" pitchFamily="2" charset="0"/>
                <a:cs typeface="Arial" charset="0"/>
              </a:rPr>
              <a:t>Types of Java Features</a:t>
            </a:r>
          </a:p>
          <a:p>
            <a:pPr algn="just" eaLnBrk="1" hangingPunct="1">
              <a:lnSpc>
                <a:spcPct val="125000"/>
              </a:lnSpc>
              <a:defRPr/>
            </a:pP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4458880A-3A8E-F210-9534-A30880021C8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6A53E63-46FC-C427-C461-45C79564D59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B8C97406-F0D2-0181-6B68-077E9871B05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4" name="Picture 3">
            <a:extLst>
              <a:ext uri="{FF2B5EF4-FFF2-40B4-BE49-F238E27FC236}">
                <a16:creationId xmlns:a16="http://schemas.microsoft.com/office/drawing/2014/main" id="{B946B29B-D75D-309D-8D97-B67670B5B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6955" y="1712293"/>
            <a:ext cx="8318090" cy="4261907"/>
          </a:xfrm>
          <a:prstGeom prst="rect">
            <a:avLst/>
          </a:prstGeom>
        </p:spPr>
      </p:pic>
    </p:spTree>
    <p:extLst>
      <p:ext uri="{BB962C8B-B14F-4D97-AF65-F5344CB8AC3E}">
        <p14:creationId xmlns:p14="http://schemas.microsoft.com/office/powerpoint/2010/main" val="1715947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EB8299A-A6D9-89E2-8E4E-A01E820C3DF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E7C418F-4322-B9E4-4DD7-5788F0B4B346}"/>
              </a:ext>
            </a:extLst>
          </p:cNvPr>
          <p:cNvSpPr txBox="1"/>
          <p:nvPr/>
        </p:nvSpPr>
        <p:spPr>
          <a:xfrm>
            <a:off x="904823" y="883618"/>
            <a:ext cx="10907041" cy="672231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pPr>
            <a:r>
              <a:rPr lang="en-US" sz="2200" b="1" dirty="0">
                <a:effectLst/>
                <a:latin typeface="Nunito Sans" pitchFamily="2" charset="0"/>
                <a:ea typeface="Calibri" panose="020F0502020204030204" pitchFamily="34" charset="0"/>
                <a:cs typeface="Times New Roman" panose="02020603050405020304" pitchFamily="18" charset="0"/>
              </a:rPr>
              <a:t>Advantage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1. Code Optimization:</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It makes the code optimized, we can retrieve or sort the data easily.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2. Random access:</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We can get any data located at any index position.</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Disadvantage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Size Limit:</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We can store only fixed size of elements in the array. It doesn't grow its size at runtime. To solve this problem, collection framework is used in java.</a:t>
            </a:r>
          </a:p>
          <a:p>
            <a:pPr>
              <a:lnSpc>
                <a:spcPct val="150000"/>
              </a:lnSpc>
              <a:spcAft>
                <a:spcPts val="600"/>
              </a:spcAft>
            </a:pPr>
            <a:r>
              <a:rPr lang="en-US" sz="2200" b="1" dirty="0">
                <a:effectLst/>
                <a:latin typeface="Nunito Sans" pitchFamily="2" charset="0"/>
                <a:ea typeface="Calibri" panose="020F0502020204030204" pitchFamily="34" charset="0"/>
                <a:cs typeface="Times New Roman" panose="02020603050405020304" pitchFamily="18" charset="0"/>
              </a:rPr>
              <a:t>Types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1. Single Dimensional Array   2. Multidimensional Array</a:t>
            </a:r>
            <a:endParaRPr lang="en-IN" sz="2200" dirty="0">
              <a:effectLst/>
              <a:latin typeface="Nunito Sans" pitchFamily="2" charset="0"/>
              <a:ea typeface="Calibri" panose="020F0502020204030204" pitchFamily="34" charset="0"/>
              <a:cs typeface="Times New Roman" panose="02020603050405020304" pitchFamily="18" charset="0"/>
            </a:endParaRPr>
          </a:p>
          <a:p>
            <a:pPr>
              <a:spcBef>
                <a:spcPts val="1500"/>
              </a:spcBef>
              <a:spcAft>
                <a:spcPts val="2400"/>
              </a:spcAft>
            </a:pPr>
            <a:endParaRPr lang="en-IN" sz="22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DC6E01C1-1238-C933-37D7-1ED750D0142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4623611-2CB8-D3AD-DC8E-5D0A26DE3BA5}"/>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7A48BC8-DC70-D8BA-C9FA-A007C5F9222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101415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B428D0D-F69F-A6C9-4526-2F80ECEA3F9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3BE19CA-4055-1EB9-DFD9-39DFDEF4F6A0}"/>
              </a:ext>
            </a:extLst>
          </p:cNvPr>
          <p:cNvSpPr txBox="1"/>
          <p:nvPr/>
        </p:nvSpPr>
        <p:spPr>
          <a:xfrm>
            <a:off x="642479" y="883618"/>
            <a:ext cx="10907041" cy="5652789"/>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String</a:t>
            </a:r>
          </a:p>
          <a:p>
            <a:pPr marL="571500" indent="-342900">
              <a:lnSpc>
                <a:spcPct val="150000"/>
              </a:lnSpc>
              <a:buFont typeface="Arial" panose="020B0604020202020204" pitchFamily="34" charset="0"/>
              <a:buChar char="•"/>
            </a:pPr>
            <a:r>
              <a:rPr lang="en-IN" sz="2350" dirty="0">
                <a:effectLst/>
                <a:latin typeface="Nunito Sans" pitchFamily="2" charset="0"/>
                <a:ea typeface="Times New Roman" panose="02020603050405020304" pitchFamily="18" charset="0"/>
              </a:rPr>
              <a:t>Generally, String is a sequence of characters. But in Java, string is an object that represents a sequence of characters. </a:t>
            </a:r>
          </a:p>
          <a:p>
            <a:pPr marL="571500" indent="-342900">
              <a:lnSpc>
                <a:spcPct val="150000"/>
              </a:lnSpc>
              <a:buFont typeface="Arial" panose="020B0604020202020204" pitchFamily="34" charset="0"/>
              <a:buChar char="•"/>
            </a:pPr>
            <a:r>
              <a:rPr lang="en-IN" sz="2350" dirty="0">
                <a:effectLst/>
                <a:latin typeface="Nunito Sans" pitchFamily="2" charset="0"/>
                <a:ea typeface="Times New Roman" panose="02020603050405020304" pitchFamily="18" charset="0"/>
              </a:rPr>
              <a:t>The </a:t>
            </a:r>
            <a:r>
              <a:rPr lang="en-IN" sz="2350" dirty="0" err="1">
                <a:effectLst/>
                <a:latin typeface="Nunito Sans" pitchFamily="2" charset="0"/>
                <a:ea typeface="Times New Roman" panose="02020603050405020304" pitchFamily="18" charset="0"/>
              </a:rPr>
              <a:t>java.lang.String</a:t>
            </a:r>
            <a:r>
              <a:rPr lang="en-IN" sz="2350" dirty="0">
                <a:effectLst/>
                <a:latin typeface="Nunito Sans" pitchFamily="2" charset="0"/>
                <a:ea typeface="Times New Roman" panose="02020603050405020304" pitchFamily="18" charset="0"/>
              </a:rPr>
              <a:t> class is used to create a string object.</a:t>
            </a:r>
          </a:p>
          <a:p>
            <a:pPr marL="228600">
              <a:lnSpc>
                <a:spcPct val="150000"/>
              </a:lnSpc>
            </a:pPr>
            <a:r>
              <a:rPr lang="en-IN" sz="2350" b="1" dirty="0">
                <a:effectLst/>
                <a:latin typeface="Nunito Sans" pitchFamily="2" charset="0"/>
                <a:ea typeface="Times New Roman" panose="02020603050405020304" pitchFamily="18" charset="0"/>
              </a:rPr>
              <a:t>How to create a string object?</a:t>
            </a:r>
          </a:p>
          <a:p>
            <a:pPr marL="1028700" lvl="1" indent="-342900">
              <a:lnSpc>
                <a:spcPct val="150000"/>
              </a:lnSpc>
              <a:spcBef>
                <a:spcPts val="275"/>
              </a:spcBef>
              <a:spcAft>
                <a:spcPts val="1000"/>
              </a:spcAft>
              <a:buFont typeface="Arial" panose="020B0604020202020204" pitchFamily="34" charset="0"/>
              <a:buChar char="•"/>
            </a:pPr>
            <a:r>
              <a:rPr lang="en-IN" sz="2350" dirty="0">
                <a:effectLst/>
                <a:latin typeface="Nunito Sans" pitchFamily="2" charset="0"/>
                <a:ea typeface="Times New Roman" panose="02020603050405020304" pitchFamily="18" charset="0"/>
                <a:cs typeface="Times New Roman" panose="02020603050405020304" pitchFamily="18" charset="0"/>
              </a:rPr>
              <a:t>By string literal</a:t>
            </a:r>
          </a:p>
          <a:p>
            <a:pPr marL="1028700" lvl="1" indent="-342900">
              <a:lnSpc>
                <a:spcPct val="150000"/>
              </a:lnSpc>
              <a:spcBef>
                <a:spcPts val="275"/>
              </a:spcBef>
              <a:spcAft>
                <a:spcPts val="1000"/>
              </a:spcAft>
              <a:buFont typeface="Arial" panose="020B0604020202020204" pitchFamily="34" charset="0"/>
              <a:buChar char="•"/>
            </a:pPr>
            <a:r>
              <a:rPr lang="en-IN" sz="2350" dirty="0">
                <a:effectLst/>
                <a:latin typeface="Nunito Sans" pitchFamily="2" charset="0"/>
                <a:ea typeface="Times New Roman" panose="02020603050405020304" pitchFamily="18" charset="0"/>
                <a:cs typeface="Times New Roman" panose="02020603050405020304" pitchFamily="18" charset="0"/>
              </a:rPr>
              <a:t>By new keyword</a:t>
            </a:r>
          </a:p>
          <a:p>
            <a:pPr marL="1028700" lvl="1" indent="-342900">
              <a:lnSpc>
                <a:spcPct val="150000"/>
              </a:lnSpc>
              <a:spcBef>
                <a:spcPts val="275"/>
              </a:spcBef>
              <a:spcAft>
                <a:spcPts val="1000"/>
              </a:spcAft>
              <a:buFont typeface="Arial" panose="020B0604020202020204" pitchFamily="34" charset="0"/>
              <a:buChar char="•"/>
            </a:pPr>
            <a:r>
              <a:rPr lang="en-IN" sz="2350" dirty="0">
                <a:latin typeface="Nunito Sans" pitchFamily="2" charset="0"/>
                <a:ea typeface="Times New Roman" panose="02020603050405020304" pitchFamily="18" charset="0"/>
                <a:cs typeface="Times New Roman" panose="02020603050405020304" pitchFamily="18" charset="0"/>
              </a:rPr>
              <a:t>By String Buffer</a:t>
            </a:r>
          </a:p>
          <a:p>
            <a:pPr marL="1028700" lvl="1" indent="-342900">
              <a:lnSpc>
                <a:spcPct val="150000"/>
              </a:lnSpc>
              <a:spcBef>
                <a:spcPts val="275"/>
              </a:spcBef>
              <a:spcAft>
                <a:spcPts val="1000"/>
              </a:spcAft>
              <a:buFont typeface="Arial" panose="020B0604020202020204" pitchFamily="34" charset="0"/>
              <a:buChar char="•"/>
            </a:pPr>
            <a:r>
              <a:rPr lang="en-IN" sz="2350" dirty="0">
                <a:effectLst/>
                <a:latin typeface="Nunito Sans" pitchFamily="2" charset="0"/>
                <a:ea typeface="Times New Roman" panose="02020603050405020304" pitchFamily="18" charset="0"/>
                <a:cs typeface="Times New Roman" panose="02020603050405020304" pitchFamily="18" charset="0"/>
              </a:rPr>
              <a:t>By String Bui</a:t>
            </a:r>
            <a:r>
              <a:rPr lang="en-IN" sz="2350" dirty="0">
                <a:latin typeface="Nunito Sans" pitchFamily="2" charset="0"/>
                <a:ea typeface="Times New Roman" panose="02020603050405020304" pitchFamily="18" charset="0"/>
                <a:cs typeface="Times New Roman" panose="02020603050405020304" pitchFamily="18" charset="0"/>
              </a:rPr>
              <a:t>lder</a:t>
            </a:r>
            <a:endParaRPr lang="en-IN" sz="2350" dirty="0">
              <a:effectLst/>
              <a:latin typeface="Nunito Sans" pitchFamily="2" charset="0"/>
              <a:ea typeface="Times New Roman" panose="02020603050405020304" pitchFamily="18"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3979FC24-A0A1-9447-DA2E-A4F7E560511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A064760-046F-3C28-737E-46A13D95BC3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E2015BB-1562-8CB5-C085-B4A60303E745}"/>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145667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F3DB8D5-AC5B-E779-6E04-C0B9BBC31BA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0902583-46DF-9FA6-6BDE-ABC8A04D720D}"/>
              </a:ext>
            </a:extLst>
          </p:cNvPr>
          <p:cNvSpPr txBox="1"/>
          <p:nvPr/>
        </p:nvSpPr>
        <p:spPr>
          <a:xfrm>
            <a:off x="642479" y="883618"/>
            <a:ext cx="10907041" cy="1200288"/>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latin typeface="Nunito Sans" pitchFamily="2" charset="0"/>
                <a:ea typeface="Times New Roman" panose="02020603050405020304" pitchFamily="18" charset="0"/>
              </a:rPr>
              <a:t>Difference Between String / String Buffer / String </a:t>
            </a:r>
            <a:r>
              <a:rPr lang="en-IN" sz="2400" b="1" dirty="0" err="1">
                <a:latin typeface="Nunito Sans" pitchFamily="2" charset="0"/>
                <a:ea typeface="Times New Roman" panose="02020603050405020304" pitchFamily="18" charset="0"/>
              </a:rPr>
              <a:t>Budilder</a:t>
            </a:r>
            <a:r>
              <a:rPr lang="en-IN" sz="2400" b="1" dirty="0">
                <a:latin typeface="Nunito Sans" pitchFamily="2" charset="0"/>
                <a:ea typeface="Times New Roman" panose="02020603050405020304" pitchFamily="18" charset="0"/>
              </a:rPr>
              <a:t> </a:t>
            </a:r>
            <a:endParaRPr lang="en-IN" sz="2400" b="1" dirty="0">
              <a:effectLst/>
              <a:latin typeface="Nunito Sans" pitchFamily="2" charset="0"/>
              <a:ea typeface="Times New Roman" panose="02020603050405020304" pitchFamily="18" charset="0"/>
            </a:endParaRPr>
          </a:p>
          <a:p>
            <a:pPr marL="228600">
              <a:lnSpc>
                <a:spcPct val="150000"/>
              </a:lnSpc>
            </a:pPr>
            <a:endParaRPr lang="en-IN" sz="2400" dirty="0">
              <a:effectLst/>
              <a:latin typeface="Nunito Sans" pitchFamily="2" charset="0"/>
              <a:ea typeface="Times New Roman" panose="02020603050405020304" pitchFamily="18" charset="0"/>
            </a:endParaRPr>
          </a:p>
        </p:txBody>
      </p:sp>
      <p:sp>
        <p:nvSpPr>
          <p:cNvPr id="115" name="Google Shape;115;p3">
            <a:extLst>
              <a:ext uri="{FF2B5EF4-FFF2-40B4-BE49-F238E27FC236}">
                <a16:creationId xmlns:a16="http://schemas.microsoft.com/office/drawing/2014/main" id="{0C0E7800-6C16-73EF-4F2D-D8A84022B74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974DC87-A0D1-FDC2-7BFD-50976ED9FC7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F307358-3364-03A5-9CA8-A7A42943446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9E5D4D61-17DC-D3D5-EEFF-ADA76F70447A}"/>
              </a:ext>
            </a:extLst>
          </p:cNvPr>
          <p:cNvPicPr>
            <a:picLocks noChangeAspect="1"/>
          </p:cNvPicPr>
          <p:nvPr/>
        </p:nvPicPr>
        <p:blipFill rotWithShape="1">
          <a:blip r:embed="rId4">
            <a:extLst>
              <a:ext uri="{28A0092B-C50C-407E-A947-70E740481C1C}">
                <a14:useLocalDpi xmlns:a14="http://schemas.microsoft.com/office/drawing/2010/main" val="0"/>
              </a:ext>
            </a:extLst>
          </a:blip>
          <a:srcRect l="6048" t="9765" r="5968" b="13056"/>
          <a:stretch/>
        </p:blipFill>
        <p:spPr>
          <a:xfrm>
            <a:off x="732501" y="1767236"/>
            <a:ext cx="10726995" cy="4109883"/>
          </a:xfrm>
          <a:prstGeom prst="rect">
            <a:avLst/>
          </a:prstGeom>
        </p:spPr>
      </p:pic>
    </p:spTree>
    <p:extLst>
      <p:ext uri="{BB962C8B-B14F-4D97-AF65-F5344CB8AC3E}">
        <p14:creationId xmlns:p14="http://schemas.microsoft.com/office/powerpoint/2010/main" val="219881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61F3223-0FEA-ED02-F4C0-D9951419770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E48A739-1657-28AE-FC3C-94103180D35E}"/>
              </a:ext>
            </a:extLst>
          </p:cNvPr>
          <p:cNvSpPr txBox="1"/>
          <p:nvPr/>
        </p:nvSpPr>
        <p:spPr>
          <a:xfrm>
            <a:off x="642479" y="883618"/>
            <a:ext cx="10907041" cy="5206513"/>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By String Literal</a:t>
            </a:r>
          </a:p>
          <a:p>
            <a:pPr marL="571500" indent="-342900">
              <a:lnSpc>
                <a:spcPct val="150000"/>
              </a:lnSpc>
              <a:buFont typeface="Arial" panose="020B0604020202020204" pitchFamily="34" charset="0"/>
              <a:buChar char="•"/>
            </a:pPr>
            <a:r>
              <a:rPr lang="en-IN" sz="2400" dirty="0">
                <a:effectLst/>
                <a:latin typeface="Nunito Sans" pitchFamily="2" charset="0"/>
                <a:ea typeface="Times New Roman" panose="02020603050405020304" pitchFamily="18" charset="0"/>
              </a:rPr>
              <a:t>Java String literal is created by using double quotes. For Example:</a:t>
            </a:r>
          </a:p>
          <a:p>
            <a:pPr marL="228600">
              <a:lnSpc>
                <a:spcPct val="15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    String s="welcome";  </a:t>
            </a:r>
          </a:p>
          <a:p>
            <a:pPr marL="571500" indent="-342900">
              <a:lnSpc>
                <a:spcPct val="150000"/>
              </a:lnSpc>
              <a:buFont typeface="Arial" panose="020B0604020202020204" pitchFamily="34" charset="0"/>
              <a:buChar char="•"/>
            </a:pPr>
            <a:r>
              <a:rPr lang="en-IN" sz="2400" dirty="0">
                <a:effectLst/>
                <a:latin typeface="Nunito Sans" pitchFamily="2" charset="0"/>
                <a:ea typeface="Times New Roman" panose="02020603050405020304" pitchFamily="18" charset="0"/>
              </a:rPr>
              <a:t>Each time you create a string literal, the JVM checks the "string constant pool" first. </a:t>
            </a:r>
          </a:p>
          <a:p>
            <a:pPr marL="571500" indent="-342900">
              <a:lnSpc>
                <a:spcPct val="150000"/>
              </a:lnSpc>
              <a:buFont typeface="Arial" panose="020B0604020202020204" pitchFamily="34" charset="0"/>
              <a:buChar char="•"/>
            </a:pPr>
            <a:r>
              <a:rPr lang="en-IN" sz="2400" dirty="0">
                <a:effectLst/>
                <a:latin typeface="Nunito Sans" pitchFamily="2" charset="0"/>
                <a:ea typeface="Times New Roman" panose="02020603050405020304" pitchFamily="18" charset="0"/>
              </a:rPr>
              <a:t>If the string already exists in the pool, a reference to the pooled instance is returned.</a:t>
            </a:r>
          </a:p>
          <a:p>
            <a:pPr marL="571500" indent="-342900">
              <a:lnSpc>
                <a:spcPct val="150000"/>
              </a:lnSpc>
              <a:buFont typeface="Arial" panose="020B0604020202020204" pitchFamily="34" charset="0"/>
              <a:buChar char="•"/>
            </a:pPr>
            <a:r>
              <a:rPr lang="en-IN" sz="2400" dirty="0">
                <a:effectLst/>
                <a:latin typeface="Nunito Sans" pitchFamily="2" charset="0"/>
                <a:ea typeface="Times New Roman" panose="02020603050405020304" pitchFamily="18" charset="0"/>
              </a:rPr>
              <a:t> If the string doesn't exist in the pool, a new string instance is created and placed in the pool.</a:t>
            </a:r>
          </a:p>
        </p:txBody>
      </p:sp>
      <p:sp>
        <p:nvSpPr>
          <p:cNvPr id="115" name="Google Shape;115;p3">
            <a:extLst>
              <a:ext uri="{FF2B5EF4-FFF2-40B4-BE49-F238E27FC236}">
                <a16:creationId xmlns:a16="http://schemas.microsoft.com/office/drawing/2014/main" id="{9DC18410-6280-4108-02F1-D7B139F6FDE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94044E7-B8FB-4B5F-87FE-56F3972F1624}"/>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5C2779E-408C-54FD-D0F5-28BCB7FB978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1028158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9AE8C47-2311-6174-D322-EF5ED52FA0D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6795A8E-0171-6C09-9B66-264F096F546E}"/>
              </a:ext>
            </a:extLst>
          </p:cNvPr>
          <p:cNvSpPr txBox="1"/>
          <p:nvPr/>
        </p:nvSpPr>
        <p:spPr>
          <a:xfrm>
            <a:off x="642479" y="883618"/>
            <a:ext cx="10907041" cy="4226758"/>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By new keyword</a:t>
            </a:r>
          </a:p>
          <a:p>
            <a:pPr marL="228600">
              <a:lnSpc>
                <a:spcPct val="15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String s=</a:t>
            </a:r>
            <a:r>
              <a:rPr lang="en-IN" sz="2400" b="1" dirty="0">
                <a:effectLst/>
                <a:latin typeface="Nunito Sans" pitchFamily="2" charset="0"/>
                <a:ea typeface="Times New Roman" panose="02020603050405020304" pitchFamily="18" charset="0"/>
                <a:cs typeface="Times New Roman" panose="02020603050405020304" pitchFamily="18" charset="0"/>
              </a:rPr>
              <a:t>new</a:t>
            </a:r>
            <a:r>
              <a:rPr lang="en-IN" sz="2400" dirty="0">
                <a:effectLst/>
                <a:latin typeface="Nunito Sans" pitchFamily="2" charset="0"/>
                <a:ea typeface="Times New Roman" panose="02020603050405020304" pitchFamily="18" charset="0"/>
                <a:cs typeface="Times New Roman" panose="02020603050405020304" pitchFamily="18" charset="0"/>
              </a:rPr>
              <a:t> String("Welcome");</a:t>
            </a:r>
          </a:p>
          <a:p>
            <a:pPr marL="228600">
              <a:lnSpc>
                <a:spcPct val="15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//creates two objects and one reference variable  </a:t>
            </a:r>
          </a:p>
          <a:p>
            <a:pPr marL="228600">
              <a:lnSpc>
                <a:spcPct val="150000"/>
              </a:lnSpc>
            </a:pPr>
            <a:r>
              <a:rPr lang="en-IN" sz="2400" dirty="0">
                <a:effectLst/>
                <a:latin typeface="Nunito Sans" pitchFamily="2" charset="0"/>
                <a:ea typeface="Times New Roman" panose="02020603050405020304" pitchFamily="18" charset="0"/>
              </a:rPr>
              <a:t>In such case, JVM will create a new string object in normal (non-pool) heap memory, and the literal "Welcome" will be placed in the string constant pool. </a:t>
            </a:r>
          </a:p>
          <a:p>
            <a:pPr marL="228600">
              <a:lnSpc>
                <a:spcPct val="150000"/>
              </a:lnSpc>
            </a:pPr>
            <a:r>
              <a:rPr lang="en-IN" sz="2400" dirty="0">
                <a:effectLst/>
                <a:latin typeface="Nunito Sans" pitchFamily="2" charset="0"/>
                <a:ea typeface="Times New Roman" panose="02020603050405020304" pitchFamily="18" charset="0"/>
              </a:rPr>
              <a:t>The variable s will refer to the object in a heap (non-pool).</a:t>
            </a:r>
          </a:p>
        </p:txBody>
      </p:sp>
      <p:sp>
        <p:nvSpPr>
          <p:cNvPr id="115" name="Google Shape;115;p3">
            <a:extLst>
              <a:ext uri="{FF2B5EF4-FFF2-40B4-BE49-F238E27FC236}">
                <a16:creationId xmlns:a16="http://schemas.microsoft.com/office/drawing/2014/main" id="{694B1C5B-6110-7ECF-BED4-E6A92409DCD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A95E62D-60CE-F158-9700-979407A00A66}"/>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620CB6A-9398-B2EF-D695-511CB87B9F5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077178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29691FD-298D-5810-D4F7-EFD78622BF5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940FBB6-9625-8C45-78EA-1AE0746BEFA4}"/>
              </a:ext>
            </a:extLst>
          </p:cNvPr>
          <p:cNvSpPr txBox="1"/>
          <p:nvPr/>
        </p:nvSpPr>
        <p:spPr>
          <a:xfrm>
            <a:off x="642479" y="883618"/>
            <a:ext cx="10907041" cy="6073417"/>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By String Buffer</a:t>
            </a:r>
          </a:p>
          <a:p>
            <a:pPr marL="228600">
              <a:lnSpc>
                <a:spcPct val="20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StringBuffer s=</a:t>
            </a:r>
            <a:r>
              <a:rPr lang="en-IN" sz="2400" b="1" dirty="0">
                <a:effectLst/>
                <a:latin typeface="Nunito Sans" pitchFamily="2" charset="0"/>
                <a:ea typeface="Times New Roman" panose="02020603050405020304" pitchFamily="18" charset="0"/>
                <a:cs typeface="Times New Roman" panose="02020603050405020304" pitchFamily="18" charset="0"/>
              </a:rPr>
              <a:t>new</a:t>
            </a:r>
            <a:r>
              <a:rPr lang="en-IN" sz="2400" dirty="0">
                <a:effectLst/>
                <a:latin typeface="Nunito Sans" pitchFamily="2" charset="0"/>
                <a:ea typeface="Times New Roman" panose="02020603050405020304" pitchFamily="18" charset="0"/>
                <a:cs typeface="Times New Roman" panose="02020603050405020304" pitchFamily="18" charset="0"/>
              </a:rPr>
              <a:t> StringBuffer("Welcome");</a:t>
            </a:r>
          </a:p>
          <a:p>
            <a:pPr marL="228600">
              <a:lnSpc>
                <a:spcPct val="20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//creates two objects and one reference variable  </a:t>
            </a:r>
          </a:p>
          <a:p>
            <a:pPr marL="571500" indent="-342900">
              <a:lnSpc>
                <a:spcPct val="200000"/>
              </a:lnSpc>
              <a:buFont typeface="Arial" panose="020B0604020202020204" pitchFamily="34" charset="0"/>
              <a:buChar char="•"/>
            </a:pPr>
            <a:r>
              <a:rPr lang="en-IN" sz="2400" dirty="0">
                <a:effectLst/>
                <a:latin typeface="Nunito Sans" pitchFamily="2" charset="0"/>
                <a:ea typeface="Times New Roman" panose="02020603050405020304" pitchFamily="18" charset="0"/>
              </a:rPr>
              <a:t>In such case, JVM will create a new string object in normal (non-pool) heap memory</a:t>
            </a:r>
          </a:p>
          <a:p>
            <a:pPr marL="571500" indent="-342900">
              <a:lnSpc>
                <a:spcPct val="200000"/>
              </a:lnSpc>
              <a:buFont typeface="Arial" panose="020B0604020202020204" pitchFamily="34" charset="0"/>
              <a:buChar char="•"/>
            </a:pPr>
            <a:r>
              <a:rPr lang="en-IN" sz="2400" dirty="0">
                <a:latin typeface="Nunito Sans" pitchFamily="2" charset="0"/>
                <a:ea typeface="Times New Roman" panose="02020603050405020304" pitchFamily="18" charset="0"/>
              </a:rPr>
              <a:t>It will allow the changes once its created</a:t>
            </a:r>
          </a:p>
          <a:p>
            <a:pPr marL="571500" indent="-342900">
              <a:lnSpc>
                <a:spcPct val="200000"/>
              </a:lnSpc>
              <a:buFont typeface="Arial" panose="020B0604020202020204" pitchFamily="34" charset="0"/>
              <a:buChar char="•"/>
            </a:pPr>
            <a:r>
              <a:rPr lang="en-IN" sz="2400" dirty="0">
                <a:latin typeface="Nunito Sans" pitchFamily="2" charset="0"/>
                <a:ea typeface="Times New Roman" panose="02020603050405020304" pitchFamily="18" charset="0"/>
              </a:rPr>
              <a:t>StringBuffer is a thread safe</a:t>
            </a:r>
          </a:p>
          <a:p>
            <a:pPr marL="571500" indent="-342900">
              <a:lnSpc>
                <a:spcPct val="200000"/>
              </a:lnSpc>
              <a:buFont typeface="Arial" panose="020B0604020202020204" pitchFamily="34" charset="0"/>
              <a:buChar char="•"/>
            </a:pPr>
            <a:r>
              <a:rPr lang="en-IN" sz="2400" dirty="0">
                <a:effectLst/>
                <a:latin typeface="Nunito Sans" pitchFamily="2" charset="0"/>
                <a:ea typeface="Times New Roman" panose="02020603050405020304" pitchFamily="18" charset="0"/>
              </a:rPr>
              <a:t>Due to </a:t>
            </a:r>
            <a:r>
              <a:rPr lang="en-IN" sz="2400" dirty="0">
                <a:latin typeface="Nunito Sans" pitchFamily="2" charset="0"/>
                <a:ea typeface="Times New Roman" panose="02020603050405020304" pitchFamily="18" charset="0"/>
              </a:rPr>
              <a:t>thread safe, performance will be slow</a:t>
            </a:r>
            <a:endParaRPr lang="en-IN" sz="2400" dirty="0">
              <a:effectLst/>
              <a:latin typeface="Nunito Sans" pitchFamily="2" charset="0"/>
              <a:ea typeface="Times New Roman" panose="02020603050405020304" pitchFamily="18" charset="0"/>
            </a:endParaRPr>
          </a:p>
        </p:txBody>
      </p:sp>
      <p:sp>
        <p:nvSpPr>
          <p:cNvPr id="115" name="Google Shape;115;p3">
            <a:extLst>
              <a:ext uri="{FF2B5EF4-FFF2-40B4-BE49-F238E27FC236}">
                <a16:creationId xmlns:a16="http://schemas.microsoft.com/office/drawing/2014/main" id="{8D2BA272-2800-71DD-AE3C-53394B1CBC6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CD0256-F0C6-A33D-A60B-3AE87EE67C81}"/>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D21FD882-A98F-5C44-F95B-3C2B329FBFA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478673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7FD9EF2-C3ED-0772-737C-EEB6EFCB370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ABE2F44-3164-A149-376A-E7D850F8E760}"/>
              </a:ext>
            </a:extLst>
          </p:cNvPr>
          <p:cNvSpPr txBox="1"/>
          <p:nvPr/>
        </p:nvSpPr>
        <p:spPr>
          <a:xfrm>
            <a:off x="642479" y="883618"/>
            <a:ext cx="10907041" cy="6073417"/>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By String Builder</a:t>
            </a:r>
          </a:p>
          <a:p>
            <a:pPr marL="228600">
              <a:lnSpc>
                <a:spcPct val="20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StringBuilder s=</a:t>
            </a:r>
            <a:r>
              <a:rPr lang="en-IN" sz="2400" b="1" dirty="0">
                <a:effectLst/>
                <a:latin typeface="Nunito Sans" pitchFamily="2" charset="0"/>
                <a:ea typeface="Times New Roman" panose="02020603050405020304" pitchFamily="18" charset="0"/>
                <a:cs typeface="Times New Roman" panose="02020603050405020304" pitchFamily="18" charset="0"/>
              </a:rPr>
              <a:t>new</a:t>
            </a:r>
            <a:r>
              <a:rPr lang="en-IN" sz="2400" dirty="0">
                <a:effectLst/>
                <a:latin typeface="Nunito Sans" pitchFamily="2" charset="0"/>
                <a:ea typeface="Times New Roman" panose="02020603050405020304" pitchFamily="18" charset="0"/>
                <a:cs typeface="Times New Roman" panose="02020603050405020304" pitchFamily="18" charset="0"/>
              </a:rPr>
              <a:t> StringBuilder("Welcome");</a:t>
            </a:r>
          </a:p>
          <a:p>
            <a:pPr marL="228600">
              <a:lnSpc>
                <a:spcPct val="20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//creates two objects and one reference variable  </a:t>
            </a:r>
          </a:p>
          <a:p>
            <a:pPr marL="571500" indent="-342900">
              <a:lnSpc>
                <a:spcPct val="200000"/>
              </a:lnSpc>
              <a:buFont typeface="Arial" panose="020B0604020202020204" pitchFamily="34" charset="0"/>
              <a:buChar char="•"/>
            </a:pPr>
            <a:r>
              <a:rPr lang="en-IN" sz="2400" dirty="0">
                <a:effectLst/>
                <a:latin typeface="Nunito Sans" pitchFamily="2" charset="0"/>
                <a:ea typeface="Times New Roman" panose="02020603050405020304" pitchFamily="18" charset="0"/>
              </a:rPr>
              <a:t>In such case, JVM will create a new string object in normal (non-pool) heap memory</a:t>
            </a:r>
          </a:p>
          <a:p>
            <a:pPr marL="571500" indent="-342900">
              <a:lnSpc>
                <a:spcPct val="200000"/>
              </a:lnSpc>
              <a:buFont typeface="Arial" panose="020B0604020202020204" pitchFamily="34" charset="0"/>
              <a:buChar char="•"/>
            </a:pPr>
            <a:r>
              <a:rPr lang="en-IN" sz="2400" dirty="0">
                <a:latin typeface="Nunito Sans" pitchFamily="2" charset="0"/>
                <a:ea typeface="Times New Roman" panose="02020603050405020304" pitchFamily="18" charset="0"/>
              </a:rPr>
              <a:t>It will allow the changes once its created</a:t>
            </a:r>
          </a:p>
          <a:p>
            <a:pPr marL="571500" indent="-342900">
              <a:lnSpc>
                <a:spcPct val="200000"/>
              </a:lnSpc>
              <a:buFont typeface="Arial" panose="020B0604020202020204" pitchFamily="34" charset="0"/>
              <a:buChar char="•"/>
            </a:pPr>
            <a:r>
              <a:rPr lang="en-IN" sz="2400" dirty="0">
                <a:latin typeface="Nunito Sans" pitchFamily="2" charset="0"/>
                <a:ea typeface="Times New Roman" panose="02020603050405020304" pitchFamily="18" charset="0"/>
              </a:rPr>
              <a:t>StringBuffer is not a thread safe</a:t>
            </a:r>
          </a:p>
          <a:p>
            <a:pPr marL="571500" indent="-342900">
              <a:lnSpc>
                <a:spcPct val="200000"/>
              </a:lnSpc>
              <a:buFont typeface="Arial" panose="020B0604020202020204" pitchFamily="34" charset="0"/>
              <a:buChar char="•"/>
            </a:pPr>
            <a:r>
              <a:rPr lang="en-IN" sz="2400" dirty="0">
                <a:effectLst/>
                <a:latin typeface="Nunito Sans" pitchFamily="2" charset="0"/>
                <a:ea typeface="Times New Roman" panose="02020603050405020304" pitchFamily="18" charset="0"/>
              </a:rPr>
              <a:t>Performance will be fast (not a thread safe)</a:t>
            </a:r>
          </a:p>
        </p:txBody>
      </p:sp>
      <p:sp>
        <p:nvSpPr>
          <p:cNvPr id="115" name="Google Shape;115;p3">
            <a:extLst>
              <a:ext uri="{FF2B5EF4-FFF2-40B4-BE49-F238E27FC236}">
                <a16:creationId xmlns:a16="http://schemas.microsoft.com/office/drawing/2014/main" id="{0A8218BA-9662-EABA-F9BB-C580FBC9E12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FEE4C42-D8B3-9FA7-67AC-63BD43B4626F}"/>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96A0523-BD85-3ADF-7CE1-E216319F8713}"/>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407771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CB64152-06CE-97FA-947B-4F869A7767A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71700D5-74FA-9C71-3606-6A8C07BD6CB9}"/>
              </a:ext>
            </a:extLst>
          </p:cNvPr>
          <p:cNvSpPr txBox="1"/>
          <p:nvPr/>
        </p:nvSpPr>
        <p:spPr>
          <a:xfrm>
            <a:off x="642479" y="883618"/>
            <a:ext cx="10907041" cy="5975955"/>
          </a:xfrm>
          <a:prstGeom prst="rect">
            <a:avLst/>
          </a:prstGeom>
          <a:noFill/>
          <a:ln>
            <a:noFill/>
          </a:ln>
        </p:spPr>
        <p:txBody>
          <a:bodyPr spcFirstLastPara="1" wrap="square" lIns="91425" tIns="45700" rIns="91425" bIns="45700" anchor="t" anchorCtr="0">
            <a:spAutoFit/>
          </a:bodyPr>
          <a:lstStyle/>
          <a:p>
            <a:pPr marL="228600">
              <a:lnSpc>
                <a:spcPct val="150000"/>
              </a:lnSpc>
              <a:spcAft>
                <a:spcPts val="1000"/>
              </a:spcAft>
            </a:pPr>
            <a:r>
              <a:rPr lang="en-IN" sz="2400" b="1" kern="1800" dirty="0">
                <a:effectLst/>
                <a:latin typeface="Nunito Sans" pitchFamily="2" charset="0"/>
                <a:ea typeface="Times New Roman" panose="02020603050405020304" pitchFamily="18" charset="0"/>
                <a:cs typeface="Times New Roman" panose="02020603050405020304" pitchFamily="18" charset="0"/>
              </a:rPr>
              <a:t>Exception Handling in Java</a:t>
            </a:r>
            <a:endParaRPr lang="en-IN" sz="2400" b="1" dirty="0">
              <a:effectLst/>
              <a:latin typeface="Nunito Sans" pitchFamily="2" charset="0"/>
              <a:ea typeface="Times New Roman" panose="02020603050405020304" pitchFamily="18" charset="0"/>
              <a:cs typeface="Times New Roman" panose="02020603050405020304" pitchFamily="18" charset="0"/>
            </a:endParaRPr>
          </a:p>
          <a:p>
            <a:pPr marL="228600">
              <a:lnSpc>
                <a:spcPct val="15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The Exception Handling in Java is one of the powerful mechanism to handle the runtime errors so that normal flow of the application can be maintained.</a:t>
            </a:r>
          </a:p>
          <a:p>
            <a:pPr marL="228600">
              <a:lnSpc>
                <a:spcPct val="150000"/>
              </a:lnSpc>
              <a:spcAft>
                <a:spcPts val="1000"/>
              </a:spcAft>
            </a:pPr>
            <a:r>
              <a:rPr lang="en-US" sz="2400" b="1" dirty="0">
                <a:latin typeface="Nunito Sans" pitchFamily="2" charset="0"/>
                <a:ea typeface="Times New Roman" panose="02020603050405020304" pitchFamily="18" charset="0"/>
                <a:cs typeface="Times New Roman" panose="02020603050405020304" pitchFamily="18" charset="0"/>
              </a:rPr>
              <a:t>Types of Java Exceptions</a:t>
            </a:r>
          </a:p>
          <a:p>
            <a:pPr marL="228600">
              <a:lnSpc>
                <a:spcPct val="150000"/>
              </a:lnSpc>
              <a:spcAft>
                <a:spcPts val="1000"/>
              </a:spcAft>
            </a:pPr>
            <a:r>
              <a:rPr lang="en-US" sz="2400" dirty="0">
                <a:latin typeface="Nunito Sans" pitchFamily="2" charset="0"/>
                <a:ea typeface="Times New Roman" panose="02020603050405020304" pitchFamily="18" charset="0"/>
                <a:cs typeface="Times New Roman" panose="02020603050405020304" pitchFamily="18" charset="0"/>
              </a:rPr>
              <a:t>There are mainly two types of exceptions: checked and unchecked. An error is considered </a:t>
            </a:r>
          </a:p>
          <a:p>
            <a:pPr marL="228600">
              <a:lnSpc>
                <a:spcPct val="150000"/>
              </a:lnSpc>
              <a:spcAft>
                <a:spcPts val="1000"/>
              </a:spcAft>
            </a:pPr>
            <a:r>
              <a:rPr lang="en-US" sz="2400" dirty="0">
                <a:latin typeface="Nunito Sans" pitchFamily="2" charset="0"/>
                <a:ea typeface="Times New Roman" panose="02020603050405020304" pitchFamily="18" charset="0"/>
                <a:cs typeface="Times New Roman" panose="02020603050405020304" pitchFamily="18" charset="0"/>
              </a:rPr>
              <a:t>as the unchecked exception.</a:t>
            </a:r>
          </a:p>
          <a:p>
            <a:pPr marL="228600">
              <a:lnSpc>
                <a:spcPct val="150000"/>
              </a:lnSpc>
              <a:spcAft>
                <a:spcPts val="1000"/>
              </a:spcAft>
            </a:pPr>
            <a:r>
              <a:rPr lang="en-US" sz="2400" dirty="0">
                <a:latin typeface="Nunito Sans" pitchFamily="2" charset="0"/>
                <a:ea typeface="Times New Roman" panose="02020603050405020304" pitchFamily="18" charset="0"/>
                <a:cs typeface="Times New Roman" panose="02020603050405020304" pitchFamily="18" charset="0"/>
              </a:rPr>
              <a:t>Checked Exception</a:t>
            </a:r>
          </a:p>
          <a:p>
            <a:pPr marL="228600">
              <a:lnSpc>
                <a:spcPct val="150000"/>
              </a:lnSpc>
              <a:spcAft>
                <a:spcPts val="1000"/>
              </a:spcAft>
            </a:pPr>
            <a:r>
              <a:rPr lang="en-US" sz="2400" dirty="0">
                <a:latin typeface="Nunito Sans" pitchFamily="2" charset="0"/>
                <a:ea typeface="Times New Roman" panose="02020603050405020304" pitchFamily="18" charset="0"/>
                <a:cs typeface="Times New Roman" panose="02020603050405020304" pitchFamily="18" charset="0"/>
              </a:rPr>
              <a:t>Unchecked Exception</a:t>
            </a:r>
          </a:p>
        </p:txBody>
      </p:sp>
      <p:sp>
        <p:nvSpPr>
          <p:cNvPr id="115" name="Google Shape;115;p3">
            <a:extLst>
              <a:ext uri="{FF2B5EF4-FFF2-40B4-BE49-F238E27FC236}">
                <a16:creationId xmlns:a16="http://schemas.microsoft.com/office/drawing/2014/main" id="{6F403770-C9D7-5CB4-A30B-62A08E2A0D8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5C2E29A-5A69-80CE-8CF3-DDD3B437D51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8056464-C573-9B9E-6BD8-FEFACF2E7B19}"/>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208032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92802-BE99-AFA5-08DE-998D0C61D8A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50FFADE-F77B-1ACC-A21C-8285B8306D47}"/>
              </a:ext>
            </a:extLst>
          </p:cNvPr>
          <p:cNvSpPr txBox="1"/>
          <p:nvPr/>
        </p:nvSpPr>
        <p:spPr>
          <a:xfrm>
            <a:off x="642479" y="883618"/>
            <a:ext cx="10907041" cy="2139007"/>
          </a:xfrm>
          <a:prstGeom prst="rect">
            <a:avLst/>
          </a:prstGeom>
          <a:noFill/>
          <a:ln>
            <a:noFill/>
          </a:ln>
        </p:spPr>
        <p:txBody>
          <a:bodyPr spcFirstLastPara="1" wrap="square" lIns="91425" tIns="45700" rIns="91425" bIns="45700" anchor="t" anchorCtr="0">
            <a:spAutoFit/>
          </a:bodyPr>
          <a:lstStyle/>
          <a:p>
            <a:pPr marL="228600">
              <a:lnSpc>
                <a:spcPct val="150000"/>
              </a:lnSpc>
              <a:spcAft>
                <a:spcPts val="1000"/>
              </a:spcAft>
            </a:pPr>
            <a:r>
              <a:rPr lang="en-IN" sz="2400" b="1" kern="1800" dirty="0">
                <a:effectLst/>
                <a:latin typeface="Nunito Sans" pitchFamily="2" charset="0"/>
                <a:ea typeface="Times New Roman" panose="02020603050405020304" pitchFamily="18" charset="0"/>
                <a:cs typeface="Times New Roman" panose="02020603050405020304" pitchFamily="18" charset="0"/>
              </a:rPr>
              <a:t>Exception Handling </a:t>
            </a:r>
            <a:r>
              <a:rPr lang="en-IN" sz="2400" b="1" kern="1800" dirty="0">
                <a:latin typeface="Nunito Sans" pitchFamily="2" charset="0"/>
                <a:ea typeface="Times New Roman" panose="02020603050405020304" pitchFamily="18" charset="0"/>
                <a:cs typeface="Times New Roman" panose="02020603050405020304" pitchFamily="18" charset="0"/>
              </a:rPr>
              <a:t>– Keywords</a:t>
            </a:r>
          </a:p>
          <a:p>
            <a:pPr marL="228600">
              <a:lnSpc>
                <a:spcPct val="150000"/>
              </a:lnSpc>
              <a:spcAft>
                <a:spcPts val="1000"/>
              </a:spcAft>
            </a:pPr>
            <a:endParaRPr lang="en-IN" sz="2400" b="1" kern="1800" dirty="0">
              <a:effectLst/>
              <a:latin typeface="Nunito Sans" pitchFamily="2" charset="0"/>
              <a:ea typeface="Times New Roman" panose="02020603050405020304" pitchFamily="18" charset="0"/>
              <a:cs typeface="Times New Roman" panose="02020603050405020304" pitchFamily="18" charset="0"/>
            </a:endParaRPr>
          </a:p>
          <a:p>
            <a:pPr marL="228600">
              <a:lnSpc>
                <a:spcPct val="150000"/>
              </a:lnSpc>
              <a:spcAft>
                <a:spcPts val="1000"/>
              </a:spcAft>
            </a:pPr>
            <a:endParaRPr lang="en-IN" sz="2400" b="1" dirty="0">
              <a:effectLst/>
              <a:latin typeface="Nunito Sans" pitchFamily="2" charset="0"/>
              <a:ea typeface="Times New Roman" panose="02020603050405020304" pitchFamily="18"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4A313A83-73C0-E13E-773E-5F5A4C2586F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85182F5-6BC2-9684-D538-4902779554A9}"/>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F624CB5-2D64-0517-DCC7-DF6F5B930051}"/>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graphicFrame>
        <p:nvGraphicFramePr>
          <p:cNvPr id="2" name="Table 1">
            <a:extLst>
              <a:ext uri="{FF2B5EF4-FFF2-40B4-BE49-F238E27FC236}">
                <a16:creationId xmlns:a16="http://schemas.microsoft.com/office/drawing/2014/main" id="{0363CF51-7105-A702-69D2-A150311D54EB}"/>
              </a:ext>
            </a:extLst>
          </p:cNvPr>
          <p:cNvGraphicFramePr>
            <a:graphicFrameLocks noGrp="1"/>
          </p:cNvGraphicFramePr>
          <p:nvPr>
            <p:extLst>
              <p:ext uri="{D42A27DB-BD31-4B8C-83A1-F6EECF244321}">
                <p14:modId xmlns:p14="http://schemas.microsoft.com/office/powerpoint/2010/main" val="56849051"/>
              </p:ext>
            </p:extLst>
          </p:nvPr>
        </p:nvGraphicFramePr>
        <p:xfrm>
          <a:off x="504364" y="1538636"/>
          <a:ext cx="11183269" cy="4754880"/>
        </p:xfrm>
        <a:graphic>
          <a:graphicData uri="http://schemas.openxmlformats.org/drawingml/2006/table">
            <a:tbl>
              <a:tblPr firstRow="1" bandRow="1">
                <a:tableStyleId>{21E4AEA4-8DFA-4A89-87EB-49C32662AFE0}</a:tableStyleId>
              </a:tblPr>
              <a:tblGrid>
                <a:gridCol w="2008853">
                  <a:extLst>
                    <a:ext uri="{9D8B030D-6E8A-4147-A177-3AD203B41FA5}">
                      <a16:colId xmlns:a16="http://schemas.microsoft.com/office/drawing/2014/main" val="79649112"/>
                    </a:ext>
                  </a:extLst>
                </a:gridCol>
                <a:gridCol w="9174416">
                  <a:extLst>
                    <a:ext uri="{9D8B030D-6E8A-4147-A177-3AD203B41FA5}">
                      <a16:colId xmlns:a16="http://schemas.microsoft.com/office/drawing/2014/main" val="2741016708"/>
                    </a:ext>
                  </a:extLst>
                </a:gridCol>
              </a:tblGrid>
              <a:tr h="254328">
                <a:tc>
                  <a:txBody>
                    <a:bodyPr/>
                    <a:lstStyle/>
                    <a:p>
                      <a:pPr algn="ctr" fontAlgn="t"/>
                      <a:r>
                        <a:rPr lang="en-IN" sz="2000" dirty="0">
                          <a:solidFill>
                            <a:schemeClr val="tx1"/>
                          </a:solidFill>
                          <a:effectLst/>
                          <a:latin typeface="Nunito Sans" pitchFamily="2" charset="0"/>
                        </a:rPr>
                        <a:t>Keyword</a:t>
                      </a:r>
                    </a:p>
                  </a:txBody>
                  <a:tcPr marT="91440" marB="91440"/>
                </a:tc>
                <a:tc>
                  <a:txBody>
                    <a:bodyPr/>
                    <a:lstStyle/>
                    <a:p>
                      <a:pPr algn="ctr" fontAlgn="t"/>
                      <a:r>
                        <a:rPr lang="en-IN" sz="2000">
                          <a:solidFill>
                            <a:schemeClr val="tx1"/>
                          </a:solidFill>
                          <a:effectLst/>
                          <a:latin typeface="Nunito Sans" pitchFamily="2" charset="0"/>
                        </a:rPr>
                        <a:t>Description</a:t>
                      </a:r>
                    </a:p>
                  </a:txBody>
                  <a:tcPr marT="91440" marB="91440"/>
                </a:tc>
                <a:extLst>
                  <a:ext uri="{0D108BD9-81ED-4DB2-BD59-A6C34878D82A}">
                    <a16:rowId xmlns:a16="http://schemas.microsoft.com/office/drawing/2014/main" val="3758750643"/>
                  </a:ext>
                </a:extLst>
              </a:tr>
              <a:tr h="370840">
                <a:tc>
                  <a:txBody>
                    <a:bodyPr/>
                    <a:lstStyle/>
                    <a:p>
                      <a:pPr algn="ctr" fontAlgn="t"/>
                      <a:r>
                        <a:rPr lang="en-IN" sz="2000">
                          <a:solidFill>
                            <a:schemeClr val="tx1"/>
                          </a:solidFill>
                          <a:effectLst/>
                          <a:latin typeface="Nunito Sans" pitchFamily="2" charset="0"/>
                        </a:rPr>
                        <a:t>try</a:t>
                      </a:r>
                    </a:p>
                  </a:txBody>
                  <a:tcPr marL="60960" marR="60960" marT="60960" marB="60960"/>
                </a:tc>
                <a:tc>
                  <a:txBody>
                    <a:bodyPr/>
                    <a:lstStyle/>
                    <a:p>
                      <a:pPr algn="ctr" fontAlgn="t"/>
                      <a:r>
                        <a:rPr lang="en-US" sz="2000" dirty="0">
                          <a:solidFill>
                            <a:schemeClr val="tx1"/>
                          </a:solidFill>
                          <a:effectLst/>
                          <a:latin typeface="Nunito Sans" pitchFamily="2" charset="0"/>
                        </a:rPr>
                        <a:t>The "try" keyword is used to specify a block where we should place an exception code. It means we can't use try block alone. The try block must be followed by either catch or finally.</a:t>
                      </a:r>
                    </a:p>
                  </a:txBody>
                  <a:tcPr marL="60960" marR="60960" marT="60960" marB="60960"/>
                </a:tc>
                <a:extLst>
                  <a:ext uri="{0D108BD9-81ED-4DB2-BD59-A6C34878D82A}">
                    <a16:rowId xmlns:a16="http://schemas.microsoft.com/office/drawing/2014/main" val="3309922691"/>
                  </a:ext>
                </a:extLst>
              </a:tr>
              <a:tr h="370840">
                <a:tc>
                  <a:txBody>
                    <a:bodyPr/>
                    <a:lstStyle/>
                    <a:p>
                      <a:pPr algn="ctr" fontAlgn="t"/>
                      <a:r>
                        <a:rPr lang="en-IN" sz="2000" dirty="0">
                          <a:solidFill>
                            <a:schemeClr val="tx1"/>
                          </a:solidFill>
                          <a:effectLst/>
                          <a:latin typeface="Nunito Sans" pitchFamily="2" charset="0"/>
                        </a:rPr>
                        <a:t>catch</a:t>
                      </a:r>
                    </a:p>
                  </a:txBody>
                  <a:tcPr marL="60960" marR="60960" marT="60960" marB="60960"/>
                </a:tc>
                <a:tc>
                  <a:txBody>
                    <a:bodyPr/>
                    <a:lstStyle/>
                    <a:p>
                      <a:pPr algn="ctr" fontAlgn="t"/>
                      <a:r>
                        <a:rPr lang="en-US" sz="2000" dirty="0">
                          <a:solidFill>
                            <a:schemeClr val="tx1"/>
                          </a:solidFill>
                          <a:effectLst/>
                          <a:latin typeface="Nunito Sans" pitchFamily="2" charset="0"/>
                        </a:rPr>
                        <a:t>The "catch" block is used to handle the exception. It must be preceded by try block which means we can't use catch block alone. It can be followed by finally block later.</a:t>
                      </a:r>
                    </a:p>
                  </a:txBody>
                  <a:tcPr marL="60960" marR="60960" marT="60960" marB="60960"/>
                </a:tc>
                <a:extLst>
                  <a:ext uri="{0D108BD9-81ED-4DB2-BD59-A6C34878D82A}">
                    <a16:rowId xmlns:a16="http://schemas.microsoft.com/office/drawing/2014/main" val="1018802325"/>
                  </a:ext>
                </a:extLst>
              </a:tr>
              <a:tr h="370840">
                <a:tc>
                  <a:txBody>
                    <a:bodyPr/>
                    <a:lstStyle/>
                    <a:p>
                      <a:pPr algn="ctr" fontAlgn="t"/>
                      <a:r>
                        <a:rPr lang="en-IN" sz="2000">
                          <a:solidFill>
                            <a:schemeClr val="tx1"/>
                          </a:solidFill>
                          <a:effectLst/>
                          <a:latin typeface="Nunito Sans" pitchFamily="2" charset="0"/>
                        </a:rPr>
                        <a:t>finally</a:t>
                      </a:r>
                    </a:p>
                  </a:txBody>
                  <a:tcPr marL="60960" marR="60960" marT="60960" marB="60960"/>
                </a:tc>
                <a:tc>
                  <a:txBody>
                    <a:bodyPr/>
                    <a:lstStyle/>
                    <a:p>
                      <a:pPr algn="ctr" fontAlgn="t"/>
                      <a:r>
                        <a:rPr lang="en-US" sz="2000" dirty="0">
                          <a:solidFill>
                            <a:schemeClr val="tx1"/>
                          </a:solidFill>
                          <a:effectLst/>
                          <a:latin typeface="Nunito Sans" pitchFamily="2" charset="0"/>
                        </a:rPr>
                        <a:t>The "finally" block is used to execute the necessary code of the program. It is executed whether an exception is handled or not.</a:t>
                      </a:r>
                    </a:p>
                  </a:txBody>
                  <a:tcPr marL="60960" marR="60960" marT="60960" marB="60960"/>
                </a:tc>
                <a:extLst>
                  <a:ext uri="{0D108BD9-81ED-4DB2-BD59-A6C34878D82A}">
                    <a16:rowId xmlns:a16="http://schemas.microsoft.com/office/drawing/2014/main" val="2709039973"/>
                  </a:ext>
                </a:extLst>
              </a:tr>
              <a:tr h="370840">
                <a:tc>
                  <a:txBody>
                    <a:bodyPr/>
                    <a:lstStyle/>
                    <a:p>
                      <a:pPr algn="ctr" fontAlgn="t"/>
                      <a:r>
                        <a:rPr lang="en-IN" sz="2000">
                          <a:solidFill>
                            <a:schemeClr val="tx1"/>
                          </a:solidFill>
                          <a:effectLst/>
                          <a:latin typeface="Nunito Sans" pitchFamily="2" charset="0"/>
                        </a:rPr>
                        <a:t>throw</a:t>
                      </a:r>
                    </a:p>
                  </a:txBody>
                  <a:tcPr marL="60960" marR="60960" marT="60960" marB="60960"/>
                </a:tc>
                <a:tc>
                  <a:txBody>
                    <a:bodyPr/>
                    <a:lstStyle/>
                    <a:p>
                      <a:pPr algn="ctr" fontAlgn="t"/>
                      <a:r>
                        <a:rPr lang="en-US" sz="2000" dirty="0">
                          <a:solidFill>
                            <a:schemeClr val="tx1"/>
                          </a:solidFill>
                          <a:effectLst/>
                          <a:latin typeface="Nunito Sans" pitchFamily="2" charset="0"/>
                        </a:rPr>
                        <a:t>The "throw" keyword is used to throw an exception.</a:t>
                      </a:r>
                    </a:p>
                  </a:txBody>
                  <a:tcPr marL="60960" marR="60960" marT="60960" marB="60960"/>
                </a:tc>
                <a:extLst>
                  <a:ext uri="{0D108BD9-81ED-4DB2-BD59-A6C34878D82A}">
                    <a16:rowId xmlns:a16="http://schemas.microsoft.com/office/drawing/2014/main" val="2875307432"/>
                  </a:ext>
                </a:extLst>
              </a:tr>
              <a:tr h="370840">
                <a:tc>
                  <a:txBody>
                    <a:bodyPr/>
                    <a:lstStyle/>
                    <a:p>
                      <a:pPr algn="ctr" fontAlgn="t"/>
                      <a:r>
                        <a:rPr lang="en-IN" sz="2000">
                          <a:solidFill>
                            <a:schemeClr val="tx1"/>
                          </a:solidFill>
                          <a:effectLst/>
                          <a:latin typeface="Nunito Sans" pitchFamily="2" charset="0"/>
                        </a:rPr>
                        <a:t>throws</a:t>
                      </a:r>
                    </a:p>
                  </a:txBody>
                  <a:tcPr marL="60960" marR="60960" marT="60960" marB="60960"/>
                </a:tc>
                <a:tc>
                  <a:txBody>
                    <a:bodyPr/>
                    <a:lstStyle/>
                    <a:p>
                      <a:pPr algn="ctr" fontAlgn="t"/>
                      <a:r>
                        <a:rPr lang="en-US" sz="2000" dirty="0">
                          <a:solidFill>
                            <a:schemeClr val="tx1"/>
                          </a:solidFill>
                          <a:effectLst/>
                          <a:latin typeface="Nunito Sans" pitchFamily="2" charset="0"/>
                        </a:rPr>
                        <a:t>The "throws" keyword is used to declare exceptions. It specifies that there may occur an exception in the method. It doesn't throw an exception. It is always used with method signature.</a:t>
                      </a:r>
                    </a:p>
                  </a:txBody>
                  <a:tcPr marL="60960" marR="60960" marT="60960" marB="60960"/>
                </a:tc>
                <a:extLst>
                  <a:ext uri="{0D108BD9-81ED-4DB2-BD59-A6C34878D82A}">
                    <a16:rowId xmlns:a16="http://schemas.microsoft.com/office/drawing/2014/main" val="3302950932"/>
                  </a:ext>
                </a:extLst>
              </a:tr>
            </a:tbl>
          </a:graphicData>
        </a:graphic>
      </p:graphicFrame>
    </p:spTree>
    <p:extLst>
      <p:ext uri="{BB962C8B-B14F-4D97-AF65-F5344CB8AC3E}">
        <p14:creationId xmlns:p14="http://schemas.microsoft.com/office/powerpoint/2010/main" val="300448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FD03B46-6E2A-34B2-E14D-91AD8E53BD4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6F0AE09-F18E-B7FC-DC60-CD24C602B36E}"/>
              </a:ext>
            </a:extLst>
          </p:cNvPr>
          <p:cNvSpPr txBox="1"/>
          <p:nvPr/>
        </p:nvSpPr>
        <p:spPr>
          <a:xfrm>
            <a:off x="642479" y="883618"/>
            <a:ext cx="10907041" cy="774531"/>
          </a:xfrm>
          <a:prstGeom prst="rect">
            <a:avLst/>
          </a:prstGeom>
          <a:noFill/>
          <a:ln>
            <a:noFill/>
          </a:ln>
        </p:spPr>
        <p:txBody>
          <a:bodyPr spcFirstLastPara="1" wrap="square" lIns="91425" tIns="45700" rIns="91425" bIns="45700" anchor="t" anchorCtr="0">
            <a:spAutoFit/>
          </a:bodyPr>
          <a:lstStyle/>
          <a:p>
            <a:pPr marL="228600">
              <a:lnSpc>
                <a:spcPct val="150000"/>
              </a:lnSpc>
              <a:spcAft>
                <a:spcPts val="1000"/>
              </a:spcAft>
            </a:pPr>
            <a:r>
              <a:rPr lang="en-IN" sz="2400" b="1" kern="1800" dirty="0">
                <a:effectLst/>
                <a:latin typeface="Nunito Sans" pitchFamily="2" charset="0"/>
                <a:ea typeface="Times New Roman" panose="02020603050405020304" pitchFamily="18" charset="0"/>
                <a:cs typeface="Times New Roman" panose="02020603050405020304" pitchFamily="18" charset="0"/>
              </a:rPr>
              <a:t>Throw vs Throws</a:t>
            </a:r>
            <a:endParaRPr lang="en-IN" sz="2400" b="1" dirty="0">
              <a:effectLst/>
              <a:latin typeface="Nunito Sans" pitchFamily="2" charset="0"/>
              <a:ea typeface="Times New Roman" panose="02020603050405020304" pitchFamily="18"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C742B1BB-1311-BDB2-F223-A6E76C50A7F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0456E9A-46E3-A2F6-09D0-435A7ED2B725}"/>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BCF820DB-C221-2218-251E-C0A3BB9E8E23}"/>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graphicFrame>
        <p:nvGraphicFramePr>
          <p:cNvPr id="2" name="Table 1">
            <a:extLst>
              <a:ext uri="{FF2B5EF4-FFF2-40B4-BE49-F238E27FC236}">
                <a16:creationId xmlns:a16="http://schemas.microsoft.com/office/drawing/2014/main" id="{22967D22-5678-1966-58BA-18B1E59F4C29}"/>
              </a:ext>
            </a:extLst>
          </p:cNvPr>
          <p:cNvGraphicFramePr>
            <a:graphicFrameLocks noGrp="1"/>
          </p:cNvGraphicFramePr>
          <p:nvPr>
            <p:extLst>
              <p:ext uri="{D42A27DB-BD31-4B8C-83A1-F6EECF244321}">
                <p14:modId xmlns:p14="http://schemas.microsoft.com/office/powerpoint/2010/main" val="1375830007"/>
              </p:ext>
            </p:extLst>
          </p:nvPr>
        </p:nvGraphicFramePr>
        <p:xfrm>
          <a:off x="504365" y="1712293"/>
          <a:ext cx="11183268" cy="4389120"/>
        </p:xfrm>
        <a:graphic>
          <a:graphicData uri="http://schemas.openxmlformats.org/drawingml/2006/table">
            <a:tbl>
              <a:tblPr firstRow="1" bandRow="1">
                <a:tableStyleId>{21E4AEA4-8DFA-4A89-87EB-49C32662AFE0}</a:tableStyleId>
              </a:tblPr>
              <a:tblGrid>
                <a:gridCol w="1702951">
                  <a:extLst>
                    <a:ext uri="{9D8B030D-6E8A-4147-A177-3AD203B41FA5}">
                      <a16:colId xmlns:a16="http://schemas.microsoft.com/office/drawing/2014/main" val="79649112"/>
                    </a:ext>
                  </a:extLst>
                </a:gridCol>
                <a:gridCol w="4665433">
                  <a:extLst>
                    <a:ext uri="{9D8B030D-6E8A-4147-A177-3AD203B41FA5}">
                      <a16:colId xmlns:a16="http://schemas.microsoft.com/office/drawing/2014/main" val="3690004249"/>
                    </a:ext>
                  </a:extLst>
                </a:gridCol>
                <a:gridCol w="4814884">
                  <a:extLst>
                    <a:ext uri="{9D8B030D-6E8A-4147-A177-3AD203B41FA5}">
                      <a16:colId xmlns:a16="http://schemas.microsoft.com/office/drawing/2014/main" val="2741016708"/>
                    </a:ext>
                  </a:extLst>
                </a:gridCol>
              </a:tblGrid>
              <a:tr h="254328">
                <a:tc>
                  <a:txBody>
                    <a:bodyPr/>
                    <a:lstStyle/>
                    <a:p>
                      <a:pPr fontAlgn="t" latinLnBrk="0"/>
                      <a:r>
                        <a:rPr lang="en-IN" sz="2200" b="1" dirty="0">
                          <a:solidFill>
                            <a:srgbClr val="000000"/>
                          </a:solidFill>
                          <a:effectLst/>
                          <a:latin typeface="Nunito Sans" pitchFamily="2" charset="0"/>
                        </a:rPr>
                        <a:t>Factors</a:t>
                      </a:r>
                      <a:endParaRPr lang="en-IN" sz="2200" b="0" dirty="0">
                        <a:solidFill>
                          <a:srgbClr val="000000"/>
                        </a:solidFill>
                        <a:effectLst/>
                        <a:latin typeface="Nunito Sans" pitchFamily="2" charset="0"/>
                      </a:endParaRPr>
                    </a:p>
                  </a:txBody>
                  <a:tcPr/>
                </a:tc>
                <a:tc>
                  <a:txBody>
                    <a:bodyPr/>
                    <a:lstStyle/>
                    <a:p>
                      <a:pPr fontAlgn="t" latinLnBrk="0"/>
                      <a:r>
                        <a:rPr lang="en-IN" sz="2200" b="1">
                          <a:solidFill>
                            <a:srgbClr val="000000"/>
                          </a:solidFill>
                          <a:effectLst/>
                          <a:latin typeface="Nunito Sans" pitchFamily="2" charset="0"/>
                        </a:rPr>
                        <a:t>Throw in Java</a:t>
                      </a:r>
                      <a:endParaRPr lang="en-IN" sz="2200" b="0">
                        <a:solidFill>
                          <a:srgbClr val="000000"/>
                        </a:solidFill>
                        <a:effectLst/>
                        <a:latin typeface="Nunito Sans" pitchFamily="2" charset="0"/>
                      </a:endParaRPr>
                    </a:p>
                  </a:txBody>
                  <a:tcPr/>
                </a:tc>
                <a:tc>
                  <a:txBody>
                    <a:bodyPr/>
                    <a:lstStyle/>
                    <a:p>
                      <a:pPr fontAlgn="t" latinLnBrk="0"/>
                      <a:r>
                        <a:rPr lang="en-IN" sz="2200" b="1">
                          <a:solidFill>
                            <a:srgbClr val="000000"/>
                          </a:solidFill>
                          <a:effectLst/>
                          <a:latin typeface="Nunito Sans" pitchFamily="2" charset="0"/>
                        </a:rPr>
                        <a:t>Throws in Java</a:t>
                      </a:r>
                      <a:endParaRPr lang="en-IN" sz="2200" b="0">
                        <a:solidFill>
                          <a:srgbClr val="000000"/>
                        </a:solidFill>
                        <a:effectLst/>
                        <a:latin typeface="Nunito Sans" pitchFamily="2" charset="0"/>
                      </a:endParaRPr>
                    </a:p>
                  </a:txBody>
                  <a:tcPr/>
                </a:tc>
                <a:extLst>
                  <a:ext uri="{0D108BD9-81ED-4DB2-BD59-A6C34878D82A}">
                    <a16:rowId xmlns:a16="http://schemas.microsoft.com/office/drawing/2014/main" val="3758750643"/>
                  </a:ext>
                </a:extLst>
              </a:tr>
              <a:tr h="370840">
                <a:tc>
                  <a:txBody>
                    <a:bodyPr/>
                    <a:lstStyle/>
                    <a:p>
                      <a:pPr fontAlgn="t" latinLnBrk="0"/>
                      <a:r>
                        <a:rPr lang="en-IN" sz="2200" b="0">
                          <a:solidFill>
                            <a:srgbClr val="000000"/>
                          </a:solidFill>
                          <a:effectLst/>
                          <a:latin typeface="Nunito Sans" pitchFamily="2" charset="0"/>
                        </a:rPr>
                        <a:t>Purpose</a:t>
                      </a:r>
                    </a:p>
                  </a:txBody>
                  <a:tcPr/>
                </a:tc>
                <a:tc>
                  <a:txBody>
                    <a:bodyPr/>
                    <a:lstStyle/>
                    <a:p>
                      <a:pPr fontAlgn="t" latinLnBrk="0"/>
                      <a:r>
                        <a:rPr lang="en-US" sz="2200" b="0">
                          <a:solidFill>
                            <a:srgbClr val="000000"/>
                          </a:solidFill>
                          <a:effectLst/>
                          <a:latin typeface="Nunito Sans" pitchFamily="2" charset="0"/>
                        </a:rPr>
                        <a:t>The 'throw' keyword is used to explicitly throw an exception from within a block of code or a method.</a:t>
                      </a:r>
                    </a:p>
                  </a:txBody>
                  <a:tcPr/>
                </a:tc>
                <a:tc>
                  <a:txBody>
                    <a:bodyPr/>
                    <a:lstStyle/>
                    <a:p>
                      <a:pPr fontAlgn="t" latinLnBrk="0"/>
                      <a:r>
                        <a:rPr lang="en-US" sz="2200" b="0" dirty="0">
                          <a:solidFill>
                            <a:srgbClr val="000000"/>
                          </a:solidFill>
                          <a:effectLst/>
                          <a:latin typeface="Nunito Sans" pitchFamily="2" charset="0"/>
                        </a:rPr>
                        <a:t>The 'throws' keyword is used in the method signature to declare the exceptions that a method can potentially throw.</a:t>
                      </a:r>
                    </a:p>
                  </a:txBody>
                  <a:tcPr/>
                </a:tc>
                <a:extLst>
                  <a:ext uri="{0D108BD9-81ED-4DB2-BD59-A6C34878D82A}">
                    <a16:rowId xmlns:a16="http://schemas.microsoft.com/office/drawing/2014/main" val="3309922691"/>
                  </a:ext>
                </a:extLst>
              </a:tr>
              <a:tr h="370840">
                <a:tc>
                  <a:txBody>
                    <a:bodyPr/>
                    <a:lstStyle/>
                    <a:p>
                      <a:pPr fontAlgn="t" latinLnBrk="0"/>
                      <a:r>
                        <a:rPr lang="en-IN" sz="2200" b="0">
                          <a:solidFill>
                            <a:srgbClr val="000000"/>
                          </a:solidFill>
                          <a:effectLst/>
                          <a:latin typeface="Nunito Sans" pitchFamily="2" charset="0"/>
                        </a:rPr>
                        <a:t>Implementation</a:t>
                      </a:r>
                    </a:p>
                  </a:txBody>
                  <a:tcPr/>
                </a:tc>
                <a:tc>
                  <a:txBody>
                    <a:bodyPr/>
                    <a:lstStyle/>
                    <a:p>
                      <a:pPr fontAlgn="t" latinLnBrk="0"/>
                      <a:r>
                        <a:rPr lang="en-US" sz="2200" b="0" dirty="0">
                          <a:solidFill>
                            <a:srgbClr val="000000"/>
                          </a:solidFill>
                          <a:effectLst/>
                          <a:latin typeface="Nunito Sans" pitchFamily="2" charset="0"/>
                        </a:rPr>
                        <a:t>The 'throw' keyword can only throw a single exception at a time. As such, it is not possible to throw multiple exceptions simultaneously with 'throw'.</a:t>
                      </a:r>
                    </a:p>
                  </a:txBody>
                  <a:tcPr/>
                </a:tc>
                <a:tc>
                  <a:txBody>
                    <a:bodyPr/>
                    <a:lstStyle/>
                    <a:p>
                      <a:pPr fontAlgn="t" latinLnBrk="0"/>
                      <a:r>
                        <a:rPr lang="en-US" sz="2200" b="0">
                          <a:solidFill>
                            <a:srgbClr val="000000"/>
                          </a:solidFill>
                          <a:effectLst/>
                          <a:latin typeface="Nunito Sans" pitchFamily="2" charset="0"/>
                        </a:rPr>
                        <a:t>The 'throws' keyword allows for the declaration of multiple exceptions that a function could throw.</a:t>
                      </a:r>
                    </a:p>
                  </a:txBody>
                  <a:tcPr/>
                </a:tc>
                <a:extLst>
                  <a:ext uri="{0D108BD9-81ED-4DB2-BD59-A6C34878D82A}">
                    <a16:rowId xmlns:a16="http://schemas.microsoft.com/office/drawing/2014/main" val="1018802325"/>
                  </a:ext>
                </a:extLst>
              </a:tr>
              <a:tr h="370840">
                <a:tc>
                  <a:txBody>
                    <a:bodyPr/>
                    <a:lstStyle/>
                    <a:p>
                      <a:pPr fontAlgn="t" latinLnBrk="0"/>
                      <a:r>
                        <a:rPr lang="en-IN" sz="2200" b="0" dirty="0">
                          <a:solidFill>
                            <a:srgbClr val="000000"/>
                          </a:solidFill>
                          <a:effectLst/>
                          <a:latin typeface="Nunito Sans" pitchFamily="2" charset="0"/>
                        </a:rPr>
                        <a:t>Usage</a:t>
                      </a:r>
                    </a:p>
                  </a:txBody>
                  <a:tcPr/>
                </a:tc>
                <a:tc>
                  <a:txBody>
                    <a:bodyPr/>
                    <a:lstStyle/>
                    <a:p>
                      <a:pPr fontAlgn="t" latinLnBrk="0"/>
                      <a:r>
                        <a:rPr lang="en-US" sz="2200" b="0">
                          <a:solidFill>
                            <a:srgbClr val="000000"/>
                          </a:solidFill>
                          <a:effectLst/>
                          <a:latin typeface="Nunito Sans" pitchFamily="2" charset="0"/>
                        </a:rPr>
                        <a:t>The 'throw' keyword should be used within the body of a method.</a:t>
                      </a:r>
                    </a:p>
                  </a:txBody>
                  <a:tcPr/>
                </a:tc>
                <a:tc>
                  <a:txBody>
                    <a:bodyPr/>
                    <a:lstStyle/>
                    <a:p>
                      <a:pPr fontAlgn="t" latinLnBrk="0"/>
                      <a:r>
                        <a:rPr lang="en-US" sz="2200" b="0" dirty="0">
                          <a:solidFill>
                            <a:srgbClr val="000000"/>
                          </a:solidFill>
                          <a:effectLst/>
                          <a:latin typeface="Nunito Sans" pitchFamily="2" charset="0"/>
                        </a:rPr>
                        <a:t>The 'throws' keyword should be used within the method signature.</a:t>
                      </a:r>
                    </a:p>
                  </a:txBody>
                  <a:tcPr/>
                </a:tc>
                <a:extLst>
                  <a:ext uri="{0D108BD9-81ED-4DB2-BD59-A6C34878D82A}">
                    <a16:rowId xmlns:a16="http://schemas.microsoft.com/office/drawing/2014/main" val="3302950932"/>
                  </a:ext>
                </a:extLst>
              </a:tr>
            </a:tbl>
          </a:graphicData>
        </a:graphic>
      </p:graphicFrame>
    </p:spTree>
    <p:extLst>
      <p:ext uri="{BB962C8B-B14F-4D97-AF65-F5344CB8AC3E}">
        <p14:creationId xmlns:p14="http://schemas.microsoft.com/office/powerpoint/2010/main" val="419581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9A55AA6-7B43-B8CF-A3F6-C18047F57C7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836FA8F-C1CF-9715-DB90-83495EAC8ACD}"/>
              </a:ext>
            </a:extLst>
          </p:cNvPr>
          <p:cNvSpPr txBox="1"/>
          <p:nvPr/>
        </p:nvSpPr>
        <p:spPr>
          <a:xfrm>
            <a:off x="755509" y="596476"/>
            <a:ext cx="10907041" cy="861734"/>
          </a:xfrm>
          <a:prstGeom prst="rect">
            <a:avLst/>
          </a:prstGeom>
          <a:noFill/>
          <a:ln>
            <a:noFill/>
          </a:ln>
        </p:spPr>
        <p:txBody>
          <a:bodyPr spcFirstLastPara="1" wrap="square" lIns="91425" tIns="45700" rIns="91425" bIns="45700" anchor="t" anchorCtr="0">
            <a:spAutoFit/>
          </a:bodyPr>
          <a:lstStyle/>
          <a:p>
            <a:pPr algn="just" eaLnBrk="1" hangingPunct="1">
              <a:lnSpc>
                <a:spcPct val="200000"/>
              </a:lnSpc>
              <a:defRPr/>
            </a:pPr>
            <a:r>
              <a:rPr lang="en-US" sz="2500" b="1" dirty="0">
                <a:latin typeface="Nunito Sans" pitchFamily="2" charset="0"/>
                <a:cs typeface="Arial" charset="0"/>
              </a:rPr>
              <a:t>Difference between C++ &amp; Java</a:t>
            </a: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4CD4E5D6-E63E-9222-DEE1-50A1D9ACD3F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D67715-DA25-6CCB-C779-379660430C51}"/>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graphicFrame>
        <p:nvGraphicFramePr>
          <p:cNvPr id="2" name="Table 1">
            <a:extLst>
              <a:ext uri="{FF2B5EF4-FFF2-40B4-BE49-F238E27FC236}">
                <a16:creationId xmlns:a16="http://schemas.microsoft.com/office/drawing/2014/main" id="{C5A48B68-1BA7-93DF-F3D2-ECEDCA116F86}"/>
              </a:ext>
            </a:extLst>
          </p:cNvPr>
          <p:cNvGraphicFramePr>
            <a:graphicFrameLocks noGrp="1"/>
          </p:cNvGraphicFramePr>
          <p:nvPr>
            <p:extLst>
              <p:ext uri="{D42A27DB-BD31-4B8C-83A1-F6EECF244321}">
                <p14:modId xmlns:p14="http://schemas.microsoft.com/office/powerpoint/2010/main" val="3649137477"/>
              </p:ext>
            </p:extLst>
          </p:nvPr>
        </p:nvGraphicFramePr>
        <p:xfrm>
          <a:off x="834168" y="1410501"/>
          <a:ext cx="10526986" cy="4823433"/>
        </p:xfrm>
        <a:graphic>
          <a:graphicData uri="http://schemas.openxmlformats.org/drawingml/2006/table">
            <a:tbl>
              <a:tblPr/>
              <a:tblGrid>
                <a:gridCol w="2775297">
                  <a:extLst>
                    <a:ext uri="{9D8B030D-6E8A-4147-A177-3AD203B41FA5}">
                      <a16:colId xmlns:a16="http://schemas.microsoft.com/office/drawing/2014/main" val="99975531"/>
                    </a:ext>
                  </a:extLst>
                </a:gridCol>
                <a:gridCol w="3395695">
                  <a:extLst>
                    <a:ext uri="{9D8B030D-6E8A-4147-A177-3AD203B41FA5}">
                      <a16:colId xmlns:a16="http://schemas.microsoft.com/office/drawing/2014/main" val="1466757513"/>
                    </a:ext>
                  </a:extLst>
                </a:gridCol>
                <a:gridCol w="4355994">
                  <a:extLst>
                    <a:ext uri="{9D8B030D-6E8A-4147-A177-3AD203B41FA5}">
                      <a16:colId xmlns:a16="http://schemas.microsoft.com/office/drawing/2014/main" val="322444535"/>
                    </a:ext>
                  </a:extLst>
                </a:gridCol>
              </a:tblGrid>
              <a:tr h="284906">
                <a:tc>
                  <a:txBody>
                    <a:bodyPr/>
                    <a:lstStyle/>
                    <a:p>
                      <a:pPr algn="l" fontAlgn="t"/>
                      <a:r>
                        <a:rPr lang="en-US" sz="1800" b="1" dirty="0">
                          <a:solidFill>
                            <a:srgbClr val="000000"/>
                          </a:solidFill>
                          <a:latin typeface="Nunito Sans" pitchFamily="2" charset="0"/>
                          <a:cs typeface="Times New Roman" pitchFamily="18" charset="0"/>
                        </a:rPr>
                        <a:t>Comparison Index</a:t>
                      </a:r>
                    </a:p>
                  </a:txBody>
                  <a:tcPr marL="22103" marR="22103" marT="22101" marB="22101">
                    <a:lnL w="9525" cap="flat" cmpd="sng" algn="ctr">
                      <a:solidFill>
                        <a:srgbClr val="500D5A"/>
                      </a:solidFill>
                      <a:prstDash val="solid"/>
                      <a:round/>
                      <a:headEnd type="none" w="med" len="med"/>
                      <a:tailEnd type="none" w="med" len="med"/>
                    </a:lnL>
                    <a:lnR w="9525" cap="flat" cmpd="sng" algn="ctr">
                      <a:solidFill>
                        <a:srgbClr val="500D5A"/>
                      </a:solidFill>
                      <a:prstDash val="solid"/>
                      <a:round/>
                      <a:headEnd type="none" w="med" len="med"/>
                      <a:tailEnd type="none" w="med" len="med"/>
                    </a:lnR>
                    <a:lnT w="9525" cap="flat" cmpd="sng" algn="ctr">
                      <a:solidFill>
                        <a:srgbClr val="500D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Nunito Sans" pitchFamily="2" charset="0"/>
                          <a:cs typeface="Times New Roman" pitchFamily="18" charset="0"/>
                        </a:rPr>
                        <a:t>C++</a:t>
                      </a:r>
                    </a:p>
                  </a:txBody>
                  <a:tcPr marL="22103" marR="22103" marT="22101" marB="22101">
                    <a:lnL w="9525" cap="flat" cmpd="sng" algn="ctr">
                      <a:solidFill>
                        <a:srgbClr val="500D5A"/>
                      </a:solidFill>
                      <a:prstDash val="solid"/>
                      <a:round/>
                      <a:headEnd type="none" w="med" len="med"/>
                      <a:tailEnd type="none" w="med" len="med"/>
                    </a:lnL>
                    <a:lnR w="9525" cap="flat" cmpd="sng" algn="ctr">
                      <a:solidFill>
                        <a:srgbClr val="500D5A"/>
                      </a:solidFill>
                      <a:prstDash val="solid"/>
                      <a:round/>
                      <a:headEnd type="none" w="med" len="med"/>
                      <a:tailEnd type="none" w="med" len="med"/>
                    </a:lnR>
                    <a:lnT w="9525" cap="flat" cmpd="sng" algn="ctr">
                      <a:solidFill>
                        <a:srgbClr val="500D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Nunito Sans" pitchFamily="2" charset="0"/>
                          <a:cs typeface="Times New Roman" pitchFamily="18" charset="0"/>
                        </a:rPr>
                        <a:t>Java</a:t>
                      </a:r>
                    </a:p>
                  </a:txBody>
                  <a:tcPr marL="22103" marR="22103" marT="22101" marB="22101">
                    <a:lnL w="9525" cap="flat" cmpd="sng" algn="ctr">
                      <a:solidFill>
                        <a:srgbClr val="500D5A"/>
                      </a:solidFill>
                      <a:prstDash val="solid"/>
                      <a:round/>
                      <a:headEnd type="none" w="med" len="med"/>
                      <a:tailEnd type="none" w="med" len="med"/>
                    </a:lnL>
                    <a:lnR w="9525" cap="flat" cmpd="sng" algn="ctr">
                      <a:solidFill>
                        <a:srgbClr val="500D5A"/>
                      </a:solidFill>
                      <a:prstDash val="solid"/>
                      <a:round/>
                      <a:headEnd type="none" w="med" len="med"/>
                      <a:tailEnd type="none" w="med" len="med"/>
                    </a:lnR>
                    <a:lnT w="9525" cap="flat" cmpd="sng" algn="ctr">
                      <a:solidFill>
                        <a:srgbClr val="500D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82607722"/>
                  </a:ext>
                </a:extLst>
              </a:tr>
              <a:tr h="271726">
                <a:tc>
                  <a:txBody>
                    <a:bodyPr/>
                    <a:lstStyle/>
                    <a:p>
                      <a:pPr algn="l" fontAlgn="t"/>
                      <a:r>
                        <a:rPr lang="en-US" sz="1800" b="0" i="0" dirty="0">
                          <a:solidFill>
                            <a:srgbClr val="000000"/>
                          </a:solidFill>
                          <a:latin typeface="Nunito Sans" pitchFamily="2" charset="0"/>
                          <a:cs typeface="Times New Roman" pitchFamily="18" charset="0"/>
                        </a:rPr>
                        <a:t>Platform-independent</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C++ is platform-dependent.</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Java is platform-independent.</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9292447"/>
                  </a:ext>
                </a:extLst>
              </a:tr>
              <a:tr h="1077701">
                <a:tc>
                  <a:txBody>
                    <a:bodyPr/>
                    <a:lstStyle/>
                    <a:p>
                      <a:pPr algn="l" fontAlgn="t"/>
                      <a:r>
                        <a:rPr lang="en-US" sz="1800" b="0" i="0" dirty="0">
                          <a:solidFill>
                            <a:srgbClr val="000000"/>
                          </a:solidFill>
                          <a:latin typeface="Nunito Sans" pitchFamily="2" charset="0"/>
                          <a:cs typeface="Times New Roman" pitchFamily="18" charset="0"/>
                        </a:rPr>
                        <a:t>Mainly used for</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C++ is mainly used for system programming.</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Java is mainly used for application programming. It is widely used in window, web-based, enterprise and mobile applications.</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23812359"/>
                  </a:ext>
                </a:extLst>
              </a:tr>
              <a:tr h="731368">
                <a:tc>
                  <a:txBody>
                    <a:bodyPr/>
                    <a:lstStyle/>
                    <a:p>
                      <a:pPr algn="l" fontAlgn="t"/>
                      <a:r>
                        <a:rPr lang="en-US" sz="1800" b="0" i="0" dirty="0">
                          <a:solidFill>
                            <a:srgbClr val="000000"/>
                          </a:solidFill>
                          <a:latin typeface="Nunito Sans" pitchFamily="2" charset="0"/>
                          <a:cs typeface="Times New Roman" pitchFamily="18" charset="0"/>
                        </a:rPr>
                        <a:t>Multiple inheritance</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C++ supports multiple inheritance.</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Java doesn't support multiple inheritance through class. It can be achieved by interfaces in java.</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2277806"/>
                  </a:ext>
                </a:extLst>
              </a:tr>
              <a:tr h="1095914">
                <a:tc>
                  <a:txBody>
                    <a:bodyPr/>
                    <a:lstStyle/>
                    <a:p>
                      <a:pPr algn="l" fontAlgn="t"/>
                      <a:r>
                        <a:rPr lang="en-US" sz="1800" b="0" i="0" dirty="0">
                          <a:solidFill>
                            <a:srgbClr val="000000"/>
                          </a:solidFill>
                          <a:latin typeface="Nunito Sans" pitchFamily="2" charset="0"/>
                          <a:cs typeface="Times New Roman" pitchFamily="18" charset="0"/>
                        </a:rPr>
                        <a:t>Pointers</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C++ supports pointers. You can write pointer program in C++.</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Java supports pointer internally. But you can't write the pointer program in java. It means java has restricted pointer support in java.</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02010650"/>
                  </a:ext>
                </a:extLst>
              </a:tr>
              <a:tr h="517091">
                <a:tc>
                  <a:txBody>
                    <a:bodyPr/>
                    <a:lstStyle/>
                    <a:p>
                      <a:pPr algn="l" fontAlgn="t"/>
                      <a:r>
                        <a:rPr lang="en-US" sz="1800" b="0" i="0" dirty="0">
                          <a:solidFill>
                            <a:srgbClr val="000000"/>
                          </a:solidFill>
                          <a:latin typeface="Nunito Sans" pitchFamily="2" charset="0"/>
                          <a:cs typeface="Times New Roman" pitchFamily="18" charset="0"/>
                        </a:rPr>
                        <a:t>Compiler and Interpreter</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C++ uses compiler only.</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Java uses compiler and interpreter both.</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8471722"/>
                  </a:ext>
                </a:extLst>
              </a:tr>
              <a:tr h="517091">
                <a:tc>
                  <a:txBody>
                    <a:bodyPr/>
                    <a:lstStyle/>
                    <a:p>
                      <a:pPr algn="l" fontAlgn="t"/>
                      <a:r>
                        <a:rPr lang="en-US" sz="1800" b="0" i="0" dirty="0">
                          <a:solidFill>
                            <a:srgbClr val="000000"/>
                          </a:solidFill>
                          <a:latin typeface="Nunito Sans" pitchFamily="2" charset="0"/>
                          <a:cs typeface="Times New Roman" pitchFamily="18" charset="0"/>
                        </a:rPr>
                        <a:t>Call by Value and Call by reference</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C++ supports both call by value and call by reference.</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Java supports call by value only. There is no call by reference in java.</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0083452"/>
                  </a:ext>
                </a:extLst>
              </a:tr>
            </a:tbl>
          </a:graphicData>
        </a:graphic>
      </p:graphicFrame>
      <p:pic>
        <p:nvPicPr>
          <p:cNvPr id="3" name="Google Shape;117;p3">
            <a:extLst>
              <a:ext uri="{FF2B5EF4-FFF2-40B4-BE49-F238E27FC236}">
                <a16:creationId xmlns:a16="http://schemas.microsoft.com/office/drawing/2014/main" id="{E8368F9F-26A1-594E-94B9-4063CCD475B3}"/>
              </a:ext>
            </a:extLst>
          </p:cNvPr>
          <p:cNvPicPr preferRelativeResize="0"/>
          <p:nvPr/>
        </p:nvPicPr>
        <p:blipFill rotWithShape="1">
          <a:blip r:embed="rId3"/>
          <a:srcRect/>
          <a:stretch>
            <a:fillRect/>
          </a:stretch>
        </p:blipFill>
        <p:spPr>
          <a:xfrm>
            <a:off x="9004490" y="6330600"/>
            <a:ext cx="2356664" cy="298800"/>
          </a:xfrm>
          <a:prstGeom prst="rect">
            <a:avLst/>
          </a:prstGeom>
          <a:noFill/>
          <a:ln>
            <a:noFill/>
          </a:ln>
        </p:spPr>
      </p:pic>
    </p:spTree>
    <p:extLst>
      <p:ext uri="{BB962C8B-B14F-4D97-AF65-F5344CB8AC3E}">
        <p14:creationId xmlns:p14="http://schemas.microsoft.com/office/powerpoint/2010/main" val="17839847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162D39B-57FA-AA54-6E2F-6ED2D3B5308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BA5B607-9C6D-0E8A-4CAE-B345FCAF2BE5}"/>
              </a:ext>
            </a:extLst>
          </p:cNvPr>
          <p:cNvSpPr txBox="1"/>
          <p:nvPr/>
        </p:nvSpPr>
        <p:spPr>
          <a:xfrm>
            <a:off x="642479" y="1038306"/>
            <a:ext cx="10907041" cy="5819694"/>
          </a:xfrm>
          <a:prstGeom prst="rect">
            <a:avLst/>
          </a:prstGeom>
          <a:noFill/>
          <a:ln>
            <a:noFill/>
          </a:ln>
        </p:spPr>
        <p:txBody>
          <a:bodyPr spcFirstLastPara="1" wrap="square" lIns="91425" tIns="45700" rIns="91425" bIns="45700" anchor="t" anchorCtr="0">
            <a:spAutoFit/>
          </a:bodyPr>
          <a:lstStyle/>
          <a:p>
            <a:pPr fontAlgn="base">
              <a:lnSpc>
                <a:spcPct val="107000"/>
              </a:lnSpc>
              <a:spcAft>
                <a:spcPts val="1125"/>
              </a:spcAft>
            </a:pPr>
            <a:r>
              <a:rPr lang="en-US" sz="2400" b="1" kern="1800" dirty="0">
                <a:effectLst/>
                <a:latin typeface="Nunito Sans" pitchFamily="2" charset="0"/>
                <a:ea typeface="Times New Roman" panose="02020603050405020304" pitchFamily="18" charset="0"/>
                <a:cs typeface="Times New Roman" panose="02020603050405020304" pitchFamily="18" charset="0"/>
              </a:rPr>
              <a:t>MULTITHREADING IN JAVA</a:t>
            </a:r>
            <a:endParaRPr lang="en-IN" sz="2400" b="1" dirty="0">
              <a:effectLst/>
              <a:latin typeface="Nunito Sans" pitchFamily="2" charset="0"/>
              <a:ea typeface="Calibri" panose="020F0502020204030204" pitchFamily="34" charset="0"/>
              <a:cs typeface="Times New Roman" panose="02020603050405020304" pitchFamily="18" charset="0"/>
            </a:endParaRPr>
          </a:p>
          <a:p>
            <a:pPr marL="342900"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Multithreading is a Java feature that allows concurrent execution of two or more parts of a program for maximum utilization of CPU.</a:t>
            </a:r>
          </a:p>
          <a:p>
            <a:pPr marL="342900"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Each part of such program is called a thread. So, threads are light-weight processes within a process.</a:t>
            </a:r>
            <a:br>
              <a:rPr lang="en-US" sz="2400" dirty="0">
                <a:effectLst/>
                <a:latin typeface="Nunito Sans" pitchFamily="2" charset="0"/>
                <a:ea typeface="Times New Roman" panose="02020603050405020304" pitchFamily="18" charset="0"/>
                <a:cs typeface="Times New Roman" panose="02020603050405020304" pitchFamily="18" charset="0"/>
              </a:rPr>
            </a:br>
            <a:br>
              <a:rPr lang="en-US" sz="2400" dirty="0">
                <a:effectLst/>
                <a:latin typeface="Nunito Sans" pitchFamily="2" charset="0"/>
                <a:ea typeface="Times New Roman" panose="02020603050405020304" pitchFamily="18" charset="0"/>
                <a:cs typeface="Times New Roman" panose="02020603050405020304" pitchFamily="18" charset="0"/>
              </a:rPr>
            </a:br>
            <a:r>
              <a:rPr lang="en-US" sz="2400" dirty="0">
                <a:effectLst/>
                <a:latin typeface="Nunito Sans" pitchFamily="2" charset="0"/>
                <a:ea typeface="Times New Roman" panose="02020603050405020304" pitchFamily="18" charset="0"/>
                <a:cs typeface="Times New Roman" panose="02020603050405020304" pitchFamily="18" charset="0"/>
              </a:rPr>
              <a:t>Threads can be created by using two mechanisms :</a:t>
            </a:r>
            <a:br>
              <a:rPr lang="en-US" sz="2400" dirty="0">
                <a:effectLst/>
                <a:latin typeface="Nunito Sans" pitchFamily="2" charset="0"/>
                <a:ea typeface="Times New Roman" panose="02020603050405020304" pitchFamily="18" charset="0"/>
                <a:cs typeface="Times New Roman" panose="02020603050405020304" pitchFamily="18" charset="0"/>
              </a:rPr>
            </a:br>
            <a:r>
              <a:rPr lang="en-US" sz="2400" dirty="0">
                <a:effectLst/>
                <a:latin typeface="Nunito Sans" pitchFamily="2" charset="0"/>
                <a:ea typeface="Times New Roman" panose="02020603050405020304" pitchFamily="18" charset="0"/>
                <a:cs typeface="Times New Roman" panose="02020603050405020304" pitchFamily="18" charset="0"/>
              </a:rPr>
              <a:t>1. Extending the Thread class</a:t>
            </a:r>
            <a:br>
              <a:rPr lang="en-US" sz="2400" dirty="0">
                <a:effectLst/>
                <a:latin typeface="Nunito Sans" pitchFamily="2" charset="0"/>
                <a:ea typeface="Times New Roman" panose="02020603050405020304" pitchFamily="18" charset="0"/>
                <a:cs typeface="Times New Roman" panose="02020603050405020304" pitchFamily="18" charset="0"/>
              </a:rPr>
            </a:br>
            <a:r>
              <a:rPr lang="en-US" sz="2400" dirty="0">
                <a:effectLst/>
                <a:latin typeface="Nunito Sans" pitchFamily="2" charset="0"/>
                <a:ea typeface="Times New Roman" panose="02020603050405020304" pitchFamily="18" charset="0"/>
                <a:cs typeface="Times New Roman" panose="02020603050405020304" pitchFamily="18" charset="0"/>
              </a:rPr>
              <a:t>2. Implementing the Runnable Interface</a:t>
            </a:r>
            <a:br>
              <a:rPr lang="en-US" sz="2400" dirty="0">
                <a:effectLst/>
                <a:latin typeface="Nunito Sans" pitchFamily="2" charset="0"/>
                <a:ea typeface="Times New Roman" panose="02020603050405020304" pitchFamily="18" charset="0"/>
                <a:cs typeface="Times New Roman" panose="02020603050405020304" pitchFamily="18" charset="0"/>
              </a:rPr>
            </a:b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ACCCC7B0-DFC9-AB2C-4705-FE107F99307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C24312-0B5C-7E3A-B511-5508FF1E660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CF7A541-A9EA-0FA3-B469-94CE107FC491}"/>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spTree>
    <p:extLst>
      <p:ext uri="{BB962C8B-B14F-4D97-AF65-F5344CB8AC3E}">
        <p14:creationId xmlns:p14="http://schemas.microsoft.com/office/powerpoint/2010/main" val="32042343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ED7C751-825D-EB34-D70F-936F74069AE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66CEF78-1AA6-7C29-E033-60DCF9DD2F3D}"/>
              </a:ext>
            </a:extLst>
          </p:cNvPr>
          <p:cNvSpPr txBox="1"/>
          <p:nvPr/>
        </p:nvSpPr>
        <p:spPr>
          <a:xfrm>
            <a:off x="642479" y="1038306"/>
            <a:ext cx="10907041" cy="628530"/>
          </a:xfrm>
          <a:prstGeom prst="rect">
            <a:avLst/>
          </a:prstGeom>
          <a:noFill/>
          <a:ln>
            <a:noFill/>
          </a:ln>
        </p:spPr>
        <p:txBody>
          <a:bodyPr spcFirstLastPara="1" wrap="square" lIns="91425" tIns="45700" rIns="91425" bIns="45700" anchor="t" anchorCtr="0">
            <a:spAutoFit/>
          </a:bodyPr>
          <a:lstStyle/>
          <a:p>
            <a:pPr fontAlgn="base">
              <a:lnSpc>
                <a:spcPct val="107000"/>
              </a:lnSpc>
              <a:spcAft>
                <a:spcPts val="1125"/>
              </a:spcAft>
            </a:pPr>
            <a:r>
              <a:rPr lang="en-US" sz="2400" b="1" kern="1800" dirty="0">
                <a:effectLst/>
                <a:latin typeface="Nunito Sans" pitchFamily="2" charset="0"/>
                <a:ea typeface="Times New Roman" panose="02020603050405020304" pitchFamily="18" charset="0"/>
                <a:cs typeface="Times New Roman" panose="02020603050405020304" pitchFamily="18" charset="0"/>
              </a:rPr>
              <a:t>MULTITHREADING – Life Cycle</a:t>
            </a:r>
            <a:endParaRPr lang="en-IN" sz="24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5476ABAD-2D32-5CC9-DD18-7CD539B5D16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45A674F-3831-204A-63DB-22248B84A74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D1AB406A-4D83-9018-391D-930FFD0EB647}"/>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pic>
        <p:nvPicPr>
          <p:cNvPr id="3" name="Picture 2">
            <a:extLst>
              <a:ext uri="{FF2B5EF4-FFF2-40B4-BE49-F238E27FC236}">
                <a16:creationId xmlns:a16="http://schemas.microsoft.com/office/drawing/2014/main" id="{97263AF3-F85F-DC5A-C281-09EC479F7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142" y="1403136"/>
            <a:ext cx="7442714" cy="5191164"/>
          </a:xfrm>
          <a:prstGeom prst="rect">
            <a:avLst/>
          </a:prstGeom>
        </p:spPr>
      </p:pic>
    </p:spTree>
    <p:extLst>
      <p:ext uri="{BB962C8B-B14F-4D97-AF65-F5344CB8AC3E}">
        <p14:creationId xmlns:p14="http://schemas.microsoft.com/office/powerpoint/2010/main" val="29016157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E5DEFF5-5B4E-84A8-CFF3-18F0EBDF610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0A82E58-80D7-5F28-4A59-B9D6C2DC3038}"/>
              </a:ext>
            </a:extLst>
          </p:cNvPr>
          <p:cNvSpPr txBox="1"/>
          <p:nvPr/>
        </p:nvSpPr>
        <p:spPr>
          <a:xfrm>
            <a:off x="642479" y="1038306"/>
            <a:ext cx="10907041" cy="5819694"/>
          </a:xfrm>
          <a:prstGeom prst="rect">
            <a:avLst/>
          </a:prstGeom>
          <a:noFill/>
          <a:ln>
            <a:noFill/>
          </a:ln>
        </p:spPr>
        <p:txBody>
          <a:bodyPr spcFirstLastPara="1" wrap="square" lIns="91425" tIns="45700" rIns="91425" bIns="45700" anchor="t" anchorCtr="0">
            <a:spAutoFit/>
          </a:bodyPr>
          <a:lstStyle/>
          <a:p>
            <a:pPr fontAlgn="base">
              <a:lnSpc>
                <a:spcPct val="107000"/>
              </a:lnSpc>
              <a:spcAft>
                <a:spcPts val="1125"/>
              </a:spcAft>
            </a:pPr>
            <a:r>
              <a:rPr lang="en-US" sz="2400" b="1" kern="1800" dirty="0">
                <a:effectLst/>
                <a:latin typeface="Nunito Sans" pitchFamily="2" charset="0"/>
                <a:ea typeface="Times New Roman" panose="02020603050405020304" pitchFamily="18" charset="0"/>
                <a:cs typeface="Times New Roman" panose="02020603050405020304" pitchFamily="18" charset="0"/>
              </a:rPr>
              <a:t>MULTITHREADING IN </a:t>
            </a:r>
            <a:r>
              <a:rPr lang="en-US" sz="2400" b="1" kern="1800" dirty="0">
                <a:latin typeface="Nunito Sans" pitchFamily="2" charset="0"/>
                <a:ea typeface="Times New Roman" panose="02020603050405020304" pitchFamily="18" charset="0"/>
                <a:cs typeface="Times New Roman" panose="02020603050405020304" pitchFamily="18" charset="0"/>
              </a:rPr>
              <a:t>Default Methods</a:t>
            </a:r>
            <a:endParaRPr lang="en-IN" sz="2400" b="1" dirty="0">
              <a:effectLst/>
              <a:latin typeface="Nunito Sans" pitchFamily="2" charset="0"/>
              <a:ea typeface="Calibri" panose="020F0502020204030204" pitchFamily="34" charset="0"/>
              <a:cs typeface="Times New Roman" panose="02020603050405020304" pitchFamily="18" charset="0"/>
            </a:endParaRP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getName(): It is used for Obtaining a thread’s name</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getPriority(): Obtain a thread’s priority</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isAlive(): Determine if a thread is still running</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join(): Wait for a thread to terminate</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run(): Entry point for the thread</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sleep(): suspend a thread for a period of time</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start(): start a thread by calling its run() method</a:t>
            </a:r>
            <a:br>
              <a:rPr lang="en-US" sz="2400" dirty="0">
                <a:effectLst/>
                <a:latin typeface="Nunito Sans" pitchFamily="2" charset="0"/>
                <a:ea typeface="Times New Roman" panose="02020603050405020304" pitchFamily="18" charset="0"/>
                <a:cs typeface="Times New Roman" panose="02020603050405020304" pitchFamily="18" charset="0"/>
              </a:rPr>
            </a:b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B3522E83-049A-0A22-301E-60BA9D9846E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055B3C6-DCAA-EAD9-2041-18198D00657B}"/>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B2FED11-C665-BA03-07A2-68DC9D51732D}"/>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spTree>
    <p:extLst>
      <p:ext uri="{BB962C8B-B14F-4D97-AF65-F5344CB8AC3E}">
        <p14:creationId xmlns:p14="http://schemas.microsoft.com/office/powerpoint/2010/main" val="3641750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B12F26B-E828-ECFD-C443-7EDADDAFB1A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B47AA6F-A374-4701-3754-C6047EF769CE}"/>
              </a:ext>
            </a:extLst>
          </p:cNvPr>
          <p:cNvSpPr txBox="1"/>
          <p:nvPr/>
        </p:nvSpPr>
        <p:spPr>
          <a:xfrm>
            <a:off x="642479" y="1038306"/>
            <a:ext cx="10907041" cy="5734863"/>
          </a:xfrm>
          <a:prstGeom prst="rect">
            <a:avLst/>
          </a:prstGeom>
          <a:noFill/>
          <a:ln>
            <a:noFill/>
          </a:ln>
        </p:spPr>
        <p:txBody>
          <a:bodyPr spcFirstLastPara="1" wrap="square" lIns="91425" tIns="45700" rIns="91425" bIns="45700" anchor="t" anchorCtr="0">
            <a:spAutoFit/>
          </a:bodyPr>
          <a:lstStyle/>
          <a:p>
            <a:pPr>
              <a:lnSpc>
                <a:spcPct val="150000"/>
              </a:lnSpc>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Collections</a:t>
            </a:r>
            <a:endParaRPr lang="en-IN" sz="2400" b="1" dirty="0">
              <a:effectLst/>
              <a:latin typeface="Nunito Sans" pitchFamily="2" charset="0"/>
              <a:ea typeface="Calibri" panose="020F0502020204030204" pitchFamily="34" charset="0"/>
              <a:cs typeface="Times New Roman" panose="02020603050405020304" pitchFamily="18" charset="0"/>
            </a:endParaRPr>
          </a:p>
          <a:p>
            <a:pPr marL="342900" indent="-342900">
              <a:lnSpc>
                <a:spcPct val="150000"/>
              </a:lnSpc>
              <a:buFont typeface="Symbol" panose="05050102010706020507" pitchFamily="18" charset="2"/>
              <a:buChar char=""/>
            </a:pPr>
            <a:r>
              <a:rPr lang="en-US" sz="2400" dirty="0">
                <a:latin typeface="Nunito Sans" pitchFamily="2" charset="0"/>
              </a:rPr>
              <a:t>It provides readymade architecture.</a:t>
            </a:r>
          </a:p>
          <a:p>
            <a:pPr marL="342900" lvl="0" indent="-342900">
              <a:lnSpc>
                <a:spcPct val="150000"/>
              </a:lnSpc>
              <a:buFont typeface="Symbol" panose="05050102010706020507" pitchFamily="18" charset="2"/>
              <a:buChar char=""/>
            </a:pPr>
            <a:r>
              <a:rPr lang="en-US" sz="2400" dirty="0">
                <a:effectLst/>
                <a:latin typeface="Nunito Sans" pitchFamily="2" charset="0"/>
                <a:ea typeface="Times New Roman" panose="02020603050405020304" pitchFamily="18" charset="0"/>
              </a:rPr>
              <a:t>The Collection in Java is a framework that provides an architecture to store and manipulate the group of objects.</a:t>
            </a:r>
            <a:endParaRPr lang="en-IN" sz="2400" dirty="0">
              <a:effectLst/>
              <a:latin typeface="Nunito Sans" pitchFamily="2"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2400" dirty="0">
                <a:effectLst/>
                <a:latin typeface="Nunito Sans" pitchFamily="2" charset="0"/>
                <a:ea typeface="Times New Roman" panose="02020603050405020304" pitchFamily="18" charset="0"/>
              </a:rPr>
              <a:t>Java Collections can achieve all the operations that you perform on a data such as searching, </a:t>
            </a:r>
            <a:r>
              <a:rPr lang="en-US" sz="2400" dirty="0" err="1">
                <a:effectLst/>
                <a:latin typeface="Nunito Sans" pitchFamily="2" charset="0"/>
                <a:ea typeface="Times New Roman" panose="02020603050405020304" pitchFamily="18" charset="0"/>
              </a:rPr>
              <a:t>sortinsg</a:t>
            </a:r>
            <a:r>
              <a:rPr lang="en-US" sz="2400" dirty="0">
                <a:effectLst/>
                <a:latin typeface="Nunito Sans" pitchFamily="2" charset="0"/>
                <a:ea typeface="Times New Roman" panose="02020603050405020304" pitchFamily="18" charset="0"/>
              </a:rPr>
              <a:t>, insertion, manipulation, and deletion.</a:t>
            </a:r>
            <a:endParaRPr lang="en-IN" sz="2400" dirty="0">
              <a:effectLst/>
              <a:latin typeface="Nunito Sans" pitchFamily="2"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2400" dirty="0">
                <a:effectLst/>
                <a:latin typeface="Nunito Sans" pitchFamily="2" charset="0"/>
                <a:ea typeface="Times New Roman" panose="02020603050405020304" pitchFamily="18" charset="0"/>
              </a:rPr>
              <a:t>Java Collection means a single unit of objects.</a:t>
            </a:r>
          </a:p>
          <a:p>
            <a:pPr marL="342900" lvl="0" indent="-342900">
              <a:lnSpc>
                <a:spcPct val="150000"/>
              </a:lnSpc>
              <a:buFont typeface="Symbol" panose="05050102010706020507" pitchFamily="18" charset="2"/>
              <a:buChar char=""/>
            </a:pPr>
            <a:r>
              <a:rPr lang="en-US" sz="2400" dirty="0">
                <a:effectLst/>
                <a:latin typeface="Nunito Sans" pitchFamily="2" charset="0"/>
                <a:ea typeface="Times New Roman" panose="02020603050405020304" pitchFamily="18" charset="0"/>
              </a:rPr>
              <a:t> Java Collection framework provides many interfaces (Set, List, Map) and classes (ArrayList, Vector, LinkedList,  HashSet, LinkedHashSet, TreeSet etc…).</a:t>
            </a:r>
            <a:endParaRPr lang="en-IN" sz="2400" dirty="0">
              <a:effectLst/>
              <a:latin typeface="Nunito Sans" pitchFamily="2" charset="0"/>
              <a:ea typeface="Times New Roman" panose="02020603050405020304" pitchFamily="18" charset="0"/>
            </a:endParaRPr>
          </a:p>
        </p:txBody>
      </p:sp>
      <p:sp>
        <p:nvSpPr>
          <p:cNvPr id="115" name="Google Shape;115;p3">
            <a:extLst>
              <a:ext uri="{FF2B5EF4-FFF2-40B4-BE49-F238E27FC236}">
                <a16:creationId xmlns:a16="http://schemas.microsoft.com/office/drawing/2014/main" id="{B807075C-8A61-8967-562F-562273EDAF5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B1BB486-A348-CDD5-6350-EDA216503E3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2A8D9C1-E79D-8863-9EFB-92AEF7D46476}"/>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spTree>
    <p:extLst>
      <p:ext uri="{BB962C8B-B14F-4D97-AF65-F5344CB8AC3E}">
        <p14:creationId xmlns:p14="http://schemas.microsoft.com/office/powerpoint/2010/main" val="1977652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6CF7CA3-3EBD-84C5-1C6C-C3FC8105B2B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4CF25C8-A4D4-BABA-3E6A-7370DDE8BB15}"/>
              </a:ext>
            </a:extLst>
          </p:cNvPr>
          <p:cNvSpPr txBox="1"/>
          <p:nvPr/>
        </p:nvSpPr>
        <p:spPr>
          <a:xfrm>
            <a:off x="642479" y="819079"/>
            <a:ext cx="10907041" cy="748883"/>
          </a:xfrm>
          <a:prstGeom prst="rect">
            <a:avLst/>
          </a:prstGeom>
          <a:noFill/>
          <a:ln>
            <a:noFill/>
          </a:ln>
        </p:spPr>
        <p:txBody>
          <a:bodyPr spcFirstLastPara="1" wrap="square" lIns="91425" tIns="45700" rIns="91425" bIns="45700" anchor="t" anchorCtr="0">
            <a:spAutoFit/>
          </a:bodyPr>
          <a:lstStyle/>
          <a:p>
            <a:pPr>
              <a:lnSpc>
                <a:spcPct val="150000"/>
              </a:lnSpc>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Collections</a:t>
            </a:r>
            <a:endParaRPr lang="en-IN" sz="24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6807F2F3-D061-A48E-9360-311C940386B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92F7F13-4B15-EFB2-825E-C7A2480226C0}"/>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21D7BF6-16C1-5B7B-3E34-1FB0CA4A71CF}"/>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pic>
        <p:nvPicPr>
          <p:cNvPr id="2" name="Picture 1">
            <a:extLst>
              <a:ext uri="{FF2B5EF4-FFF2-40B4-BE49-F238E27FC236}">
                <a16:creationId xmlns:a16="http://schemas.microsoft.com/office/drawing/2014/main" id="{9EA3C3D4-9945-36FE-0630-25267226A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351" y="1355938"/>
            <a:ext cx="9963481" cy="4827178"/>
          </a:xfrm>
          <a:prstGeom prst="rect">
            <a:avLst/>
          </a:prstGeom>
        </p:spPr>
      </p:pic>
    </p:spTree>
    <p:extLst>
      <p:ext uri="{BB962C8B-B14F-4D97-AF65-F5344CB8AC3E}">
        <p14:creationId xmlns:p14="http://schemas.microsoft.com/office/powerpoint/2010/main" val="15000283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1FBD241-7DF1-4E4E-DDA6-79FC77E7AA5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D3D131F-8A4E-A398-33B0-82291E2ECFE6}"/>
              </a:ext>
            </a:extLst>
          </p:cNvPr>
          <p:cNvSpPr txBox="1"/>
          <p:nvPr/>
        </p:nvSpPr>
        <p:spPr>
          <a:xfrm>
            <a:off x="642479" y="819079"/>
            <a:ext cx="10907041" cy="1405473"/>
          </a:xfrm>
          <a:prstGeom prst="rect">
            <a:avLst/>
          </a:prstGeom>
          <a:noFill/>
          <a:ln>
            <a:noFill/>
          </a:ln>
        </p:spPr>
        <p:txBody>
          <a:bodyPr spcFirstLastPara="1" wrap="square" lIns="91425" tIns="45700" rIns="91425" bIns="45700" anchor="t" anchorCtr="0">
            <a:spAutoFit/>
          </a:bodyPr>
          <a:lstStyle/>
          <a:p>
            <a:pPr>
              <a:lnSpc>
                <a:spcPct val="150000"/>
              </a:lnSpc>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Collections</a:t>
            </a:r>
          </a:p>
          <a:p>
            <a:pPr>
              <a:lnSpc>
                <a:spcPct val="150000"/>
              </a:lnSpc>
              <a:spcAft>
                <a:spcPts val="800"/>
              </a:spcAft>
            </a:pPr>
            <a:endParaRPr lang="en-US" sz="2400" b="1" dirty="0">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2A6CCF10-F994-509A-56C0-743E901147D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BBDC6B-2AC8-CF6E-DD34-0B5937DE8594}"/>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BCF449A-0BAC-0E6E-A1C7-EB303834565C}"/>
              </a:ext>
            </a:extLst>
          </p:cNvPr>
          <p:cNvPicPr preferRelativeResize="0"/>
          <p:nvPr/>
        </p:nvPicPr>
        <p:blipFill rotWithShape="1">
          <a:blip r:embed="rId3"/>
          <a:srcRect/>
          <a:stretch>
            <a:fillRect/>
          </a:stretch>
        </p:blipFill>
        <p:spPr>
          <a:xfrm>
            <a:off x="9045373" y="6330600"/>
            <a:ext cx="2356664" cy="298800"/>
          </a:xfrm>
          <a:prstGeom prst="rect">
            <a:avLst/>
          </a:prstGeom>
          <a:noFill/>
          <a:ln>
            <a:noFill/>
          </a:ln>
        </p:spPr>
      </p:pic>
      <p:graphicFrame>
        <p:nvGraphicFramePr>
          <p:cNvPr id="3" name="Table 2">
            <a:extLst>
              <a:ext uri="{FF2B5EF4-FFF2-40B4-BE49-F238E27FC236}">
                <a16:creationId xmlns:a16="http://schemas.microsoft.com/office/drawing/2014/main" id="{6B0489D3-C68A-9C9D-5E38-EBAE4B1DE6D8}"/>
              </a:ext>
            </a:extLst>
          </p:cNvPr>
          <p:cNvGraphicFramePr>
            <a:graphicFrameLocks noGrp="1"/>
          </p:cNvGraphicFramePr>
          <p:nvPr>
            <p:extLst>
              <p:ext uri="{D42A27DB-BD31-4B8C-83A1-F6EECF244321}">
                <p14:modId xmlns:p14="http://schemas.microsoft.com/office/powerpoint/2010/main" val="291109702"/>
              </p:ext>
            </p:extLst>
          </p:nvPr>
        </p:nvGraphicFramePr>
        <p:xfrm>
          <a:off x="83574" y="1545086"/>
          <a:ext cx="12024852" cy="4257360"/>
        </p:xfrm>
        <a:graphic>
          <a:graphicData uri="http://schemas.openxmlformats.org/drawingml/2006/table">
            <a:tbl>
              <a:tblPr firstRow="1" bandRow="1">
                <a:tableStyleId>{21E4AEA4-8DFA-4A89-87EB-49C32662AFE0}</a:tableStyleId>
              </a:tblPr>
              <a:tblGrid>
                <a:gridCol w="6012426">
                  <a:extLst>
                    <a:ext uri="{9D8B030D-6E8A-4147-A177-3AD203B41FA5}">
                      <a16:colId xmlns:a16="http://schemas.microsoft.com/office/drawing/2014/main" val="1565831906"/>
                    </a:ext>
                  </a:extLst>
                </a:gridCol>
                <a:gridCol w="6012426">
                  <a:extLst>
                    <a:ext uri="{9D8B030D-6E8A-4147-A177-3AD203B41FA5}">
                      <a16:colId xmlns:a16="http://schemas.microsoft.com/office/drawing/2014/main" val="3434779779"/>
                    </a:ext>
                  </a:extLst>
                </a:gridCol>
              </a:tblGrid>
              <a:tr h="370840">
                <a:tc>
                  <a:txBody>
                    <a:bodyPr/>
                    <a:lstStyle/>
                    <a:p>
                      <a:pPr>
                        <a:lnSpc>
                          <a:spcPct val="107000"/>
                        </a:lnSpc>
                        <a:spcAft>
                          <a:spcPts val="800"/>
                        </a:spcAft>
                      </a:pP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ArrayList</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800"/>
                        </a:spcAft>
                      </a:pP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LinkedList</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3313143463"/>
                  </a:ext>
                </a:extLst>
              </a:tr>
              <a:tr h="370840">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1) ArrayList internally uses a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dynamic array</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to store the elements.</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a:solidFill>
                            <a:schemeClr val="tx1"/>
                          </a:solidFill>
                          <a:effectLst/>
                          <a:latin typeface="Nunito Sans" pitchFamily="2" charset="0"/>
                          <a:ea typeface="Times New Roman" panose="02020603050405020304" pitchFamily="18" charset="0"/>
                          <a:cs typeface="Times New Roman" panose="02020603050405020304" pitchFamily="18" charset="0"/>
                        </a:rPr>
                        <a:t>LinkedList internally uses a </a:t>
                      </a:r>
                      <a:endParaRPr lang="en-IN" sz="180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a:solidFill>
                            <a:schemeClr val="tx1"/>
                          </a:solidFill>
                          <a:effectLst/>
                          <a:latin typeface="Nunito Sans" pitchFamily="2" charset="0"/>
                          <a:ea typeface="Times New Roman" panose="02020603050405020304" pitchFamily="18" charset="0"/>
                          <a:cs typeface="Times New Roman" panose="02020603050405020304" pitchFamily="18" charset="0"/>
                        </a:rPr>
                        <a:t>doubly linked list</a:t>
                      </a:r>
                      <a:r>
                        <a:rPr lang="en-IN" sz="1800">
                          <a:solidFill>
                            <a:schemeClr val="tx1"/>
                          </a:solidFill>
                          <a:effectLst/>
                          <a:latin typeface="Nunito Sans" pitchFamily="2" charset="0"/>
                          <a:ea typeface="Times New Roman" panose="02020603050405020304" pitchFamily="18" charset="0"/>
                          <a:cs typeface="Times New Roman" panose="02020603050405020304" pitchFamily="18" charset="0"/>
                        </a:rPr>
                        <a:t> to store the elements.</a:t>
                      </a:r>
                      <a:endParaRPr lang="en-IN" sz="180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23685990"/>
                  </a:ext>
                </a:extLst>
              </a:tr>
              <a:tr h="370840">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2) Manipulation with ArrayList is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slow</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because it internally uses an array. If any element is removed from the array, all the other elements are shifted in memory.</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Manipulation with LinkedList is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faster</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than ArrayList </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because it uses a doubly linked list, so no bit shifting is</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required in memory.</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66574314"/>
                  </a:ext>
                </a:extLst>
              </a:tr>
              <a:tr h="370840">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3) ArrayList is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better for storing and accessing</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data.</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LinkedList is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better for manipulating</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data.</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73808187"/>
                  </a:ext>
                </a:extLst>
              </a:tr>
              <a:tr h="370840">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5) Generally, when an ArrayList is initialized, a default capacity of 10 is assigned to the ArrayList.</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There is no case of default capacity in a LinkedList. </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In LinkedList, an empty list is created when a </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LinkedList is initialized.</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80719397"/>
                  </a:ext>
                </a:extLst>
              </a:tr>
            </a:tbl>
          </a:graphicData>
        </a:graphic>
      </p:graphicFrame>
    </p:spTree>
    <p:extLst>
      <p:ext uri="{BB962C8B-B14F-4D97-AF65-F5344CB8AC3E}">
        <p14:creationId xmlns:p14="http://schemas.microsoft.com/office/powerpoint/2010/main" val="823156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DB14546-C944-B2D0-5601-21FE3CE4279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9DBD84F-7A0C-3B9F-2666-94CE244C8BA0}"/>
              </a:ext>
            </a:extLst>
          </p:cNvPr>
          <p:cNvSpPr txBox="1"/>
          <p:nvPr/>
        </p:nvSpPr>
        <p:spPr>
          <a:xfrm>
            <a:off x="642479" y="819079"/>
            <a:ext cx="10907041" cy="6370934"/>
          </a:xfrm>
          <a:prstGeom prst="rect">
            <a:avLst/>
          </a:prstGeom>
          <a:noFill/>
          <a:ln>
            <a:noFill/>
          </a:ln>
        </p:spPr>
        <p:txBody>
          <a:bodyPr spcFirstLastPara="1" wrap="square" lIns="91425" tIns="45700" rIns="91425" bIns="45700" anchor="t" anchorCtr="0">
            <a:spAutoFit/>
          </a:bodyPr>
          <a:lstStyle/>
          <a:p>
            <a:pPr>
              <a:spcAft>
                <a:spcPts val="800"/>
              </a:spcAft>
            </a:pPr>
            <a:endParaRPr lang="en-US" sz="2400" b="1" dirty="0">
              <a:effectLst/>
              <a:latin typeface="Nunito Sans" pitchFamily="2" charset="0"/>
              <a:ea typeface="Calibri" panose="020F0502020204030204" pitchFamily="34" charset="0"/>
              <a:cs typeface="Times New Roman" panose="02020603050405020304" pitchFamily="18" charset="0"/>
            </a:endParaRPr>
          </a:p>
          <a:p>
            <a:pPr>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JDBC</a:t>
            </a:r>
          </a:p>
          <a:p>
            <a:pPr>
              <a:lnSpc>
                <a:spcPct val="150000"/>
              </a:lnSpc>
              <a:spcAft>
                <a:spcPts val="800"/>
              </a:spcAft>
            </a:pPr>
            <a:r>
              <a:rPr lang="en-US" sz="2400" dirty="0">
                <a:effectLst/>
                <a:latin typeface="Nunito Sans" pitchFamily="2" charset="0"/>
                <a:ea typeface="Calibri" panose="020F0502020204030204" pitchFamily="34" charset="0"/>
                <a:cs typeface="Times New Roman" panose="02020603050405020304" pitchFamily="18" charset="0"/>
              </a:rPr>
              <a:t>JDBC stands for Java Database Connectivity, which is a standard Java API for database-independent connectivity between the Java programming language and a wide range of databases.</a:t>
            </a:r>
          </a:p>
          <a:p>
            <a:pPr>
              <a:spcAft>
                <a:spcPts val="800"/>
              </a:spcAft>
            </a:pPr>
            <a:endParaRPr lang="en-US" sz="2400" dirty="0">
              <a:effectLst/>
              <a:latin typeface="Nunito Sans" pitchFamily="2" charset="0"/>
              <a:ea typeface="Calibri" panose="020F0502020204030204" pitchFamily="34" charset="0"/>
              <a:cs typeface="Times New Roman" panose="02020603050405020304" pitchFamily="18" charset="0"/>
            </a:endParaRPr>
          </a:p>
          <a:p>
            <a:pPr marL="800100" lvl="1" indent="-342900">
              <a:lnSpc>
                <a:spcPct val="150000"/>
              </a:lnSpc>
              <a:spcAft>
                <a:spcPts val="8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Making a connection to a database</a:t>
            </a:r>
          </a:p>
          <a:p>
            <a:pPr marL="800100" lvl="1" indent="-342900">
              <a:lnSpc>
                <a:spcPct val="150000"/>
              </a:lnSpc>
              <a:spcAft>
                <a:spcPts val="8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Creating SQL or MySQL statements</a:t>
            </a:r>
          </a:p>
          <a:p>
            <a:pPr marL="800100" lvl="1" indent="-342900">
              <a:lnSpc>
                <a:spcPct val="150000"/>
              </a:lnSpc>
              <a:spcAft>
                <a:spcPts val="8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Executing SQL or MySQL queries in the database</a:t>
            </a:r>
          </a:p>
          <a:p>
            <a:pPr marL="800100" lvl="1" indent="-342900">
              <a:lnSpc>
                <a:spcPct val="150000"/>
              </a:lnSpc>
              <a:spcAft>
                <a:spcPts val="8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Viewing &amp; Modifying the resulting records</a:t>
            </a:r>
          </a:p>
          <a:p>
            <a:pPr>
              <a:spcAft>
                <a:spcPts val="800"/>
              </a:spcAft>
            </a:pPr>
            <a:endParaRPr lang="en-US" sz="2400" dirty="0">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7D30D6E5-5E7E-CD7A-1AA4-EBE96BD4EEA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6DA16D3-2046-0B10-2212-AA83587BDC8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184E2D4-9815-FE4E-5BAC-DC5C73D4F3F8}"/>
              </a:ext>
            </a:extLst>
          </p:cNvPr>
          <p:cNvPicPr preferRelativeResize="0"/>
          <p:nvPr/>
        </p:nvPicPr>
        <p:blipFill rotWithShape="1">
          <a:blip r:embed="rId3"/>
          <a:srcRect/>
          <a:stretch>
            <a:fillRect/>
          </a:stretch>
        </p:blipFill>
        <p:spPr>
          <a:xfrm>
            <a:off x="9045373" y="6330600"/>
            <a:ext cx="2356664" cy="298800"/>
          </a:xfrm>
          <a:prstGeom prst="rect">
            <a:avLst/>
          </a:prstGeom>
          <a:noFill/>
          <a:ln>
            <a:noFill/>
          </a:ln>
        </p:spPr>
      </p:pic>
    </p:spTree>
    <p:extLst>
      <p:ext uri="{BB962C8B-B14F-4D97-AF65-F5344CB8AC3E}">
        <p14:creationId xmlns:p14="http://schemas.microsoft.com/office/powerpoint/2010/main" val="5909547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2758A1B-9F1F-D8A4-672A-B8A1151479E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58A2D0E-C36D-D180-4107-9D58318D7635}"/>
              </a:ext>
            </a:extLst>
          </p:cNvPr>
          <p:cNvSpPr txBox="1"/>
          <p:nvPr/>
        </p:nvSpPr>
        <p:spPr>
          <a:xfrm>
            <a:off x="642479" y="819079"/>
            <a:ext cx="10907041" cy="1979989"/>
          </a:xfrm>
          <a:prstGeom prst="rect">
            <a:avLst/>
          </a:prstGeom>
          <a:noFill/>
          <a:ln>
            <a:noFill/>
          </a:ln>
        </p:spPr>
        <p:txBody>
          <a:bodyPr spcFirstLastPara="1" wrap="square" lIns="91425" tIns="45700" rIns="91425" bIns="45700" anchor="t" anchorCtr="0">
            <a:spAutoFit/>
          </a:bodyPr>
          <a:lstStyle/>
          <a:p>
            <a:pPr>
              <a:spcAft>
                <a:spcPts val="800"/>
              </a:spcAft>
            </a:pPr>
            <a:endParaRPr lang="en-US" sz="2400" b="1" dirty="0">
              <a:effectLst/>
              <a:latin typeface="Nunito Sans" pitchFamily="2" charset="0"/>
              <a:ea typeface="Calibri" panose="020F0502020204030204" pitchFamily="34" charset="0"/>
              <a:cs typeface="Times New Roman" panose="02020603050405020304" pitchFamily="18" charset="0"/>
            </a:endParaRPr>
          </a:p>
          <a:p>
            <a:pPr>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JDBC Connectivity Steps</a:t>
            </a:r>
          </a:p>
          <a:p>
            <a:pPr>
              <a:spcAft>
                <a:spcPts val="800"/>
              </a:spcAft>
            </a:pPr>
            <a:endParaRPr lang="en-US" sz="2400" b="1" dirty="0">
              <a:effectLst/>
              <a:latin typeface="Nunito Sans" pitchFamily="2" charset="0"/>
              <a:ea typeface="Calibri" panose="020F0502020204030204" pitchFamily="34" charset="0"/>
              <a:cs typeface="Times New Roman" panose="02020603050405020304" pitchFamily="18" charset="0"/>
            </a:endParaRPr>
          </a:p>
          <a:p>
            <a:pPr>
              <a:spcAft>
                <a:spcPts val="800"/>
              </a:spcAft>
            </a:pPr>
            <a:endParaRPr lang="en-US" sz="2400" dirty="0">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0AC72E96-AAAB-AC13-F010-A9FA4242A7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853DB63-8278-D92E-C611-EF1E0DEE63D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AE8C851-BC9A-0673-2BBC-BEE93BF6F539}"/>
              </a:ext>
            </a:extLst>
          </p:cNvPr>
          <p:cNvPicPr preferRelativeResize="0"/>
          <p:nvPr/>
        </p:nvPicPr>
        <p:blipFill rotWithShape="1">
          <a:blip r:embed="rId3"/>
          <a:srcRect/>
          <a:stretch>
            <a:fillRect/>
          </a:stretch>
        </p:blipFill>
        <p:spPr>
          <a:xfrm>
            <a:off x="9045373" y="6330600"/>
            <a:ext cx="2356664" cy="298800"/>
          </a:xfrm>
          <a:prstGeom prst="rect">
            <a:avLst/>
          </a:prstGeom>
          <a:noFill/>
          <a:ln>
            <a:noFill/>
          </a:ln>
        </p:spPr>
      </p:pic>
      <p:pic>
        <p:nvPicPr>
          <p:cNvPr id="3" name="Picture 2">
            <a:extLst>
              <a:ext uri="{FF2B5EF4-FFF2-40B4-BE49-F238E27FC236}">
                <a16:creationId xmlns:a16="http://schemas.microsoft.com/office/drawing/2014/main" id="{B88DA7B5-A0CD-A59D-F354-AFA4566E7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239" y="1968150"/>
            <a:ext cx="6481148" cy="4661250"/>
          </a:xfrm>
          <a:prstGeom prst="rect">
            <a:avLst/>
          </a:prstGeom>
        </p:spPr>
      </p:pic>
    </p:spTree>
    <p:extLst>
      <p:ext uri="{BB962C8B-B14F-4D97-AF65-F5344CB8AC3E}">
        <p14:creationId xmlns:p14="http://schemas.microsoft.com/office/powerpoint/2010/main" val="7742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36B2F93-3266-F417-EE09-E4D87903D1F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47577D6-F902-3CB1-AC51-BFAB4A4DE9C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7B89D6B-8F0E-6CA0-FA26-561A21092B54}"/>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35715FB-0DD5-3159-DCD3-A62B58F241E3}"/>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4" name="Rectangle 4">
            <a:extLst>
              <a:ext uri="{FF2B5EF4-FFF2-40B4-BE49-F238E27FC236}">
                <a16:creationId xmlns:a16="http://schemas.microsoft.com/office/drawing/2014/main" id="{95027030-EFF6-16B9-5C89-B5F4553ADCC4}"/>
              </a:ext>
            </a:extLst>
          </p:cNvPr>
          <p:cNvSpPr>
            <a:spLocks noChangeArrowheads="1"/>
          </p:cNvSpPr>
          <p:nvPr/>
        </p:nvSpPr>
        <p:spPr bwMode="auto">
          <a:xfrm>
            <a:off x="838800" y="783339"/>
            <a:ext cx="8686800" cy="3073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lnSpc>
                <a:spcPct val="200000"/>
              </a:lnSpc>
              <a:spcBef>
                <a:spcPct val="0"/>
              </a:spcBef>
              <a:buClrTx/>
              <a:buSzTx/>
              <a:buFontTx/>
              <a:buNone/>
            </a:pPr>
            <a:r>
              <a:rPr lang="en-US" altLang="en-US" sz="2500" b="1" dirty="0">
                <a:latin typeface="Nunito Sans" pitchFamily="2" charset="0"/>
              </a:rPr>
              <a:t>What happens at compile time?</a:t>
            </a:r>
          </a:p>
          <a:p>
            <a:pPr eaLnBrk="1" hangingPunct="1">
              <a:lnSpc>
                <a:spcPct val="200000"/>
              </a:lnSpc>
              <a:spcBef>
                <a:spcPct val="0"/>
              </a:spcBef>
              <a:buClrTx/>
              <a:buSzTx/>
              <a:buFontTx/>
              <a:buNone/>
            </a:pPr>
            <a:r>
              <a:rPr lang="en-US" altLang="en-US" sz="2500" dirty="0">
                <a:latin typeface="Nunito Sans" pitchFamily="2" charset="0"/>
              </a:rPr>
              <a:t>At compile time</a:t>
            </a:r>
            <a:r>
              <a:rPr lang="en-US" altLang="en-US" sz="2500" dirty="0">
                <a:solidFill>
                  <a:srgbClr val="FF0000"/>
                </a:solidFill>
                <a:latin typeface="Nunito Sans" pitchFamily="2" charset="0"/>
              </a:rPr>
              <a:t>, java file is compiled by Java Compiler</a:t>
            </a:r>
            <a:r>
              <a:rPr lang="en-US" altLang="en-US" sz="2500" dirty="0">
                <a:latin typeface="Nunito Sans" pitchFamily="2" charset="0"/>
              </a:rPr>
              <a:t> (It does not interact with OS) </a:t>
            </a:r>
            <a:r>
              <a:rPr lang="en-US" altLang="en-US" sz="2500" dirty="0">
                <a:solidFill>
                  <a:srgbClr val="FF0000"/>
                </a:solidFill>
                <a:latin typeface="Nunito Sans" pitchFamily="2" charset="0"/>
              </a:rPr>
              <a:t>and converts the java code into bytecode.</a:t>
            </a:r>
          </a:p>
        </p:txBody>
      </p:sp>
      <p:pic>
        <p:nvPicPr>
          <p:cNvPr id="5" name="Picture 2" descr="javacodecompile.png">
            <a:extLst>
              <a:ext uri="{FF2B5EF4-FFF2-40B4-BE49-F238E27FC236}">
                <a16:creationId xmlns:a16="http://schemas.microsoft.com/office/drawing/2014/main" id="{4DCAB58F-BD68-C7ED-34BE-2EE1F130D2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6731" y="3938768"/>
            <a:ext cx="8770937"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97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302F089-43F3-8FD8-3054-37DBA5EF563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A54999A-1D2B-7A12-2290-9D1CFB156E0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17E1171-EF49-E435-6F04-19E55856F51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E33EC0C-E399-9763-316B-BB67E428CE3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4" name="Rectangle 4">
            <a:extLst>
              <a:ext uri="{FF2B5EF4-FFF2-40B4-BE49-F238E27FC236}">
                <a16:creationId xmlns:a16="http://schemas.microsoft.com/office/drawing/2014/main" id="{5C22F56C-E0BA-AFC7-7854-2B9BC73BF0FD}"/>
              </a:ext>
            </a:extLst>
          </p:cNvPr>
          <p:cNvSpPr>
            <a:spLocks noChangeArrowheads="1"/>
          </p:cNvSpPr>
          <p:nvPr/>
        </p:nvSpPr>
        <p:spPr bwMode="auto">
          <a:xfrm>
            <a:off x="838800" y="783339"/>
            <a:ext cx="8686800" cy="76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lnSpc>
                <a:spcPct val="200000"/>
              </a:lnSpc>
              <a:spcBef>
                <a:spcPct val="0"/>
              </a:spcBef>
              <a:buClrTx/>
              <a:buSzTx/>
              <a:buFontTx/>
              <a:buNone/>
            </a:pPr>
            <a:endParaRPr lang="en-US" altLang="en-US" sz="2500" dirty="0">
              <a:solidFill>
                <a:srgbClr val="FF0000"/>
              </a:solidFill>
              <a:latin typeface="Nunito Sans" pitchFamily="2" charset="0"/>
            </a:endParaRPr>
          </a:p>
        </p:txBody>
      </p:sp>
      <p:sp>
        <p:nvSpPr>
          <p:cNvPr id="2" name="Rectangle 4">
            <a:extLst>
              <a:ext uri="{FF2B5EF4-FFF2-40B4-BE49-F238E27FC236}">
                <a16:creationId xmlns:a16="http://schemas.microsoft.com/office/drawing/2014/main" id="{55C93704-BC4F-E1DD-91F0-26749664DAC4}"/>
              </a:ext>
            </a:extLst>
          </p:cNvPr>
          <p:cNvSpPr>
            <a:spLocks noChangeArrowheads="1"/>
          </p:cNvSpPr>
          <p:nvPr/>
        </p:nvSpPr>
        <p:spPr bwMode="auto">
          <a:xfrm>
            <a:off x="919317" y="976394"/>
            <a:ext cx="86868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2500" b="1" dirty="0">
                <a:latin typeface="Nunito Sans" pitchFamily="2" charset="0"/>
              </a:rPr>
              <a:t>What happens at runtime?</a:t>
            </a:r>
          </a:p>
        </p:txBody>
      </p:sp>
      <p:pic>
        <p:nvPicPr>
          <p:cNvPr id="3" name="Picture 2" descr="run.JPG">
            <a:extLst>
              <a:ext uri="{FF2B5EF4-FFF2-40B4-BE49-F238E27FC236}">
                <a16:creationId xmlns:a16="http://schemas.microsoft.com/office/drawing/2014/main" id="{AB2A41DD-66CD-0671-EE33-8BDC143CD718}"/>
              </a:ext>
            </a:extLst>
          </p:cNvPr>
          <p:cNvPicPr>
            <a:picLocks noChangeAspect="1"/>
          </p:cNvPicPr>
          <p:nvPr/>
        </p:nvPicPr>
        <p:blipFill>
          <a:blip r:embed="rId4">
            <a:extLst>
              <a:ext uri="{28A0092B-C50C-407E-A947-70E740481C1C}">
                <a14:useLocalDpi xmlns:a14="http://schemas.microsoft.com/office/drawing/2010/main" val="0"/>
              </a:ext>
            </a:extLst>
          </a:blip>
          <a:srcRect l="21634" r="28339"/>
          <a:stretch>
            <a:fillRect/>
          </a:stretch>
        </p:blipFill>
        <p:spPr bwMode="auto">
          <a:xfrm>
            <a:off x="1066800" y="1438357"/>
            <a:ext cx="2497394" cy="5353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6852B06E-4BC6-535B-1026-A41C295CD94B}"/>
              </a:ext>
            </a:extLst>
          </p:cNvPr>
          <p:cNvGraphicFramePr>
            <a:graphicFrameLocks noGrp="1"/>
          </p:cNvGraphicFramePr>
          <p:nvPr>
            <p:extLst>
              <p:ext uri="{D42A27DB-BD31-4B8C-83A1-F6EECF244321}">
                <p14:modId xmlns:p14="http://schemas.microsoft.com/office/powerpoint/2010/main" val="540373368"/>
              </p:ext>
            </p:extLst>
          </p:nvPr>
        </p:nvGraphicFramePr>
        <p:xfrm>
          <a:off x="4094189" y="1894666"/>
          <a:ext cx="7568361" cy="3962400"/>
        </p:xfrm>
        <a:graphic>
          <a:graphicData uri="http://schemas.openxmlformats.org/drawingml/2006/table">
            <a:tbl>
              <a:tblPr/>
              <a:tblGrid>
                <a:gridCol w="7568361">
                  <a:extLst>
                    <a:ext uri="{9D8B030D-6E8A-4147-A177-3AD203B41FA5}">
                      <a16:colId xmlns:a16="http://schemas.microsoft.com/office/drawing/2014/main" val="20000"/>
                    </a:ext>
                  </a:extLst>
                </a:gridCol>
              </a:tblGrid>
              <a:tr h="1320800">
                <a:tc>
                  <a:txBody>
                    <a:bodyPr/>
                    <a:lstStyle/>
                    <a:p>
                      <a:pPr algn="just"/>
                      <a:r>
                        <a:rPr lang="en-US" sz="2400" b="1" dirty="0" err="1">
                          <a:solidFill>
                            <a:srgbClr val="000000"/>
                          </a:solidFill>
                          <a:latin typeface="Nunito Sans" pitchFamily="2" charset="0"/>
                        </a:rPr>
                        <a:t>Classloader</a:t>
                      </a:r>
                      <a:r>
                        <a:rPr lang="en-US" sz="2400" b="1" dirty="0">
                          <a:solidFill>
                            <a:srgbClr val="000000"/>
                          </a:solidFill>
                          <a:latin typeface="Nunito Sans" pitchFamily="2" charset="0"/>
                        </a:rPr>
                        <a:t>: </a:t>
                      </a:r>
                      <a:r>
                        <a:rPr lang="en-US" sz="2400" dirty="0">
                          <a:solidFill>
                            <a:srgbClr val="000000"/>
                          </a:solidFill>
                          <a:latin typeface="Nunito Sans" pitchFamily="2" charset="0"/>
                        </a:rPr>
                        <a:t>is the subsystem of JVM that is used to </a:t>
                      </a:r>
                      <a:r>
                        <a:rPr lang="en-US" sz="2400" dirty="0">
                          <a:solidFill>
                            <a:srgbClr val="FF0000"/>
                          </a:solidFill>
                          <a:latin typeface="Nunito Sans" pitchFamily="2" charset="0"/>
                        </a:rPr>
                        <a:t>load class files.</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1320800">
                <a:tc>
                  <a:txBody>
                    <a:bodyPr/>
                    <a:lstStyle/>
                    <a:p>
                      <a:pPr algn="just"/>
                      <a:r>
                        <a:rPr lang="en-US" sz="2400" b="1" dirty="0" err="1">
                          <a:solidFill>
                            <a:srgbClr val="000000"/>
                          </a:solidFill>
                          <a:latin typeface="Nunito Sans" pitchFamily="2" charset="0"/>
                        </a:rPr>
                        <a:t>Bytecode</a:t>
                      </a:r>
                      <a:r>
                        <a:rPr lang="en-US" sz="2400" b="1" dirty="0">
                          <a:solidFill>
                            <a:srgbClr val="000000"/>
                          </a:solidFill>
                          <a:latin typeface="Nunito Sans" pitchFamily="2" charset="0"/>
                        </a:rPr>
                        <a:t> Verifier: </a:t>
                      </a:r>
                      <a:r>
                        <a:rPr lang="en-US" sz="2400" dirty="0">
                          <a:solidFill>
                            <a:srgbClr val="FF0000"/>
                          </a:solidFill>
                          <a:latin typeface="Nunito Sans" pitchFamily="2" charset="0"/>
                        </a:rPr>
                        <a:t>checks the code fragments for illegal code </a:t>
                      </a:r>
                      <a:r>
                        <a:rPr lang="en-US" sz="2400" dirty="0">
                          <a:solidFill>
                            <a:srgbClr val="000000"/>
                          </a:solidFill>
                          <a:latin typeface="Nunito Sans" pitchFamily="2" charset="0"/>
                        </a:rPr>
                        <a:t>that can violate access right to objects.</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r h="1320800">
                <a:tc>
                  <a:txBody>
                    <a:bodyPr/>
                    <a:lstStyle/>
                    <a:p>
                      <a:pPr algn="just"/>
                      <a:r>
                        <a:rPr lang="en-US" sz="2400" b="1" dirty="0">
                          <a:solidFill>
                            <a:srgbClr val="000000"/>
                          </a:solidFill>
                          <a:latin typeface="Nunito Sans" pitchFamily="2" charset="0"/>
                        </a:rPr>
                        <a:t>Interpreter: </a:t>
                      </a:r>
                      <a:r>
                        <a:rPr lang="en-US" sz="2400" dirty="0">
                          <a:solidFill>
                            <a:srgbClr val="000000"/>
                          </a:solidFill>
                          <a:latin typeface="Nunito Sans" pitchFamily="2" charset="0"/>
                        </a:rPr>
                        <a:t>read </a:t>
                      </a:r>
                      <a:r>
                        <a:rPr lang="en-US" sz="2400" dirty="0" err="1">
                          <a:solidFill>
                            <a:srgbClr val="FF0000"/>
                          </a:solidFill>
                          <a:latin typeface="Nunito Sans" pitchFamily="2" charset="0"/>
                        </a:rPr>
                        <a:t>bytecode</a:t>
                      </a:r>
                      <a:r>
                        <a:rPr lang="en-US" sz="2400" dirty="0">
                          <a:solidFill>
                            <a:srgbClr val="FF0000"/>
                          </a:solidFill>
                          <a:latin typeface="Nunito Sans" pitchFamily="2" charset="0"/>
                        </a:rPr>
                        <a:t> stream then execute the instructions.</a:t>
                      </a: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4222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24135C1-E291-67E6-9B19-935C254A8B4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3F1DBE2-7D27-368C-EC0C-283AB7FA2F70}"/>
              </a:ext>
            </a:extLst>
          </p:cNvPr>
          <p:cNvSpPr txBox="1"/>
          <p:nvPr/>
        </p:nvSpPr>
        <p:spPr>
          <a:xfrm>
            <a:off x="755509" y="883618"/>
            <a:ext cx="10907041" cy="5591234"/>
          </a:xfrm>
          <a:prstGeom prst="rect">
            <a:avLst/>
          </a:prstGeom>
          <a:noFill/>
          <a:ln>
            <a:noFill/>
          </a:ln>
        </p:spPr>
        <p:txBody>
          <a:bodyPr spcFirstLastPara="1" wrap="square" lIns="91425" tIns="45700" rIns="91425" bIns="45700" anchor="t" anchorCtr="0">
            <a:spAutoFit/>
          </a:bodyPr>
          <a:lstStyle/>
          <a:p>
            <a:pPr marR="152400">
              <a:lnSpc>
                <a:spcPct val="200000"/>
              </a:lnSpc>
              <a:spcAft>
                <a:spcPts val="800"/>
              </a:spcAft>
            </a:pPr>
            <a:r>
              <a:rPr lang="en-US" sz="2800" b="1" dirty="0">
                <a:effectLst/>
                <a:latin typeface="Nunito Sans" pitchFamily="2" charset="0"/>
                <a:ea typeface="Calibri" panose="020F0502020204030204" pitchFamily="34" charset="0"/>
                <a:cs typeface="Arial" charset="0"/>
              </a:rPr>
              <a:t>JVM JRE JDK</a:t>
            </a:r>
            <a:endParaRPr lang="en-IN" sz="28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200000"/>
              </a:lnSpc>
              <a:buFont typeface="Wingdings" panose="05000000000000000000" pitchFamily="2" charset="2"/>
              <a:buChar char=""/>
            </a:pPr>
            <a:r>
              <a:rPr lang="en-IN" sz="2400" dirty="0">
                <a:effectLst/>
                <a:latin typeface="Nunito Sans" pitchFamily="2" charset="0"/>
                <a:ea typeface="Times New Roman" panose="02020603050405020304" pitchFamily="18" charset="0"/>
                <a:cs typeface="Calibri" panose="020F0502020204030204" pitchFamily="34" charset="0"/>
              </a:rPr>
              <a:t>The java programming college is a high-level programming language</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200000"/>
              </a:lnSpc>
              <a:buFont typeface="Wingdings" panose="05000000000000000000" pitchFamily="2" charset="2"/>
              <a:buChar char=""/>
            </a:pPr>
            <a:r>
              <a:rPr lang="en-IN" sz="2400" dirty="0">
                <a:effectLst/>
                <a:latin typeface="Nunito Sans" pitchFamily="2" charset="0"/>
                <a:ea typeface="Times New Roman" panose="02020603050405020304" pitchFamily="18" charset="0"/>
                <a:cs typeface="Calibri" panose="020F0502020204030204" pitchFamily="34" charset="0"/>
              </a:rPr>
              <a:t>A program developed in a high-level language cannot be directly executed on any machine. It should first be translated into that specific machine language for its execution</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200000"/>
              </a:lnSpc>
              <a:buFont typeface="Wingdings" panose="05000000000000000000" pitchFamily="2" charset="2"/>
              <a:buChar char=""/>
            </a:pPr>
            <a:r>
              <a:rPr lang="en-IN" sz="2400" dirty="0">
                <a:effectLst/>
                <a:latin typeface="Nunito Sans" pitchFamily="2" charset="0"/>
                <a:ea typeface="Times New Roman" panose="02020603050405020304" pitchFamily="18" charset="0"/>
                <a:cs typeface="Calibri" panose="020F0502020204030204" pitchFamily="34" charset="0"/>
              </a:rPr>
              <a:t>This is where the need for JDK JRE and JVM comes into the picture. </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Wingdings" panose="05000000000000000000" pitchFamily="2" charset="2"/>
              <a:buChar char=""/>
            </a:pPr>
            <a:r>
              <a:rPr lang="en-IN" sz="2400" dirty="0">
                <a:effectLst/>
                <a:latin typeface="Nunito Sans" pitchFamily="2" charset="0"/>
                <a:ea typeface="Times New Roman" panose="02020603050405020304" pitchFamily="18" charset="0"/>
                <a:cs typeface="Calibri" panose="020F0502020204030204" pitchFamily="34" charset="0"/>
              </a:rPr>
              <a:t>Although JDK JRE and JVM are interrelated</a:t>
            </a: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052A2758-6F30-CAF0-1B6A-60C1FF06CE3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584A87C-0269-4925-2937-7366E8731FE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4415C0E-B11A-91AE-FD84-9993F42AF0AC}"/>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547143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14017</TotalTime>
  <Words>4510</Words>
  <Application>Microsoft Office PowerPoint</Application>
  <PresentationFormat>Widescreen</PresentationFormat>
  <Paragraphs>682</Paragraphs>
  <Slides>67</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Light</vt:lpstr>
      <vt:lpstr>Nunito Sans</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jayanth vellingiri</cp:lastModifiedBy>
  <cp:revision>434</cp:revision>
  <dcterms:created xsi:type="dcterms:W3CDTF">2024-01-18T06:50:09Z</dcterms:created>
  <dcterms:modified xsi:type="dcterms:W3CDTF">2024-02-27T07:15:56Z</dcterms:modified>
</cp:coreProperties>
</file>