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75" r:id="rId16"/>
    <p:sldId id="276" r:id="rId17"/>
    <p:sldId id="277" r:id="rId18"/>
    <p:sldId id="280" r:id="rId19"/>
    <p:sldId id="281" r:id="rId20"/>
    <p:sldId id="269" r:id="rId21"/>
    <p:sldId id="270" r:id="rId22"/>
    <p:sldId id="271" r:id="rId23"/>
    <p:sldId id="282" r:id="rId24"/>
    <p:sldId id="283" r:id="rId25"/>
    <p:sldId id="284" r:id="rId26"/>
    <p:sldId id="285" r:id="rId27"/>
    <p:sldId id="286" r:id="rId28"/>
    <p:sldId id="287" r:id="rId29"/>
    <p:sldId id="272" r:id="rId30"/>
    <p:sldId id="294" r:id="rId31"/>
    <p:sldId id="295" r:id="rId32"/>
    <p:sldId id="296" r:id="rId33"/>
    <p:sldId id="288" r:id="rId34"/>
    <p:sldId id="297" r:id="rId35"/>
    <p:sldId id="289" r:id="rId36"/>
    <p:sldId id="290" r:id="rId37"/>
    <p:sldId id="298" r:id="rId38"/>
    <p:sldId id="273" r:id="rId39"/>
    <p:sldId id="291" r:id="rId40"/>
    <p:sldId id="299" r:id="rId41"/>
    <p:sldId id="292" r:id="rId42"/>
    <p:sldId id="300" r:id="rId43"/>
    <p:sldId id="303" r:id="rId44"/>
    <p:sldId id="301" r:id="rId45"/>
    <p:sldId id="302" r:id="rId46"/>
    <p:sldId id="307" r:id="rId47"/>
    <p:sldId id="293" r:id="rId48"/>
    <p:sldId id="309" r:id="rId49"/>
    <p:sldId id="308" r:id="rId50"/>
    <p:sldId id="304" r:id="rId51"/>
    <p:sldId id="31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12/21/2019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Design and </a:t>
            </a:r>
            <a:r>
              <a:rPr lang="en-US" dirty="0" err="1" smtClean="0"/>
              <a:t>Implemention</a:t>
            </a:r>
            <a:r>
              <a:rPr lang="en-US" dirty="0" smtClean="0"/>
              <a:t> of End-to-End Online Banking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Hardware requirements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 Hardware     		:        Pentium based systems with a minimum of p4</a:t>
            </a:r>
          </a:p>
          <a:p>
            <a:pPr>
              <a:lnSpc>
                <a:spcPct val="150000"/>
              </a:lnSpc>
            </a:pPr>
            <a:r>
              <a:rPr lang="en-US" sz="1800" dirty="0" smtClean="0">
                <a:latin typeface="Times New Roman" pitchFamily="18" charset="0"/>
                <a:cs typeface="Times New Roman" pitchFamily="18" charset="0"/>
              </a:rPr>
              <a:t> RAM              		:        256MB (minimum)</a:t>
            </a:r>
          </a:p>
          <a:p>
            <a:pPr>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457200" y="247233"/>
            <a:ext cx="82296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685800" algn="l"/>
              </a:tabLst>
            </a:pP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6858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application consists following modules: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 </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module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Bill payment Module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65760" algn="l" defTabSz="914400" rtl="0" eaLnBrk="0" fontAlgn="base" latinLnBrk="0" hangingPunct="0">
              <a:lnSpc>
                <a:spcPct val="150000"/>
              </a:lnSpc>
              <a:spcBef>
                <a:spcPct val="0"/>
              </a:spcBef>
              <a:spcAft>
                <a:spcPct val="0"/>
              </a:spcAft>
              <a:buClrTx/>
              <a:buSzTx/>
              <a:buFontTx/>
              <a:buChar char="•"/>
              <a:tabLst>
                <a:tab pos="685800" algn="l"/>
              </a:tabLst>
            </a:pPr>
            <a:r>
              <a:rPr kumimoji="0" lang="en-US" sz="1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Reports Module</a:t>
            </a:r>
          </a:p>
          <a:p>
            <a:pPr marL="0" marR="0" lvl="0" indent="0" algn="l" defTabSz="914400" rtl="0" eaLnBrk="0" fontAlgn="base" latinLnBrk="0" hangingPunct="0">
              <a:lnSpc>
                <a:spcPct val="150000"/>
              </a:lnSpc>
              <a:spcBef>
                <a:spcPct val="0"/>
              </a:spcBef>
              <a:spcAft>
                <a:spcPct val="0"/>
              </a:spcAft>
              <a:buClrTx/>
              <a:buSzTx/>
              <a:tabLst>
                <a:tab pos="685800" algn="l"/>
              </a:tabLst>
            </a:pPr>
            <a:r>
              <a:rPr lang="en-US" sz="1600" b="1" dirty="0" smtClean="0">
                <a:latin typeface="Times New Roman" pitchFamily="18" charset="0"/>
                <a:cs typeface="Times New Roman" pitchFamily="18" charset="0"/>
              </a:rPr>
              <a:t>Module description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68580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6858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module is belongs to bank staff. By using this module Administrator can add type of accounts (saving and current etc), minimum deposit amount in that particular account, interest rate and period of time.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0">
              <a:lnSpc>
                <a:spcPct val="150000"/>
              </a:lnSpc>
            </a:pPr>
            <a:r>
              <a:rPr lang="en-US" sz="1600" b="1" dirty="0" smtClean="0">
                <a:latin typeface="Times New Roman" pitchFamily="18" charset="0"/>
                <a:cs typeface="Times New Roman" pitchFamily="18" charset="0"/>
              </a:rPr>
              <a:t>2.</a:t>
            </a:r>
            <a:r>
              <a:rPr lang="en-US" sz="1600" b="1" u="sng" dirty="0" smtClean="0">
                <a:latin typeface="Times New Roman" pitchFamily="18" charset="0"/>
                <a:cs typeface="Times New Roman" pitchFamily="18" charset="0"/>
              </a:rPr>
              <a:t>User Module</a:t>
            </a: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marL="0" marR="0" lvl="0" indent="0" algn="just" defTabSz="914400" rtl="0" eaLnBrk="0" fontAlgn="base" latinLnBrk="0" hangingPunct="0">
              <a:lnSpc>
                <a:spcPct val="150000"/>
              </a:lnSpc>
              <a:spcBef>
                <a:spcPct val="0"/>
              </a:spcBef>
              <a:spcAft>
                <a:spcPct val="0"/>
              </a:spcAft>
              <a:buClrTx/>
              <a:buSzTx/>
              <a:buFontTx/>
              <a:buNone/>
              <a:tabLst>
                <a:tab pos="68580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304800" y="304800"/>
            <a:ext cx="8382000" cy="5957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indent="-274320" algn="just" defTabSz="914400" rtl="0" eaLnBrk="1" fontAlgn="base" latinLnBrk="0" hangingPunct="1">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New Account: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open a new account.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Teller Services: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apply for a new debit card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Transaction Details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Customer can transfer his funds to other accounts and also they can pay tax to govt.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Requests: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By using this functionality customer can</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go for different type of transactions on drafts and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Maintenance Services: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Either customers can close their accounts or they can modify their information.</a:t>
            </a:r>
            <a:endParaRPr lang="en-US" sz="1600" b="1" dirty="0" smtClean="0">
              <a:solidFill>
                <a:srgbClr val="000000"/>
              </a:solidFill>
              <a:latin typeface="Times New Roman" pitchFamily="18" charset="0"/>
              <a:ea typeface="Times New Roman" pitchFamily="18" charset="0"/>
              <a:cs typeface="Times New Roman" pitchFamily="18" charset="0"/>
            </a:endParaRPr>
          </a:p>
          <a:p>
            <a:pPr marL="0" marR="0" lvl="1" indent="-274320" algn="just" defTabSz="914400" rtl="0" eaLnBrk="0" fontAlgn="base" latinLnBrk="0" hangingPunct="0">
              <a:lnSpc>
                <a:spcPct val="150000"/>
              </a:lnSpc>
              <a:spcBef>
                <a:spcPct val="0"/>
              </a:spcBef>
              <a:spcAft>
                <a:spcPct val="0"/>
              </a:spcAft>
              <a:buClrTx/>
              <a:buSzTx/>
              <a:buFontTx/>
              <a:buAutoNum type="arabicPeriod"/>
              <a:tabLst>
                <a:tab pos="434975"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User Alerts: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Customer can pay credit card amount to that bank.</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a:lnSpc>
                <a:spcPct val="150000"/>
              </a:lnSpc>
            </a:pPr>
            <a:r>
              <a:rPr lang="en-US" sz="1600" b="1" dirty="0" smtClean="0">
                <a:latin typeface="Times New Roman" pitchFamily="18" charset="0"/>
                <a:cs typeface="Times New Roman" pitchFamily="18" charset="0"/>
              </a:rPr>
              <a:t>3. </a:t>
            </a:r>
            <a:r>
              <a:rPr lang="en-US" sz="1600" b="1" u="sng" dirty="0" smtClean="0">
                <a:latin typeface="Times New Roman" pitchFamily="18" charset="0"/>
                <a:cs typeface="Times New Roman" pitchFamily="18" charset="0"/>
              </a:rPr>
              <a:t>Bill Payment Services</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p>
          <a:p>
            <a:pPr>
              <a:lnSpc>
                <a:spcPct val="150000"/>
              </a:lnSpc>
            </a:pPr>
            <a:r>
              <a:rPr lang="en-US" sz="1600" dirty="0" smtClean="0">
                <a:latin typeface="Times New Roman" pitchFamily="18" charset="0"/>
                <a:cs typeface="Times New Roman" pitchFamily="18" charset="0"/>
              </a:rPr>
              <a:t>Customer can pay bills like electricity bill, telephone bill etc through his account.</a:t>
            </a:r>
          </a:p>
          <a:p>
            <a:pPr>
              <a:lnSpc>
                <a:spcPct val="150000"/>
              </a:lnSpc>
            </a:pPr>
            <a:r>
              <a:rPr lang="en-US" sz="1600" dirty="0" smtClean="0">
                <a:latin typeface="Times New Roman" pitchFamily="18" charset="0"/>
                <a:cs typeface="Times New Roman" pitchFamily="18" charset="0"/>
              </a:rPr>
              <a:t> </a:t>
            </a:r>
          </a:p>
          <a:p>
            <a:pPr>
              <a:lnSpc>
                <a:spcPct val="150000"/>
              </a:lnSpc>
            </a:pPr>
            <a:r>
              <a:rPr lang="en-US" sz="1600" b="1" dirty="0" smtClean="0">
                <a:latin typeface="Times New Roman" pitchFamily="18" charset="0"/>
                <a:cs typeface="Times New Roman" pitchFamily="18" charset="0"/>
              </a:rPr>
              <a:t>4. </a:t>
            </a:r>
            <a:r>
              <a:rPr lang="en-US" sz="1600" b="1" u="sng" dirty="0" smtClean="0">
                <a:latin typeface="Times New Roman" pitchFamily="18" charset="0"/>
                <a:cs typeface="Times New Roman" pitchFamily="18" charset="0"/>
              </a:rPr>
              <a:t>Reports Module</a:t>
            </a:r>
            <a:r>
              <a:rPr lang="en-US" sz="1600" b="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	In this module administrator will get different types of reports regarding customers like Number of customers of this portal etc. And this module is controlled by administrator only.</a:t>
            </a:r>
          </a:p>
          <a:p>
            <a:pPr marL="0" marR="0" lvl="1" indent="-274320" algn="just" defTabSz="914400" rtl="0" eaLnBrk="0" fontAlgn="base" latinLnBrk="0" hangingPunct="0">
              <a:lnSpc>
                <a:spcPct val="150000"/>
              </a:lnSpc>
              <a:spcBef>
                <a:spcPct val="0"/>
              </a:spcBef>
              <a:spcAft>
                <a:spcPct val="0"/>
              </a:spcAft>
              <a:buClrTx/>
              <a:buSzTx/>
              <a:tabLst>
                <a:tab pos="434975"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457200" y="317480"/>
            <a:ext cx="8229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74320" algn="just" defTabSz="914400" rtl="0" eaLnBrk="1" fontAlgn="base" latinLnBrk="0" hangingPunct="1">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Accounts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Card Transactions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reorder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Credit cards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Draft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cheque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Funds Transfer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Tax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4320" algn="just" defTabSz="914400" rtl="0" eaLnBrk="0" fontAlgn="base" latinLnBrk="0" hangingPunct="0">
              <a:lnSpc>
                <a:spcPct val="150000"/>
              </a:lnSpc>
              <a:spcBef>
                <a:spcPct val="0"/>
              </a:spcBef>
              <a:spcAft>
                <a:spcPct val="0"/>
              </a:spcAft>
              <a:buClrTx/>
              <a:buSzTx/>
              <a:buFontTx/>
              <a:buChar char="•"/>
              <a:tabLst>
                <a:tab pos="4699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Bill Payments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956608"/>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1065382"/>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09800" y="2286000"/>
            <a:ext cx="4812600" cy="684742"/>
          </a:xfrm>
          <a:prstGeom prst="rect">
            <a:avLst/>
          </a:prstGeom>
          <a:noFill/>
          <a:ln w="9525">
            <a:noFill/>
            <a:miter lim="800000"/>
            <a:headEnd/>
            <a:tailEnd/>
          </a:ln>
          <a:effectLst/>
        </p:spPr>
        <p:txBody>
          <a:bodyPr vert="horz" wrap="none" lIns="0"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DATA FLOW DIAGRAMS</a:t>
            </a:r>
            <a:endParaRPr kumimoji="0" lang="en-US" sz="3200" b="1" i="1"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038285"/>
            <a:ext cx="7848600" cy="4524315"/>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gn="just">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gn="just">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gn="just">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p>
          <a:p>
            <a:pPr algn="just">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u="sng" dirty="0" smtClean="0">
                <a:latin typeface="Times New Roman" pitchFamily="18" charset="0"/>
                <a:cs typeface="Times New Roman" pitchFamily="18" charset="0"/>
              </a:rPr>
              <a:t>OBJECTIVE</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The main objective of the proposed solution is to be automated the various functions and activities of the bank through Internet. The solution will facilitate to the bank employees and the account holders with the different modules. This solution is very much necessary for the private sector banks and the corporate sector. The banking industry will take a new shape and explore like never before. Using the solution the bankers and account holders can generate various kinds of reports. </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0400" algn="l"/>
              </a:tabLst>
            </a:pPr>
            <a:r>
              <a:rPr kumimoji="0" lang="en-US" sz="1600" b="1"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CONTEXT LEVEL DIAGRAM</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604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71" name="Picture 3" descr="C:\Users\Admin\Pictures\Capture.JPG"/>
          <p:cNvPicPr>
            <a:picLocks noChangeAspect="1" noChangeArrowheads="1"/>
          </p:cNvPicPr>
          <p:nvPr/>
        </p:nvPicPr>
        <p:blipFill>
          <a:blip r:embed="rId2"/>
          <a:srcRect/>
          <a:stretch>
            <a:fillRect/>
          </a:stretch>
        </p:blipFill>
        <p:spPr bwMode="auto">
          <a:xfrm>
            <a:off x="838200" y="609600"/>
            <a:ext cx="7239000" cy="55245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09600" y="228600"/>
            <a:ext cx="272299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AUTHENTICATION   DFD: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6145" name="Object 1"/>
          <p:cNvGraphicFramePr>
            <a:graphicFrameLocks noChangeAspect="1"/>
          </p:cNvGraphicFramePr>
          <p:nvPr/>
        </p:nvGraphicFramePr>
        <p:xfrm>
          <a:off x="1733550" y="1219200"/>
          <a:ext cx="5581650" cy="3200400"/>
        </p:xfrm>
        <a:graphic>
          <a:graphicData uri="http://schemas.openxmlformats.org/presentationml/2006/ole">
            <p:oleObj spid="_x0000_s6145" r:id="rId3" imgW="5578145" imgH="2861462" progId="">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14400" y="457200"/>
            <a:ext cx="12362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121" name="Object 1"/>
          <p:cNvGraphicFramePr>
            <a:graphicFrameLocks noChangeAspect="1"/>
          </p:cNvGraphicFramePr>
          <p:nvPr/>
        </p:nvGraphicFramePr>
        <p:xfrm>
          <a:off x="2133600" y="1066800"/>
          <a:ext cx="4495800" cy="1524000"/>
        </p:xfrm>
        <a:graphic>
          <a:graphicData uri="http://schemas.openxmlformats.org/presentationml/2006/ole">
            <p:oleObj spid="_x0000_s5121" r:id="rId3" imgW="4492447" imgH="1520647" progId="">
              <p:embed/>
            </p:oleObj>
          </a:graphicData>
        </a:graphic>
      </p:graphicFrame>
      <p:sp>
        <p:nvSpPr>
          <p:cNvPr id="5123" name="Rectangle 3"/>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124" name="Object 4"/>
          <p:cNvGraphicFramePr>
            <a:graphicFrameLocks noChangeAspect="1"/>
          </p:cNvGraphicFramePr>
          <p:nvPr/>
        </p:nvGraphicFramePr>
        <p:xfrm>
          <a:off x="2133600" y="2971800"/>
          <a:ext cx="4495800" cy="1524000"/>
        </p:xfrm>
        <a:graphic>
          <a:graphicData uri="http://schemas.openxmlformats.org/presentationml/2006/ole">
            <p:oleObj spid="_x0000_s5124" r:id="rId4" imgW="4492447" imgH="1520647" progId="">
              <p:embed/>
            </p:oleObj>
          </a:graphicData>
        </a:graphic>
      </p:graphicFrame>
      <p:sp>
        <p:nvSpPr>
          <p:cNvPr id="5126" name="Rectangle 6"/>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127" name="Object 7"/>
          <p:cNvGraphicFramePr>
            <a:graphicFrameLocks noChangeAspect="1"/>
          </p:cNvGraphicFramePr>
          <p:nvPr/>
        </p:nvGraphicFramePr>
        <p:xfrm>
          <a:off x="2133600" y="4800600"/>
          <a:ext cx="4495800" cy="1524000"/>
        </p:xfrm>
        <a:graphic>
          <a:graphicData uri="http://schemas.openxmlformats.org/presentationml/2006/ole">
            <p:oleObj spid="_x0000_s5127" r:id="rId5" imgW="4492447" imgH="1520647" progId="">
              <p:embed/>
            </p:oleObj>
          </a:graphicData>
        </a:graphic>
      </p:graphicFrame>
      <p:sp>
        <p:nvSpPr>
          <p:cNvPr id="5129" name="Rectangle 9"/>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2819400"/>
            <a:ext cx="3047629"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E-R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a:srcRect/>
          <a:stretch>
            <a:fillRect/>
          </a:stretch>
        </p:blipFill>
        <p:spPr bwMode="auto">
          <a:xfrm>
            <a:off x="1524000" y="838200"/>
            <a:ext cx="5937250" cy="547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Modules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US" sz="1800" dirty="0" smtClean="0">
                <a:latin typeface="Times New Roman" pitchFamily="18" charset="0"/>
                <a:cs typeface="Times New Roman" pitchFamily="18" charset="0"/>
              </a:rPr>
              <a:t>This application consists following modules:</a:t>
            </a:r>
          </a:p>
          <a:p>
            <a:pPr lvl="0"/>
            <a:r>
              <a:rPr lang="en-US" sz="1800" b="1" dirty="0" smtClean="0">
                <a:latin typeface="Times New Roman" pitchFamily="18" charset="0"/>
                <a:cs typeface="Times New Roman" pitchFamily="18" charset="0"/>
              </a:rPr>
              <a:t>Admin module </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User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Bill payment Module</a:t>
            </a:r>
            <a:endParaRPr lang="en-US" sz="1800" dirty="0" smtClean="0">
              <a:latin typeface="Times New Roman" pitchFamily="18" charset="0"/>
              <a:cs typeface="Times New Roman" pitchFamily="18" charset="0"/>
            </a:endParaRPr>
          </a:p>
          <a:p>
            <a:pPr lvl="0"/>
            <a:r>
              <a:rPr lang="en-US" sz="1800" b="1" dirty="0" smtClean="0">
                <a:latin typeface="Times New Roman" pitchFamily="18" charset="0"/>
                <a:cs typeface="Times New Roman" pitchFamily="18" charset="0"/>
              </a:rPr>
              <a:t>Reports Module</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667000"/>
            <a:ext cx="360688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UML DIAGRAMS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57200" y="83820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The Unified Modeling Language allows the software engineer to express an analysis model using the modeling notation that is governed by a set of syntactic semantic and pragmatic rules.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A UML system is represented using five different views that describe the system from distinctly different perspective. Each view is defined by a set of diagram, which is as follows.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User Model</a:t>
            </a: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baseline="0" dirty="0" smtClean="0">
                <a:latin typeface="Times New Roman" pitchFamily="18" charset="0"/>
                <a:cs typeface="Times New Roman" pitchFamily="18" charset="0"/>
              </a:rPr>
              <a:t>Structural</a:t>
            </a:r>
            <a:r>
              <a:rPr lang="en-US" sz="1600" dirty="0" smtClean="0">
                <a:latin typeface="Times New Roman" pitchFamily="18" charset="0"/>
                <a:cs typeface="Times New Roman" pitchFamily="18" charset="0"/>
              </a:rPr>
              <a: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Behavioral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dirty="0" smtClean="0">
                <a:latin typeface="Times New Roman" pitchFamily="18" charset="0"/>
                <a:cs typeface="Times New Roman" pitchFamily="18" charset="0"/>
              </a:rPr>
              <a:t>Implement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Environmental Model View.</a:t>
            </a:r>
          </a:p>
          <a:p>
            <a:pPr algn="just">
              <a:lnSpc>
                <a:spcPct val="150000"/>
              </a:lnSpc>
            </a:pPr>
            <a:r>
              <a:rPr lang="en-US" sz="1600" b="1" dirty="0" smtClean="0">
                <a:latin typeface="Times New Roman" pitchFamily="18" charset="0"/>
                <a:cs typeface="Times New Roman" pitchFamily="18" charset="0"/>
              </a:rPr>
              <a:t>UML is specifically constructed through two different domains they are:</a:t>
            </a:r>
            <a:endParaRPr lang="en-US" sz="1600" dirty="0" smtClean="0">
              <a:latin typeface="Times New Roman" pitchFamily="18" charset="0"/>
              <a:cs typeface="Times New Roman" pitchFamily="18" charset="0"/>
            </a:endParaRPr>
          </a:p>
          <a:p>
            <a:pPr marL="0" lvl="1" algn="just">
              <a:lnSpc>
                <a:spcPct val="150000"/>
              </a:lnSpc>
            </a:pPr>
            <a:r>
              <a:rPr lang="en-US" sz="1600" dirty="0" smtClean="0">
                <a:latin typeface="Times New Roman" pitchFamily="18" charset="0"/>
                <a:cs typeface="Times New Roman" pitchFamily="18" charset="0"/>
              </a:rPr>
              <a:t>UML Analysis modeling, this focuses on the user model and structural model views of the system.</a:t>
            </a:r>
          </a:p>
          <a:p>
            <a:pPr marL="0" lvl="1" algn="just">
              <a:lnSpc>
                <a:spcPct val="150000"/>
              </a:lnSpc>
            </a:pPr>
            <a:r>
              <a:rPr lang="en-US" sz="1600" dirty="0" smtClean="0">
                <a:latin typeface="Times New Roman" pitchFamily="18" charset="0"/>
                <a:cs typeface="Times New Roman" pitchFamily="18" charset="0"/>
              </a:rPr>
              <a:t>UML design modeling, which focuses on the behavioral modeling, implementation modeling and environmental model views.</a:t>
            </a:r>
          </a:p>
          <a:p>
            <a:pPr marL="342900" marR="0" lvl="0" indent="-34290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68025"/>
            <a:ext cx="7534435"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CLASS COLLABORATION DIAGRAM</a:t>
            </a:r>
            <a:r>
              <a:rPr lang="en-US" sz="3200" dirty="0" smtClean="0">
                <a:solidFill>
                  <a:schemeClr val="tx2"/>
                </a:solidFill>
                <a:latin typeface="Times New Roman" pitchFamily="18" charset="0"/>
                <a:cs typeface="Times New Roman" pitchFamily="18" charset="0"/>
              </a:rPr>
              <a:t>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685800" y="1066800"/>
            <a:ext cx="7772400" cy="4419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743200"/>
            <a:ext cx="4564070"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USE CASE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447800" y="1143000"/>
            <a:ext cx="6262687" cy="4114800"/>
          </a:xfrm>
          <a:prstGeom prst="rect">
            <a:avLst/>
          </a:prstGeom>
          <a:noFill/>
          <a:ln w="9525">
            <a:noFill/>
            <a:miter lim="800000"/>
            <a:headEnd/>
            <a:tailEnd/>
          </a:ln>
          <a:effectLst/>
        </p:spPr>
      </p:pic>
      <p:sp>
        <p:nvSpPr>
          <p:cNvPr id="3" name="Rectangle 2"/>
          <p:cNvSpPr/>
          <p:nvPr/>
        </p:nvSpPr>
        <p:spPr>
          <a:xfrm>
            <a:off x="838200" y="457200"/>
            <a:ext cx="2563522" cy="338554"/>
          </a:xfrm>
          <a:prstGeom prst="rect">
            <a:avLst/>
          </a:prstGeom>
        </p:spPr>
        <p:txBody>
          <a:bodyPr wrap="none">
            <a:spAutoFit/>
          </a:bodyPr>
          <a:lstStyle/>
          <a:p>
            <a:r>
              <a:rPr lang="en-US" sz="1600" b="1" dirty="0" smtClean="0">
                <a:solidFill>
                  <a:schemeClr val="tx2"/>
                </a:solidFill>
                <a:latin typeface="Times New Roman" pitchFamily="18" charset="0"/>
                <a:cs typeface="Times New Roman" pitchFamily="18" charset="0"/>
              </a:rPr>
              <a:t>System Use Case Diagrams</a:t>
            </a:r>
            <a:endParaRPr lang="en-US" sz="1600" dirty="0">
              <a:solidFill>
                <a:schemeClr val="tx2"/>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09600" y="609600"/>
            <a:ext cx="195143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0177" name="Picture 1"/>
          <p:cNvPicPr>
            <a:picLocks noChangeAspect="1" noChangeArrowheads="1"/>
          </p:cNvPicPr>
          <p:nvPr/>
        </p:nvPicPr>
        <p:blipFill>
          <a:blip r:embed="rId2"/>
          <a:srcRect/>
          <a:stretch>
            <a:fillRect/>
          </a:stretch>
        </p:blipFill>
        <p:spPr bwMode="auto">
          <a:xfrm>
            <a:off x="1676400" y="1524000"/>
            <a:ext cx="5943600" cy="2619375"/>
          </a:xfrm>
          <a:prstGeom prst="rect">
            <a:avLst/>
          </a:prstGeom>
          <a:noFill/>
        </p:spPr>
      </p:pic>
      <p:sp>
        <p:nvSpPr>
          <p:cNvPr id="50179" name="Rectangle 3"/>
          <p:cNvSpPr>
            <a:spLocks noChangeArrowheads="1"/>
          </p:cNvSpPr>
          <p:nvPr/>
        </p:nvSpPr>
        <p:spPr bwMode="auto">
          <a:xfrm>
            <a:off x="0" y="3076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238" y="2590800"/>
            <a:ext cx="4826962" cy="584775"/>
          </a:xfrm>
          <a:prstGeom prst="rect">
            <a:avLst/>
          </a:prstGeom>
        </p:spPr>
        <p:txBody>
          <a:bodyPr wrap="none">
            <a:spAutoFit/>
          </a:bodyPr>
          <a:lstStyle/>
          <a:p>
            <a:pPr algn="ctr"/>
            <a:r>
              <a:rPr lang="en-US" sz="3200" b="1" dirty="0" smtClean="0">
                <a:solidFill>
                  <a:schemeClr val="tx2"/>
                </a:solidFill>
                <a:latin typeface="Times New Roman" pitchFamily="18" charset="0"/>
                <a:cs typeface="Times New Roman" pitchFamily="18" charset="0"/>
              </a:rPr>
              <a:t>SEQUENCE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457200" y="1447800"/>
            <a:ext cx="7848600" cy="4343400"/>
          </a:xfrm>
          <a:prstGeom prst="rect">
            <a:avLst/>
          </a:prstGeom>
          <a:noFill/>
          <a:ln w="9525">
            <a:noFill/>
            <a:miter lim="800000"/>
            <a:headEnd/>
            <a:tailEnd/>
          </a:ln>
        </p:spPr>
      </p:pic>
      <p:sp>
        <p:nvSpPr>
          <p:cNvPr id="3" name="Rectangle 2"/>
          <p:cNvSpPr>
            <a:spLocks noChangeArrowheads="1"/>
          </p:cNvSpPr>
          <p:nvPr/>
        </p:nvSpPr>
        <p:spPr bwMode="auto">
          <a:xfrm>
            <a:off x="609600" y="609600"/>
            <a:ext cx="314810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srcRect/>
          <a:stretch>
            <a:fillRect/>
          </a:stretch>
        </p:blipFill>
        <p:spPr bwMode="auto">
          <a:xfrm>
            <a:off x="990600" y="1600200"/>
            <a:ext cx="7315200" cy="3505200"/>
          </a:xfrm>
          <a:prstGeom prst="rect">
            <a:avLst/>
          </a:prstGeom>
          <a:noFill/>
          <a:ln w="9525">
            <a:noFill/>
            <a:miter lim="800000"/>
            <a:headEnd/>
            <a:tailEnd/>
          </a:ln>
        </p:spPr>
      </p:pic>
      <p:sp>
        <p:nvSpPr>
          <p:cNvPr id="3" name="Rectangle 2"/>
          <p:cNvSpPr>
            <a:spLocks noChangeArrowheads="1"/>
          </p:cNvSpPr>
          <p:nvPr/>
        </p:nvSpPr>
        <p:spPr bwMode="auto">
          <a:xfrm>
            <a:off x="609600" y="609600"/>
            <a:ext cx="229049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Admin Module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t>This module is belongs to bank staff. By using this module Administrator can add type of accounts (saving and current etc), minimum deposit amount in that particular account, interest rate and period of time.</a:t>
            </a:r>
          </a:p>
          <a:p>
            <a:pPr>
              <a:lnSpc>
                <a:spcPct val="150000"/>
              </a:lnSpc>
            </a:pP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827" y="2590800"/>
            <a:ext cx="600677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COLLABORATION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a:srcRect/>
          <a:stretch>
            <a:fillRect/>
          </a:stretch>
        </p:blipFill>
        <p:spPr bwMode="auto">
          <a:xfrm>
            <a:off x="914400" y="1219200"/>
            <a:ext cx="7391400" cy="3886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14400" y="990600"/>
            <a:ext cx="7315200" cy="4343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286000" y="2819400"/>
            <a:ext cx="460812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ACTIVITY DIAGRAMS</a:t>
            </a:r>
            <a:endParaRPr kumimoji="0" lang="en-US" sz="32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762000"/>
            <a:ext cx="301332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Activity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0417" name="Picture 1"/>
          <p:cNvPicPr>
            <a:picLocks noChangeAspect="1" noChangeArrowheads="1"/>
          </p:cNvPicPr>
          <p:nvPr/>
        </p:nvPicPr>
        <p:blipFill>
          <a:blip r:embed="rId2"/>
          <a:srcRect/>
          <a:stretch>
            <a:fillRect/>
          </a:stretch>
        </p:blipFill>
        <p:spPr bwMode="auto">
          <a:xfrm>
            <a:off x="1600200" y="990600"/>
            <a:ext cx="5943600" cy="41719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838200" y="685800"/>
            <a:ext cx="143289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9393" name="Picture 1"/>
          <p:cNvPicPr>
            <a:picLocks noChangeAspect="1" noChangeArrowheads="1"/>
          </p:cNvPicPr>
          <p:nvPr/>
        </p:nvPicPr>
        <p:blipFill>
          <a:blip r:embed="rId2"/>
          <a:srcRect/>
          <a:stretch>
            <a:fillRect/>
          </a:stretch>
        </p:blipFill>
        <p:spPr bwMode="auto">
          <a:xfrm>
            <a:off x="1600200" y="990600"/>
            <a:ext cx="5934075" cy="46101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449" y="2743200"/>
            <a:ext cx="504715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COMPONENT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3"/>
          <p:cNvPicPr>
            <a:picLocks noChangeAspect="1" noChangeArrowheads="1"/>
          </p:cNvPicPr>
          <p:nvPr/>
        </p:nvPicPr>
        <p:blipFill>
          <a:blip r:embed="rId2"/>
          <a:srcRect/>
          <a:stretch>
            <a:fillRect/>
          </a:stretch>
        </p:blipFill>
        <p:spPr bwMode="auto">
          <a:xfrm>
            <a:off x="1828800" y="381000"/>
            <a:ext cx="5403850" cy="578326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srcRect/>
          <a:stretch>
            <a:fillRect/>
          </a:stretch>
        </p:blipFill>
        <p:spPr bwMode="auto">
          <a:xfrm>
            <a:off x="1714500" y="304800"/>
            <a:ext cx="5676900" cy="5867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743200"/>
            <a:ext cx="527638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DEPLOYMENT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latin typeface="Times New Roman" pitchFamily="18" charset="0"/>
                <a:cs typeface="Times New Roman" pitchFamily="18" charset="0"/>
              </a:rPr>
              <a:t>User Module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algn="just">
              <a:lnSpc>
                <a:spcPct val="150000"/>
              </a:lnSpc>
            </a:pP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5"/>
          <p:cNvPicPr>
            <a:picLocks noChangeAspect="1" noChangeArrowheads="1"/>
          </p:cNvPicPr>
          <p:nvPr/>
        </p:nvPicPr>
        <p:blipFill>
          <a:blip r:embed="rId2"/>
          <a:srcRect/>
          <a:stretch>
            <a:fillRect/>
          </a:stretch>
        </p:blipFill>
        <p:spPr bwMode="auto">
          <a:xfrm>
            <a:off x="1751012" y="533400"/>
            <a:ext cx="5640388" cy="58610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2895600"/>
            <a:ext cx="2597955" cy="584775"/>
          </a:xfrm>
          <a:prstGeom prst="rect">
            <a:avLst/>
          </a:prstGeom>
        </p:spPr>
        <p:txBody>
          <a:bodyPr wrap="none">
            <a:spAutoFit/>
          </a:bodyPr>
          <a:lstStyle/>
          <a:p>
            <a:r>
              <a:rPr lang="en-US" sz="3200" dirty="0" smtClean="0">
                <a:solidFill>
                  <a:schemeClr val="tx2"/>
                </a:solidFill>
                <a:latin typeface="Times New Roman" pitchFamily="18" charset="0"/>
                <a:cs typeface="Times New Roman" pitchFamily="18" charset="0"/>
              </a:rPr>
              <a:t>THANK YOU</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1" algn="just">
              <a:lnSpc>
                <a:spcPct val="150000"/>
              </a:lnSpc>
            </a:pPr>
            <a:r>
              <a:rPr lang="en-US" sz="1600" b="1" dirty="0" smtClean="0">
                <a:latin typeface="Times New Roman" pitchFamily="18" charset="0"/>
                <a:cs typeface="Times New Roman" pitchFamily="18" charset="0"/>
              </a:rPr>
              <a:t>New Account:</a:t>
            </a:r>
            <a:r>
              <a:rPr lang="en-US" sz="1600" dirty="0" smtClean="0">
                <a:latin typeface="Times New Roman" pitchFamily="18" charset="0"/>
                <a:cs typeface="Times New Roman" pitchFamily="18" charset="0"/>
              </a:rPr>
              <a:t> Customer can open a new account.</a:t>
            </a:r>
          </a:p>
          <a:p>
            <a:pPr lvl="1" algn="just">
              <a:lnSpc>
                <a:spcPct val="150000"/>
              </a:lnSpc>
            </a:pPr>
            <a:r>
              <a:rPr lang="en-US" sz="1600" b="1" dirty="0" smtClean="0">
                <a:latin typeface="Times New Roman" pitchFamily="18" charset="0"/>
                <a:cs typeface="Times New Roman" pitchFamily="18" charset="0"/>
              </a:rPr>
              <a:t>Teller Services:</a:t>
            </a:r>
            <a:r>
              <a:rPr lang="en-US" sz="1600" dirty="0" smtClean="0">
                <a:latin typeface="Times New Roman" pitchFamily="18" charset="0"/>
                <a:cs typeface="Times New Roman" pitchFamily="18" charset="0"/>
              </a:rPr>
              <a:t> Customer can apply for a new debit card </a:t>
            </a:r>
          </a:p>
          <a:p>
            <a:pPr lvl="1" algn="just">
              <a:lnSpc>
                <a:spcPct val="150000"/>
              </a:lnSpc>
            </a:pPr>
            <a:r>
              <a:rPr lang="en-US" sz="1600" b="1" dirty="0" smtClean="0">
                <a:latin typeface="Times New Roman" pitchFamily="18" charset="0"/>
                <a:cs typeface="Times New Roman" pitchFamily="18" charset="0"/>
              </a:rPr>
              <a:t>Transaction Details</a:t>
            </a:r>
            <a:r>
              <a:rPr lang="en-US" sz="1600" dirty="0" smtClean="0">
                <a:latin typeface="Times New Roman" pitchFamily="18" charset="0"/>
                <a:cs typeface="Times New Roman" pitchFamily="18" charset="0"/>
              </a:rPr>
              <a:t>: Customer can transfer his funds to other accounts and also they can pay tax to govt.</a:t>
            </a:r>
          </a:p>
          <a:p>
            <a:pPr lvl="1" algn="just">
              <a:lnSpc>
                <a:spcPct val="150000"/>
              </a:lnSpc>
            </a:pPr>
            <a:r>
              <a:rPr lang="en-US" sz="1600" b="1" dirty="0" smtClean="0">
                <a:latin typeface="Times New Roman" pitchFamily="18" charset="0"/>
                <a:cs typeface="Times New Roman" pitchFamily="18" charset="0"/>
              </a:rPr>
              <a:t>Requests: </a:t>
            </a:r>
            <a:r>
              <a:rPr lang="en-US" sz="1600" dirty="0" smtClean="0">
                <a:latin typeface="Times New Roman" pitchFamily="18" charset="0"/>
                <a:cs typeface="Times New Roman" pitchFamily="18" charset="0"/>
              </a:rPr>
              <a:t>By using this functionality customer can</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go for different type of transactions on drafts and </a:t>
            </a:r>
            <a:r>
              <a:rPr lang="en-US" sz="1600" dirty="0" err="1" smtClean="0">
                <a:latin typeface="Times New Roman" pitchFamily="18" charset="0"/>
                <a:cs typeface="Times New Roman" pitchFamily="18" charset="0"/>
              </a:rPr>
              <a:t>cheque</a:t>
            </a:r>
            <a:r>
              <a:rPr lang="en-US" sz="1600" dirty="0" smtClean="0">
                <a:latin typeface="Times New Roman" pitchFamily="18" charset="0"/>
                <a:cs typeface="Times New Roman" pitchFamily="18" charset="0"/>
              </a:rPr>
              <a:t>(s).</a:t>
            </a:r>
          </a:p>
          <a:p>
            <a:pPr lvl="1" algn="just">
              <a:lnSpc>
                <a:spcPct val="150000"/>
              </a:lnSpc>
            </a:pPr>
            <a:r>
              <a:rPr lang="en-US" sz="1600" b="1" dirty="0" smtClean="0">
                <a:latin typeface="Times New Roman" pitchFamily="18" charset="0"/>
                <a:cs typeface="Times New Roman" pitchFamily="18" charset="0"/>
              </a:rPr>
              <a:t>Maintenance Services: </a:t>
            </a:r>
            <a:r>
              <a:rPr lang="en-US" sz="1600" dirty="0" smtClean="0">
                <a:latin typeface="Times New Roman" pitchFamily="18" charset="0"/>
                <a:cs typeface="Times New Roman" pitchFamily="18" charset="0"/>
              </a:rPr>
              <a:t>Either customers can close their accounts or they can modify their information.</a:t>
            </a:r>
          </a:p>
          <a:p>
            <a:pPr lvl="1" algn="just">
              <a:lnSpc>
                <a:spcPct val="150000"/>
              </a:lnSpc>
            </a:pPr>
            <a:r>
              <a:rPr lang="en-US" sz="1600" b="1" dirty="0" smtClean="0">
                <a:latin typeface="Times New Roman" pitchFamily="18" charset="0"/>
                <a:cs typeface="Times New Roman" pitchFamily="18" charset="0"/>
              </a:rPr>
              <a:t>User Alerts: </a:t>
            </a:r>
            <a:r>
              <a:rPr lang="en-US" sz="1600" dirty="0" smtClean="0">
                <a:latin typeface="Times New Roman" pitchFamily="18" charset="0"/>
                <a:cs typeface="Times New Roman" pitchFamily="18" charset="0"/>
              </a:rPr>
              <a:t>Customer can pay credit card amount to that bank.</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b="1" u="sng" dirty="0" smtClean="0">
                <a:latin typeface="Times New Roman" pitchFamily="18" charset="0"/>
                <a:cs typeface="Times New Roman" pitchFamily="18" charset="0"/>
              </a:rPr>
              <a:t>Bill Payment Services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dirty="0" smtClean="0">
                <a:latin typeface="Times New Roman" pitchFamily="18" charset="0"/>
                <a:cs typeface="Times New Roman" pitchFamily="18" charset="0"/>
              </a:rPr>
              <a:t>Customer can pay bills like electricity bill, telephone bill etc through his account.</a:t>
            </a: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sz="3200" b="1" u="sng" dirty="0" smtClean="0">
                <a:latin typeface="Times New Roman" pitchFamily="18" charset="0"/>
                <a:cs typeface="Times New Roman" pitchFamily="18" charset="0"/>
              </a:rPr>
              <a:t>Reports Module</a:t>
            </a:r>
            <a:r>
              <a:rPr lang="en-US" sz="3200" b="1"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buNone/>
            </a:pPr>
            <a:r>
              <a:rPr lang="en-US" sz="1300" dirty="0" smtClean="0">
                <a:latin typeface="Times New Roman" pitchFamily="18" charset="0"/>
                <a:cs typeface="Times New Roman" pitchFamily="18" charset="0"/>
              </a:rPr>
              <a:t>In this module administrator will get different types of reports regarding</a:t>
            </a:r>
          </a:p>
          <a:p>
            <a:pPr>
              <a:lnSpc>
                <a:spcPct val="150000"/>
              </a:lnSpc>
              <a:buNone/>
            </a:pPr>
            <a:r>
              <a:rPr lang="en-US" sz="1300" dirty="0" smtClean="0">
                <a:latin typeface="Times New Roman" pitchFamily="18" charset="0"/>
                <a:cs typeface="Times New Roman" pitchFamily="18" charset="0"/>
              </a:rPr>
              <a:t>customers like Number of customers of this portal etc. And this module is</a:t>
            </a:r>
          </a:p>
          <a:p>
            <a:pPr>
              <a:lnSpc>
                <a:spcPct val="150000"/>
              </a:lnSpc>
              <a:buNone/>
            </a:pPr>
            <a:r>
              <a:rPr lang="en-US" sz="1300" dirty="0" smtClean="0">
                <a:latin typeface="Times New Roman" pitchFamily="18" charset="0"/>
                <a:cs typeface="Times New Roman" pitchFamily="18" charset="0"/>
              </a:rPr>
              <a:t>controlled by administrator only. </a:t>
            </a:r>
          </a:p>
          <a:p>
            <a:pPr lvl="0">
              <a:lnSpc>
                <a:spcPct val="150000"/>
              </a:lnSpc>
            </a:pPr>
            <a:r>
              <a:rPr lang="en-US" sz="1300" dirty="0" smtClean="0">
                <a:latin typeface="Times New Roman" pitchFamily="18" charset="0"/>
                <a:cs typeface="Times New Roman" pitchFamily="18" charset="0"/>
              </a:rPr>
              <a:t>Accounts</a:t>
            </a:r>
          </a:p>
          <a:p>
            <a:pPr lvl="0">
              <a:lnSpc>
                <a:spcPct val="150000"/>
              </a:lnSpc>
            </a:pPr>
            <a:r>
              <a:rPr lang="en-US" sz="1300" dirty="0" smtClean="0">
                <a:latin typeface="Times New Roman" pitchFamily="18" charset="0"/>
                <a:cs typeface="Times New Roman" pitchFamily="18" charset="0"/>
              </a:rPr>
              <a:t>Card Transactions</a:t>
            </a:r>
          </a:p>
          <a:p>
            <a:pPr lvl="0">
              <a:lnSpc>
                <a:spcPct val="150000"/>
              </a:lnSpc>
            </a:pPr>
            <a:r>
              <a:rPr lang="en-US" sz="1300" dirty="0" err="1" smtClean="0">
                <a:latin typeface="Times New Roman" pitchFamily="18" charset="0"/>
                <a:cs typeface="Times New Roman" pitchFamily="18" charset="0"/>
              </a:rPr>
              <a:t>Cheque</a:t>
            </a:r>
            <a:r>
              <a:rPr lang="en-US" sz="1300" dirty="0" smtClean="0">
                <a:latin typeface="Times New Roman" pitchFamily="18" charset="0"/>
                <a:cs typeface="Times New Roman" pitchFamily="18" charset="0"/>
              </a:rPr>
              <a:t> reorder</a:t>
            </a:r>
          </a:p>
          <a:p>
            <a:pPr lvl="0">
              <a:lnSpc>
                <a:spcPct val="150000"/>
              </a:lnSpc>
            </a:pPr>
            <a:r>
              <a:rPr lang="en-US" sz="1300" dirty="0" smtClean="0">
                <a:latin typeface="Times New Roman" pitchFamily="18" charset="0"/>
                <a:cs typeface="Times New Roman" pitchFamily="18" charset="0"/>
              </a:rPr>
              <a:t>Credit cards</a:t>
            </a:r>
          </a:p>
          <a:p>
            <a:pPr lvl="0">
              <a:lnSpc>
                <a:spcPct val="150000"/>
              </a:lnSpc>
            </a:pPr>
            <a:r>
              <a:rPr lang="en-US" sz="1300" dirty="0" smtClean="0">
                <a:latin typeface="Times New Roman" pitchFamily="18" charset="0"/>
                <a:cs typeface="Times New Roman" pitchFamily="18" charset="0"/>
              </a:rPr>
              <a:t>Customers</a:t>
            </a:r>
          </a:p>
          <a:p>
            <a:pPr lvl="0">
              <a:lnSpc>
                <a:spcPct val="150000"/>
              </a:lnSpc>
            </a:pPr>
            <a:r>
              <a:rPr lang="en-US" sz="1300" dirty="0" smtClean="0">
                <a:latin typeface="Times New Roman" pitchFamily="18" charset="0"/>
                <a:cs typeface="Times New Roman" pitchFamily="18" charset="0"/>
              </a:rPr>
              <a:t>Draft </a:t>
            </a:r>
            <a:r>
              <a:rPr lang="en-US" sz="1300" dirty="0" err="1" smtClean="0">
                <a:latin typeface="Times New Roman" pitchFamily="18" charset="0"/>
                <a:cs typeface="Times New Roman" pitchFamily="18" charset="0"/>
              </a:rPr>
              <a:t>cheque</a:t>
            </a:r>
            <a:endParaRPr lang="en-US" sz="1300" dirty="0" smtClean="0">
              <a:latin typeface="Times New Roman" pitchFamily="18" charset="0"/>
              <a:cs typeface="Times New Roman" pitchFamily="18" charset="0"/>
            </a:endParaRPr>
          </a:p>
          <a:p>
            <a:pPr lvl="0">
              <a:lnSpc>
                <a:spcPct val="150000"/>
              </a:lnSpc>
            </a:pPr>
            <a:r>
              <a:rPr lang="en-US" sz="1300" dirty="0" smtClean="0">
                <a:latin typeface="Times New Roman" pitchFamily="18" charset="0"/>
                <a:cs typeface="Times New Roman" pitchFamily="18" charset="0"/>
              </a:rPr>
              <a:t>Funds Transfer</a:t>
            </a:r>
          </a:p>
          <a:p>
            <a:pPr lvl="0">
              <a:lnSpc>
                <a:spcPct val="150000"/>
              </a:lnSpc>
            </a:pPr>
            <a:r>
              <a:rPr lang="en-US" sz="1300" dirty="0" smtClean="0">
                <a:latin typeface="Times New Roman" pitchFamily="18" charset="0"/>
                <a:cs typeface="Times New Roman" pitchFamily="18" charset="0"/>
              </a:rPr>
              <a:t>Nominee Details</a:t>
            </a:r>
          </a:p>
          <a:p>
            <a:pPr lvl="0">
              <a:lnSpc>
                <a:spcPct val="150000"/>
              </a:lnSpc>
            </a:pPr>
            <a:r>
              <a:rPr lang="en-US" sz="1300" dirty="0" smtClean="0">
                <a:latin typeface="Times New Roman" pitchFamily="18" charset="0"/>
                <a:cs typeface="Times New Roman" pitchFamily="18" charset="0"/>
              </a:rPr>
              <a:t>Tax Payments</a:t>
            </a:r>
          </a:p>
          <a:p>
            <a:pPr lvl="0">
              <a:lnSpc>
                <a:spcPct val="150000"/>
              </a:lnSpc>
            </a:pPr>
            <a:r>
              <a:rPr lang="en-US" sz="1300" dirty="0" smtClean="0">
                <a:latin typeface="Times New Roman" pitchFamily="18" charset="0"/>
                <a:cs typeface="Times New Roman" pitchFamily="18" charset="0"/>
              </a:rPr>
              <a:t>Bill Payments</a:t>
            </a:r>
          </a:p>
          <a:p>
            <a:pPr>
              <a:lnSpc>
                <a:spcPct val="150000"/>
              </a:lnSpc>
            </a:pPr>
            <a:endParaRPr lang="en-US" sz="1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Autofit/>
          </a:bodyPr>
          <a:lstStyle/>
          <a:p>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Software requirements</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600" dirty="0" smtClean="0">
                <a:latin typeface="Times New Roman" pitchFamily="18" charset="0"/>
                <a:cs typeface="Times New Roman" pitchFamily="18" charset="0"/>
              </a:rPr>
              <a:t>Operating System		: 	Windows</a:t>
            </a:r>
          </a:p>
          <a:p>
            <a:pPr>
              <a:lnSpc>
                <a:spcPct val="150000"/>
              </a:lnSpc>
            </a:pPr>
            <a:r>
              <a:rPr lang="en-US" sz="1600" dirty="0" smtClean="0">
                <a:latin typeface="Times New Roman" pitchFamily="18" charset="0"/>
                <a:cs typeface="Times New Roman" pitchFamily="18" charset="0"/>
              </a:rPr>
              <a:t>Technology		: 	Java/j2ee (JDBC,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JSP)</a:t>
            </a:r>
          </a:p>
          <a:p>
            <a:pPr>
              <a:lnSpc>
                <a:spcPct val="150000"/>
              </a:lnSpc>
            </a:pPr>
            <a:r>
              <a:rPr lang="en-US" sz="1600" dirty="0" smtClean="0">
                <a:latin typeface="Times New Roman" pitchFamily="18" charset="0"/>
                <a:cs typeface="Times New Roman" pitchFamily="18" charset="0"/>
              </a:rPr>
              <a:t>Web Technologies		: 	Html, JavaScript, CSS</a:t>
            </a:r>
          </a:p>
          <a:p>
            <a:pPr>
              <a:lnSpc>
                <a:spcPct val="150000"/>
              </a:lnSpc>
            </a:pPr>
            <a:r>
              <a:rPr lang="en-US" sz="1600" dirty="0" smtClean="0">
                <a:latin typeface="Times New Roman" pitchFamily="18" charset="0"/>
                <a:cs typeface="Times New Roman" pitchFamily="18" charset="0"/>
              </a:rPr>
              <a:t>IDE			: 	My Eclipse</a:t>
            </a:r>
          </a:p>
          <a:p>
            <a:pPr>
              <a:lnSpc>
                <a:spcPct val="150000"/>
              </a:lnSpc>
            </a:pPr>
            <a:r>
              <a:rPr lang="en-US" sz="1600" dirty="0" smtClean="0">
                <a:latin typeface="Times New Roman" pitchFamily="18" charset="0"/>
                <a:cs typeface="Times New Roman" pitchFamily="18" charset="0"/>
              </a:rPr>
              <a:t>Web Server		: 	Tomcat</a:t>
            </a:r>
          </a:p>
          <a:p>
            <a:pPr>
              <a:lnSpc>
                <a:spcPct val="150000"/>
              </a:lnSpc>
            </a:pPr>
            <a:r>
              <a:rPr lang="en-US" sz="1600" dirty="0" smtClean="0">
                <a:latin typeface="Times New Roman" pitchFamily="18" charset="0"/>
                <a:cs typeface="Times New Roman" pitchFamily="18" charset="0"/>
              </a:rPr>
              <a:t>Database		: 	Oracle</a:t>
            </a:r>
          </a:p>
          <a:p>
            <a:pPr>
              <a:lnSpc>
                <a:spcPct val="150000"/>
              </a:lnSpc>
            </a:pPr>
            <a:r>
              <a:rPr lang="en-US" sz="1600" dirty="0" smtClean="0">
                <a:latin typeface="Times New Roman" pitchFamily="18" charset="0"/>
                <a:cs typeface="Times New Roman" pitchFamily="18" charset="0"/>
              </a:rPr>
              <a:t>Software’s		: 	J2SDK1.5, Tomcat 5.5, Oracle 9i	</a:t>
            </a:r>
            <a:endParaRPr lang="en-US"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TotalTime>
  <Words>1472</Words>
  <Application>Microsoft Office PowerPoint</Application>
  <PresentationFormat>On-screen Show (4:3)</PresentationFormat>
  <Paragraphs>148</Paragraphs>
  <Slides>51</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51</vt:i4>
      </vt:variant>
    </vt:vector>
  </HeadingPairs>
  <TitlesOfParts>
    <vt:vector size="52" baseType="lpstr">
      <vt:lpstr>Equity</vt:lpstr>
      <vt:lpstr>Design and Implemention of End-to-End Online Banking Services</vt:lpstr>
      <vt:lpstr>OBJECTIVE:</vt:lpstr>
      <vt:lpstr>Modules: </vt:lpstr>
      <vt:lpstr>Admin Module: </vt:lpstr>
      <vt:lpstr>User Module:  </vt:lpstr>
      <vt:lpstr>Slide 6</vt:lpstr>
      <vt:lpstr>Bill Payment Services: </vt:lpstr>
      <vt:lpstr>Reports Module:</vt:lpstr>
      <vt:lpstr>    Software requirements: </vt:lpstr>
      <vt:lpstr>  Hardware requirements: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WEB-LOCKER</dc:title>
  <dc:creator/>
  <cp:lastModifiedBy>projects</cp:lastModifiedBy>
  <cp:revision>17</cp:revision>
  <dcterms:created xsi:type="dcterms:W3CDTF">2006-08-16T00:00:00Z</dcterms:created>
  <dcterms:modified xsi:type="dcterms:W3CDTF">2019-12-21T06:23:23Z</dcterms:modified>
</cp:coreProperties>
</file>