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9" r:id="rId6"/>
    <p:sldId id="289" r:id="rId7"/>
    <p:sldId id="261" r:id="rId8"/>
    <p:sldId id="271" r:id="rId9"/>
    <p:sldId id="262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1" r:id="rId22"/>
    <p:sldId id="292" r:id="rId23"/>
    <p:sldId id="284" r:id="rId24"/>
    <p:sldId id="293" r:id="rId25"/>
    <p:sldId id="294" r:id="rId26"/>
    <p:sldId id="296" r:id="rId27"/>
    <p:sldId id="287" r:id="rId28"/>
    <p:sldId id="288" r:id="rId29"/>
    <p:sldId id="285" r:id="rId30"/>
    <p:sldId id="290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07-Nov-20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07-Nov-20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s://azure.microsoft.com/hu-hu/blog/introducing-burstable-vm-support-in-aks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hu-hu/blog/introducing-burstable-vm-support-in-ak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US" dirty="0" smtClean="0"/>
              <a:t>Dawn in the Cloud</a:t>
            </a:r>
            <a:endParaRPr lang="en-US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Jayaprabahar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Kubectl preparation for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GB" sz="1100" dirty="0" smtClean="0"/>
              <a:t>Now tried to connect to AKS with my local kubectl tool. Got successed after overriding my local kubeconfig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US" sz="1100" dirty="0"/>
              <a:t>Once merged, check the </a:t>
            </a:r>
            <a:r>
              <a:rPr lang="en-US" sz="1100" dirty="0" smtClean="0"/>
              <a:t>kubeconfig</a:t>
            </a:r>
          </a:p>
          <a:p>
            <a:endParaRPr lang="en-US" sz="1100" dirty="0"/>
          </a:p>
          <a:p>
            <a:endParaRPr lang="en-GB" sz="1100" dirty="0" smtClean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78601" y="3154663"/>
            <a:ext cx="5943600" cy="9429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8601" y="1718934"/>
            <a:ext cx="5943600" cy="11861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8601" y="4952341"/>
            <a:ext cx="3981450" cy="600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32" y="4264200"/>
            <a:ext cx="5422968" cy="22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Run application in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/>
              <a:t>ACR has the container image for the application. </a:t>
            </a:r>
          </a:p>
          <a:p>
            <a:r>
              <a:rPr lang="en-US" sz="1100" dirty="0"/>
              <a:t>The k8s yaml file (deployment) retrieves image from Microsoft mcr, which must be updated to our own Azure’s ACR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endParaRPr lang="en-GB" sz="1100" dirty="0" smtClean="0"/>
          </a:p>
          <a:p>
            <a:r>
              <a:rPr lang="en-GB" sz="1100" dirty="0" smtClean="0"/>
              <a:t>Find ACR login server detail</a:t>
            </a:r>
          </a:p>
          <a:p>
            <a:endParaRPr lang="en-GB" sz="1100" dirty="0" smtClean="0"/>
          </a:p>
          <a:p>
            <a:r>
              <a:rPr lang="en-GB" sz="1100" dirty="0" smtClean="0"/>
              <a:t>Perform </a:t>
            </a:r>
            <a:r>
              <a:rPr lang="en-GB" sz="1100" dirty="0"/>
              <a:t>kubectl apply </a:t>
            </a:r>
            <a:r>
              <a:rPr lang="en-GB" sz="1100" dirty="0" smtClean="0"/>
              <a:t>command to push the change</a:t>
            </a:r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US" sz="1100" dirty="0" smtClean="0"/>
              <a:t>Following command provides </a:t>
            </a:r>
            <a:r>
              <a:rPr lang="en-US" sz="1100" dirty="0"/>
              <a:t>monitoring and exposes the external IP address where the application </a:t>
            </a:r>
            <a:r>
              <a:rPr lang="en-US" sz="1100" dirty="0" smtClean="0"/>
              <a:t>hosted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dirty="0"/>
              <a:t>Now you will see the application running with the dedicated </a:t>
            </a:r>
            <a:r>
              <a:rPr lang="en-US" sz="1100" dirty="0" smtClean="0"/>
              <a:t>IP</a:t>
            </a:r>
            <a:endParaRPr lang="en-GB" sz="11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40" y="2134064"/>
            <a:ext cx="5943600" cy="885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7240" y="3288654"/>
            <a:ext cx="5943600" cy="5594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40" y="4107163"/>
            <a:ext cx="5943600" cy="9334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77240" y="5349795"/>
            <a:ext cx="5943600" cy="6394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0" y="2463143"/>
            <a:ext cx="2887980" cy="376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5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Scale &amp; Auto Scale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 smtClean="0"/>
              <a:t>K8s </a:t>
            </a:r>
            <a:r>
              <a:rPr lang="en-US" sz="1100" dirty="0"/>
              <a:t>supports horizontal pod </a:t>
            </a:r>
            <a:r>
              <a:rPr lang="en-US" sz="1100" dirty="0" smtClean="0"/>
              <a:t>auto scaling. Metrics </a:t>
            </a:r>
            <a:r>
              <a:rPr lang="en-US" sz="1100" dirty="0"/>
              <a:t>Server is used to provide resource utilization to </a:t>
            </a:r>
            <a:r>
              <a:rPr lang="en-US" sz="1100" dirty="0" smtClean="0"/>
              <a:t>k8s, </a:t>
            </a:r>
            <a:r>
              <a:rPr lang="en-US" sz="1100" dirty="0"/>
              <a:t>and is automatically deployed in AKS clusters versions 1.10 and higher</a:t>
            </a:r>
            <a:r>
              <a:rPr lang="en-US" sz="1100" dirty="0" smtClean="0"/>
              <a:t>. So we need to verify our k8s version</a:t>
            </a:r>
            <a:endParaRPr lang="en-US" sz="1100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27165" y="1914787"/>
            <a:ext cx="6030685" cy="52361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165" y="2543595"/>
            <a:ext cx="5943600" cy="53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2333896" y="3156848"/>
            <a:ext cx="9286603" cy="35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Descale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4787536" cy="4770098"/>
          </a:xfrm>
        </p:spPr>
        <p:txBody>
          <a:bodyPr/>
          <a:lstStyle/>
          <a:p>
            <a:r>
              <a:rPr lang="en-US" sz="1100" dirty="0" smtClean="0"/>
              <a:t>When not in use, applications are scaled down. This was set based on the CPU size. If the CPU usage goes above 50%, then it triggers new pod creation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25589" y="795680"/>
            <a:ext cx="5943600" cy="57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Update application &amp; Test Locally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 smtClean="0"/>
              <a:t>Perform changes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Locally build and test</a:t>
            </a:r>
            <a:endParaRPr lang="en-US" sz="11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2257" y="1682025"/>
            <a:ext cx="2409825" cy="93629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2257" y="2990215"/>
            <a:ext cx="5943600" cy="3437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98" y="1178379"/>
            <a:ext cx="5962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Update application in AKS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sz="1100" dirty="0"/>
              <a:t>Tag the image with new version </a:t>
            </a:r>
            <a:r>
              <a:rPr lang="en-US" sz="1100" dirty="0" smtClean="0"/>
              <a:t>number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Push images to ACR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With k8s set new image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397137" y="1463040"/>
            <a:ext cx="5943600" cy="18307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554" y="3563814"/>
            <a:ext cx="5943600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5766413"/>
            <a:ext cx="5934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Configured Azure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7869" y="3848089"/>
            <a:ext cx="5310052" cy="26230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46314" y="1175657"/>
            <a:ext cx="5310052" cy="250148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407868" y="1175657"/>
            <a:ext cx="5310052" cy="250148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46314" y="3908870"/>
            <a:ext cx="5310052" cy="25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Configured Azure Deployment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6314" y="1186016"/>
            <a:ext cx="5275217" cy="2237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223" y="1273302"/>
            <a:ext cx="5318760" cy="292423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20572" y="3518264"/>
            <a:ext cx="5803039" cy="30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azure generated pipeline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39"/>
            <a:ext cx="11498035" cy="5156835"/>
          </a:xfrm>
        </p:spPr>
        <p:txBody>
          <a:bodyPr/>
          <a:lstStyle/>
          <a:p>
            <a:r>
              <a:rPr lang="en-US" sz="1600" dirty="0" smtClean="0"/>
              <a:t>When pipeline is created via azure </a:t>
            </a:r>
            <a:r>
              <a:rPr lang="en-US" sz="1600" dirty="0" err="1" smtClean="0"/>
              <a:t>devops</a:t>
            </a:r>
            <a:r>
              <a:rPr lang="en-US" sz="1600" dirty="0" smtClean="0"/>
              <a:t>, it </a:t>
            </a:r>
            <a:r>
              <a:rPr lang="en-US" sz="1600" dirty="0"/>
              <a:t>will create </a:t>
            </a:r>
            <a:endParaRPr lang="en-US" sz="1600" dirty="0" smtClean="0"/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azure-</a:t>
            </a:r>
            <a:r>
              <a:rPr lang="en-US" sz="1400" dirty="0" err="1" smtClean="0"/>
              <a:t>pipelines.yml</a:t>
            </a:r>
            <a:endParaRPr lang="en-US" sz="1400" dirty="0"/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 smtClean="0"/>
              <a:t>Mainifest</a:t>
            </a:r>
            <a:r>
              <a:rPr lang="en-US" sz="1400" dirty="0" smtClean="0"/>
              <a:t> folder with </a:t>
            </a:r>
            <a:r>
              <a:rPr lang="en-US" sz="1400" dirty="0" err="1" smtClean="0"/>
              <a:t>deployment.yml</a:t>
            </a:r>
            <a:r>
              <a:rPr lang="en-US" sz="1400" dirty="0" smtClean="0"/>
              <a:t> and </a:t>
            </a:r>
            <a:r>
              <a:rPr lang="en-US" sz="1400" dirty="0" err="1" smtClean="0"/>
              <a:t>service.yml</a:t>
            </a:r>
            <a:endParaRPr lang="en-US" sz="1400" dirty="0" smtClean="0"/>
          </a:p>
          <a:p>
            <a:r>
              <a:rPr lang="en-US" sz="1600" dirty="0" smtClean="0"/>
              <a:t>This deployment and </a:t>
            </a:r>
            <a:r>
              <a:rPr lang="en-US" sz="1600" dirty="0" err="1" smtClean="0"/>
              <a:t>service.yml</a:t>
            </a:r>
            <a:r>
              <a:rPr lang="en-US" sz="1600" dirty="0" smtClean="0"/>
              <a:t> file refers only the front-end app. There is no configuration for backend app, i.e., </a:t>
            </a:r>
            <a:r>
              <a:rPr lang="en-US" sz="1600" dirty="0" err="1" smtClean="0"/>
              <a:t>redis</a:t>
            </a:r>
            <a:r>
              <a:rPr lang="en-US" sz="1600" dirty="0" smtClean="0"/>
              <a:t>. Also few more configurations such as </a:t>
            </a:r>
            <a:r>
              <a:rPr lang="en-US" sz="1600" dirty="0" err="1" smtClean="0"/>
              <a:t>acr</a:t>
            </a:r>
            <a:r>
              <a:rPr lang="en-US" sz="1600" dirty="0" smtClean="0"/>
              <a:t> repository location is not properly set.</a:t>
            </a:r>
          </a:p>
          <a:p>
            <a:r>
              <a:rPr lang="en-US" sz="1600" dirty="0" smtClean="0"/>
              <a:t>So even though initial deployments success, it wont expose the application.</a:t>
            </a:r>
          </a:p>
          <a:p>
            <a:r>
              <a:rPr lang="en-US" sz="1600" dirty="0" smtClean="0"/>
              <a:t>So we need to update the pipeline reference to refer our own k8s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file.</a:t>
            </a:r>
          </a:p>
          <a:p>
            <a:r>
              <a:rPr lang="en-US" sz="1600" dirty="0" smtClean="0"/>
              <a:t>Copy manifests/azure-vote-all-in-one-</a:t>
            </a:r>
            <a:r>
              <a:rPr lang="en-US" sz="1600" dirty="0" err="1" smtClean="0"/>
              <a:t>redis.yaml</a:t>
            </a:r>
            <a:r>
              <a:rPr lang="en-US" sz="1600" dirty="0" smtClean="0"/>
              <a:t> to manifests folder</a:t>
            </a:r>
          </a:p>
          <a:p>
            <a:r>
              <a:rPr lang="en-US" sz="1600" dirty="0" smtClean="0"/>
              <a:t>Correct the image location from where we need to pull </a:t>
            </a:r>
            <a:r>
              <a:rPr lang="en-US" sz="1600" dirty="0" err="1" smtClean="0"/>
              <a:t>acr</a:t>
            </a:r>
            <a:r>
              <a:rPr lang="en-US" sz="1600" dirty="0" smtClean="0"/>
              <a:t> image into </a:t>
            </a:r>
            <a:r>
              <a:rPr lang="en-US" sz="1600" dirty="0" err="1" smtClean="0"/>
              <a:t>aks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Once these changes are done, then deployment is smooth.</a:t>
            </a:r>
          </a:p>
          <a:p>
            <a:endParaRPr lang="en-US" sz="1600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NOW  FULL  CI CD  is  implemented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r>
              <a:rPr lang="en-US" sz="2000" b="1" dirty="0" smtClean="0">
                <a:solidFill>
                  <a:srgbClr val="FF0000"/>
                </a:solidFill>
              </a:rPr>
              <a:t>!!!!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8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azure generated pipeline configurations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3086100"/>
            <a:ext cx="6815138" cy="3671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21" y="1276350"/>
            <a:ext cx="595726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6" y="2464424"/>
            <a:ext cx="9666514" cy="12711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steps that I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11" name="Picture Placeholder 10" descr="Divider slide accent image">
            <a:extLst>
              <a:ext uri="{FF2B5EF4-FFF2-40B4-BE49-F238E27FC236}">
                <a16:creationId xmlns:a16="http://schemas.microsoft.com/office/drawing/2014/main" id="{E8D5AD70-28A1-4A01-AE97-1F4CBFF49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Automatically Trigger Pipeline on Code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78997" y="1567061"/>
            <a:ext cx="2647950" cy="12668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788093" y="1567062"/>
            <a:ext cx="5943600" cy="180315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78997" y="3594346"/>
            <a:ext cx="5943600" cy="939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78997" y="4633161"/>
            <a:ext cx="5943600" cy="173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5963194" y="4293213"/>
            <a:ext cx="5943600" cy="19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Kubectl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53" y="338565"/>
            <a:ext cx="6200775" cy="5894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4" y="1198227"/>
            <a:ext cx="49053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b="0" dirty="0" smtClean="0"/>
              <a:t>Create pipelines for start and stop </a:t>
            </a:r>
            <a:r>
              <a:rPr lang="en-US" b="0" dirty="0"/>
              <a:t>the </a:t>
            </a:r>
            <a:r>
              <a:rPr lang="en-US" b="0" dirty="0" smtClean="0"/>
              <a:t>VM </a:t>
            </a:r>
            <a:r>
              <a:rPr lang="en-US" b="0" dirty="0" err="1" smtClean="0"/>
              <a:t>scaleset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5747336" cy="3064136"/>
          </a:xfrm>
        </p:spPr>
        <p:txBody>
          <a:bodyPr/>
          <a:lstStyle/>
          <a:p>
            <a:r>
              <a:rPr lang="en-US" dirty="0"/>
              <a:t>First I added plugin from marketplace for Azure </a:t>
            </a:r>
            <a:r>
              <a:rPr lang="en-US"/>
              <a:t>VM </a:t>
            </a:r>
            <a:r>
              <a:rPr lang="en-US" smtClean="0"/>
              <a:t>manager</a:t>
            </a:r>
          </a:p>
          <a:p>
            <a:r>
              <a:rPr lang="en-US" smtClean="0"/>
              <a:t>To </a:t>
            </a:r>
            <a:r>
              <a:rPr lang="en-US" dirty="0" smtClean="0"/>
              <a:t>create pipeline for start </a:t>
            </a:r>
            <a:r>
              <a:rPr lang="en-US" dirty="0"/>
              <a:t>and stop the VM </a:t>
            </a:r>
            <a:r>
              <a:rPr lang="en-US" dirty="0" err="1" smtClean="0"/>
              <a:t>scaleset</a:t>
            </a:r>
            <a:r>
              <a:rPr lang="en-US" dirty="0" smtClean="0"/>
              <a:t>, I need to have VM scale set.</a:t>
            </a:r>
          </a:p>
          <a:p>
            <a:r>
              <a:rPr lang="en-US" dirty="0" smtClean="0"/>
              <a:t>Previously I also created storage account.</a:t>
            </a:r>
          </a:p>
          <a:p>
            <a:r>
              <a:rPr lang="en-US" dirty="0" smtClean="0"/>
              <a:t>However I am not sure, how to get the image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51" y="4792107"/>
            <a:ext cx="5943600" cy="1812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51" y="1091146"/>
            <a:ext cx="5911500" cy="52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pipelines for start and stop the </a:t>
            </a:r>
            <a:r>
              <a:rPr lang="en-US" b="0" dirty="0" smtClean="0"/>
              <a:t>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463040"/>
            <a:ext cx="5240109" cy="2461260"/>
          </a:xfrm>
        </p:spPr>
        <p:txBody>
          <a:bodyPr/>
          <a:lstStyle/>
          <a:p>
            <a:r>
              <a:rPr lang="en-US" sz="1600" dirty="0" smtClean="0"/>
              <a:t>I also tried to create pipeline to start and stop VMs.</a:t>
            </a:r>
          </a:p>
          <a:p>
            <a:r>
              <a:rPr lang="en-US" sz="1600" dirty="0" smtClean="0"/>
              <a:t>But I am not able to add new VMs for free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019175"/>
            <a:ext cx="6157912" cy="44005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9075" y="4168537"/>
            <a:ext cx="5610225" cy="25165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566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4401"/>
            <a:ext cx="5170715" cy="590931"/>
          </a:xfrm>
        </p:spPr>
        <p:txBody>
          <a:bodyPr/>
          <a:lstStyle/>
          <a:p>
            <a:r>
              <a:rPr lang="en-US" dirty="0"/>
              <a:t>Issues </a:t>
            </a:r>
            <a:r>
              <a:rPr lang="en-US" dirty="0" smtClean="0"/>
              <a:t>Faced - 1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6" y="1192935"/>
            <a:ext cx="5045529" cy="5541240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AKS, it didn't allow names with "-" separator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ACR, it warns that I shouldn't use capital letters, because they are considered as </a:t>
            </a:r>
            <a:r>
              <a:rPr lang="en-US" dirty="0" smtClean="0"/>
              <a:t>small cases.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Image push was taking long time, and it started handing. So killed the process and on return I saw image was already pushed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As per the tutorial, I needed to use "--enable-cluster-autoscaler“.  That mandated me to use "max-count 2   --min-count 2“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It took some time for me to find how to create Bseries 2 size VM. Then </a:t>
            </a:r>
            <a:r>
              <a:rPr lang="en-US" dirty="0" err="1"/>
              <a:t>i</a:t>
            </a:r>
            <a:r>
              <a:rPr lang="en-US" dirty="0"/>
              <a:t> read the following page </a:t>
            </a:r>
            <a:r>
              <a:rPr lang="en-US" dirty="0">
                <a:hlinkClick r:id="rId2"/>
              </a:rPr>
              <a:t>https://azure.microsoft.com/hu-hu/blog/introducing-burstable-vm-support-in-aks/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dealing with kubectl for the first-time with AKS, I had many issues. </a:t>
            </a:r>
            <a:r>
              <a:rPr lang="en-US" dirty="0" err="1"/>
              <a:t>Aks</a:t>
            </a:r>
            <a:r>
              <a:rPr lang="en-US" dirty="0"/>
              <a:t> get-credentials did not solve the issue. Then later I found that, I set </a:t>
            </a:r>
            <a:r>
              <a:rPr lang="en-US" dirty="0" err="1"/>
              <a:t>kubeconfig</a:t>
            </a:r>
            <a:r>
              <a:rPr lang="en-US" dirty="0"/>
              <a:t> value in environment variable. So I removed and forced kubectl to use the one in the user </a:t>
            </a:r>
            <a:r>
              <a:rPr lang="en-US" dirty="0" err="1"/>
              <a:t>firectory</a:t>
            </a:r>
            <a:r>
              <a:rPr lang="en-US" dirty="0"/>
              <a:t>/.</a:t>
            </a:r>
            <a:r>
              <a:rPr lang="en-US" dirty="0" err="1"/>
              <a:t>kube</a:t>
            </a:r>
            <a:r>
              <a:rPr lang="en-US" dirty="0"/>
              <a:t> folder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During docker image push, I got authentication error. So I performed az </a:t>
            </a:r>
            <a:r>
              <a:rPr lang="en-US" dirty="0" err="1"/>
              <a:t>acr</a:t>
            </a:r>
            <a:r>
              <a:rPr lang="en-US" dirty="0"/>
              <a:t> login</a:t>
            </a:r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2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4401"/>
            <a:ext cx="5170715" cy="590931"/>
          </a:xfrm>
        </p:spPr>
        <p:txBody>
          <a:bodyPr/>
          <a:lstStyle/>
          <a:p>
            <a:r>
              <a:rPr lang="en-US" dirty="0"/>
              <a:t>Issues Faced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6" y="1192935"/>
            <a:ext cx="5045529" cy="5541240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deploying v2 app, kubectl set </a:t>
            </a:r>
            <a:r>
              <a:rPr lang="en-US" dirty="0" smtClean="0"/>
              <a:t>image command </a:t>
            </a:r>
            <a:r>
              <a:rPr lang="en-US" dirty="0"/>
              <a:t>took very long time. I performed some </a:t>
            </a:r>
            <a:r>
              <a:rPr lang="en-US" dirty="0" err="1"/>
              <a:t>kubeclt</a:t>
            </a:r>
            <a:r>
              <a:rPr lang="en-US" dirty="0"/>
              <a:t> operation to restart or rescale, then kubectl started working as usual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creating Azure DevOps id, my outlook password didn't work. I have generate one from the DevOps portal</a:t>
            </a:r>
            <a:r>
              <a:rPr lang="en-US" dirty="0" smtClean="0"/>
              <a:t>. Seems this is an expected behavior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 kubectl command was hanging more often, I stopped the AKS. It took so much time and effort to start the AKS again, as I need to go through different steps to ensure that it is started finally. </a:t>
            </a:r>
            <a:r>
              <a:rPr lang="en-US" dirty="0" err="1" smtClean="0"/>
              <a:t>Eg</a:t>
            </a:r>
            <a:r>
              <a:rPr lang="en-US" dirty="0" smtClean="0"/>
              <a:t>:- Disabled autoscaler,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Unable to update the </a:t>
            </a:r>
            <a:r>
              <a:rPr lang="en-US" dirty="0" err="1" smtClean="0"/>
              <a:t>kubernets</a:t>
            </a:r>
            <a:endParaRPr lang="en-US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Please refer “Correcting </a:t>
            </a:r>
            <a:r>
              <a:rPr lang="en-US" dirty="0"/>
              <a:t>azure generated pipeline </a:t>
            </a:r>
            <a:r>
              <a:rPr lang="en-US" dirty="0" smtClean="0"/>
              <a:t>configurations” slide for some issues faced and solved during “Configuring </a:t>
            </a:r>
            <a:r>
              <a:rPr lang="en-US" smtClean="0"/>
              <a:t>CI-CD pipeline”</a:t>
            </a:r>
            <a:endParaRPr lang="en-US" dirty="0" smtClean="0"/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6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342481"/>
            <a:ext cx="5170715" cy="590931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5" y="1018764"/>
            <a:ext cx="5569678" cy="56258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not using the cluster stop the Virtual machine scale set to save on costs.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applications created using DevOps pipeline is not working on external </a:t>
            </a:r>
            <a:r>
              <a:rPr lang="en-US" dirty="0" smtClean="0"/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pods are scaled using </a:t>
            </a:r>
            <a:r>
              <a:rPr lang="en-US" dirty="0" err="1"/>
              <a:t>horizontalAutoscale</a:t>
            </a:r>
            <a:r>
              <a:rPr lang="en-US" dirty="0"/>
              <a:t> yaml configurations, I noticed that the data is not in sync across the </a:t>
            </a:r>
            <a:r>
              <a:rPr lang="en-US" dirty="0" smtClean="0"/>
              <a:t>pods. Means for every refresh of the page, I got different values. Means I got for Cat-DOG, once 23-24 and 6-9.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often kubectl commands was hanging, not sure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able to upgrade the k8s version from 17 to 18.</a:t>
            </a:r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342481"/>
            <a:ext cx="5170715" cy="590931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905" y="1018764"/>
            <a:ext cx="5569678" cy="56258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operation did not work after sometime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 az </a:t>
            </a:r>
            <a:r>
              <a:rPr lang="en-US" dirty="0" err="1"/>
              <a:t>aks</a:t>
            </a:r>
            <a:r>
              <a:rPr lang="en-US" dirty="0"/>
              <a:t> scale --name </a:t>
            </a:r>
            <a:r>
              <a:rPr lang="en-US" dirty="0" err="1"/>
              <a:t>jpnlAKSCluster</a:t>
            </a:r>
            <a:r>
              <a:rPr lang="en-US" dirty="0"/>
              <a:t> --resource-group VotingAppResourceGroup --node-count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BadRequestError</a:t>
            </a:r>
            <a:r>
              <a:rPr lang="en-US" dirty="0"/>
              <a:t>: Operation failed with status: 'Bad Request'. Details: Provisioning of resource(s) for container service </a:t>
            </a:r>
            <a:r>
              <a:rPr lang="en-US" dirty="0" err="1"/>
              <a:t>jpnlAKSCluster</a:t>
            </a:r>
            <a:r>
              <a:rPr lang="en-US" dirty="0"/>
              <a:t> in resource group VotingAppResourceGroup failed. Message: Operation could not be completed as it results in exceeding approved Total Regional Cores quota. Additional details - Deployment Model: Resource Manager, Location: westeurope, Current Limit: 4, Current Usage: 2, Additional Required: 4, (Minimum) New Limit Required: 6. Submit a request for Quota increase at https://aka.ms/ProdportalCRP/?#create/Microsoft.Support/Parameters/%7B%22subId%22:%22332e5bac-b102-41b0-8241-cd5ac6f02900%22,%22pesId%22:%2206bfd9d3-516b-d5c6-5802-169c800dec89%22,%22supportTopicId%22:%22e12e3d1d-7fa0-af33-c6d0-3c50df9658a3%22%7D by specifying parameters listed in the </a:t>
            </a:r>
            <a:r>
              <a:rPr lang="en-US" dirty="0" err="1"/>
              <a:t>æDetailsÆ</a:t>
            </a:r>
            <a:r>
              <a:rPr lang="en-US" dirty="0"/>
              <a:t> section for deployment to succeed. Please read more about quota limits at https://docs.microsoft.com/</a:t>
            </a:r>
            <a:r>
              <a:rPr lang="en-US" dirty="0" err="1"/>
              <a:t>en</a:t>
            </a:r>
            <a:r>
              <a:rPr lang="en-US" dirty="0"/>
              <a:t>-us/azure/azure-supportability/regional-quota-requests.. </a:t>
            </a:r>
          </a:p>
        </p:txBody>
      </p:sp>
      <p:pic>
        <p:nvPicPr>
          <p:cNvPr id="23" name="Picture Placeholder 22" descr="Right side image placeholder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397FF-5106-4C31-8E91-796AEA2025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67FDF-D697-3249-AD21-75F6353FF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55385"/>
            <a:ext cx="11174186" cy="590931"/>
          </a:xfrm>
        </p:spPr>
        <p:txBody>
          <a:bodyPr/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091146"/>
            <a:ext cx="11174185" cy="514199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Created a profile </a:t>
            </a:r>
            <a:r>
              <a:rPr lang="en-US" sz="1600" dirty="0" smtClean="0"/>
              <a:t>in Azure portal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First pulled a git repository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Locally tested the application with Docker desktop and Docker compose tools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Then I pushed the image into ACR.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To preform that, I first created resource group and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Changed the tag name of the image from MCR to my own ACR login url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Pushed the image into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an AKS based on resource group and ACR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Using kubectl</a:t>
            </a:r>
            <a:r>
              <a:rPr lang="en-US" sz="1600" dirty="0"/>
              <a:t> </a:t>
            </a:r>
            <a:r>
              <a:rPr lang="en-US" sz="1600" dirty="0" smtClean="0"/>
              <a:t>apply and k8s config file, the deployment made into AKS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Then performed some operations on AKS such as scale, enable auto cluster and all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a profile in Azure DevOps portal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repo, and committed the voting application again into this repository.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Created build and deployment pipeline and enabled trigger for automatic pipeline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Application Locall</a:t>
            </a:r>
            <a:r>
              <a:rPr lang="en-US" dirty="0"/>
              <a:t>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dirty="0" smtClean="0"/>
              <a:t>At the first step, I pulled and locally built the Voting application</a:t>
            </a:r>
            <a:endParaRPr lang="en-US" sz="1200" b="1" dirty="0" smtClean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1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git </a:t>
            </a:r>
            <a:r>
              <a:rPr lang="en-US" sz="1200" b="1" dirty="0"/>
              <a:t>clone https://github.com/Azure-Samples/azure-voting-app-redis.git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$ </a:t>
            </a:r>
            <a:r>
              <a:rPr lang="en-US" sz="1200" b="1" dirty="0"/>
              <a:t>docker-compose up -d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 images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 ps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b="1" dirty="0"/>
              <a:t>$ docker-compose </a:t>
            </a:r>
            <a:r>
              <a:rPr lang="en-US" sz="1200" b="1" dirty="0" smtClean="0"/>
              <a:t>down  (Finally cleared the local Docker container)</a:t>
            </a:r>
            <a:endParaRPr lang="en-US" sz="1200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91254" y="3048135"/>
            <a:ext cx="440880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Resource Group, ACR, Location</a:t>
            </a:r>
            <a:endParaRPr lang="en-GB" dirty="0"/>
          </a:p>
        </p:txBody>
      </p:sp>
      <p:pic>
        <p:nvPicPr>
          <p:cNvPr id="9" name="Picture Placeholder 8" descr="Slide image placeholder">
            <a:extLst>
              <a:ext uri="{FF2B5EF4-FFF2-40B4-BE49-F238E27FC236}">
                <a16:creationId xmlns:a16="http://schemas.microsoft.com/office/drawing/2014/main" id="{95460251-A0B7-4016-89A0-4C8BCED07B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ACR</a:t>
            </a:r>
            <a:endParaRPr lang="en-GB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deal with </a:t>
            </a:r>
            <a:r>
              <a:rPr lang="en-US" dirty="0" smtClean="0"/>
              <a:t>containers in Azure cloud, we need to store the images in Azure Cloud Registry (ACR)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Resource Group</a:t>
            </a:r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logical group in which Azure resources are deployed and managed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creating </a:t>
            </a:r>
            <a:r>
              <a:rPr lang="en-US" dirty="0"/>
              <a:t>a resource group, </a:t>
            </a:r>
            <a:r>
              <a:rPr lang="en-US" dirty="0" smtClean="0"/>
              <a:t>need to </a:t>
            </a:r>
            <a:r>
              <a:rPr lang="en-US" dirty="0"/>
              <a:t>specify a location. This location is where resource group metadata is stored, it is also where your resources run in Azure if you don't specify another </a:t>
            </a:r>
            <a:r>
              <a:rPr lang="en-US" dirty="0" smtClean="0"/>
              <a:t>region during resource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Create Resource Group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 smtClean="0"/>
              <a:t>Tutorial refers East US region. I searched all the available regions and chose westeurope, which is suitable for us with less latency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US" dirty="0"/>
              <a:t>Created resource </a:t>
            </a:r>
            <a:r>
              <a:rPr lang="en-US" dirty="0" smtClean="0"/>
              <a:t>group</a:t>
            </a:r>
          </a:p>
          <a:p>
            <a:pPr lvl="1"/>
            <a:r>
              <a:rPr lang="en-US" sz="1000" b="1" dirty="0" smtClean="0"/>
              <a:t>az </a:t>
            </a:r>
            <a:r>
              <a:rPr lang="en-US" sz="1000" b="1" dirty="0"/>
              <a:t>group create --name VotingAppResourceGroup --location westeurope</a:t>
            </a: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33407" y="3356588"/>
            <a:ext cx="5638800" cy="2876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37" y="2056855"/>
            <a:ext cx="48577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Create container </a:t>
            </a: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 smtClean="0"/>
              <a:t>Created ACR</a:t>
            </a:r>
          </a:p>
          <a:p>
            <a:endParaRPr lang="en-US" dirty="0" smtClean="0"/>
          </a:p>
          <a:p>
            <a:endParaRPr lang="en-GB" dirty="0" smtClean="0"/>
          </a:p>
          <a:p>
            <a:r>
              <a:rPr lang="en-US" dirty="0" smtClean="0"/>
              <a:t>List ACR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 into ACR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8383" y="2054905"/>
            <a:ext cx="5943600" cy="7727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8383" y="3452313"/>
            <a:ext cx="5943600" cy="5803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8383" y="4926920"/>
            <a:ext cx="5343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smtClean="0"/>
              <a:t>images </a:t>
            </a:r>
            <a:r>
              <a:rPr lang="en-US" dirty="0"/>
              <a:t>for ACR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US" dirty="0"/>
              <a:t>List local container images</a:t>
            </a:r>
            <a:endParaRPr lang="en-US" dirty="0" smtClean="0"/>
          </a:p>
          <a:p>
            <a:endParaRPr lang="en-GB" dirty="0" smtClean="0"/>
          </a:p>
          <a:p>
            <a:r>
              <a:rPr lang="en-US" dirty="0"/>
              <a:t>Tag a container </a:t>
            </a:r>
            <a:r>
              <a:rPr lang="en-US" dirty="0" smtClean="0"/>
              <a:t>image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Push  </a:t>
            </a:r>
            <a:r>
              <a:rPr lang="en-US" dirty="0"/>
              <a:t>image to </a:t>
            </a:r>
            <a:r>
              <a:rPr lang="en-US" dirty="0" smtClean="0"/>
              <a:t>registry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images in the </a:t>
            </a:r>
            <a:r>
              <a:rPr lang="en-US" dirty="0" smtClean="0"/>
              <a:t>registry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(An </a:t>
            </a:r>
            <a:r>
              <a:rPr lang="en-US" sz="1100" dirty="0"/>
              <a:t>image is tagged with the ACR instance address  </a:t>
            </a:r>
            <a:r>
              <a:rPr lang="en-US" sz="1100" dirty="0" smtClean="0"/>
              <a:t>&amp; a </a:t>
            </a:r>
            <a:r>
              <a:rPr lang="en-US" sz="1100" dirty="0"/>
              <a:t>version </a:t>
            </a:r>
            <a:r>
              <a:rPr lang="en-US" sz="1100" dirty="0" smtClean="0"/>
              <a:t>number)</a:t>
            </a:r>
            <a:endParaRPr lang="en-GB" sz="1100" dirty="0" smtClean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86" y="1848394"/>
            <a:ext cx="7151914" cy="670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4293105"/>
            <a:ext cx="3990975" cy="7239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25589" y="2667624"/>
            <a:ext cx="5943600" cy="236093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525589" y="5313805"/>
            <a:ext cx="59436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 smtClean="0"/>
              <a:t>Create Azure K8s Cluster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022874" cy="4770098"/>
          </a:xfrm>
        </p:spPr>
        <p:txBody>
          <a:bodyPr/>
          <a:lstStyle/>
          <a:p>
            <a:r>
              <a:rPr lang="en-GB" sz="1100" dirty="0" smtClean="0"/>
              <a:t>Created AKS cluster, asper the requirement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GB" sz="1100" dirty="0" smtClean="0"/>
              <a:t>Referred B-Series VM from following page </a:t>
            </a:r>
            <a:r>
              <a:rPr lang="en-GB" sz="1100" dirty="0" smtClean="0">
                <a:hlinkClick r:id="rId2"/>
              </a:rPr>
              <a:t>https</a:t>
            </a:r>
            <a:r>
              <a:rPr lang="en-GB" sz="1100" dirty="0">
                <a:hlinkClick r:id="rId2"/>
              </a:rPr>
              <a:t>://azure.microsoft.com/hu-hu/blog/introducing-burstable-vm-support-in-aks</a:t>
            </a:r>
            <a:r>
              <a:rPr lang="en-GB" sz="1100" dirty="0" smtClean="0">
                <a:hlinkClick r:id="rId2"/>
              </a:rPr>
              <a:t>/</a:t>
            </a:r>
            <a:endParaRPr lang="en-GB" sz="1100" dirty="0" smtClean="0"/>
          </a:p>
          <a:p>
            <a:r>
              <a:rPr lang="en-GB" sz="1100" dirty="0" smtClean="0"/>
              <a:t>Ensured 2 nodes are created</a:t>
            </a:r>
          </a:p>
          <a:p>
            <a:r>
              <a:rPr lang="en-GB" sz="1100" dirty="0" smtClean="0"/>
              <a:t>Now tried to connect to AKS with my local kubectl tool. Got successed after overriding my local kubeconfig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83104" y="1773691"/>
            <a:ext cx="3371850" cy="1743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83104" y="5064987"/>
            <a:ext cx="5943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B7651-08C1-49A1-AFE9-4E4CD342176D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tf89715846_win32</Template>
  <TotalTime>0</TotalTime>
  <Words>1424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Office Theme</vt:lpstr>
      <vt:lpstr>Dawn in the Cloud</vt:lpstr>
      <vt:lpstr>Agenda</vt:lpstr>
      <vt:lpstr>Fast forward</vt:lpstr>
      <vt:lpstr>Prepared Application Locally</vt:lpstr>
      <vt:lpstr>Resource Group, ACR, Location</vt:lpstr>
      <vt:lpstr>Create Resource Group</vt:lpstr>
      <vt:lpstr>Create container registry</vt:lpstr>
      <vt:lpstr>Prepare images for ACR </vt:lpstr>
      <vt:lpstr>Create Azure K8s Cluster</vt:lpstr>
      <vt:lpstr>Kubectl preparation for AKS</vt:lpstr>
      <vt:lpstr>Run application in AKS</vt:lpstr>
      <vt:lpstr>Scale &amp; Auto Scale</vt:lpstr>
      <vt:lpstr>Descale</vt:lpstr>
      <vt:lpstr>Update application &amp; Test Locally</vt:lpstr>
      <vt:lpstr>Update application in AKS</vt:lpstr>
      <vt:lpstr>Configured Azure Build Pipeline</vt:lpstr>
      <vt:lpstr>Configured Azure Deployment Pipeline</vt:lpstr>
      <vt:lpstr>Correcting azure generated pipeline configurations</vt:lpstr>
      <vt:lpstr>Correcting azure generated pipeline configurations</vt:lpstr>
      <vt:lpstr>Automatically Trigger Pipeline on Code Commit</vt:lpstr>
      <vt:lpstr>Kubectl configurations</vt:lpstr>
      <vt:lpstr>Create pipelines for start and stop the VM scaleset</vt:lpstr>
      <vt:lpstr>Create pipelines for start and stop the VMs</vt:lpstr>
      <vt:lpstr>Issues Faced - 1</vt:lpstr>
      <vt:lpstr>Issues Faced - 2</vt:lpstr>
      <vt:lpstr>Queries</vt:lpstr>
      <vt:lpstr>Queries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2020-10-30T23:39:29Z</dcterms:created>
  <dcterms:modified xsi:type="dcterms:W3CDTF">2020-11-07T00:09:31Z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