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9C0BED-C32E-4261-A4D0-0444DCDE528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54AEE1-7FE2-43E0-9E64-8FBBA9348FAD}">
      <dgm:prSet phldrT="[Text]"/>
      <dgm:spPr/>
      <dgm:t>
        <a:bodyPr/>
        <a:lstStyle/>
        <a:p>
          <a:r>
            <a:rPr lang="en-US" dirty="0" smtClean="0"/>
            <a:t>Computers access disk storage</a:t>
          </a:r>
          <a:endParaRPr lang="en-US" dirty="0"/>
        </a:p>
      </dgm:t>
    </dgm:pt>
    <dgm:pt modelId="{049DD2E3-E6C1-45A0-9441-7051846FD4E8}" type="parTrans" cxnId="{C3406A5E-CA6A-4875-B6D1-5588AF44C11D}">
      <dgm:prSet/>
      <dgm:spPr/>
      <dgm:t>
        <a:bodyPr/>
        <a:lstStyle/>
        <a:p>
          <a:endParaRPr lang="en-US"/>
        </a:p>
      </dgm:t>
    </dgm:pt>
    <dgm:pt modelId="{6015EA95-F687-453A-A988-C8543D60BD6E}" type="sibTrans" cxnId="{C3406A5E-CA6A-4875-B6D1-5588AF44C11D}">
      <dgm:prSet/>
      <dgm:spPr/>
      <dgm:t>
        <a:bodyPr/>
        <a:lstStyle/>
        <a:p>
          <a:endParaRPr lang="en-US"/>
        </a:p>
      </dgm:t>
    </dgm:pt>
    <dgm:pt modelId="{15756ECC-5F65-4497-B661-8346A7129202}">
      <dgm:prSet phldrT="[Text]"/>
      <dgm:spPr/>
      <dgm:t>
        <a:bodyPr/>
        <a:lstStyle/>
        <a:p>
          <a:r>
            <a:rPr lang="en-US" dirty="0" smtClean="0"/>
            <a:t>I/O ports (or</a:t>
          </a:r>
        </a:p>
        <a:p>
          <a:r>
            <a:rPr lang="en-US" dirty="0" smtClean="0"/>
            <a:t>host-attached storage),common on small systems</a:t>
          </a:r>
          <a:endParaRPr lang="en-US" dirty="0"/>
        </a:p>
      </dgm:t>
    </dgm:pt>
    <dgm:pt modelId="{6FE6AF0D-E075-4368-A7EC-668D793208E2}" type="parTrans" cxnId="{3E7C4A45-9561-4B8E-8307-EDD704FC4966}">
      <dgm:prSet/>
      <dgm:spPr/>
      <dgm:t>
        <a:bodyPr/>
        <a:lstStyle/>
        <a:p>
          <a:endParaRPr lang="en-US"/>
        </a:p>
      </dgm:t>
    </dgm:pt>
    <dgm:pt modelId="{48CF1737-CAF9-4768-9D19-3742D85D0761}" type="sibTrans" cxnId="{3E7C4A45-9561-4B8E-8307-EDD704FC4966}">
      <dgm:prSet/>
      <dgm:spPr/>
      <dgm:t>
        <a:bodyPr/>
        <a:lstStyle/>
        <a:p>
          <a:endParaRPr lang="en-US"/>
        </a:p>
      </dgm:t>
    </dgm:pt>
    <dgm:pt modelId="{9DD27A20-C55F-42C7-9B9F-5DA3781C4190}">
      <dgm:prSet phldrT="[Text]"/>
      <dgm:spPr/>
      <dgm:t>
        <a:bodyPr/>
        <a:lstStyle/>
        <a:p>
          <a:r>
            <a:rPr lang="en-US" dirty="0" smtClean="0"/>
            <a:t>network-attached</a:t>
          </a:r>
        </a:p>
        <a:p>
          <a:r>
            <a:rPr lang="en-US" dirty="0" err="1" smtClean="0"/>
            <a:t>Storage,a</a:t>
          </a:r>
          <a:r>
            <a:rPr lang="en-US" dirty="0" smtClean="0"/>
            <a:t> remote host in a distributed file system</a:t>
          </a:r>
          <a:endParaRPr lang="en-US" dirty="0"/>
        </a:p>
      </dgm:t>
    </dgm:pt>
    <dgm:pt modelId="{FCD7C5A5-E703-4C38-8AF5-821B1AB8C67D}" type="parTrans" cxnId="{66EA4C7D-B012-44DE-8B06-6E581CDADDC1}">
      <dgm:prSet/>
      <dgm:spPr/>
      <dgm:t>
        <a:bodyPr/>
        <a:lstStyle/>
        <a:p>
          <a:endParaRPr lang="en-US"/>
        </a:p>
      </dgm:t>
    </dgm:pt>
    <dgm:pt modelId="{698467F0-3C2A-4C2A-88F7-CC1E9B71AF74}" type="sibTrans" cxnId="{66EA4C7D-B012-44DE-8B06-6E581CDADDC1}">
      <dgm:prSet/>
      <dgm:spPr/>
      <dgm:t>
        <a:bodyPr/>
        <a:lstStyle/>
        <a:p>
          <a:endParaRPr lang="en-US"/>
        </a:p>
      </dgm:t>
    </dgm:pt>
    <dgm:pt modelId="{CB734C04-A4C2-4609-8368-147EC6CCB2DE}" type="pres">
      <dgm:prSet presAssocID="{CE9C0BED-C32E-4261-A4D0-0444DCDE5286}" presName="hierChild1" presStyleCnt="0">
        <dgm:presLayoutVars>
          <dgm:chPref val="1"/>
          <dgm:dir/>
          <dgm:animOne val="branch"/>
          <dgm:animLvl val="lvl"/>
          <dgm:resizeHandles/>
        </dgm:presLayoutVars>
      </dgm:prSet>
      <dgm:spPr/>
      <dgm:t>
        <a:bodyPr/>
        <a:lstStyle/>
        <a:p>
          <a:endParaRPr lang="en-US"/>
        </a:p>
      </dgm:t>
    </dgm:pt>
    <dgm:pt modelId="{02ED0754-EFC2-4CD4-9288-AE63374D9579}" type="pres">
      <dgm:prSet presAssocID="{6854AEE1-7FE2-43E0-9E64-8FBBA9348FAD}" presName="hierRoot1" presStyleCnt="0"/>
      <dgm:spPr/>
    </dgm:pt>
    <dgm:pt modelId="{7107B115-6AA2-4490-A2F6-172ADF6AA5C9}" type="pres">
      <dgm:prSet presAssocID="{6854AEE1-7FE2-43E0-9E64-8FBBA9348FAD}" presName="composite" presStyleCnt="0"/>
      <dgm:spPr/>
    </dgm:pt>
    <dgm:pt modelId="{7576EC99-3C50-4DE0-BAE6-1A34E1867760}" type="pres">
      <dgm:prSet presAssocID="{6854AEE1-7FE2-43E0-9E64-8FBBA9348FAD}" presName="background" presStyleLbl="node0" presStyleIdx="0" presStyleCnt="1"/>
      <dgm:spPr/>
    </dgm:pt>
    <dgm:pt modelId="{79AD8863-2327-472E-B04A-F08941209A03}" type="pres">
      <dgm:prSet presAssocID="{6854AEE1-7FE2-43E0-9E64-8FBBA9348FAD}" presName="text" presStyleLbl="fgAcc0" presStyleIdx="0" presStyleCnt="1">
        <dgm:presLayoutVars>
          <dgm:chPref val="3"/>
        </dgm:presLayoutVars>
      </dgm:prSet>
      <dgm:spPr/>
      <dgm:t>
        <a:bodyPr/>
        <a:lstStyle/>
        <a:p>
          <a:endParaRPr lang="en-US"/>
        </a:p>
      </dgm:t>
    </dgm:pt>
    <dgm:pt modelId="{97371E1A-20A0-4F55-A144-9703679831D2}" type="pres">
      <dgm:prSet presAssocID="{6854AEE1-7FE2-43E0-9E64-8FBBA9348FAD}" presName="hierChild2" presStyleCnt="0"/>
      <dgm:spPr/>
    </dgm:pt>
    <dgm:pt modelId="{D5917016-0C54-4502-AC98-8ACDD2C763C2}" type="pres">
      <dgm:prSet presAssocID="{6FE6AF0D-E075-4368-A7EC-668D793208E2}" presName="Name10" presStyleLbl="parChTrans1D2" presStyleIdx="0" presStyleCnt="2"/>
      <dgm:spPr/>
      <dgm:t>
        <a:bodyPr/>
        <a:lstStyle/>
        <a:p>
          <a:endParaRPr lang="en-US"/>
        </a:p>
      </dgm:t>
    </dgm:pt>
    <dgm:pt modelId="{FCB75549-D121-4B13-9B86-BF7C9A1C5A2B}" type="pres">
      <dgm:prSet presAssocID="{15756ECC-5F65-4497-B661-8346A7129202}" presName="hierRoot2" presStyleCnt="0"/>
      <dgm:spPr/>
    </dgm:pt>
    <dgm:pt modelId="{CA0DD107-0E96-403E-91F4-FE9DB8F168F4}" type="pres">
      <dgm:prSet presAssocID="{15756ECC-5F65-4497-B661-8346A7129202}" presName="composite2" presStyleCnt="0"/>
      <dgm:spPr/>
    </dgm:pt>
    <dgm:pt modelId="{E5174799-6AF7-495D-ABB8-54034DAB704B}" type="pres">
      <dgm:prSet presAssocID="{15756ECC-5F65-4497-B661-8346A7129202}" presName="background2" presStyleLbl="node2" presStyleIdx="0" presStyleCnt="2"/>
      <dgm:spPr/>
    </dgm:pt>
    <dgm:pt modelId="{A6177543-175B-4263-8AD5-F5ABEEE2D107}" type="pres">
      <dgm:prSet presAssocID="{15756ECC-5F65-4497-B661-8346A7129202}" presName="text2" presStyleLbl="fgAcc2" presStyleIdx="0" presStyleCnt="2">
        <dgm:presLayoutVars>
          <dgm:chPref val="3"/>
        </dgm:presLayoutVars>
      </dgm:prSet>
      <dgm:spPr/>
      <dgm:t>
        <a:bodyPr/>
        <a:lstStyle/>
        <a:p>
          <a:endParaRPr lang="en-US"/>
        </a:p>
      </dgm:t>
    </dgm:pt>
    <dgm:pt modelId="{648AF749-2416-4848-821A-5D225AD5F06F}" type="pres">
      <dgm:prSet presAssocID="{15756ECC-5F65-4497-B661-8346A7129202}" presName="hierChild3" presStyleCnt="0"/>
      <dgm:spPr/>
    </dgm:pt>
    <dgm:pt modelId="{5DD775A3-A32A-4643-B70C-33634BB77510}" type="pres">
      <dgm:prSet presAssocID="{FCD7C5A5-E703-4C38-8AF5-821B1AB8C67D}" presName="Name10" presStyleLbl="parChTrans1D2" presStyleIdx="1" presStyleCnt="2"/>
      <dgm:spPr/>
      <dgm:t>
        <a:bodyPr/>
        <a:lstStyle/>
        <a:p>
          <a:endParaRPr lang="en-US"/>
        </a:p>
      </dgm:t>
    </dgm:pt>
    <dgm:pt modelId="{213B4821-B18B-45A0-8491-2EC2A6650E16}" type="pres">
      <dgm:prSet presAssocID="{9DD27A20-C55F-42C7-9B9F-5DA3781C4190}" presName="hierRoot2" presStyleCnt="0"/>
      <dgm:spPr/>
    </dgm:pt>
    <dgm:pt modelId="{861444C2-13ED-40D1-95B6-F484C8C66860}" type="pres">
      <dgm:prSet presAssocID="{9DD27A20-C55F-42C7-9B9F-5DA3781C4190}" presName="composite2" presStyleCnt="0"/>
      <dgm:spPr/>
    </dgm:pt>
    <dgm:pt modelId="{E186332D-2670-4950-8895-B5BAE636C516}" type="pres">
      <dgm:prSet presAssocID="{9DD27A20-C55F-42C7-9B9F-5DA3781C4190}" presName="background2" presStyleLbl="node2" presStyleIdx="1" presStyleCnt="2"/>
      <dgm:spPr/>
    </dgm:pt>
    <dgm:pt modelId="{D64147BC-09D4-464F-8E7C-8101F29B24A0}" type="pres">
      <dgm:prSet presAssocID="{9DD27A20-C55F-42C7-9B9F-5DA3781C4190}" presName="text2" presStyleLbl="fgAcc2" presStyleIdx="1" presStyleCnt="2">
        <dgm:presLayoutVars>
          <dgm:chPref val="3"/>
        </dgm:presLayoutVars>
      </dgm:prSet>
      <dgm:spPr/>
      <dgm:t>
        <a:bodyPr/>
        <a:lstStyle/>
        <a:p>
          <a:endParaRPr lang="en-US"/>
        </a:p>
      </dgm:t>
    </dgm:pt>
    <dgm:pt modelId="{C18FEE66-2184-48EF-8EC2-3AE0AC2C2696}" type="pres">
      <dgm:prSet presAssocID="{9DD27A20-C55F-42C7-9B9F-5DA3781C4190}" presName="hierChild3" presStyleCnt="0"/>
      <dgm:spPr/>
    </dgm:pt>
  </dgm:ptLst>
  <dgm:cxnLst>
    <dgm:cxn modelId="{66EA4C7D-B012-44DE-8B06-6E581CDADDC1}" srcId="{6854AEE1-7FE2-43E0-9E64-8FBBA9348FAD}" destId="{9DD27A20-C55F-42C7-9B9F-5DA3781C4190}" srcOrd="1" destOrd="0" parTransId="{FCD7C5A5-E703-4C38-8AF5-821B1AB8C67D}" sibTransId="{698467F0-3C2A-4C2A-88F7-CC1E9B71AF74}"/>
    <dgm:cxn modelId="{59F61D64-3FC1-4CAE-983F-727AB8A7351D}" type="presOf" srcId="{6854AEE1-7FE2-43E0-9E64-8FBBA9348FAD}" destId="{79AD8863-2327-472E-B04A-F08941209A03}" srcOrd="0" destOrd="0" presId="urn:microsoft.com/office/officeart/2005/8/layout/hierarchy1"/>
    <dgm:cxn modelId="{5E0C5FD5-99FE-4327-B6DA-AA009E976482}" type="presOf" srcId="{6FE6AF0D-E075-4368-A7EC-668D793208E2}" destId="{D5917016-0C54-4502-AC98-8ACDD2C763C2}" srcOrd="0" destOrd="0" presId="urn:microsoft.com/office/officeart/2005/8/layout/hierarchy1"/>
    <dgm:cxn modelId="{C3406A5E-CA6A-4875-B6D1-5588AF44C11D}" srcId="{CE9C0BED-C32E-4261-A4D0-0444DCDE5286}" destId="{6854AEE1-7FE2-43E0-9E64-8FBBA9348FAD}" srcOrd="0" destOrd="0" parTransId="{049DD2E3-E6C1-45A0-9441-7051846FD4E8}" sibTransId="{6015EA95-F687-453A-A988-C8543D60BD6E}"/>
    <dgm:cxn modelId="{3E7C4A45-9561-4B8E-8307-EDD704FC4966}" srcId="{6854AEE1-7FE2-43E0-9E64-8FBBA9348FAD}" destId="{15756ECC-5F65-4497-B661-8346A7129202}" srcOrd="0" destOrd="0" parTransId="{6FE6AF0D-E075-4368-A7EC-668D793208E2}" sibTransId="{48CF1737-CAF9-4768-9D19-3742D85D0761}"/>
    <dgm:cxn modelId="{CA1F20D7-3CE6-4FDB-90B4-06E664B9D302}" type="presOf" srcId="{15756ECC-5F65-4497-B661-8346A7129202}" destId="{A6177543-175B-4263-8AD5-F5ABEEE2D107}" srcOrd="0" destOrd="0" presId="urn:microsoft.com/office/officeart/2005/8/layout/hierarchy1"/>
    <dgm:cxn modelId="{8879502B-1248-4DD2-BBD7-2A1E4C36DA32}" type="presOf" srcId="{9DD27A20-C55F-42C7-9B9F-5DA3781C4190}" destId="{D64147BC-09D4-464F-8E7C-8101F29B24A0}" srcOrd="0" destOrd="0" presId="urn:microsoft.com/office/officeart/2005/8/layout/hierarchy1"/>
    <dgm:cxn modelId="{6F771E02-65BD-47FC-BA29-7899AF0C2EB8}" type="presOf" srcId="{FCD7C5A5-E703-4C38-8AF5-821B1AB8C67D}" destId="{5DD775A3-A32A-4643-B70C-33634BB77510}" srcOrd="0" destOrd="0" presId="urn:microsoft.com/office/officeart/2005/8/layout/hierarchy1"/>
    <dgm:cxn modelId="{AAC8CB5F-20F8-4C3F-8CAE-04D48F13BF70}" type="presOf" srcId="{CE9C0BED-C32E-4261-A4D0-0444DCDE5286}" destId="{CB734C04-A4C2-4609-8368-147EC6CCB2DE}" srcOrd="0" destOrd="0" presId="urn:microsoft.com/office/officeart/2005/8/layout/hierarchy1"/>
    <dgm:cxn modelId="{BEAFCE93-64C1-40C3-BE8B-2B9E29D1C6F5}" type="presParOf" srcId="{CB734C04-A4C2-4609-8368-147EC6CCB2DE}" destId="{02ED0754-EFC2-4CD4-9288-AE63374D9579}" srcOrd="0" destOrd="0" presId="urn:microsoft.com/office/officeart/2005/8/layout/hierarchy1"/>
    <dgm:cxn modelId="{8DD4DAB0-2BAC-4826-A2B3-963D0ED909E6}" type="presParOf" srcId="{02ED0754-EFC2-4CD4-9288-AE63374D9579}" destId="{7107B115-6AA2-4490-A2F6-172ADF6AA5C9}" srcOrd="0" destOrd="0" presId="urn:microsoft.com/office/officeart/2005/8/layout/hierarchy1"/>
    <dgm:cxn modelId="{91A51D80-A22D-4FAA-ABFF-1901DD60BA23}" type="presParOf" srcId="{7107B115-6AA2-4490-A2F6-172ADF6AA5C9}" destId="{7576EC99-3C50-4DE0-BAE6-1A34E1867760}" srcOrd="0" destOrd="0" presId="urn:microsoft.com/office/officeart/2005/8/layout/hierarchy1"/>
    <dgm:cxn modelId="{FC7AB027-DFB6-4CCE-890C-853489233380}" type="presParOf" srcId="{7107B115-6AA2-4490-A2F6-172ADF6AA5C9}" destId="{79AD8863-2327-472E-B04A-F08941209A03}" srcOrd="1" destOrd="0" presId="urn:microsoft.com/office/officeart/2005/8/layout/hierarchy1"/>
    <dgm:cxn modelId="{D7718CA7-4177-437D-B798-4F7542C56369}" type="presParOf" srcId="{02ED0754-EFC2-4CD4-9288-AE63374D9579}" destId="{97371E1A-20A0-4F55-A144-9703679831D2}" srcOrd="1" destOrd="0" presId="urn:microsoft.com/office/officeart/2005/8/layout/hierarchy1"/>
    <dgm:cxn modelId="{B1ACE8BC-3A88-4FA2-9A87-BF4787A15FEB}" type="presParOf" srcId="{97371E1A-20A0-4F55-A144-9703679831D2}" destId="{D5917016-0C54-4502-AC98-8ACDD2C763C2}" srcOrd="0" destOrd="0" presId="urn:microsoft.com/office/officeart/2005/8/layout/hierarchy1"/>
    <dgm:cxn modelId="{A71ED554-0C40-4281-B91A-4F4029A2AE92}" type="presParOf" srcId="{97371E1A-20A0-4F55-A144-9703679831D2}" destId="{FCB75549-D121-4B13-9B86-BF7C9A1C5A2B}" srcOrd="1" destOrd="0" presId="urn:microsoft.com/office/officeart/2005/8/layout/hierarchy1"/>
    <dgm:cxn modelId="{9ADDBFD8-F4DD-457F-8EFC-107F8D9FF561}" type="presParOf" srcId="{FCB75549-D121-4B13-9B86-BF7C9A1C5A2B}" destId="{CA0DD107-0E96-403E-91F4-FE9DB8F168F4}" srcOrd="0" destOrd="0" presId="urn:microsoft.com/office/officeart/2005/8/layout/hierarchy1"/>
    <dgm:cxn modelId="{9A701201-094D-4FC5-A052-20ECA27A709C}" type="presParOf" srcId="{CA0DD107-0E96-403E-91F4-FE9DB8F168F4}" destId="{E5174799-6AF7-495D-ABB8-54034DAB704B}" srcOrd="0" destOrd="0" presId="urn:microsoft.com/office/officeart/2005/8/layout/hierarchy1"/>
    <dgm:cxn modelId="{7F4DB895-09E7-440E-A5CB-DE425340BAD3}" type="presParOf" srcId="{CA0DD107-0E96-403E-91F4-FE9DB8F168F4}" destId="{A6177543-175B-4263-8AD5-F5ABEEE2D107}" srcOrd="1" destOrd="0" presId="urn:microsoft.com/office/officeart/2005/8/layout/hierarchy1"/>
    <dgm:cxn modelId="{C22F1073-CE7E-4204-8D61-EF5039ED2A75}" type="presParOf" srcId="{FCB75549-D121-4B13-9B86-BF7C9A1C5A2B}" destId="{648AF749-2416-4848-821A-5D225AD5F06F}" srcOrd="1" destOrd="0" presId="urn:microsoft.com/office/officeart/2005/8/layout/hierarchy1"/>
    <dgm:cxn modelId="{2940C571-08C9-4BD3-AD46-C4E505CC96C4}" type="presParOf" srcId="{97371E1A-20A0-4F55-A144-9703679831D2}" destId="{5DD775A3-A32A-4643-B70C-33634BB77510}" srcOrd="2" destOrd="0" presId="urn:microsoft.com/office/officeart/2005/8/layout/hierarchy1"/>
    <dgm:cxn modelId="{B24B3A29-4ED1-4913-A43C-DD97BDF47FEC}" type="presParOf" srcId="{97371E1A-20A0-4F55-A144-9703679831D2}" destId="{213B4821-B18B-45A0-8491-2EC2A6650E16}" srcOrd="3" destOrd="0" presId="urn:microsoft.com/office/officeart/2005/8/layout/hierarchy1"/>
    <dgm:cxn modelId="{B68C0994-0D4B-4151-8C71-B703C0B47EF8}" type="presParOf" srcId="{213B4821-B18B-45A0-8491-2EC2A6650E16}" destId="{861444C2-13ED-40D1-95B6-F484C8C66860}" srcOrd="0" destOrd="0" presId="urn:microsoft.com/office/officeart/2005/8/layout/hierarchy1"/>
    <dgm:cxn modelId="{E7739459-72C3-4513-91CE-2BD2460862AC}" type="presParOf" srcId="{861444C2-13ED-40D1-95B6-F484C8C66860}" destId="{E186332D-2670-4950-8895-B5BAE636C516}" srcOrd="0" destOrd="0" presId="urn:microsoft.com/office/officeart/2005/8/layout/hierarchy1"/>
    <dgm:cxn modelId="{BF7D8A36-A614-494E-A65E-EC9650B63974}" type="presParOf" srcId="{861444C2-13ED-40D1-95B6-F484C8C66860}" destId="{D64147BC-09D4-464F-8E7C-8101F29B24A0}" srcOrd="1" destOrd="0" presId="urn:microsoft.com/office/officeart/2005/8/layout/hierarchy1"/>
    <dgm:cxn modelId="{D19BE1C4-7B3B-40FE-BC3D-838CB5DFBF0F}" type="presParOf" srcId="{213B4821-B18B-45A0-8491-2EC2A6650E16}" destId="{C18FEE66-2184-48EF-8EC2-3AE0AC2C2696}"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F4C3F-AF13-4186-ADFB-1DFD8131DEFA}" type="datetimeFigureOut">
              <a:rPr lang="en-US" smtClean="0"/>
              <a:pPr/>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AB369-2C25-4CD5-BB05-DBE24C8C3D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CAB369-2C25-4CD5-BB05-DBE24C8C3DB1}"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CAB369-2C25-4CD5-BB05-DBE24C8C3DB1}"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8DD1D8-4EEE-4B40-9481-B2183F5706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DD1D8-4EEE-4B40-9481-B2183F5706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DD1D8-4EEE-4B40-9481-B2183F570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30EF1E-BE09-4794-B53B-80B96ED66D3B}"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8DD1D8-4EEE-4B40-9481-B2183F57060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30EF1E-BE09-4794-B53B-80B96ED66D3B}" type="datetimeFigureOut">
              <a:rPr lang="en-US" smtClean="0"/>
              <a:pPr/>
              <a:t>11/26/2020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8DD1D8-4EEE-4B40-9481-B2183F57060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274638"/>
            <a:ext cx="8258204" cy="939784"/>
          </a:xfrm>
        </p:spPr>
        <p:txBody>
          <a:bodyPr>
            <a:normAutofit fontScale="90000"/>
          </a:bodyPr>
          <a:lstStyle/>
          <a:p>
            <a:r>
              <a:rPr lang="en-IN" dirty="0" smtClean="0"/>
              <a:t>Mass-storage structure-overview of mass storage structure</a:t>
            </a:r>
            <a:endParaRPr lang="en-US" dirty="0"/>
          </a:p>
        </p:txBody>
      </p:sp>
      <p:sp>
        <p:nvSpPr>
          <p:cNvPr id="5" name="Content Placeholder 4"/>
          <p:cNvSpPr>
            <a:spLocks noGrp="1"/>
          </p:cNvSpPr>
          <p:nvPr>
            <p:ph idx="1"/>
          </p:nvPr>
        </p:nvSpPr>
        <p:spPr>
          <a:xfrm>
            <a:off x="214282" y="1571612"/>
            <a:ext cx="8472518" cy="4967302"/>
          </a:xfrm>
        </p:spPr>
        <p:txBody>
          <a:bodyPr>
            <a:normAutofit lnSpcReduction="10000"/>
          </a:bodyPr>
          <a:lstStyle/>
          <a:p>
            <a:r>
              <a:rPr lang="en-IN" b="1" dirty="0" smtClean="0"/>
              <a:t>Magnetic disks-</a:t>
            </a:r>
            <a:r>
              <a:rPr lang="en-US" dirty="0" smtClean="0"/>
              <a:t>the bulk of secondary storage,</a:t>
            </a:r>
            <a:r>
              <a:rPr lang="en-US" b="1" dirty="0" smtClean="0"/>
              <a:t> platter, disk arm, tracks, sectors, cylinder.</a:t>
            </a:r>
          </a:p>
          <a:p>
            <a:r>
              <a:rPr lang="en-US" dirty="0" smtClean="0"/>
              <a:t>The </a:t>
            </a:r>
            <a:r>
              <a:rPr lang="en-US" b="1" dirty="0" smtClean="0"/>
              <a:t>transfer </a:t>
            </a:r>
            <a:r>
              <a:rPr lang="en-US" dirty="0" smtClean="0"/>
              <a:t>rate is the rate at which data flow between the drive and the computer</a:t>
            </a:r>
            <a:endParaRPr lang="en-US" b="1" dirty="0" smtClean="0"/>
          </a:p>
          <a:p>
            <a:r>
              <a:rPr lang="en-US" dirty="0" smtClean="0"/>
              <a:t>The </a:t>
            </a:r>
            <a:r>
              <a:rPr lang="en-US" b="1" dirty="0" smtClean="0"/>
              <a:t>positioning time</a:t>
            </a:r>
            <a:r>
              <a:rPr lang="en-US" dirty="0" smtClean="0"/>
              <a:t>, or random-access time, consists of </a:t>
            </a:r>
            <a:r>
              <a:rPr lang="en-US" b="1" dirty="0" smtClean="0"/>
              <a:t> </a:t>
            </a:r>
            <a:r>
              <a:rPr lang="en-US" dirty="0" smtClean="0"/>
              <a:t>two parts: </a:t>
            </a:r>
          </a:p>
          <a:p>
            <a:r>
              <a:rPr lang="en-US" dirty="0" smtClean="0"/>
              <a:t>the time necessary to move the disk arm to the desired cylinder,  called the </a:t>
            </a:r>
            <a:r>
              <a:rPr lang="en-US" b="1" dirty="0" smtClean="0"/>
              <a:t>seek time, and</a:t>
            </a:r>
          </a:p>
          <a:p>
            <a:r>
              <a:rPr lang="en-US" dirty="0" smtClean="0"/>
              <a:t> the time necessary for the desired sector to rotate to the disk head, called the </a:t>
            </a:r>
            <a:r>
              <a:rPr lang="en-US" b="1" dirty="0" smtClean="0"/>
              <a:t>rotational latency.</a:t>
            </a:r>
          </a:p>
          <a:p>
            <a:r>
              <a:rPr lang="en-US" b="1" dirty="0" smtClean="0"/>
              <a:t>head crash-</a:t>
            </a:r>
            <a:r>
              <a:rPr lang="en-US" dirty="0" smtClean="0"/>
              <a:t> the  head will sometimes damage the magnetic surface.</a:t>
            </a: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14282" y="357166"/>
            <a:ext cx="8472518" cy="5967434"/>
          </a:xfrm>
        </p:spPr>
        <p:txBody>
          <a:bodyPr>
            <a:normAutofit/>
          </a:bodyPr>
          <a:lstStyle/>
          <a:p>
            <a:r>
              <a:rPr lang="en-US" dirty="0" smtClean="0"/>
              <a:t> One drawback of network-attached storage systems is that the storage I/O operations consume bandwidth on the data network, thereby increasing the  latency of network communication.</a:t>
            </a:r>
          </a:p>
          <a:p>
            <a:r>
              <a:rPr lang="en-US" dirty="0" smtClean="0"/>
              <a:t>the communication between servers and  clients competes for bandwidth with the communication among servers and  storage devices.</a:t>
            </a:r>
          </a:p>
          <a:p>
            <a:r>
              <a:rPr lang="en-US" dirty="0" smtClean="0"/>
              <a:t> </a:t>
            </a:r>
            <a:r>
              <a:rPr lang="en-US" dirty="0" err="1" smtClean="0"/>
              <a:t>Astorage</a:t>
            </a:r>
            <a:r>
              <a:rPr lang="en-US" dirty="0" smtClean="0"/>
              <a:t>-area network (SAN) is a private network (using storage protocols rather than networking protocols) connecting servers and storage units,</a:t>
            </a:r>
          </a:p>
          <a:p>
            <a:r>
              <a:rPr lang="en-US" dirty="0" smtClean="0"/>
              <a:t>Multiple hosts and multiple storage arrays can attach to the same SAN, and storage can be dynamically allocated to hosts.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04088"/>
            <a:ext cx="8258204" cy="510334"/>
          </a:xfrm>
        </p:spPr>
        <p:txBody>
          <a:bodyPr>
            <a:normAutofit fontScale="90000"/>
          </a:bodyPr>
          <a:lstStyle/>
          <a:p>
            <a:r>
              <a:rPr lang="en-US" dirty="0" smtClean="0"/>
              <a:t>Disk Scheduling</a:t>
            </a:r>
            <a:endParaRPr lang="en-US" dirty="0"/>
          </a:p>
        </p:txBody>
      </p:sp>
      <p:sp>
        <p:nvSpPr>
          <p:cNvPr id="3" name="Content Placeholder 2"/>
          <p:cNvSpPr>
            <a:spLocks noGrp="1"/>
          </p:cNvSpPr>
          <p:nvPr>
            <p:ph idx="1"/>
          </p:nvPr>
        </p:nvSpPr>
        <p:spPr>
          <a:xfrm>
            <a:off x="214282" y="1285860"/>
            <a:ext cx="8472518" cy="5038740"/>
          </a:xfrm>
        </p:spPr>
        <p:txBody>
          <a:bodyPr>
            <a:normAutofit fontScale="92500"/>
          </a:bodyPr>
          <a:lstStyle/>
          <a:p>
            <a:pPr fontAlgn="base"/>
            <a:r>
              <a:rPr lang="en-US" b="1" dirty="0" smtClean="0"/>
              <a:t>Disk scheduling </a:t>
            </a:r>
            <a:r>
              <a:rPr lang="en-US" dirty="0" smtClean="0"/>
              <a:t>is done by operating systems to schedule I/O requests arriving for the disk. Disk scheduling is also known as I/O scheduling.</a:t>
            </a:r>
          </a:p>
          <a:p>
            <a:pPr fontAlgn="base"/>
            <a:r>
              <a:rPr lang="en-US" dirty="0" smtClean="0"/>
              <a:t>Disk scheduling is important because:</a:t>
            </a:r>
          </a:p>
          <a:p>
            <a:pPr fontAlgn="base"/>
            <a:r>
              <a:rPr lang="en-US" dirty="0" smtClean="0"/>
              <a:t>Multiple I/O requests may arrive by different processes and only one I/O request can be served at a time by the disk controller. Thus other I/O requests need to wait in the waiting queue and need to be scheduled.</a:t>
            </a:r>
          </a:p>
          <a:p>
            <a:pPr fontAlgn="base"/>
            <a:r>
              <a:rPr lang="en-US" dirty="0" smtClean="0"/>
              <a:t>Two or more request may be far from each other so can result in greater disk arm movement.</a:t>
            </a:r>
          </a:p>
          <a:p>
            <a:pPr fontAlgn="base"/>
            <a:r>
              <a:rPr lang="en-US" dirty="0" smtClean="0"/>
              <a:t>Hard drives are one of the slowest parts of the computer system and thus need to be accessed in an efficient manner.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472518" cy="5967434"/>
          </a:xfrm>
        </p:spPr>
        <p:txBody>
          <a:bodyPr>
            <a:normAutofit fontScale="85000" lnSpcReduction="20000"/>
          </a:bodyPr>
          <a:lstStyle/>
          <a:p>
            <a:pPr fontAlgn="base"/>
            <a:r>
              <a:rPr lang="en-US" b="1" u="sng" dirty="0" smtClean="0"/>
              <a:t>Seek </a:t>
            </a:r>
            <a:r>
              <a:rPr lang="en-US" b="1" u="sng" dirty="0" err="1" smtClean="0"/>
              <a:t>Time</a:t>
            </a:r>
            <a:r>
              <a:rPr lang="en-US" b="1" dirty="0" err="1" smtClean="0"/>
              <a:t>:</a:t>
            </a:r>
            <a:r>
              <a:rPr lang="en-US" dirty="0" err="1" smtClean="0"/>
              <a:t>Seek</a:t>
            </a:r>
            <a:r>
              <a:rPr lang="en-US" dirty="0" smtClean="0"/>
              <a:t> time is the time taken to locate the disk arm to a specified track where the data is to be read or write. So the disk scheduling algorithm that gives minimum average seek time is better.</a:t>
            </a:r>
          </a:p>
          <a:p>
            <a:pPr fontAlgn="base"/>
            <a:r>
              <a:rPr lang="en-US" b="1" u="sng" dirty="0" smtClean="0"/>
              <a:t>Rotational Latency:</a:t>
            </a:r>
            <a:r>
              <a:rPr lang="en-US" dirty="0" smtClean="0"/>
              <a:t> Rotational Latency is the time taken by the desired sector of disk to rotate into a position so that it can access the read/write heads. So the disk scheduling algorithm that gives minimum rotational latency is better.</a:t>
            </a:r>
          </a:p>
          <a:p>
            <a:pPr fontAlgn="base"/>
            <a:r>
              <a:rPr lang="en-US" b="1" u="sng" dirty="0" smtClean="0"/>
              <a:t>Transfer Time:</a:t>
            </a:r>
            <a:r>
              <a:rPr lang="en-US" dirty="0" smtClean="0"/>
              <a:t> Transfer time is the time to transfer the data. It depends on the rotating speed of the disk and number of bytes to be transferred.</a:t>
            </a:r>
          </a:p>
          <a:p>
            <a:pPr fontAlgn="base"/>
            <a:r>
              <a:rPr lang="en-US" b="1" u="sng" dirty="0" smtClean="0"/>
              <a:t>Disk Access Time:</a:t>
            </a:r>
            <a:r>
              <a:rPr lang="en-US" dirty="0" smtClean="0"/>
              <a:t> Disk Access Time is:</a:t>
            </a:r>
          </a:p>
          <a:p>
            <a:pPr fontAlgn="base"/>
            <a:r>
              <a:rPr lang="en-US" dirty="0" smtClean="0"/>
              <a:t> Disk Access Time = Seek Time + Rotational Latency + Transfer       Time</a:t>
            </a:r>
          </a:p>
          <a:p>
            <a:pPr fontAlgn="base"/>
            <a:r>
              <a:rPr lang="en-US" b="1" u="sng" dirty="0" smtClean="0"/>
              <a:t>Disk Response Time: </a:t>
            </a:r>
            <a:r>
              <a:rPr lang="en-US" dirty="0" smtClean="0"/>
              <a:t>Response Time is the average of time spent by a request waiting to perform its I/O operation. </a:t>
            </a:r>
            <a:r>
              <a:rPr lang="en-US" i="1" dirty="0" smtClean="0"/>
              <a:t>Average Response time </a:t>
            </a:r>
            <a:r>
              <a:rPr lang="en-US" dirty="0" smtClean="0"/>
              <a:t>is the response time of the all requests. </a:t>
            </a:r>
            <a:r>
              <a:rPr lang="en-US" i="1" dirty="0" smtClean="0"/>
              <a:t>Variance Response Time </a:t>
            </a:r>
            <a:r>
              <a:rPr lang="en-US" dirty="0" smtClean="0"/>
              <a:t>is measure of how individual request are serviced with respect to average response time. So the disk scheduling algorithm that gives minimum variance response time is better.</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472518" cy="500066"/>
          </a:xfrm>
        </p:spPr>
        <p:txBody>
          <a:bodyPr>
            <a:normAutofit fontScale="90000"/>
          </a:bodyPr>
          <a:lstStyle/>
          <a:p>
            <a:r>
              <a:rPr lang="en-US" dirty="0" smtClean="0"/>
              <a:t>FCFS Scheduling</a:t>
            </a:r>
            <a:endParaRPr lang="en-US" dirty="0"/>
          </a:p>
        </p:txBody>
      </p:sp>
      <p:sp>
        <p:nvSpPr>
          <p:cNvPr id="3" name="Content Placeholder 2"/>
          <p:cNvSpPr>
            <a:spLocks noGrp="1"/>
          </p:cNvSpPr>
          <p:nvPr>
            <p:ph idx="1"/>
          </p:nvPr>
        </p:nvSpPr>
        <p:spPr>
          <a:xfrm>
            <a:off x="357158" y="642918"/>
            <a:ext cx="8329642" cy="1643074"/>
          </a:xfrm>
        </p:spPr>
        <p:txBody>
          <a:bodyPr>
            <a:normAutofit lnSpcReduction="10000"/>
          </a:bodyPr>
          <a:lstStyle/>
          <a:p>
            <a:pPr fontAlgn="base">
              <a:buNone/>
            </a:pPr>
            <a:r>
              <a:rPr lang="en-US" dirty="0" smtClean="0"/>
              <a:t>  the requests are addressed in the order they arrive in the disk     </a:t>
            </a:r>
            <a:r>
              <a:rPr lang="en-US" b="1" u="sng" dirty="0" smtClean="0"/>
              <a:t>Example:  </a:t>
            </a:r>
            <a:r>
              <a:rPr lang="en-US" dirty="0" smtClean="0"/>
              <a:t>Suppose the order of request is- (82,170,43,140,24,16,190).And current position of Read/Write head is : 50</a:t>
            </a:r>
          </a:p>
        </p:txBody>
      </p:sp>
      <p:sp>
        <p:nvSpPr>
          <p:cNvPr id="5" name="Rectangle 4"/>
          <p:cNvSpPr/>
          <p:nvPr/>
        </p:nvSpPr>
        <p:spPr>
          <a:xfrm>
            <a:off x="0" y="6072207"/>
            <a:ext cx="7715272" cy="646331"/>
          </a:xfrm>
          <a:prstGeom prst="rect">
            <a:avLst/>
          </a:prstGeom>
        </p:spPr>
        <p:txBody>
          <a:bodyPr wrap="square">
            <a:spAutoFit/>
          </a:bodyPr>
          <a:lstStyle/>
          <a:p>
            <a:pPr fontAlgn="base">
              <a:buNone/>
            </a:pPr>
            <a:r>
              <a:rPr lang="en-US" dirty="0" smtClean="0"/>
              <a:t>So, total seek time: =(82-50)+(170-82)+(170-43)+(140-43)+(140-24)+(24-16)+(190-16) =642</a:t>
            </a:r>
          </a:p>
        </p:txBody>
      </p:sp>
      <p:pic>
        <p:nvPicPr>
          <p:cNvPr id="25602" name="Picture 2" descr="https://media.geeksforgeeks.org/wp-content/uploads/20200608201201/fcfs3.jpg"/>
          <p:cNvPicPr>
            <a:picLocks noChangeAspect="1" noChangeArrowheads="1"/>
          </p:cNvPicPr>
          <p:nvPr/>
        </p:nvPicPr>
        <p:blipFill>
          <a:blip r:embed="rId2"/>
          <a:srcRect/>
          <a:stretch>
            <a:fillRect/>
          </a:stretch>
        </p:blipFill>
        <p:spPr bwMode="auto">
          <a:xfrm>
            <a:off x="1285852" y="2143116"/>
            <a:ext cx="5929355" cy="378426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 Scheduling</a:t>
            </a:r>
            <a:endParaRPr lang="en-US" dirty="0"/>
          </a:p>
        </p:txBody>
      </p:sp>
      <p:sp>
        <p:nvSpPr>
          <p:cNvPr id="3" name="Content Placeholder 2"/>
          <p:cNvSpPr>
            <a:spLocks noGrp="1"/>
          </p:cNvSpPr>
          <p:nvPr>
            <p:ph idx="1"/>
          </p:nvPr>
        </p:nvSpPr>
        <p:spPr/>
        <p:txBody>
          <a:bodyPr/>
          <a:lstStyle/>
          <a:p>
            <a:pPr fontAlgn="base">
              <a:buNone/>
            </a:pPr>
            <a:r>
              <a:rPr lang="en-US" b="1" dirty="0" smtClean="0"/>
              <a:t>Advantages:</a:t>
            </a:r>
          </a:p>
          <a:p>
            <a:pPr fontAlgn="base"/>
            <a:r>
              <a:rPr lang="en-US" dirty="0" smtClean="0"/>
              <a:t>Every request gets a fair chance</a:t>
            </a:r>
          </a:p>
          <a:p>
            <a:pPr fontAlgn="base"/>
            <a:r>
              <a:rPr lang="en-US" dirty="0" smtClean="0"/>
              <a:t>No indefinite postponement</a:t>
            </a:r>
          </a:p>
          <a:p>
            <a:pPr fontAlgn="base">
              <a:buNone/>
            </a:pPr>
            <a:r>
              <a:rPr lang="en-US" b="1" dirty="0" smtClean="0"/>
              <a:t>Disadvantages:</a:t>
            </a:r>
          </a:p>
          <a:p>
            <a:pPr fontAlgn="base"/>
            <a:r>
              <a:rPr lang="en-US" dirty="0" smtClean="0"/>
              <a:t>Does not try to optimize seek time</a:t>
            </a:r>
          </a:p>
          <a:p>
            <a:pPr fontAlgn="base"/>
            <a:r>
              <a:rPr lang="en-US" dirty="0" smtClean="0"/>
              <a:t>May not provide the best possible service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472518" cy="285752"/>
          </a:xfrm>
        </p:spPr>
        <p:txBody>
          <a:bodyPr>
            <a:normAutofit fontScale="90000"/>
          </a:bodyPr>
          <a:lstStyle/>
          <a:p>
            <a:r>
              <a:rPr lang="en-US" sz="2400" b="1" dirty="0" smtClean="0"/>
              <a:t>shortest-seek-time-first (SSTF) algorithm.</a:t>
            </a:r>
            <a:endParaRPr lang="en-US" sz="2400" dirty="0"/>
          </a:p>
        </p:txBody>
      </p:sp>
      <p:sp>
        <p:nvSpPr>
          <p:cNvPr id="3" name="Content Placeholder 2"/>
          <p:cNvSpPr>
            <a:spLocks noGrp="1"/>
          </p:cNvSpPr>
          <p:nvPr>
            <p:ph idx="1"/>
          </p:nvPr>
        </p:nvSpPr>
        <p:spPr>
          <a:xfrm>
            <a:off x="285720" y="785794"/>
            <a:ext cx="8401080" cy="5857916"/>
          </a:xfrm>
        </p:spPr>
        <p:txBody>
          <a:bodyPr>
            <a:noAutofit/>
          </a:bodyPr>
          <a:lstStyle/>
          <a:p>
            <a:pPr fontAlgn="base"/>
            <a:r>
              <a:rPr lang="en-US" sz="2000" b="1" u="sng" dirty="0" smtClean="0"/>
              <a:t>SSTF:</a:t>
            </a:r>
            <a:r>
              <a:rPr lang="en-US" sz="2000" dirty="0" smtClean="0"/>
              <a:t> In SSTF (Shortest Seek Time First), requests having shortest seek time are executed first. So, the seek time of every request is calculated in advance in the queue and then they are scheduled according to their calculated seek time. As a result, the request near the disk arm will get executed first. SSTF is certainly an improvement over FCFS as it decreases the average response time and increases the throughput of system.  </a:t>
            </a:r>
            <a:r>
              <a:rPr lang="en-US" sz="2000" b="1" u="sng" dirty="0" smtClean="0"/>
              <a:t>Example:</a:t>
            </a:r>
            <a:endParaRPr lang="en-US" sz="2000" b="1" dirty="0" smtClean="0"/>
          </a:p>
          <a:p>
            <a:pPr fontAlgn="base"/>
            <a:r>
              <a:rPr lang="en-US" sz="2000" dirty="0" smtClean="0"/>
              <a:t>Suppose the order of request is- (82,170,43,140,24,16,190)</a:t>
            </a:r>
            <a:br>
              <a:rPr lang="en-US" sz="2000" dirty="0" smtClean="0"/>
            </a:br>
            <a:r>
              <a:rPr lang="en-US" sz="2000" dirty="0" smtClean="0"/>
              <a:t>And current position of Read/Write head is : 50</a:t>
            </a:r>
          </a:p>
          <a:p>
            <a:pPr fontAlgn="base">
              <a:buNone/>
            </a:pPr>
            <a:r>
              <a:rPr lang="en-US" sz="2000" b="1" dirty="0" smtClean="0"/>
              <a:t> Advantages:</a:t>
            </a:r>
          </a:p>
          <a:p>
            <a:pPr fontAlgn="base"/>
            <a:r>
              <a:rPr lang="en-US" sz="2000" dirty="0" smtClean="0"/>
              <a:t>Average Response Time decreases</a:t>
            </a:r>
          </a:p>
          <a:p>
            <a:pPr fontAlgn="base"/>
            <a:r>
              <a:rPr lang="en-US" sz="2000" dirty="0" smtClean="0"/>
              <a:t>Throughput increases</a:t>
            </a:r>
          </a:p>
          <a:p>
            <a:pPr fontAlgn="base">
              <a:buNone/>
            </a:pPr>
            <a:r>
              <a:rPr lang="en-US" sz="2000" b="1" dirty="0" smtClean="0"/>
              <a:t> Disadvantages:</a:t>
            </a:r>
          </a:p>
          <a:p>
            <a:pPr fontAlgn="base"/>
            <a:r>
              <a:rPr lang="en-US" sz="2000" dirty="0" smtClean="0"/>
              <a:t>Overhead to calculate seek time in advance</a:t>
            </a:r>
          </a:p>
          <a:p>
            <a:pPr fontAlgn="base"/>
            <a:r>
              <a:rPr lang="en-US" sz="2000" dirty="0" smtClean="0"/>
              <a:t>Can cause Starvation for a request if it has higher seek time as compared to incoming requests</a:t>
            </a:r>
          </a:p>
          <a:p>
            <a:pPr fontAlgn="base"/>
            <a:r>
              <a:rPr lang="en-US" sz="2000" dirty="0" smtClean="0"/>
              <a:t>High variance of response time as SSTF </a:t>
            </a:r>
            <a:r>
              <a:rPr lang="en-US" sz="2000" dirty="0" err="1" smtClean="0"/>
              <a:t>favours</a:t>
            </a:r>
            <a:r>
              <a:rPr lang="en-US" sz="2000" dirty="0" smtClean="0"/>
              <a:t> only some requests</a:t>
            </a:r>
          </a:p>
          <a:p>
            <a:pPr>
              <a:buNone/>
            </a:pP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357694"/>
            <a:ext cx="8472518" cy="1966906"/>
          </a:xfrm>
        </p:spPr>
        <p:txBody>
          <a:bodyPr>
            <a:normAutofit fontScale="92500" lnSpcReduction="10000"/>
          </a:bodyPr>
          <a:lstStyle/>
          <a:p>
            <a:r>
              <a:rPr lang="en-US" dirty="0" smtClean="0"/>
              <a:t>next closest  request is selected to previous position.</a:t>
            </a:r>
          </a:p>
          <a:p>
            <a:pPr fontAlgn="base"/>
            <a:r>
              <a:rPr lang="en-US" dirty="0" smtClean="0"/>
              <a:t>So, total seek time:</a:t>
            </a:r>
          </a:p>
          <a:p>
            <a:pPr fontAlgn="base"/>
            <a:r>
              <a:rPr lang="en-US" dirty="0" smtClean="0"/>
              <a:t>=(50-43)+(43-24)+(24-16)+(82-16)+(140-82)+(170-40)+(190-170)</a:t>
            </a:r>
            <a:br>
              <a:rPr lang="en-US" dirty="0" smtClean="0"/>
            </a:br>
            <a:r>
              <a:rPr lang="en-US" dirty="0" smtClean="0"/>
              <a:t>=208</a:t>
            </a:r>
          </a:p>
          <a:p>
            <a:endParaRPr lang="en-US" dirty="0"/>
          </a:p>
        </p:txBody>
      </p:sp>
      <p:pic>
        <p:nvPicPr>
          <p:cNvPr id="29698" name="Picture 2" descr="https://media.geeksforgeeks.org/wp-content/uploads/20200608201702/sstf1.jpg"/>
          <p:cNvPicPr>
            <a:picLocks noChangeAspect="1" noChangeArrowheads="1"/>
          </p:cNvPicPr>
          <p:nvPr/>
        </p:nvPicPr>
        <p:blipFill>
          <a:blip r:embed="rId2"/>
          <a:srcRect/>
          <a:stretch>
            <a:fillRect/>
          </a:stretch>
        </p:blipFill>
        <p:spPr bwMode="auto">
          <a:xfrm>
            <a:off x="0" y="428604"/>
            <a:ext cx="8620125" cy="38195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186766" cy="438896"/>
          </a:xfrm>
        </p:spPr>
        <p:txBody>
          <a:bodyPr>
            <a:normAutofit fontScale="90000"/>
          </a:bodyPr>
          <a:lstStyle/>
          <a:p>
            <a:r>
              <a:rPr lang="en-US" b="1" u="sng" dirty="0" smtClean="0"/>
              <a:t>SCAN</a:t>
            </a:r>
            <a:endParaRPr lang="en-US" dirty="0"/>
          </a:p>
        </p:txBody>
      </p:sp>
      <p:sp>
        <p:nvSpPr>
          <p:cNvPr id="3" name="Content Placeholder 2"/>
          <p:cNvSpPr>
            <a:spLocks noGrp="1"/>
          </p:cNvSpPr>
          <p:nvPr>
            <p:ph idx="1"/>
          </p:nvPr>
        </p:nvSpPr>
        <p:spPr>
          <a:xfrm>
            <a:off x="357158" y="1000108"/>
            <a:ext cx="8329642" cy="5324492"/>
          </a:xfrm>
        </p:spPr>
        <p:txBody>
          <a:bodyPr>
            <a:normAutofit fontScale="85000" lnSpcReduction="10000"/>
          </a:bodyPr>
          <a:lstStyle/>
          <a:p>
            <a:pPr fontAlgn="base"/>
            <a:r>
              <a:rPr lang="en-US" sz="2400" b="1" u="sng" dirty="0" smtClean="0"/>
              <a:t> </a:t>
            </a:r>
            <a:r>
              <a:rPr lang="en-US" sz="2400" dirty="0" smtClean="0"/>
              <a:t>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a:t>
            </a:r>
            <a:r>
              <a:rPr lang="en-US" sz="2400" b="1" dirty="0" smtClean="0"/>
              <a:t>elevator algorithm. </a:t>
            </a:r>
            <a:r>
              <a:rPr lang="en-US" sz="2400" dirty="0" smtClean="0"/>
              <a:t>As a result, the requests at the midrange are serviced more and those arriving behind the disk arm will have to wait.</a:t>
            </a:r>
            <a:br>
              <a:rPr lang="en-US" sz="2400" dirty="0" smtClean="0"/>
            </a:br>
            <a:r>
              <a:rPr lang="en-US" sz="2400" b="1" u="sng" dirty="0" smtClean="0"/>
              <a:t>Example:</a:t>
            </a:r>
            <a:endParaRPr lang="en-US" sz="2400" b="1" dirty="0" smtClean="0"/>
          </a:p>
          <a:p>
            <a:pPr fontAlgn="base"/>
            <a:r>
              <a:rPr lang="en-US" sz="2400" dirty="0" smtClean="0"/>
              <a:t>Suppose the requests to be addressed are-82,170,43,140,24,16,190. And the Read/Write arm is at 50, and it is also given that the disk arm should move </a:t>
            </a:r>
            <a:r>
              <a:rPr lang="en-US" sz="2400" b="1" dirty="0" smtClean="0"/>
              <a:t>“towards the larger value”.</a:t>
            </a:r>
            <a:endParaRPr lang="en-US" sz="2400" dirty="0" smtClean="0"/>
          </a:p>
          <a:p>
            <a:pPr fontAlgn="base">
              <a:buNone/>
            </a:pPr>
            <a:r>
              <a:rPr lang="en-US" sz="2400" b="1" dirty="0" smtClean="0"/>
              <a:t> Advantages:</a:t>
            </a:r>
          </a:p>
          <a:p>
            <a:pPr fontAlgn="base"/>
            <a:r>
              <a:rPr lang="en-US" sz="2400" dirty="0" smtClean="0"/>
              <a:t>High throughput</a:t>
            </a:r>
          </a:p>
          <a:p>
            <a:pPr fontAlgn="base"/>
            <a:r>
              <a:rPr lang="en-US" sz="2400" dirty="0" smtClean="0"/>
              <a:t>Low variance of response time</a:t>
            </a:r>
          </a:p>
          <a:p>
            <a:pPr fontAlgn="base"/>
            <a:r>
              <a:rPr lang="en-US" sz="2400" dirty="0" smtClean="0"/>
              <a:t>Average response time</a:t>
            </a:r>
          </a:p>
          <a:p>
            <a:pPr fontAlgn="base">
              <a:buNone/>
            </a:pPr>
            <a:r>
              <a:rPr lang="en-US" sz="2400" b="1" dirty="0" smtClean="0"/>
              <a:t> Disadvantages:</a:t>
            </a:r>
          </a:p>
          <a:p>
            <a:pPr fontAlgn="base"/>
            <a:r>
              <a:rPr lang="en-US" sz="2400" dirty="0" smtClean="0"/>
              <a:t>Long waiting time for requests for locations just visited by disk arm</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4429132"/>
            <a:ext cx="8043890" cy="1895468"/>
          </a:xfrm>
        </p:spPr>
        <p:txBody>
          <a:bodyPr/>
          <a:lstStyle/>
          <a:p>
            <a:pPr fontAlgn="base"/>
            <a:r>
              <a:rPr lang="en-US" dirty="0" smtClean="0"/>
              <a:t>Therefore, the seek time is calculated as:</a:t>
            </a:r>
          </a:p>
          <a:p>
            <a:r>
              <a:rPr lang="en-US" dirty="0" smtClean="0"/>
              <a:t>=(199-50)+(199-16)</a:t>
            </a:r>
            <a:br>
              <a:rPr lang="en-US" dirty="0" smtClean="0"/>
            </a:br>
            <a:r>
              <a:rPr lang="en-US" dirty="0" smtClean="0"/>
              <a:t>=332 </a:t>
            </a:r>
            <a:br>
              <a:rPr lang="en-US" dirty="0" smtClean="0"/>
            </a:br>
            <a:endParaRPr lang="en-US" dirty="0"/>
          </a:p>
        </p:txBody>
      </p:sp>
      <p:pic>
        <p:nvPicPr>
          <p:cNvPr id="31746" name="Picture 2" descr="https://media.geeksforgeeks.org/wp-content/uploads/20200608202008/scan4.jpg"/>
          <p:cNvPicPr>
            <a:picLocks noChangeAspect="1" noChangeArrowheads="1"/>
          </p:cNvPicPr>
          <p:nvPr/>
        </p:nvPicPr>
        <p:blipFill>
          <a:blip r:embed="rId2"/>
          <a:srcRect/>
          <a:stretch>
            <a:fillRect/>
          </a:stretch>
        </p:blipFill>
        <p:spPr bwMode="auto">
          <a:xfrm>
            <a:off x="571472" y="571480"/>
            <a:ext cx="7553325" cy="380047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472518" cy="857232"/>
          </a:xfrm>
        </p:spPr>
        <p:txBody>
          <a:bodyPr>
            <a:normAutofit/>
          </a:bodyPr>
          <a:lstStyle/>
          <a:p>
            <a:r>
              <a:rPr lang="en-US" b="1" u="sng" dirty="0" smtClean="0"/>
              <a:t>CSCAN</a:t>
            </a:r>
            <a:endParaRPr lang="en-US" dirty="0"/>
          </a:p>
        </p:txBody>
      </p:sp>
      <p:sp>
        <p:nvSpPr>
          <p:cNvPr id="3" name="Content Placeholder 2"/>
          <p:cNvSpPr>
            <a:spLocks noGrp="1"/>
          </p:cNvSpPr>
          <p:nvPr>
            <p:ph idx="1"/>
          </p:nvPr>
        </p:nvSpPr>
        <p:spPr>
          <a:xfrm>
            <a:off x="285720" y="1000108"/>
            <a:ext cx="8401080" cy="5324492"/>
          </a:xfrm>
        </p:spPr>
        <p:txBody>
          <a:bodyPr>
            <a:normAutofit fontScale="85000" lnSpcReduction="10000"/>
          </a:bodyPr>
          <a:lstStyle/>
          <a:p>
            <a:pPr fontAlgn="base"/>
            <a:r>
              <a:rPr lang="en-US" dirty="0" smtClean="0"/>
              <a:t> In SCAN algorithm, the disk arm again scans the path that has been scanned, after reversing its direction. So, it may be possible that too many requests are waiting at the other end or there may be zero or few requests pending at the scanned area.</a:t>
            </a:r>
          </a:p>
          <a:p>
            <a:pPr fontAlgn="base"/>
            <a:r>
              <a:rPr lang="en-US" dirty="0" smtClean="0"/>
              <a:t>These situations are avoided in </a:t>
            </a:r>
            <a:r>
              <a:rPr lang="en-US" i="1" dirty="0" smtClean="0"/>
              <a:t>CSCAN </a:t>
            </a:r>
            <a:r>
              <a:rPr lang="en-US" dirty="0" smtClean="0"/>
              <a:t>algorithm in which the disk arm instead of reversing its direction goes to the other end of the disk and starts servicing the requests from there. So, the disk arm moves in a circular fashion and this algorithm is also similar to SCAN algorithm and hence it is known as C-SCAN (Circular SCAN).</a:t>
            </a:r>
          </a:p>
          <a:p>
            <a:pPr fontAlgn="base"/>
            <a:r>
              <a:rPr lang="en-US" b="1" u="sng" dirty="0" smtClean="0"/>
              <a:t>Example:</a:t>
            </a:r>
            <a:endParaRPr lang="en-US" b="1" dirty="0" smtClean="0"/>
          </a:p>
          <a:p>
            <a:pPr fontAlgn="base"/>
            <a:r>
              <a:rPr lang="en-US" dirty="0" smtClean="0"/>
              <a:t>Suppose the requests to be addressed are-82,170,43,140,24,16,190. And the Read/Write arm is at 50, and it is also given that the disk arm should move </a:t>
            </a:r>
            <a:r>
              <a:rPr lang="en-US" b="1" dirty="0" smtClean="0"/>
              <a:t>“towards the larger value”.</a:t>
            </a:r>
          </a:p>
          <a:p>
            <a:pPr fontAlgn="base">
              <a:buNone/>
            </a:pPr>
            <a:r>
              <a:rPr lang="en-US" b="1" dirty="0" smtClean="0"/>
              <a:t>Advantages:</a:t>
            </a:r>
          </a:p>
          <a:p>
            <a:pPr fontAlgn="base"/>
            <a:r>
              <a:rPr lang="en-US" dirty="0" smtClean="0"/>
              <a:t>Provides more uniform wait time compared to SCAN</a:t>
            </a:r>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Solid state disks</a:t>
            </a:r>
            <a:br>
              <a:rPr lang="en-IN" dirty="0" smtClean="0"/>
            </a:br>
            <a:endParaRPr lang="en-US" dirty="0"/>
          </a:p>
        </p:txBody>
      </p:sp>
      <p:sp>
        <p:nvSpPr>
          <p:cNvPr id="3" name="Content Placeholder 2"/>
          <p:cNvSpPr>
            <a:spLocks noGrp="1"/>
          </p:cNvSpPr>
          <p:nvPr>
            <p:ph idx="1"/>
          </p:nvPr>
        </p:nvSpPr>
        <p:spPr>
          <a:xfrm>
            <a:off x="357158" y="1142984"/>
            <a:ext cx="8329642" cy="5181616"/>
          </a:xfrm>
        </p:spPr>
        <p:txBody>
          <a:bodyPr/>
          <a:lstStyle/>
          <a:p>
            <a:r>
              <a:rPr lang="en-US" dirty="0" smtClean="0"/>
              <a:t> an SSD is nonvolatile memory that is used like a hard drive.</a:t>
            </a:r>
          </a:p>
          <a:p>
            <a:r>
              <a:rPr lang="en-US" dirty="0" smtClean="0"/>
              <a:t>The new solid-state drives work completely differently. They use a </a:t>
            </a:r>
            <a:r>
              <a:rPr lang="en-US" b="1" dirty="0" smtClean="0"/>
              <a:t>simple memory chip called NAND flash memory</a:t>
            </a:r>
            <a:r>
              <a:rPr lang="en-US" dirty="0" smtClean="0"/>
              <a:t>, which has no moving parts and near-instant access times.</a:t>
            </a:r>
          </a:p>
          <a:p>
            <a:r>
              <a:rPr lang="en-US" dirty="0" smtClean="0"/>
              <a:t>SSDs have the same characteristics as traditional hard disks but can be more  reliable because they have no moving parts and faster because they </a:t>
            </a:r>
            <a:r>
              <a:rPr lang="en-US" b="1" dirty="0" smtClean="0"/>
              <a:t>have no  seek time or latency</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5143512"/>
            <a:ext cx="8186766" cy="1181088"/>
          </a:xfrm>
        </p:spPr>
        <p:txBody>
          <a:bodyPr>
            <a:normAutofit fontScale="92500" lnSpcReduction="10000"/>
          </a:bodyPr>
          <a:lstStyle/>
          <a:p>
            <a:pPr fontAlgn="base"/>
            <a:r>
              <a:rPr lang="en-US" dirty="0" smtClean="0"/>
              <a:t>Seek time is calculated as:</a:t>
            </a:r>
          </a:p>
          <a:p>
            <a:pPr fontAlgn="base"/>
            <a:r>
              <a:rPr lang="en-US" dirty="0" smtClean="0"/>
              <a:t>=(199-50)+(199-0)+(43-0)</a:t>
            </a:r>
            <a:br>
              <a:rPr lang="en-US" dirty="0" smtClean="0"/>
            </a:br>
            <a:r>
              <a:rPr lang="en-US" dirty="0" smtClean="0"/>
              <a:t>=391</a:t>
            </a:r>
          </a:p>
          <a:p>
            <a:endParaRPr lang="en-US" dirty="0"/>
          </a:p>
        </p:txBody>
      </p:sp>
      <p:pic>
        <p:nvPicPr>
          <p:cNvPr id="33794" name="Picture 2" descr="https://media.geeksforgeeks.org/wp-content/uploads/20200608202230/cscan1.jpg"/>
          <p:cNvPicPr>
            <a:picLocks noChangeAspect="1" noChangeArrowheads="1"/>
          </p:cNvPicPr>
          <p:nvPr/>
        </p:nvPicPr>
        <p:blipFill>
          <a:blip r:embed="rId2"/>
          <a:srcRect/>
          <a:stretch>
            <a:fillRect/>
          </a:stretch>
        </p:blipFill>
        <p:spPr bwMode="auto">
          <a:xfrm>
            <a:off x="428596" y="357166"/>
            <a:ext cx="7758113" cy="475869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6038872"/>
          </a:xfrm>
        </p:spPr>
        <p:txBody>
          <a:bodyPr/>
          <a:lstStyle/>
          <a:p>
            <a:r>
              <a:rPr lang="en-US" b="1" u="sng" dirty="0" smtClean="0"/>
              <a:t>LOOK: </a:t>
            </a:r>
            <a:r>
              <a:rPr lang="en-US" dirty="0" smtClean="0"/>
              <a:t> It is similar to the SCAN disk scheduling algorithm except for the difference that the disk arm in spite of going to the end of the disk goes only to the last request to be serviced in front of the head and then reverses its direction from there only. Thus it prevents the extra delay which occurred due to unnecessary traversal to the end of the disk.</a:t>
            </a:r>
          </a:p>
          <a:p>
            <a:pPr fontAlgn="base"/>
            <a:r>
              <a:rPr lang="en-US" b="1" u="sng" dirty="0" smtClean="0"/>
              <a:t>Example:</a:t>
            </a:r>
            <a:endParaRPr lang="en-US" b="1" dirty="0" smtClean="0"/>
          </a:p>
          <a:p>
            <a:pPr fontAlgn="base"/>
            <a:r>
              <a:rPr lang="en-US" dirty="0" smtClean="0"/>
              <a:t>Suppose the requests to be addressed are-82,170,43,140,24,16,190. And the Read/Write arm is at 50, and it is also given that the disk arm should move </a:t>
            </a:r>
            <a:r>
              <a:rPr lang="en-US" b="1" dirty="0" smtClean="0"/>
              <a:t>“towards the larger value”.</a:t>
            </a:r>
            <a:r>
              <a:rPr lang="en-US" dirty="0" smtClean="0"/>
              <a:t/>
            </a:r>
            <a:br>
              <a:rPr lang="en-US" dirty="0" smtClean="0"/>
            </a:br>
            <a:endParaRPr lang="en-US" dirty="0" smtClean="0"/>
          </a:p>
          <a:p>
            <a:r>
              <a:rPr lang="en-US" b="1" dirty="0" smtClean="0"/>
              <a:t>C-LOOK </a:t>
            </a:r>
            <a:r>
              <a:rPr lang="en-US" b="1" dirty="0" err="1" smtClean="0"/>
              <a:t>scheduling:similar</a:t>
            </a:r>
            <a:r>
              <a:rPr lang="en-US" b="1" dirty="0" smtClean="0"/>
              <a:t> to CSCAN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357694"/>
            <a:ext cx="8472518" cy="1966906"/>
          </a:xfrm>
        </p:spPr>
        <p:txBody>
          <a:bodyPr>
            <a:normAutofit/>
          </a:bodyPr>
          <a:lstStyle/>
          <a:p>
            <a:pPr fontAlgn="base"/>
            <a:r>
              <a:rPr lang="en-US" dirty="0" smtClean="0"/>
              <a:t>So, the seek time is calculated as:</a:t>
            </a:r>
          </a:p>
          <a:p>
            <a:pPr fontAlgn="base"/>
            <a:r>
              <a:rPr lang="en-US" dirty="0" smtClean="0"/>
              <a:t>=(190-50)+(190-16)</a:t>
            </a:r>
            <a:br>
              <a:rPr lang="en-US" dirty="0" smtClean="0"/>
            </a:br>
            <a:r>
              <a:rPr lang="en-US" dirty="0" smtClean="0"/>
              <a:t>=314</a:t>
            </a:r>
          </a:p>
          <a:p>
            <a:endParaRPr lang="en-US" dirty="0"/>
          </a:p>
        </p:txBody>
      </p:sp>
      <p:pic>
        <p:nvPicPr>
          <p:cNvPr id="35842" name="Picture 2" descr="https://media.geeksforgeeks.org/wp-content/uploads/20200608202613/look1.jpg"/>
          <p:cNvPicPr>
            <a:picLocks noChangeAspect="1" noChangeArrowheads="1"/>
          </p:cNvPicPr>
          <p:nvPr/>
        </p:nvPicPr>
        <p:blipFill>
          <a:blip r:embed="rId2"/>
          <a:srcRect/>
          <a:stretch>
            <a:fillRect/>
          </a:stretch>
        </p:blipFill>
        <p:spPr bwMode="auto">
          <a:xfrm>
            <a:off x="642910" y="357166"/>
            <a:ext cx="7439025" cy="38481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472518" cy="642942"/>
          </a:xfrm>
        </p:spPr>
        <p:txBody>
          <a:bodyPr>
            <a:normAutofit fontScale="90000"/>
          </a:bodyPr>
          <a:lstStyle/>
          <a:p>
            <a:r>
              <a:rPr lang="en-US" dirty="0" smtClean="0"/>
              <a:t>Swap-Space Management</a:t>
            </a:r>
            <a:endParaRPr lang="en-US" dirty="0"/>
          </a:p>
        </p:txBody>
      </p:sp>
      <p:sp>
        <p:nvSpPr>
          <p:cNvPr id="3" name="Content Placeholder 2"/>
          <p:cNvSpPr>
            <a:spLocks noGrp="1"/>
          </p:cNvSpPr>
          <p:nvPr>
            <p:ph idx="1"/>
          </p:nvPr>
        </p:nvSpPr>
        <p:spPr>
          <a:xfrm>
            <a:off x="214282" y="5715016"/>
            <a:ext cx="8472518" cy="609584"/>
          </a:xfrm>
        </p:spPr>
        <p:txBody>
          <a:bodyPr/>
          <a:lstStyle/>
          <a:p>
            <a:endParaRPr lang="en-US" dirty="0"/>
          </a:p>
        </p:txBody>
      </p:sp>
      <p:pic>
        <p:nvPicPr>
          <p:cNvPr id="1026" name="Picture 2" descr="Swap-space Managemen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3643314"/>
            <a:ext cx="8258204" cy="2681286"/>
          </a:xfrm>
        </p:spPr>
        <p:txBody>
          <a:bodyPr>
            <a:normAutofit/>
          </a:bodyPr>
          <a:lstStyle/>
          <a:p>
            <a:r>
              <a:rPr lang="en-US" dirty="0" smtClean="0"/>
              <a:t>If the swap space  is simply a large file within the file system, normal file-system routines can be used to create it, name it, and allocate its space.</a:t>
            </a:r>
          </a:p>
          <a:p>
            <a:r>
              <a:rPr lang="en-US" dirty="0" smtClean="0"/>
              <a:t> 2)a separate  swap-space storage manager is used to allocate and </a:t>
            </a:r>
            <a:r>
              <a:rPr lang="en-US" dirty="0" err="1" smtClean="0"/>
              <a:t>deallocate</a:t>
            </a:r>
            <a:r>
              <a:rPr lang="en-US" dirty="0" smtClean="0"/>
              <a:t> the blocks  from the raw partition(Disk partition)</a:t>
            </a:r>
            <a:endParaRPr lang="en-US" dirty="0"/>
          </a:p>
        </p:txBody>
      </p:sp>
      <p:pic>
        <p:nvPicPr>
          <p:cNvPr id="40964" name="Picture 4" descr="Swap-Space Management in Operating system - GeeksforGeeks"/>
          <p:cNvPicPr>
            <a:picLocks noChangeAspect="1" noChangeArrowheads="1"/>
          </p:cNvPicPr>
          <p:nvPr/>
        </p:nvPicPr>
        <p:blipFill>
          <a:blip r:embed="rId2"/>
          <a:srcRect/>
          <a:stretch>
            <a:fillRect/>
          </a:stretch>
        </p:blipFill>
        <p:spPr bwMode="auto">
          <a:xfrm>
            <a:off x="1500166" y="19792"/>
            <a:ext cx="5891216" cy="313296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58204" cy="1428760"/>
          </a:xfrm>
        </p:spPr>
        <p:txBody>
          <a:bodyPr>
            <a:normAutofit fontScale="90000"/>
          </a:bodyPr>
          <a:lstStyle/>
          <a:p>
            <a:r>
              <a:rPr lang="en-US" dirty="0" smtClean="0"/>
              <a:t>Swap-Space Management: An Example</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The traditional UNIX kernel started with an implementation of swapping that copied entire process between contiguous disk regions and memory. UNIX later evolve to a combination of swapping and paging as paging hardware became available. In Solaris, the designers changed standard UNIX methods to improve efficiency. More changes were made in later versions of Solaris, to improve the efficiency.</a:t>
            </a:r>
          </a:p>
          <a:p>
            <a:pPr fontAlgn="base"/>
            <a:r>
              <a:rPr lang="en-US" dirty="0" smtClean="0"/>
              <a:t>Linux is almost similar to Solaris system. In both the systems the swap space is used only for anonymous memory, it is that kind of memory which is not backed by any file. In the Linux system, one or more swap areas are allowed to be established. A swap area may be in either in a swap file on a regular file system or a dedicated file partition.</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929066"/>
            <a:ext cx="8186766" cy="2395534"/>
          </a:xfrm>
        </p:spPr>
        <p:txBody>
          <a:bodyPr>
            <a:normAutofit fontScale="85000" lnSpcReduction="20000"/>
          </a:bodyPr>
          <a:lstStyle/>
          <a:p>
            <a:r>
              <a:rPr lang="en-US" dirty="0" smtClean="0"/>
              <a:t>Each swap area consists of 4-KB </a:t>
            </a:r>
            <a:r>
              <a:rPr lang="en-US" b="1" dirty="0" smtClean="0"/>
              <a:t>page slots</a:t>
            </a:r>
            <a:r>
              <a:rPr lang="en-US" dirty="0" smtClean="0"/>
              <a:t>, which are used to hold the swapped pages. Associated with each swap area is a </a:t>
            </a:r>
            <a:r>
              <a:rPr lang="en-US" b="1" dirty="0" smtClean="0"/>
              <a:t>swap-map-</a:t>
            </a:r>
            <a:r>
              <a:rPr lang="en-US" dirty="0" smtClean="0"/>
              <a:t> an array of integers counters, each corresponding to a page slot in the swap area. If the value of the counter is 0 it means page slot is occupied by swapped page. The value of counter indicates the number of mappings to the swapped page. For example, a value 3 indicates that the swapped page is mapped to the 3 different processes.</a:t>
            </a:r>
            <a:endParaRPr lang="en-US" dirty="0"/>
          </a:p>
        </p:txBody>
      </p:sp>
      <p:pic>
        <p:nvPicPr>
          <p:cNvPr id="41986" name="Picture 2" descr="https://media.geeksforgeeks.org/wp-content/uploads/20200525125013/3164-1.png"/>
          <p:cNvPicPr>
            <a:picLocks noChangeAspect="1" noChangeArrowheads="1"/>
          </p:cNvPicPr>
          <p:nvPr/>
        </p:nvPicPr>
        <p:blipFill>
          <a:blip r:embed="rId2"/>
          <a:srcRect/>
          <a:stretch>
            <a:fillRect/>
          </a:stretch>
        </p:blipFill>
        <p:spPr bwMode="auto">
          <a:xfrm>
            <a:off x="1357290" y="357166"/>
            <a:ext cx="5915022" cy="342822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04088"/>
            <a:ext cx="8329642" cy="296020"/>
          </a:xfrm>
        </p:spPr>
        <p:txBody>
          <a:bodyPr>
            <a:normAutofit fontScale="90000"/>
          </a:bodyPr>
          <a:lstStyle/>
          <a:p>
            <a:r>
              <a:rPr lang="en-US" dirty="0" smtClean="0"/>
              <a:t>RAID Structure</a:t>
            </a:r>
            <a:endParaRPr lang="en-US" dirty="0"/>
          </a:p>
        </p:txBody>
      </p:sp>
      <p:sp>
        <p:nvSpPr>
          <p:cNvPr id="3" name="Content Placeholder 2"/>
          <p:cNvSpPr>
            <a:spLocks noGrp="1"/>
          </p:cNvSpPr>
          <p:nvPr>
            <p:ph idx="1"/>
          </p:nvPr>
        </p:nvSpPr>
        <p:spPr>
          <a:xfrm>
            <a:off x="285720" y="1000108"/>
            <a:ext cx="8401080" cy="571504"/>
          </a:xfrm>
        </p:spPr>
        <p:txBody>
          <a:bodyPr/>
          <a:lstStyle/>
          <a:p>
            <a:r>
              <a:rPr lang="en-US" b="1" dirty="0" smtClean="0"/>
              <a:t>redundant arrays of independent disks (RAID)</a:t>
            </a:r>
            <a:endParaRPr lang="en-US" dirty="0"/>
          </a:p>
        </p:txBody>
      </p:sp>
      <p:pic>
        <p:nvPicPr>
          <p:cNvPr id="1026" name="Picture 2" descr="Motivation for RAID &lt;ul&gt;&lt;li&gt;Just as additional memory in form of cache, can improve system performance,  in the same way  ..."/>
          <p:cNvPicPr>
            <a:picLocks noChangeAspect="1" noChangeArrowheads="1"/>
          </p:cNvPicPr>
          <p:nvPr/>
        </p:nvPicPr>
        <p:blipFill>
          <a:blip r:embed="rId2"/>
          <a:srcRect/>
          <a:stretch>
            <a:fillRect/>
          </a:stretch>
        </p:blipFill>
        <p:spPr bwMode="auto">
          <a:xfrm>
            <a:off x="214282" y="1657349"/>
            <a:ext cx="8643998" cy="520065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5286388"/>
            <a:ext cx="8543956" cy="1038212"/>
          </a:xfrm>
        </p:spPr>
        <p:txBody>
          <a:bodyPr/>
          <a:lstStyle/>
          <a:p>
            <a:endParaRPr lang="en-US" dirty="0"/>
          </a:p>
        </p:txBody>
      </p:sp>
      <p:pic>
        <p:nvPicPr>
          <p:cNvPr id="44034" name="Picture 2" descr="Benefits of RAID &lt;ul&gt;&lt;li&gt;Data loss can be very dangerous for an organisation &lt;/li&gt;&lt;/ul&gt;&lt;ul&gt;&lt;li&gt;RAID technology prevents d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186766" cy="846980"/>
          </a:xfrm>
        </p:spPr>
        <p:txBody>
          <a:bodyPr/>
          <a:lstStyle/>
          <a:p>
            <a:r>
              <a:rPr lang="en-US" dirty="0" smtClean="0"/>
              <a:t>Magnetic Tapes</a:t>
            </a:r>
            <a:endParaRPr lang="en-US" dirty="0"/>
          </a:p>
        </p:txBody>
      </p:sp>
      <p:sp>
        <p:nvSpPr>
          <p:cNvPr id="3" name="Content Placeholder 2"/>
          <p:cNvSpPr>
            <a:spLocks noGrp="1"/>
          </p:cNvSpPr>
          <p:nvPr>
            <p:ph idx="1"/>
          </p:nvPr>
        </p:nvSpPr>
        <p:spPr>
          <a:xfrm>
            <a:off x="357158" y="1285860"/>
            <a:ext cx="8329642" cy="5038740"/>
          </a:xfrm>
        </p:spPr>
        <p:txBody>
          <a:bodyPr/>
          <a:lstStyle/>
          <a:p>
            <a:r>
              <a:rPr lang="en-US" dirty="0" smtClean="0"/>
              <a:t> its access time is slow compared with that of main memory and magnetic disk.</a:t>
            </a:r>
          </a:p>
          <a:p>
            <a:r>
              <a:rPr lang="en-US" dirty="0" smtClean="0"/>
              <a:t> In addition, random access to magnetic tape is about a thousand times slower than random  access to magnetic disk, so tapes are not very useful for secondary storage.</a:t>
            </a:r>
          </a:p>
          <a:p>
            <a:r>
              <a:rPr lang="en-US" dirty="0" smtClean="0"/>
              <a:t>Tapes are used mainly for backup, for storage of infrequently used information, and as a medium for transferring information from one system to another.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929718" cy="6858000"/>
          </a:xfrm>
        </p:spPr>
        <p:txBody>
          <a:bodyPr/>
          <a:lstStyle/>
          <a:p>
            <a:r>
              <a:rPr lang="en-US" dirty="0" smtClean="0"/>
              <a:t>The simplest (but most expensive) approach to introducing redundancy </a:t>
            </a:r>
            <a:r>
              <a:rPr lang="en-US" dirty="0" smtClean="0"/>
              <a:t>is  to </a:t>
            </a:r>
            <a:r>
              <a:rPr lang="en-US" dirty="0" smtClean="0"/>
              <a:t>duplicate every disk. This technique is called </a:t>
            </a:r>
            <a:r>
              <a:rPr lang="en-US" b="1" dirty="0" smtClean="0"/>
              <a:t>mirroring</a:t>
            </a:r>
          </a:p>
          <a:p>
            <a:r>
              <a:rPr lang="en-US" b="1" dirty="0" smtClean="0"/>
              <a:t>data striping </a:t>
            </a:r>
            <a:r>
              <a:rPr lang="en-US" b="1" dirty="0" smtClean="0"/>
              <a:t>consists  </a:t>
            </a:r>
            <a:r>
              <a:rPr lang="en-US" dirty="0" smtClean="0"/>
              <a:t>of </a:t>
            </a:r>
            <a:r>
              <a:rPr lang="en-US" dirty="0" smtClean="0"/>
              <a:t>splitting the bits of each byte across multiple disks; such striping is </a:t>
            </a:r>
            <a:r>
              <a:rPr lang="en-US" dirty="0" smtClean="0"/>
              <a:t>called </a:t>
            </a:r>
            <a:r>
              <a:rPr lang="en-US" b="1" dirty="0" smtClean="0"/>
              <a:t>bit-level striping</a:t>
            </a:r>
          </a:p>
          <a:p>
            <a:r>
              <a:rPr lang="en-US" dirty="0" smtClean="0"/>
              <a:t>In </a:t>
            </a:r>
            <a:r>
              <a:rPr lang="en-US" b="1" dirty="0" smtClean="0"/>
              <a:t>block-level striping, for instance, blocks of a file are striped</a:t>
            </a:r>
          </a:p>
          <a:p>
            <a:r>
              <a:rPr lang="en-US" dirty="0" smtClean="0"/>
              <a:t>across multiple disks; with </a:t>
            </a:r>
            <a:r>
              <a:rPr lang="en-US" i="1" dirty="0" smtClean="0"/>
              <a:t>n disks, block </a:t>
            </a:r>
            <a:r>
              <a:rPr lang="en-US" i="1" dirty="0" err="1" smtClean="0"/>
              <a:t>i</a:t>
            </a:r>
            <a:r>
              <a:rPr lang="en-US" i="1" dirty="0" smtClean="0"/>
              <a:t> of a file goes to disk (</a:t>
            </a:r>
            <a:r>
              <a:rPr lang="en-US" i="1" dirty="0" err="1" smtClean="0"/>
              <a:t>i</a:t>
            </a:r>
            <a:r>
              <a:rPr lang="en-US" i="1" dirty="0" smtClean="0"/>
              <a:t> mod n) + 1.</a:t>
            </a:r>
          </a:p>
          <a:p>
            <a:r>
              <a:rPr lang="en-US" dirty="0" smtClean="0"/>
              <a:t>Other levels of striping, such as bytes of a sector or sectors of a block, also </a:t>
            </a:r>
            <a:r>
              <a:rPr lang="en-US" dirty="0" smtClean="0"/>
              <a:t>are  possible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flipV="1">
            <a:off x="1357290" y="6324600"/>
            <a:ext cx="7329510" cy="533400"/>
          </a:xfrm>
        </p:spPr>
        <p:txBody>
          <a:bodyPr/>
          <a:lstStyle/>
          <a:p>
            <a:endParaRPr lang="en-US" dirty="0"/>
          </a:p>
        </p:txBody>
      </p:sp>
      <p:pic>
        <p:nvPicPr>
          <p:cNvPr id="45058" name="Picture 2" descr="RAID Levels - @SeniorDBA"/>
          <p:cNvPicPr>
            <a:picLocks noChangeAspect="1" noChangeArrowheads="1"/>
          </p:cNvPicPr>
          <p:nvPr/>
        </p:nvPicPr>
        <p:blipFill>
          <a:blip r:embed="rId2"/>
          <a:srcRect/>
          <a:stretch>
            <a:fillRect/>
          </a:stretch>
        </p:blipFill>
        <p:spPr bwMode="auto">
          <a:xfrm>
            <a:off x="-177858" y="857232"/>
            <a:ext cx="9321858" cy="69987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s://upload.wikimedia.org/wikipedia/commons/thumb/9/9b/RAID_0.svg/150px-RAID_0.svg.png"/>
          <p:cNvPicPr>
            <a:picLocks noChangeAspect="1" noChangeArrowheads="1"/>
          </p:cNvPicPr>
          <p:nvPr/>
        </p:nvPicPr>
        <p:blipFill>
          <a:blip r:embed="rId2"/>
          <a:srcRect/>
          <a:stretch>
            <a:fillRect/>
          </a:stretch>
        </p:blipFill>
        <p:spPr bwMode="auto">
          <a:xfrm>
            <a:off x="0" y="1142984"/>
            <a:ext cx="3016179" cy="4644915"/>
          </a:xfrm>
          <a:prstGeom prst="rect">
            <a:avLst/>
          </a:prstGeom>
          <a:noFill/>
        </p:spPr>
      </p:pic>
      <p:sp>
        <p:nvSpPr>
          <p:cNvPr id="47108" name="AutoShape 4" descr="RAID level 0, 1, 5, 6 and 10 | Advantage, disadvantage, u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2" name="Picture 8" descr="Standard RAID levels - Wikipedia"/>
          <p:cNvPicPr>
            <a:picLocks noChangeAspect="1" noChangeArrowheads="1"/>
          </p:cNvPicPr>
          <p:nvPr/>
        </p:nvPicPr>
        <p:blipFill>
          <a:blip r:embed="rId3"/>
          <a:srcRect/>
          <a:stretch>
            <a:fillRect/>
          </a:stretch>
        </p:blipFill>
        <p:spPr bwMode="auto">
          <a:xfrm>
            <a:off x="5072066" y="1357298"/>
            <a:ext cx="2786082" cy="4290566"/>
          </a:xfrm>
          <a:prstGeom prst="rect">
            <a:avLst/>
          </a:prstGeom>
          <a:noFill/>
        </p:spPr>
      </p:pic>
      <p:sp>
        <p:nvSpPr>
          <p:cNvPr id="18" name="TextBox 17"/>
          <p:cNvSpPr txBox="1"/>
          <p:nvPr/>
        </p:nvSpPr>
        <p:spPr>
          <a:xfrm>
            <a:off x="357158" y="5929330"/>
            <a:ext cx="2590837" cy="369332"/>
          </a:xfrm>
          <a:prstGeom prst="rect">
            <a:avLst/>
          </a:prstGeom>
          <a:noFill/>
        </p:spPr>
        <p:txBody>
          <a:bodyPr wrap="none" rtlCol="0">
            <a:spAutoFit/>
          </a:bodyPr>
          <a:lstStyle/>
          <a:p>
            <a:r>
              <a:rPr lang="en-US" dirty="0" smtClean="0"/>
              <a:t>non-redundant striping.</a:t>
            </a:r>
            <a:endParaRPr lang="en-US" dirty="0"/>
          </a:p>
        </p:txBody>
      </p:sp>
      <p:sp>
        <p:nvSpPr>
          <p:cNvPr id="19" name="TextBox 18"/>
          <p:cNvSpPr txBox="1"/>
          <p:nvPr/>
        </p:nvSpPr>
        <p:spPr>
          <a:xfrm>
            <a:off x="5929322" y="5929330"/>
            <a:ext cx="1690078" cy="369332"/>
          </a:xfrm>
          <a:prstGeom prst="rect">
            <a:avLst/>
          </a:prstGeom>
          <a:noFill/>
        </p:spPr>
        <p:txBody>
          <a:bodyPr wrap="none" rtlCol="0">
            <a:spAutoFit/>
          </a:bodyPr>
          <a:lstStyle/>
          <a:p>
            <a:r>
              <a:rPr lang="en-US" dirty="0" smtClean="0"/>
              <a:t>mirrored disks.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48130" name="Picture 2" descr="Raid and its levels"/>
          <p:cNvPicPr>
            <a:picLocks noChangeAspect="1" noChangeArrowheads="1"/>
          </p:cNvPicPr>
          <p:nvPr/>
        </p:nvPicPr>
        <p:blipFill>
          <a:blip r:embed="rId2"/>
          <a:srcRect/>
          <a:stretch>
            <a:fillRect/>
          </a:stretch>
        </p:blipFill>
        <p:spPr bwMode="auto">
          <a:xfrm>
            <a:off x="142844" y="214290"/>
            <a:ext cx="8905440" cy="668606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49154" name="Picture 2" descr="lecture09.ppt"/>
          <p:cNvPicPr>
            <a:picLocks noChangeAspect="1" noChangeArrowheads="1"/>
          </p:cNvPicPr>
          <p:nvPr/>
        </p:nvPicPr>
        <p:blipFill>
          <a:blip r:embed="rId2"/>
          <a:srcRect/>
          <a:stretch>
            <a:fillRect/>
          </a:stretch>
        </p:blipFill>
        <p:spPr bwMode="auto">
          <a:xfrm>
            <a:off x="214282" y="357166"/>
            <a:ext cx="8572560" cy="5729295"/>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endParaRPr lang="en-US" dirty="0"/>
          </a:p>
        </p:txBody>
      </p:sp>
      <p:pic>
        <p:nvPicPr>
          <p:cNvPr id="50178" name="Picture 2" descr="LEVEL 4 (block interleaved Parity):&#10; Block-level striping means that each file is split into blocks of&#10;a certain size .&#10;..."/>
          <p:cNvPicPr>
            <a:picLocks noChangeAspect="1" noChangeArrowheads="1"/>
          </p:cNvPicPr>
          <p:nvPr/>
        </p:nvPicPr>
        <p:blipFill>
          <a:blip r:embed="rId2"/>
          <a:srcRect/>
          <a:stretch>
            <a:fillRect/>
          </a:stretch>
        </p:blipFill>
        <p:spPr bwMode="auto">
          <a:xfrm>
            <a:off x="214282" y="0"/>
            <a:ext cx="8929718" cy="6500834"/>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1202" name="Picture 2" descr="RAID Levels and Types: Differences and Benefits of Each (0, 1, 5, 10)"/>
          <p:cNvPicPr>
            <a:picLocks noChangeAspect="1" noChangeArrowheads="1"/>
          </p:cNvPicPr>
          <p:nvPr/>
        </p:nvPicPr>
        <p:blipFill>
          <a:blip r:embed="rId2"/>
          <a:srcRect/>
          <a:stretch>
            <a:fillRect/>
          </a:stretch>
        </p:blipFill>
        <p:spPr bwMode="auto">
          <a:xfrm>
            <a:off x="214282" y="357166"/>
            <a:ext cx="8429684" cy="5500726"/>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flipV="1">
            <a:off x="1643042" y="6324600"/>
            <a:ext cx="7043758" cy="1819308"/>
          </a:xfrm>
        </p:spPr>
        <p:txBody>
          <a:bodyPr/>
          <a:lstStyle/>
          <a:p>
            <a:endParaRPr lang="en-US" dirty="0"/>
          </a:p>
        </p:txBody>
      </p:sp>
      <p:pic>
        <p:nvPicPr>
          <p:cNvPr id="52226" name="Picture 2" descr="RAID Levels and Types"/>
          <p:cNvPicPr>
            <a:picLocks noChangeAspect="1" noChangeArrowheads="1"/>
          </p:cNvPicPr>
          <p:nvPr/>
        </p:nvPicPr>
        <p:blipFill>
          <a:blip r:embed="rId2"/>
          <a:srcRect/>
          <a:stretch>
            <a:fillRect/>
          </a:stretch>
        </p:blipFill>
        <p:spPr bwMode="auto">
          <a:xfrm>
            <a:off x="357158" y="1357298"/>
            <a:ext cx="8786842" cy="4929222"/>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descr="RAID level 0, 1, 5, 6 and 10 | Advantage, disadvantage, u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2" name="AutoShape 4" descr="RAID level 0, 1, 5, 6 and 10 | Advantage, disadvantage, u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4" name="AutoShape 6" descr="RAID level 0, 1, 5, 6 and 10 | Advantage, disadvantage, u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RAID level 0, 1, 5, 6 and 10 | Advantage, disadvantage, u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8" name="AutoShape 10" descr="RAID level 0, 1, 5, 6 and 10 | Advantage, disadvantage, u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60" name="Picture 12" descr="Nested RAID levels - Wikipedia"/>
          <p:cNvPicPr>
            <a:picLocks noChangeAspect="1" noChangeArrowheads="1"/>
          </p:cNvPicPr>
          <p:nvPr/>
        </p:nvPicPr>
        <p:blipFill>
          <a:blip r:embed="rId2"/>
          <a:srcRect/>
          <a:stretch>
            <a:fillRect/>
          </a:stretch>
        </p:blipFill>
        <p:spPr bwMode="auto">
          <a:xfrm>
            <a:off x="285720" y="285728"/>
            <a:ext cx="8286808" cy="6357958"/>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57356" y="4714884"/>
            <a:ext cx="6829444" cy="1609716"/>
          </a:xfrm>
        </p:spPr>
        <p:txBody>
          <a:bodyPr/>
          <a:lstStyle/>
          <a:p>
            <a:endParaRPr lang="en-US" dirty="0"/>
          </a:p>
        </p:txBody>
      </p:sp>
      <p:pic>
        <p:nvPicPr>
          <p:cNvPr id="54274" name="Picture 2" descr="OPERATING SYSTEM CONCEPTS - ppt download"/>
          <p:cNvPicPr>
            <a:picLocks noChangeAspect="1" noChangeArrowheads="1"/>
          </p:cNvPicPr>
          <p:nvPr/>
        </p:nvPicPr>
        <p:blipFill>
          <a:blip r:embed="rId2"/>
          <a:srcRect/>
          <a:stretch>
            <a:fillRect/>
          </a:stretch>
        </p:blipFill>
        <p:spPr bwMode="auto">
          <a:xfrm>
            <a:off x="-357222" y="-1214470"/>
            <a:ext cx="9753600" cy="7315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04088"/>
            <a:ext cx="8258204" cy="581772"/>
          </a:xfrm>
        </p:spPr>
        <p:txBody>
          <a:bodyPr>
            <a:normAutofit fontScale="90000"/>
          </a:bodyPr>
          <a:lstStyle/>
          <a:p>
            <a:r>
              <a:rPr lang="en-IN" dirty="0" smtClean="0"/>
              <a:t>Disk structure</a:t>
            </a:r>
            <a:endParaRPr lang="en-US" dirty="0"/>
          </a:p>
        </p:txBody>
      </p:sp>
      <p:pic>
        <p:nvPicPr>
          <p:cNvPr id="1026" name="Picture 2" descr="https://image.slidesharecdn.com/diskstructure-170218063858/95/disk-structure-7-638.jpg?cb=1487399991"/>
          <p:cNvPicPr>
            <a:picLocks noChangeAspect="1" noChangeArrowheads="1"/>
          </p:cNvPicPr>
          <p:nvPr/>
        </p:nvPicPr>
        <p:blipFill>
          <a:blip r:embed="rId2"/>
          <a:srcRect/>
          <a:stretch>
            <a:fillRect/>
          </a:stretch>
        </p:blipFill>
        <p:spPr bwMode="auto">
          <a:xfrm>
            <a:off x="0" y="0"/>
            <a:ext cx="8847324" cy="6000768"/>
          </a:xfrm>
          <a:prstGeom prst="rect">
            <a:avLst/>
          </a:prstGeom>
          <a:noFill/>
        </p:spPr>
      </p:pic>
      <p:sp>
        <p:nvSpPr>
          <p:cNvPr id="6" name="TextBox 5"/>
          <p:cNvSpPr txBox="1"/>
          <p:nvPr/>
        </p:nvSpPr>
        <p:spPr>
          <a:xfrm>
            <a:off x="285720" y="6072206"/>
            <a:ext cx="7643866" cy="369332"/>
          </a:xfrm>
          <a:prstGeom prst="rect">
            <a:avLst/>
          </a:prstGeom>
          <a:noFill/>
        </p:spPr>
        <p:txBody>
          <a:bodyPr wrap="square" rtlCol="0">
            <a:spAutoFit/>
          </a:bodyPr>
          <a:lstStyle/>
          <a:p>
            <a:r>
              <a:rPr lang="en-US" b="1" dirty="0" smtClean="0"/>
              <a:t>Constant linear </a:t>
            </a:r>
            <a:r>
              <a:rPr lang="en-US" b="1" dirty="0"/>
              <a:t>velocity (CLV</a:t>
            </a:r>
            <a:r>
              <a:rPr lang="en-US" dirty="0"/>
              <a:t>), the density of bits per track is uniform.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55298" name="Picture 2" descr="Chapter 10: Mass-Storage Systems - ppt download"/>
          <p:cNvPicPr>
            <a:picLocks noChangeAspect="1" noChangeArrowheads="1"/>
          </p:cNvPicPr>
          <p:nvPr/>
        </p:nvPicPr>
        <p:blipFill>
          <a:blip r:embed="rId2"/>
          <a:srcRect/>
          <a:stretch>
            <a:fillRect/>
          </a:stretch>
        </p:blipFill>
        <p:spPr bwMode="auto">
          <a:xfrm>
            <a:off x="0" y="428604"/>
            <a:ext cx="9144000" cy="685800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038872"/>
          </a:xfrm>
        </p:spPr>
        <p:txBody>
          <a:bodyPr>
            <a:normAutofit fontScale="92500"/>
          </a:bodyPr>
          <a:lstStyle/>
          <a:p>
            <a:r>
              <a:rPr lang="en-US" dirty="0" smtClean="0"/>
              <a:t>Whenever a failure occurs during writing of a block, the system needs to</a:t>
            </a:r>
          </a:p>
          <a:p>
            <a:r>
              <a:rPr lang="en-US" dirty="0" smtClean="0"/>
              <a:t>detect it and invoke a recovery procedure to restore the block to a consistent</a:t>
            </a:r>
          </a:p>
          <a:p>
            <a:r>
              <a:rPr lang="en-US" dirty="0" smtClean="0"/>
              <a:t>state. To do that, the system must maintain two physical blocks for each logical</a:t>
            </a:r>
          </a:p>
          <a:p>
            <a:r>
              <a:rPr lang="en-US" dirty="0" smtClean="0"/>
              <a:t>block. An output operation is executed as follows:</a:t>
            </a:r>
          </a:p>
          <a:p>
            <a:r>
              <a:rPr lang="en-US" b="1" dirty="0" smtClean="0"/>
              <a:t>1. Write the information onto the first physical block.</a:t>
            </a:r>
          </a:p>
          <a:p>
            <a:r>
              <a:rPr lang="en-US" b="1" dirty="0" smtClean="0"/>
              <a:t>2. When the first write completes successfully, write the same information</a:t>
            </a:r>
          </a:p>
          <a:p>
            <a:r>
              <a:rPr lang="en-US" dirty="0" smtClean="0"/>
              <a:t>onto the second physical block.</a:t>
            </a:r>
          </a:p>
          <a:p>
            <a:r>
              <a:rPr lang="en-US" b="1" dirty="0" smtClean="0"/>
              <a:t>3. Declare the operation complete only after the second write completes</a:t>
            </a:r>
          </a:p>
          <a:p>
            <a:r>
              <a:rPr lang="en-US" dirty="0" smtClean="0"/>
              <a:t>successfully.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329642" cy="6038872"/>
          </a:xfrm>
        </p:spPr>
        <p:txBody>
          <a:bodyPr/>
          <a:lstStyle/>
          <a:p>
            <a:r>
              <a:rPr lang="en-US" dirty="0" smtClean="0"/>
              <a:t>The drive increases its  rotation speed as the head moves from the outer to the inner tracks to keep the same rate of data moving under the head</a:t>
            </a:r>
          </a:p>
          <a:p>
            <a:r>
              <a:rPr lang="en-US" dirty="0" smtClean="0"/>
              <a:t>Alternatively, the disk rotation speed can stay constant;</a:t>
            </a:r>
          </a:p>
          <a:p>
            <a:pPr>
              <a:buNone/>
            </a:pPr>
            <a:r>
              <a:rPr lang="en-US" dirty="0" smtClean="0"/>
              <a:t> in this case, the density of bits decreases from inner tracks to outer tracks to</a:t>
            </a:r>
          </a:p>
          <a:p>
            <a:pPr>
              <a:buNone/>
            </a:pPr>
            <a:r>
              <a:rPr lang="en-US" dirty="0" smtClean="0"/>
              <a:t> keep the data rate constant. This method is used in hard disks and is known as</a:t>
            </a:r>
          </a:p>
          <a:p>
            <a:pPr>
              <a:buNone/>
            </a:pPr>
            <a:r>
              <a:rPr lang="en-US" b="1" dirty="0" smtClean="0"/>
              <a:t>   constant angular velocity (CAV).</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58204" cy="642942"/>
          </a:xfrm>
        </p:spPr>
        <p:txBody>
          <a:bodyPr>
            <a:normAutofit fontScale="90000"/>
          </a:bodyPr>
          <a:lstStyle/>
          <a:p>
            <a:r>
              <a:rPr lang="en-IN" dirty="0" smtClean="0"/>
              <a:t>Disk attachment</a:t>
            </a:r>
            <a:endParaRPr lang="en-US" dirty="0"/>
          </a:p>
        </p:txBody>
      </p:sp>
      <p:graphicFrame>
        <p:nvGraphicFramePr>
          <p:cNvPr id="6" name="Content Placeholder 5"/>
          <p:cNvGraphicFramePr>
            <a:graphicFrameLocks noGrp="1"/>
          </p:cNvGraphicFramePr>
          <p:nvPr>
            <p:ph idx="1"/>
          </p:nvPr>
        </p:nvGraphicFramePr>
        <p:xfrm>
          <a:off x="357158" y="1071547"/>
          <a:ext cx="8286808" cy="5214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04088"/>
            <a:ext cx="8186766" cy="653210"/>
          </a:xfrm>
        </p:spPr>
        <p:txBody>
          <a:bodyPr>
            <a:normAutofit fontScale="90000"/>
          </a:bodyPr>
          <a:lstStyle/>
          <a:p>
            <a:r>
              <a:rPr lang="en-US" dirty="0" smtClean="0"/>
              <a:t>Host-Attached Storage</a:t>
            </a:r>
            <a:endParaRPr lang="en-US" dirty="0"/>
          </a:p>
        </p:txBody>
      </p:sp>
      <p:sp>
        <p:nvSpPr>
          <p:cNvPr id="3" name="Content Placeholder 2"/>
          <p:cNvSpPr>
            <a:spLocks noGrp="1"/>
          </p:cNvSpPr>
          <p:nvPr>
            <p:ph idx="1"/>
          </p:nvPr>
        </p:nvSpPr>
        <p:spPr>
          <a:xfrm>
            <a:off x="357158" y="1428736"/>
            <a:ext cx="8329642" cy="4214842"/>
          </a:xfrm>
        </p:spPr>
        <p:txBody>
          <a:bodyPr>
            <a:normAutofit lnSpcReduction="10000"/>
          </a:bodyPr>
          <a:lstStyle/>
          <a:p>
            <a:r>
              <a:rPr lang="en-US" dirty="0" smtClean="0"/>
              <a:t>accessed through local I/O ports.</a:t>
            </a:r>
          </a:p>
          <a:p>
            <a:r>
              <a:rPr lang="en-US" dirty="0" smtClean="0"/>
              <a:t>The typical desktop PC uses an I/O bus architecture called IDE or ATA.</a:t>
            </a:r>
          </a:p>
          <a:p>
            <a:r>
              <a:rPr lang="en-US" dirty="0" smtClean="0"/>
              <a:t>similar protocol that has simplified cabling is SATA.</a:t>
            </a:r>
          </a:p>
          <a:p>
            <a:r>
              <a:rPr lang="en-US" dirty="0" smtClean="0"/>
              <a:t>High-end workstations and servers generally use more sophisticated I/O architectures such as </a:t>
            </a:r>
            <a:r>
              <a:rPr lang="en-US" dirty="0" err="1" smtClean="0"/>
              <a:t>fibre</a:t>
            </a:r>
            <a:r>
              <a:rPr lang="en-US" dirty="0" smtClean="0"/>
              <a:t> channel (FC), a high-speed serial architecture that can operate over optical fiber or over a four-conductor copper cable.</a:t>
            </a:r>
          </a:p>
          <a:p>
            <a:r>
              <a:rPr lang="en-US" dirty="0" smtClean="0"/>
              <a:t>hard disk drives, RAID arrays, and CD, DVD, and tape drives.</a:t>
            </a:r>
            <a:endParaRPr lang="en-US" dirty="0"/>
          </a:p>
        </p:txBody>
      </p:sp>
      <p:sp>
        <p:nvSpPr>
          <p:cNvPr id="5" name="TextBox 4"/>
          <p:cNvSpPr txBox="1"/>
          <p:nvPr/>
        </p:nvSpPr>
        <p:spPr>
          <a:xfrm>
            <a:off x="0" y="5643578"/>
            <a:ext cx="9674946" cy="923330"/>
          </a:xfrm>
          <a:prstGeom prst="rect">
            <a:avLst/>
          </a:prstGeom>
          <a:noFill/>
        </p:spPr>
        <p:txBody>
          <a:bodyPr wrap="square" rtlCol="0">
            <a:spAutoFit/>
          </a:bodyPr>
          <a:lstStyle/>
          <a:p>
            <a:endParaRPr lang="en-IN" dirty="0" smtClean="0"/>
          </a:p>
          <a:p>
            <a:r>
              <a:rPr lang="en-US" dirty="0"/>
              <a:t>The Serial ATA or </a:t>
            </a:r>
            <a:r>
              <a:rPr lang="en-US" b="1" dirty="0"/>
              <a:t>SATA connector</a:t>
            </a:r>
            <a:r>
              <a:rPr lang="en-US" dirty="0"/>
              <a:t> is used as an </a:t>
            </a:r>
            <a:r>
              <a:rPr lang="en-US" b="1" dirty="0"/>
              <a:t>interface</a:t>
            </a:r>
            <a:r>
              <a:rPr lang="en-US" dirty="0"/>
              <a:t> for </a:t>
            </a:r>
            <a:endParaRPr lang="en-US" dirty="0" smtClean="0"/>
          </a:p>
          <a:p>
            <a:r>
              <a:rPr lang="en-US" dirty="0" smtClean="0"/>
              <a:t>connecting </a:t>
            </a:r>
            <a:r>
              <a:rPr lang="en-US" dirty="0"/>
              <a:t>a host bus </a:t>
            </a:r>
            <a:r>
              <a:rPr lang="en-US" b="1" dirty="0"/>
              <a:t>adapter</a:t>
            </a:r>
            <a:r>
              <a:rPr lang="en-US" dirty="0"/>
              <a:t> to a mass storage device or optical drive.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04088"/>
            <a:ext cx="8258204" cy="581772"/>
          </a:xfrm>
        </p:spPr>
        <p:txBody>
          <a:bodyPr>
            <a:normAutofit fontScale="90000"/>
          </a:bodyPr>
          <a:lstStyle/>
          <a:p>
            <a:r>
              <a:rPr lang="en-IN" dirty="0" smtClean="0"/>
              <a:t>Network –Attached storage</a:t>
            </a:r>
            <a:endParaRPr lang="en-US" dirty="0"/>
          </a:p>
        </p:txBody>
      </p:sp>
      <p:sp>
        <p:nvSpPr>
          <p:cNvPr id="3" name="Content Placeholder 2"/>
          <p:cNvSpPr>
            <a:spLocks noGrp="1"/>
          </p:cNvSpPr>
          <p:nvPr>
            <p:ph idx="1"/>
          </p:nvPr>
        </p:nvSpPr>
        <p:spPr>
          <a:xfrm>
            <a:off x="285720" y="3500438"/>
            <a:ext cx="8643998" cy="3143272"/>
          </a:xfrm>
        </p:spPr>
        <p:txBody>
          <a:bodyPr/>
          <a:lstStyle/>
          <a:p>
            <a:r>
              <a:rPr lang="en-US" dirty="0" smtClean="0"/>
              <a:t>A network-attached storage (NAS) device is a special-purpose storage system that is accessed remotely over a data network</a:t>
            </a:r>
          </a:p>
          <a:p>
            <a:r>
              <a:rPr lang="en-US" dirty="0" smtClean="0"/>
              <a:t>The remote procedure calls (RPCs) are carried via TCP or UDP over an IP network—usually the same </a:t>
            </a:r>
            <a:r>
              <a:rPr lang="en-US" dirty="0" err="1" smtClean="0"/>
              <a:t>localarea</a:t>
            </a:r>
            <a:r>
              <a:rPr lang="en-US" dirty="0" smtClean="0"/>
              <a:t> network (LAN) that carries all data traffic to the clients.</a:t>
            </a:r>
            <a:endParaRPr lang="en-US" dirty="0"/>
          </a:p>
        </p:txBody>
      </p:sp>
      <p:pic>
        <p:nvPicPr>
          <p:cNvPr id="20482" name="Picture 2" descr="https://www.cs.uic.edu/~jbell/CourseNotes/OperatingSystems/images/Chapter10/10_02_NetworkStorage.jpg"/>
          <p:cNvPicPr>
            <a:picLocks noChangeAspect="1" noChangeArrowheads="1"/>
          </p:cNvPicPr>
          <p:nvPr/>
        </p:nvPicPr>
        <p:blipFill>
          <a:blip r:embed="rId3"/>
          <a:srcRect/>
          <a:stretch>
            <a:fillRect/>
          </a:stretch>
        </p:blipFill>
        <p:spPr bwMode="auto">
          <a:xfrm>
            <a:off x="1214414" y="1285860"/>
            <a:ext cx="5229225" cy="21621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Storage Area Network</a:t>
            </a:r>
            <a:endParaRPr lang="en-US" dirty="0"/>
          </a:p>
        </p:txBody>
      </p:sp>
      <p:sp>
        <p:nvSpPr>
          <p:cNvPr id="3" name="Content Placeholder 2"/>
          <p:cNvSpPr>
            <a:spLocks noGrp="1"/>
          </p:cNvSpPr>
          <p:nvPr>
            <p:ph idx="1"/>
          </p:nvPr>
        </p:nvSpPr>
        <p:spPr>
          <a:xfrm>
            <a:off x="785786" y="3643314"/>
            <a:ext cx="7901014" cy="2681286"/>
          </a:xfrm>
        </p:spPr>
        <p:txBody>
          <a:bodyPr/>
          <a:lstStyle/>
          <a:p>
            <a:endParaRPr lang="en-US" dirty="0"/>
          </a:p>
        </p:txBody>
      </p:sp>
      <p:pic>
        <p:nvPicPr>
          <p:cNvPr id="21506" name="Picture 2" descr="Storage Area Network(SAN)"/>
          <p:cNvPicPr>
            <a:picLocks noChangeAspect="1" noChangeArrowheads="1"/>
          </p:cNvPicPr>
          <p:nvPr/>
        </p:nvPicPr>
        <p:blipFill>
          <a:blip r:embed="rId2"/>
          <a:srcRect/>
          <a:stretch>
            <a:fillRect/>
          </a:stretch>
        </p:blipFill>
        <p:spPr bwMode="auto">
          <a:xfrm>
            <a:off x="0" y="-1"/>
            <a:ext cx="9144000" cy="686516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158</TotalTime>
  <Words>1254</Words>
  <Application>Microsoft Office PowerPoint</Application>
  <PresentationFormat>On-screen Show (4:3)</PresentationFormat>
  <Paragraphs>133</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Mass-storage structure-overview of mass storage structure</vt:lpstr>
      <vt:lpstr>Solid state disks </vt:lpstr>
      <vt:lpstr>Magnetic Tapes</vt:lpstr>
      <vt:lpstr>Disk structure</vt:lpstr>
      <vt:lpstr>Slide 5</vt:lpstr>
      <vt:lpstr>Disk attachment</vt:lpstr>
      <vt:lpstr>Host-Attached Storage</vt:lpstr>
      <vt:lpstr>Network –Attached storage</vt:lpstr>
      <vt:lpstr>Storage Area Network</vt:lpstr>
      <vt:lpstr>Slide 10</vt:lpstr>
      <vt:lpstr>Disk Scheduling</vt:lpstr>
      <vt:lpstr>Slide 12</vt:lpstr>
      <vt:lpstr>FCFS Scheduling</vt:lpstr>
      <vt:lpstr>FCFS Scheduling</vt:lpstr>
      <vt:lpstr>shortest-seek-time-first (SSTF) algorithm.</vt:lpstr>
      <vt:lpstr>Slide 16</vt:lpstr>
      <vt:lpstr>SCAN</vt:lpstr>
      <vt:lpstr>Slide 18</vt:lpstr>
      <vt:lpstr>CSCAN</vt:lpstr>
      <vt:lpstr>Slide 20</vt:lpstr>
      <vt:lpstr>Slide 21</vt:lpstr>
      <vt:lpstr>Slide 22</vt:lpstr>
      <vt:lpstr>Slide 23</vt:lpstr>
      <vt:lpstr>Swap-Space Management</vt:lpstr>
      <vt:lpstr>Slide 25</vt:lpstr>
      <vt:lpstr>Swap-Space Management: An Example</vt:lpstr>
      <vt:lpstr>Slide 27</vt:lpstr>
      <vt:lpstr>RAID Structure</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Mass-storage structure-overview of mass storage structure</dc:title>
  <dc:creator>LENOVO</dc:creator>
  <cp:lastModifiedBy>LENOVO</cp:lastModifiedBy>
  <cp:revision>18</cp:revision>
  <dcterms:created xsi:type="dcterms:W3CDTF">2020-11-25T12:31:34Z</dcterms:created>
  <dcterms:modified xsi:type="dcterms:W3CDTF">2020-11-26T01:17:47Z</dcterms:modified>
</cp:coreProperties>
</file>