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JAYAPRADHA.L.M</a:t>
            </a:r>
          </a:p>
          <a:p>
            <a:r>
              <a:rPr lang="en-US" sz="2400" dirty="0"/>
              <a:t>REGISTER NO:312215975</a:t>
            </a:r>
          </a:p>
          <a:p>
            <a:r>
              <a:rPr lang="en-US" sz="2400" dirty="0"/>
              <a:t>DEPARTMENT:B.COM(GENERAL)</a:t>
            </a:r>
          </a:p>
          <a:p>
            <a:r>
              <a:rPr lang="en-US" sz="2400" dirty="0"/>
              <a:t>COLLEGE:SHRI SHRI SHANKARLAL SUNDARBAI SHASUN JAIN COLLEGE FOR WOMENS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9AB4AE-3751-2C30-D3CD-460751383B44}"/>
              </a:ext>
            </a:extLst>
          </p:cNvPr>
          <p:cNvSpPr txBox="1"/>
          <p:nvPr/>
        </p:nvSpPr>
        <p:spPr>
          <a:xfrm>
            <a:off x="739775" y="2143713"/>
            <a:ext cx="8411599" cy="3416320"/>
          </a:xfrm>
          <a:prstGeom prst="rect">
            <a:avLst/>
          </a:prstGeom>
          <a:noFill/>
        </p:spPr>
        <p:txBody>
          <a:bodyPr wrap="square">
            <a:spAutoFit/>
          </a:bodyPr>
          <a:lstStyle/>
          <a:p>
            <a:pPr>
              <a:buFont typeface="Arial" panose="020B0604020202020204" pitchFamily="34" charset="0"/>
              <a:buChar char="•"/>
            </a:pPr>
            <a:r>
              <a:rPr lang="en-US" sz="2400" b="1" dirty="0"/>
              <a:t>Incorporates Holistic Approaches:</a:t>
            </a:r>
            <a:r>
              <a:rPr lang="en-US" sz="2400" dirty="0"/>
              <a:t> Combines exercise, nutrition, and lifestyle for comprehensive health benefits.</a:t>
            </a:r>
          </a:p>
          <a:p>
            <a:pPr>
              <a:buFont typeface="Arial" panose="020B0604020202020204" pitchFamily="34" charset="0"/>
              <a:buChar char="•"/>
            </a:pPr>
            <a:r>
              <a:rPr lang="en-US" sz="2400" b="1" dirty="0"/>
              <a:t>Focuses on Participant Needs:</a:t>
            </a:r>
            <a:r>
              <a:rPr lang="en-US" sz="2400" dirty="0"/>
              <a:t> Tailors the program to address specific goals and challenges.</a:t>
            </a:r>
          </a:p>
          <a:p>
            <a:pPr>
              <a:buFont typeface="Arial" panose="020B0604020202020204" pitchFamily="34" charset="0"/>
              <a:buChar char="•"/>
            </a:pPr>
            <a:r>
              <a:rPr lang="en-US" sz="2400" b="1" dirty="0"/>
              <a:t>Uses Data for Continuous Improvement:</a:t>
            </a:r>
            <a:r>
              <a:rPr lang="en-US" sz="2400" dirty="0"/>
              <a:t> Relies on data and feedback to refine and enhance the program.</a:t>
            </a:r>
          </a:p>
          <a:p>
            <a:r>
              <a:rPr lang="en-US" sz="2400" dirty="0"/>
              <a:t>By following these steps, you can create a structured and effective fitness program that meets the needs of your target audience and achieves your health and fitness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CD9B738C-4A37-4348-8E77-4D6226BF19A7}"/>
              </a:ext>
            </a:extLst>
          </p:cNvPr>
          <p:cNvSpPr txBox="1"/>
          <p:nvPr/>
        </p:nvSpPr>
        <p:spPr>
          <a:xfrm>
            <a:off x="609600" y="2420712"/>
            <a:ext cx="8541774" cy="1938992"/>
          </a:xfrm>
          <a:prstGeom prst="rect">
            <a:avLst/>
          </a:prstGeom>
          <a:noFill/>
        </p:spPr>
        <p:txBody>
          <a:bodyPr wrap="square">
            <a:spAutoFit/>
          </a:bodyPr>
          <a:lstStyle/>
          <a:p>
            <a:pPr>
              <a:buFont typeface="Arial" panose="020B0604020202020204" pitchFamily="34" charset="0"/>
              <a:buChar char="•"/>
            </a:pPr>
            <a:r>
              <a:rPr lang="en-US" sz="2400" dirty="0"/>
              <a:t>case studies of individuals who have completed the program</a:t>
            </a:r>
          </a:p>
          <a:p>
            <a:pPr>
              <a:buFont typeface="Arial" panose="020B0604020202020204" pitchFamily="34" charset="0"/>
              <a:buChar char="•"/>
            </a:pPr>
            <a:r>
              <a:rPr lang="en-US" sz="2400" dirty="0"/>
              <a:t>Before-and-after photos (if applicable)</a:t>
            </a:r>
            <a:endParaRPr lang="en-US" sz="2400" b="1" dirty="0"/>
          </a:p>
          <a:p>
            <a:pPr>
              <a:buFont typeface="Arial" panose="020B0604020202020204" pitchFamily="34" charset="0"/>
              <a:buChar char="•"/>
            </a:pPr>
            <a:r>
              <a:rPr lang="en-US" sz="2400" dirty="0"/>
              <a:t>Recommended fitness apps or tools</a:t>
            </a:r>
          </a:p>
          <a:p>
            <a:pPr>
              <a:buFont typeface="Arial" panose="020B0604020202020204" pitchFamily="34" charset="0"/>
              <a:buChar char="•"/>
            </a:pPr>
            <a:r>
              <a:rPr lang="en-US" sz="2400" dirty="0"/>
              <a:t>Links to workout videos or online resources</a:t>
            </a:r>
          </a:p>
          <a:p>
            <a:pPr>
              <a:buFont typeface="Arial" panose="020B0604020202020204" pitchFamily="34" charset="0"/>
              <a:buChar char="•"/>
            </a:pPr>
            <a:r>
              <a:rPr lang="en-US" sz="2400" dirty="0"/>
              <a:t>Contact information for support or coaching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9A0DD4-DF30-D3A5-C622-C5C4C26BBC0A}"/>
              </a:ext>
            </a:extLst>
          </p:cNvPr>
          <p:cNvSpPr txBox="1"/>
          <p:nvPr/>
        </p:nvSpPr>
        <p:spPr>
          <a:xfrm>
            <a:off x="1014969" y="1346848"/>
            <a:ext cx="6104658" cy="923330"/>
          </a:xfrm>
          <a:prstGeom prst="rect">
            <a:avLst/>
          </a:prstGeom>
          <a:noFill/>
        </p:spPr>
        <p:txBody>
          <a:bodyPr wrap="square">
            <a:spAutoFit/>
          </a:bodyPr>
          <a:lstStyle/>
          <a:p>
            <a:pPr marL="285750" indent="-285750">
              <a:buFont typeface="Arial" panose="020B0604020202020204" pitchFamily="34" charset="0"/>
              <a:buChar char="•"/>
            </a:pPr>
            <a:r>
              <a:rPr lang="en-IN" b="0" i="0" dirty="0">
                <a:effectLst/>
                <a:latin typeface="-apple-system"/>
              </a:rPr>
              <a:t>Promoting physical health among employees is crucial for both individual well-being and organizational success. Here are some key takeaways:</a:t>
            </a:r>
            <a:endParaRPr lang="en-US" dirty="0"/>
          </a:p>
        </p:txBody>
      </p:sp>
      <p:sp>
        <p:nvSpPr>
          <p:cNvPr id="12" name="TextBox 11">
            <a:extLst>
              <a:ext uri="{FF2B5EF4-FFF2-40B4-BE49-F238E27FC236}">
                <a16:creationId xmlns:a16="http://schemas.microsoft.com/office/drawing/2014/main" id="{D8006118-4FB8-E5D9-425D-56965C4EDD02}"/>
              </a:ext>
            </a:extLst>
          </p:cNvPr>
          <p:cNvSpPr txBox="1"/>
          <p:nvPr/>
        </p:nvSpPr>
        <p:spPr>
          <a:xfrm>
            <a:off x="1014969" y="2373569"/>
            <a:ext cx="5677271" cy="1754326"/>
          </a:xfrm>
          <a:prstGeom prst="rect">
            <a:avLst/>
          </a:prstGeom>
          <a:noFill/>
        </p:spPr>
        <p:txBody>
          <a:bodyPr wrap="square" anchor="t">
            <a:spAutoFit/>
          </a:bodyPr>
          <a:lstStyle/>
          <a:p>
            <a:pPr marL="800100" lvl="1" indent="-342900">
              <a:buFont typeface="+mj-lt"/>
              <a:buAutoNum type="arabicPeriod"/>
            </a:pPr>
            <a:r>
              <a:rPr lang="en-IN" dirty="0">
                <a:effectLst/>
              </a:rPr>
              <a:t>Enhanced Productivity</a:t>
            </a:r>
            <a:endParaRPr lang="en-US" dirty="0">
              <a:effectLst/>
            </a:endParaRPr>
          </a:p>
          <a:p>
            <a:pPr marL="800100" lvl="1" indent="-342900">
              <a:buFont typeface="+mj-lt"/>
              <a:buAutoNum type="arabicPeriod"/>
            </a:pPr>
            <a:r>
              <a:rPr lang="en-US" dirty="0"/>
              <a:t>Reduced Absenteeism</a:t>
            </a:r>
          </a:p>
          <a:p>
            <a:pPr marL="800100" lvl="1" indent="-342900">
              <a:buFont typeface="+mj-lt"/>
              <a:buAutoNum type="arabicPeriod"/>
            </a:pPr>
            <a:r>
              <a:rPr lang="en-US" dirty="0"/>
              <a:t>Lower Healthcare Cost</a:t>
            </a:r>
          </a:p>
          <a:p>
            <a:pPr marL="800100" lvl="1" indent="-342900">
              <a:buFont typeface="+mj-lt"/>
              <a:buAutoNum type="arabicPeriod"/>
            </a:pPr>
            <a:r>
              <a:rPr lang="en-US" dirty="0"/>
              <a:t>Improved Mental Health</a:t>
            </a:r>
          </a:p>
          <a:p>
            <a:pPr marL="800100" lvl="1" indent="-342900">
              <a:buFont typeface="+mj-lt"/>
              <a:buAutoNum type="arabicPeriod"/>
            </a:pPr>
            <a:r>
              <a:rPr lang="en-US" dirty="0"/>
              <a:t>Positive Workplace Culture</a:t>
            </a:r>
          </a:p>
          <a:p>
            <a:pPr marL="800100" lvl="1" indent="-342900">
              <a:buFont typeface="+mj-lt"/>
              <a:buAutoNum type="arabicPeriod"/>
            </a:pPr>
            <a:endParaRPr lang="en-US" dirty="0"/>
          </a:p>
        </p:txBody>
      </p:sp>
      <p:sp>
        <p:nvSpPr>
          <p:cNvPr id="14" name="TextBox 13">
            <a:extLst>
              <a:ext uri="{FF2B5EF4-FFF2-40B4-BE49-F238E27FC236}">
                <a16:creationId xmlns:a16="http://schemas.microsoft.com/office/drawing/2014/main" id="{10715464-4C8C-B905-E6E4-97ADDA37622B}"/>
              </a:ext>
            </a:extLst>
          </p:cNvPr>
          <p:cNvSpPr txBox="1"/>
          <p:nvPr/>
        </p:nvSpPr>
        <p:spPr>
          <a:xfrm>
            <a:off x="1014969" y="4241044"/>
            <a:ext cx="6104658" cy="923330"/>
          </a:xfrm>
          <a:prstGeom prst="rect">
            <a:avLst/>
          </a:prstGeom>
          <a:noFill/>
        </p:spPr>
        <p:txBody>
          <a:bodyPr wrap="square">
            <a:spAutoFit/>
          </a:bodyPr>
          <a:lstStyle/>
          <a:p>
            <a:pPr marL="285750" indent="-285750">
              <a:buFont typeface="Arial" panose="020B0604020202020204" pitchFamily="34" charset="0"/>
              <a:buChar char="•"/>
            </a:pPr>
            <a:r>
              <a:rPr lang="en-IN" b="0" i="0" dirty="0">
                <a:effectLst/>
                <a:latin typeface="-apple-system"/>
              </a:rPr>
              <a:t>In conclusion, investing in the physical health of employees is a win-win for both employees and employers, leading to a healthier, more productive, and happier workforce.</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6BE0632-D7CE-3770-55C8-BDDB72133CB2}"/>
              </a:ext>
            </a:extLst>
          </p:cNvPr>
          <p:cNvSpPr txBox="1"/>
          <p:nvPr/>
        </p:nvSpPr>
        <p:spPr>
          <a:xfrm>
            <a:off x="1219200" y="1451215"/>
            <a:ext cx="7932174" cy="3416320"/>
          </a:xfrm>
          <a:prstGeom prst="rect">
            <a:avLst/>
          </a:prstGeom>
          <a:noFill/>
        </p:spPr>
        <p:txBody>
          <a:bodyPr wrap="square">
            <a:spAutoFit/>
          </a:bodyPr>
          <a:lstStyle/>
          <a:p>
            <a:r>
              <a:rPr lang="en-US" sz="2400" dirty="0"/>
              <a:t>Addressing Sedentary Lifestyle and Unhealthy Habits Among Office Workers Problem Description Many office workers are experiencing negative health outcomes due to sedentary lifestyles and poor dietary habits. Prolonged sitting, combined with irregular physical activity and unhealthy eating patterns, is leading to a rise in health issues such as obesity, cardiovascular diseases, and musculoskeletal problems. This is compounded by high-stress levels and lack of time for exercise, which further exacerbates the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r>
              <a:rPr lang="en-US" sz="2400" b="1" dirty="0"/>
              <a:t>Objective:</a:t>
            </a:r>
            <a:br>
              <a:rPr lang="en-US" sz="2400" dirty="0"/>
            </a:br>
            <a:r>
              <a:rPr lang="en-US" sz="2400" dirty="0"/>
              <a:t>Define the purpose of your fitness program. Is it for weight loss, muscle gain, overall health improvement, or a specific fitness goal?</a:t>
            </a:r>
          </a:p>
          <a:p>
            <a:r>
              <a:rPr lang="en-US" sz="2400" b="1" dirty="0"/>
              <a:t>Duration:</a:t>
            </a:r>
            <a:br>
              <a:rPr lang="en-US" sz="2400" dirty="0"/>
            </a:br>
            <a:r>
              <a:rPr lang="en-US" sz="2400" dirty="0"/>
              <a:t>Specify the length of the program (e.g., 4 weeks, 8 weeks, 12 weeks).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E38C40-B27B-A17D-6AF6-E85B923B460F}"/>
              </a:ext>
            </a:extLst>
          </p:cNvPr>
          <p:cNvSpPr txBox="1"/>
          <p:nvPr/>
        </p:nvSpPr>
        <p:spPr>
          <a:xfrm>
            <a:off x="990600" y="2286000"/>
            <a:ext cx="8084574" cy="1815882"/>
          </a:xfrm>
          <a:prstGeom prst="rect">
            <a:avLst/>
          </a:prstGeom>
          <a:noFill/>
        </p:spPr>
        <p:txBody>
          <a:bodyPr wrap="square">
            <a:spAutoFit/>
          </a:bodyPr>
          <a:lstStyle/>
          <a:p>
            <a:r>
              <a:rPr lang="en-US" sz="2800" b="1" dirty="0"/>
              <a:t>Target Audience:</a:t>
            </a:r>
            <a:br>
              <a:rPr lang="en-US" sz="2800" dirty="0"/>
            </a:br>
            <a:endParaRPr lang="en-US" sz="2800" dirty="0"/>
          </a:p>
          <a:p>
            <a:pPr marL="457200" indent="-457200">
              <a:buFont typeface="Arial" panose="020B0604020202020204" pitchFamily="34" charset="0"/>
              <a:buChar char="•"/>
            </a:pPr>
            <a:r>
              <a:rPr lang="en-US" sz="2800" dirty="0"/>
              <a:t>Identify who the program is for (e.g., beginners, advanced athletes, office workers).</a:t>
            </a:r>
          </a:p>
        </p:txBody>
      </p:sp>
      <p:sp>
        <p:nvSpPr>
          <p:cNvPr id="11" name="TextBox 10">
            <a:extLst>
              <a:ext uri="{FF2B5EF4-FFF2-40B4-BE49-F238E27FC236}">
                <a16:creationId xmlns:a16="http://schemas.microsoft.com/office/drawing/2014/main" id="{1D3649C3-82D0-1764-0EBC-E078B3EEA420}"/>
              </a:ext>
            </a:extLst>
          </p:cNvPr>
          <p:cNvSpPr txBox="1"/>
          <p:nvPr/>
        </p:nvSpPr>
        <p:spPr>
          <a:xfrm>
            <a:off x="985684" y="4259947"/>
            <a:ext cx="7848600" cy="1569660"/>
          </a:xfrm>
          <a:prstGeom prst="rect">
            <a:avLst/>
          </a:prstGeom>
          <a:noFill/>
        </p:spPr>
        <p:txBody>
          <a:bodyPr wrap="square">
            <a:spAutoFit/>
          </a:bodyPr>
          <a:lstStyle/>
          <a:p>
            <a:pPr marL="342900" indent="-342900">
              <a:buFont typeface="Arial" panose="020B0604020202020204" pitchFamily="34" charset="0"/>
              <a:buChar char="•"/>
            </a:pPr>
            <a:r>
              <a:rPr lang="en-US" sz="2400" dirty="0"/>
              <a:t>Office workers who are experiencing health issues related to a sedentary lifestyle and poor dietary habits, with a focus on those who may be new to fitness or have struggled to maintain healthy habits in the past.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52B64A-1731-CD61-F229-41C3B7317655}"/>
              </a:ext>
            </a:extLst>
          </p:cNvPr>
          <p:cNvSpPr txBox="1"/>
          <p:nvPr/>
        </p:nvSpPr>
        <p:spPr>
          <a:xfrm>
            <a:off x="3050458" y="2697710"/>
            <a:ext cx="6100916" cy="2677656"/>
          </a:xfrm>
          <a:prstGeom prst="rect">
            <a:avLst/>
          </a:prstGeom>
          <a:noFill/>
        </p:spPr>
        <p:txBody>
          <a:bodyPr wrap="square">
            <a:spAutoFit/>
          </a:bodyPr>
          <a:lstStyle/>
          <a:p>
            <a:r>
              <a:rPr lang="en-US" sz="2400" b="1" dirty="0"/>
              <a:t>Workout Plan:</a:t>
            </a:r>
            <a:endParaRPr lang="en-US" sz="2400" dirty="0"/>
          </a:p>
          <a:p>
            <a:pPr>
              <a:buFont typeface="Arial" panose="020B0604020202020204" pitchFamily="34" charset="0"/>
              <a:buChar char="•"/>
            </a:pPr>
            <a:r>
              <a:rPr lang="en-US" sz="2400" b="1" dirty="0"/>
              <a:t>Warm-Up:</a:t>
            </a:r>
            <a:r>
              <a:rPr lang="en-US" sz="2400" dirty="0"/>
              <a:t> 5-10 minutes of light activity to prepare the body.</a:t>
            </a:r>
          </a:p>
          <a:p>
            <a:pPr>
              <a:buFont typeface="Arial" panose="020B0604020202020204" pitchFamily="34" charset="0"/>
              <a:buChar char="•"/>
            </a:pPr>
            <a:r>
              <a:rPr lang="en-US" sz="2400" b="1" dirty="0"/>
              <a:t>Main Workout:</a:t>
            </a:r>
            <a:r>
              <a:rPr lang="en-US" sz="2400" dirty="0"/>
              <a:t> Detailed daily or weekly workouts, including exercises, sets, reps, and rest periods.</a:t>
            </a:r>
          </a:p>
          <a:p>
            <a:pPr>
              <a:buFont typeface="Arial" panose="020B0604020202020204" pitchFamily="34" charset="0"/>
              <a:buChar char="•"/>
            </a:pPr>
            <a:r>
              <a:rPr lang="en-US" sz="2400" b="1" dirty="0"/>
              <a:t>Cool-Down:</a:t>
            </a:r>
            <a:r>
              <a:rPr lang="en-US" sz="2400" dirty="0"/>
              <a:t> Stretching and recovery exercises.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049DDAB-5A3F-B87D-4661-5F2BD781A5C1}"/>
              </a:ext>
            </a:extLst>
          </p:cNvPr>
          <p:cNvSpPr txBox="1"/>
          <p:nvPr/>
        </p:nvSpPr>
        <p:spPr>
          <a:xfrm>
            <a:off x="1066800" y="1576467"/>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Participant Information</a:t>
            </a:r>
          </a:p>
        </p:txBody>
      </p:sp>
      <p:sp>
        <p:nvSpPr>
          <p:cNvPr id="6" name="TextBox 5">
            <a:extLst>
              <a:ext uri="{FF2B5EF4-FFF2-40B4-BE49-F238E27FC236}">
                <a16:creationId xmlns:a16="http://schemas.microsoft.com/office/drawing/2014/main" id="{15A75F2D-9B36-416F-652F-091FA4D6DC9E}"/>
              </a:ext>
            </a:extLst>
          </p:cNvPr>
          <p:cNvSpPr txBox="1"/>
          <p:nvPr/>
        </p:nvSpPr>
        <p:spPr>
          <a:xfrm>
            <a:off x="1066800" y="2239799"/>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Program Participation</a:t>
            </a:r>
          </a:p>
        </p:txBody>
      </p:sp>
      <p:sp>
        <p:nvSpPr>
          <p:cNvPr id="8" name="TextBox 7">
            <a:extLst>
              <a:ext uri="{FF2B5EF4-FFF2-40B4-BE49-F238E27FC236}">
                <a16:creationId xmlns:a16="http://schemas.microsoft.com/office/drawing/2014/main" id="{6600C44C-973D-D811-49B6-A91146528FA7}"/>
              </a:ext>
            </a:extLst>
          </p:cNvPr>
          <p:cNvSpPr txBox="1"/>
          <p:nvPr/>
        </p:nvSpPr>
        <p:spPr>
          <a:xfrm>
            <a:off x="1066800" y="2736502"/>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 Fitness Activities</a:t>
            </a:r>
          </a:p>
        </p:txBody>
      </p:sp>
      <p:sp>
        <p:nvSpPr>
          <p:cNvPr id="10" name="TextBox 9">
            <a:extLst>
              <a:ext uri="{FF2B5EF4-FFF2-40B4-BE49-F238E27FC236}">
                <a16:creationId xmlns:a16="http://schemas.microsoft.com/office/drawing/2014/main" id="{3D31B6C3-A3CB-37C0-F853-B70D43E2B8EA}"/>
              </a:ext>
            </a:extLst>
          </p:cNvPr>
          <p:cNvSpPr txBox="1"/>
          <p:nvPr/>
        </p:nvSpPr>
        <p:spPr>
          <a:xfrm>
            <a:off x="1066800" y="3198167"/>
            <a:ext cx="6100916" cy="461665"/>
          </a:xfrm>
          <a:prstGeom prst="rect">
            <a:avLst/>
          </a:prstGeom>
          <a:noFill/>
        </p:spPr>
        <p:txBody>
          <a:bodyPr wrap="square">
            <a:spAutoFit/>
          </a:bodyPr>
          <a:lstStyle/>
          <a:p>
            <a:pPr marL="285750" indent="-285750">
              <a:buFont typeface="Arial" panose="020B0604020202020204" pitchFamily="34" charset="0"/>
              <a:buChar char="•"/>
            </a:pPr>
            <a:r>
              <a:rPr lang="en-US" sz="2400" dirty="0"/>
              <a:t>Progress Metrics</a:t>
            </a:r>
          </a:p>
        </p:txBody>
      </p:sp>
      <p:sp>
        <p:nvSpPr>
          <p:cNvPr id="12" name="TextBox 11">
            <a:extLst>
              <a:ext uri="{FF2B5EF4-FFF2-40B4-BE49-F238E27FC236}">
                <a16:creationId xmlns:a16="http://schemas.microsoft.com/office/drawing/2014/main" id="{95A1E2CE-E158-9A40-9A20-68775B76FE08}"/>
              </a:ext>
            </a:extLst>
          </p:cNvPr>
          <p:cNvSpPr txBox="1"/>
          <p:nvPr/>
        </p:nvSpPr>
        <p:spPr>
          <a:xfrm>
            <a:off x="1012723" y="4267200"/>
            <a:ext cx="7315200" cy="1323439"/>
          </a:xfrm>
          <a:prstGeom prst="rect">
            <a:avLst/>
          </a:prstGeom>
          <a:noFill/>
        </p:spPr>
        <p:txBody>
          <a:bodyPr wrap="square">
            <a:spAutoFit/>
          </a:bodyPr>
          <a:lstStyle/>
          <a:p>
            <a:r>
              <a:rPr lang="en-US" sz="2000" dirty="0"/>
              <a:t>This structured dataset will allow you to comprehensively track and analyze the effectiveness of your fitness program, monitor participant progress, and make informed decisions for program improvements.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45210" y="2209800"/>
            <a:ext cx="8534018" cy="3970318"/>
          </a:xfrm>
          <a:prstGeom prst="rect">
            <a:avLst/>
          </a:prstGeom>
          <a:noFill/>
        </p:spPr>
        <p:txBody>
          <a:bodyPr wrap="square" rtlCol="0">
            <a:spAutoFit/>
          </a:bodyPr>
          <a:lstStyle/>
          <a:p>
            <a:pPr>
              <a:buFont typeface="Arial" panose="020B0604020202020204" pitchFamily="34" charset="0"/>
              <a:buChar char="•"/>
            </a:pPr>
            <a:r>
              <a:rPr lang="en-US" sz="2800" b="1" dirty="0"/>
              <a:t>Consistency:</a:t>
            </a:r>
            <a:r>
              <a:rPr lang="en-US" sz="2800" dirty="0"/>
              <a:t> Ensure that the program is consistent and easy to follow.</a:t>
            </a:r>
          </a:p>
          <a:p>
            <a:pPr>
              <a:buFont typeface="Arial" panose="020B0604020202020204" pitchFamily="34" charset="0"/>
              <a:buChar char="•"/>
            </a:pPr>
            <a:r>
              <a:rPr lang="en-US" sz="2800" b="1" dirty="0"/>
              <a:t>Engagement:</a:t>
            </a:r>
            <a:r>
              <a:rPr lang="en-US" sz="2800" dirty="0"/>
              <a:t> Keep participants motivated with challenges, rewards, or community support.</a:t>
            </a:r>
          </a:p>
          <a:p>
            <a:pPr>
              <a:buFont typeface="Arial" panose="020B0604020202020204" pitchFamily="34" charset="0"/>
              <a:buChar char="•"/>
            </a:pPr>
            <a:r>
              <a:rPr lang="en-US" sz="2800" b="1" dirty="0"/>
              <a:t>Flexibility:</a:t>
            </a:r>
            <a:r>
              <a:rPr lang="en-US" sz="2800" dirty="0"/>
              <a:t> Be open to making adjustments based on participant needs and feedback.</a:t>
            </a:r>
          </a:p>
          <a:p>
            <a:r>
              <a:rPr lang="en-US" sz="2800" dirty="0"/>
              <a:t>By following these steps, you can create a well-rounded and effective fitness program project that meets your objectives and provides value to your participants.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1603</TotalTime>
  <Words>591</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Jayapradha LM</cp:lastModifiedBy>
  <cp:revision>16</cp:revision>
  <dcterms:created xsi:type="dcterms:W3CDTF">2024-03-29T15:07:22Z</dcterms:created>
  <dcterms:modified xsi:type="dcterms:W3CDTF">2024-09-09T07:37:23Z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