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lfa Slab One" charset="0"/>
      <p:regular r:id="rId13"/>
    </p:embeddedFont>
    <p:embeddedFont>
      <p:font typeface="Proxima Nova"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4fbfab3b48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fbfab3b4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4fbfab3b48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4fbfab3b4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fbfab3b48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fbfab3b4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4fbfab3b48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4fbfab3b4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4fbfab3b48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4fbfab3b4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4fbfab3b48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4fbfab3b4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fbfab3b48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fbfab3b4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fbfab3b48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fbfab3b4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20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fbfab3b48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fbfab3b4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760127"/>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260" dirty="0" smtClean="0">
                <a:solidFill>
                  <a:srgbClr val="000000"/>
                </a:solidFill>
                <a:latin typeface="Times New Roman"/>
                <a:ea typeface="Times New Roman"/>
                <a:cs typeface="Times New Roman"/>
                <a:sym typeface="Times New Roman"/>
              </a:rPr>
              <a:t>INDEPENDENT </a:t>
            </a:r>
            <a:r>
              <a:rPr lang="en" sz="4260" dirty="0">
                <a:solidFill>
                  <a:srgbClr val="000000"/>
                </a:solidFill>
                <a:latin typeface="Times New Roman"/>
                <a:ea typeface="Times New Roman"/>
                <a:cs typeface="Times New Roman"/>
                <a:sym typeface="Times New Roman"/>
              </a:rPr>
              <a:t>ANALYSIS</a:t>
            </a:r>
            <a:endParaRPr sz="4260" dirty="0">
              <a:solidFill>
                <a:srgbClr val="000000"/>
              </a:solidFill>
              <a:latin typeface="Times New Roman"/>
              <a:ea typeface="Times New Roman"/>
              <a:cs typeface="Times New Roman"/>
              <a:sym typeface="Times New Roman"/>
            </a:endParaRPr>
          </a:p>
        </p:txBody>
      </p:sp>
      <p:sp>
        <p:nvSpPr>
          <p:cNvPr id="57" name="Google Shape;57;p13"/>
          <p:cNvSpPr txBox="1">
            <a:spLocks noGrp="1"/>
          </p:cNvSpPr>
          <p:nvPr>
            <p:ph type="subTitle" idx="1"/>
          </p:nvPr>
        </p:nvSpPr>
        <p:spPr>
          <a:xfrm>
            <a:off x="311700" y="3424126"/>
            <a:ext cx="8520600" cy="1229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smtClean="0"/>
              <a:t>CUSTOMER PERSONALITY ANALYSIS</a:t>
            </a:r>
          </a:p>
          <a:p>
            <a:pPr marL="0" lvl="0" indent="0" algn="ctr" rtl="0">
              <a:spcBef>
                <a:spcPts val="0"/>
              </a:spcBef>
              <a:spcAft>
                <a:spcPts val="0"/>
              </a:spcAft>
              <a:buNone/>
            </a:pPr>
            <a:endParaRPr lang="en" dirty="0" smtClean="0"/>
          </a:p>
          <a:p>
            <a:pPr marL="0" lvl="0" indent="0" algn="ctr" rtl="0">
              <a:spcBef>
                <a:spcPts val="0"/>
              </a:spcBef>
              <a:spcAft>
                <a:spcPts val="0"/>
              </a:spcAft>
              <a:buNone/>
            </a:pPr>
            <a:r>
              <a:rPr lang="en" sz="1500" dirty="0" smtClean="0"/>
              <a:t>JAYAPRAKASH KUMAR</a:t>
            </a:r>
            <a:endParaRPr sz="1500" dirty="0"/>
          </a:p>
          <a:p>
            <a:pPr marL="0" lvl="0" indent="0" algn="ctr" rtl="0">
              <a:spcBef>
                <a:spcPts val="0"/>
              </a:spcBef>
              <a:spcAft>
                <a:spcPts val="0"/>
              </a:spcAft>
              <a:buNone/>
            </a:pPr>
            <a:endParaRPr dirty="0"/>
          </a:p>
        </p:txBody>
      </p:sp>
      <p:sp>
        <p:nvSpPr>
          <p:cNvPr id="58" name="Google Shape;58;p13"/>
          <p:cNvSpPr/>
          <p:nvPr/>
        </p:nvSpPr>
        <p:spPr>
          <a:xfrm>
            <a:off x="311700" y="2711000"/>
            <a:ext cx="8520600" cy="786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Proxima Nova"/>
              <a:ea typeface="Proxima Nova"/>
              <a:cs typeface="Proxima Nova"/>
              <a:sym typeface="Proxima Nova"/>
            </a:endParaRPr>
          </a:p>
        </p:txBody>
      </p:sp>
      <p:sp>
        <p:nvSpPr>
          <p:cNvPr id="60" name="Google Shape;6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FF0000"/>
                </a:solidFill>
                <a:latin typeface="Times New Roman"/>
                <a:ea typeface="Times New Roman"/>
                <a:cs typeface="Times New Roman"/>
                <a:sym typeface="Times New Roman"/>
              </a:rPr>
              <a:t>BIBLIOGRAPHY</a:t>
            </a:r>
            <a:endParaRPr b="1">
              <a:solidFill>
                <a:srgbClr val="FF0000"/>
              </a:solidFill>
              <a:latin typeface="Times New Roman"/>
              <a:ea typeface="Times New Roman"/>
              <a:cs typeface="Times New Roman"/>
              <a:sym typeface="Times New Roman"/>
            </a:endParaRPr>
          </a:p>
        </p:txBody>
      </p:sp>
      <p:sp>
        <p:nvSpPr>
          <p:cNvPr id="127" name="Google Shape;12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4327" algn="l" rtl="0">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Dataset - Customer Personality Analysis - https://www.kaggle.com/datasets/imakash3011/customer-personality-analysis</a:t>
            </a:r>
            <a:endParaRPr>
              <a:solidFill>
                <a:srgbClr val="000000"/>
              </a:solidFill>
              <a:latin typeface="Times New Roman"/>
              <a:ea typeface="Times New Roman"/>
              <a:cs typeface="Times New Roman"/>
              <a:sym typeface="Times New Roman"/>
            </a:endParaRPr>
          </a:p>
          <a:p>
            <a:pPr marL="457200" lvl="0" indent="-334327" algn="l" rtl="0">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R documentation - Sys.date() and format - https://stat.ethz.ch/R-manual/R-devel/library/base/html/Sys.time.html</a:t>
            </a:r>
            <a:endParaRPr>
              <a:solidFill>
                <a:srgbClr val="000000"/>
              </a:solidFill>
              <a:latin typeface="Times New Roman"/>
              <a:ea typeface="Times New Roman"/>
              <a:cs typeface="Times New Roman"/>
              <a:sym typeface="Times New Roman"/>
            </a:endParaRPr>
          </a:p>
          <a:p>
            <a:pPr marL="457200" lvl="0" indent="-334327" algn="l" rtl="0">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Integer Typecasting - https://www.educative.io/answers/what-is-the-asinteger-function-in-r</a:t>
            </a:r>
            <a:endParaRPr>
              <a:solidFill>
                <a:srgbClr val="000000"/>
              </a:solidFill>
              <a:latin typeface="Times New Roman"/>
              <a:ea typeface="Times New Roman"/>
              <a:cs typeface="Times New Roman"/>
              <a:sym typeface="Times New Roman"/>
            </a:endParaRPr>
          </a:p>
          <a:p>
            <a:pPr marL="457200" lvl="0" indent="-334327" algn="l" rtl="0">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Recode function - https://dplyr.tidyverse.org/reference/recode.html</a:t>
            </a:r>
            <a:endParaRPr>
              <a:solidFill>
                <a:srgbClr val="000000"/>
              </a:solidFill>
              <a:latin typeface="Times New Roman"/>
              <a:ea typeface="Times New Roman"/>
              <a:cs typeface="Times New Roman"/>
              <a:sym typeface="Times New Roman"/>
            </a:endParaRPr>
          </a:p>
          <a:p>
            <a:pPr marL="457200" lvl="0" indent="-334327" algn="l" rtl="0">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Bubble chart - https://r-charts.com/correlation/bubble-chart-ggplot2/</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28" name="Google Shape;12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67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FF0000"/>
                </a:solidFill>
                <a:latin typeface="Times New Roman"/>
                <a:ea typeface="Times New Roman"/>
                <a:cs typeface="Times New Roman"/>
                <a:sym typeface="Times New Roman"/>
              </a:rPr>
              <a:t>INTRODUCTION</a:t>
            </a:r>
            <a:endParaRPr b="1">
              <a:solidFill>
                <a:srgbClr val="FF0000"/>
              </a:solidFill>
              <a:latin typeface="Times New Roman"/>
              <a:ea typeface="Times New Roman"/>
              <a:cs typeface="Times New Roman"/>
              <a:sym typeface="Times New Roman"/>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rgbClr val="000000"/>
                </a:solidFill>
                <a:latin typeface="Times New Roman"/>
                <a:ea typeface="Times New Roman"/>
                <a:cs typeface="Times New Roman"/>
                <a:sym typeface="Times New Roman"/>
              </a:rPr>
              <a:t>GOAL :</a:t>
            </a:r>
            <a:endParaRPr b="1"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rgbClr val="000000"/>
                </a:solidFill>
                <a:latin typeface="Times New Roman"/>
                <a:ea typeface="Times New Roman"/>
                <a:cs typeface="Times New Roman"/>
                <a:sym typeface="Times New Roman"/>
              </a:rPr>
              <a:t>To optimize marketing strategies to increase sales by identifying and targeting specific customer segments characterized by fields like their marital status, education levels, income and versatile spending behavior across all product categories. </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b="1" dirty="0">
                <a:solidFill>
                  <a:srgbClr val="000000"/>
                </a:solidFill>
                <a:latin typeface="Times New Roman"/>
                <a:ea typeface="Times New Roman"/>
                <a:cs typeface="Times New Roman"/>
                <a:sym typeface="Times New Roman"/>
              </a:rPr>
              <a:t>OBJECTIVE:</a:t>
            </a:r>
            <a:endParaRPr b="1"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 dirty="0">
                <a:solidFill>
                  <a:srgbClr val="000000"/>
                </a:solidFill>
                <a:latin typeface="Times New Roman"/>
                <a:ea typeface="Times New Roman"/>
                <a:cs typeface="Times New Roman"/>
                <a:sym typeface="Times New Roman"/>
              </a:rPr>
              <a:t>To engage and retain high-value customers with a focus on personalized approaches, cross-selling, and online sales expansion.</a:t>
            </a:r>
            <a:endParaRPr dirty="0">
              <a:solidFill>
                <a:srgbClr val="000000"/>
              </a:solidFill>
              <a:latin typeface="Times New Roman"/>
              <a:ea typeface="Times New Roman"/>
              <a:cs typeface="Times New Roman"/>
              <a:sym typeface="Times New Roman"/>
            </a:endParaRP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FF0000"/>
                </a:solidFill>
                <a:latin typeface="Times New Roman"/>
                <a:ea typeface="Times New Roman"/>
                <a:cs typeface="Times New Roman"/>
                <a:sym typeface="Times New Roman"/>
              </a:rPr>
              <a:t>DATASET OVERVIEW</a:t>
            </a:r>
            <a:endParaRPr b="1">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Customer Personality Analysis is a thorough examination of a company's desired client profiles. It is a helpful tool for organizations to obtain deeper insights into their client base and change their goods to better cater to the unique needs, behaviors, and interests of diverse customer segments.</a:t>
            </a:r>
            <a:endParaRPr>
              <a:solidFill>
                <a:srgbClr val="000000"/>
              </a:solidFill>
            </a:endParaRPr>
          </a:p>
          <a:p>
            <a:pPr marL="0" lvl="0" indent="0" algn="l" rtl="0">
              <a:spcBef>
                <a:spcPts val="1200"/>
              </a:spcBef>
              <a:spcAft>
                <a:spcPts val="0"/>
              </a:spcAft>
              <a:buNone/>
            </a:pPr>
            <a:r>
              <a:rPr lang="en">
                <a:solidFill>
                  <a:srgbClr val="000000"/>
                </a:solidFill>
              </a:rPr>
              <a:t>A company can adjust its products to the tastes of specific client segments by undertaking customer personality analysis. For example, rather of investing resources in promoting a new product to all customers in the company's database, the company can discover the customer segment most likely to acquire the product and focus its marketing efforts just on that segment.</a:t>
            </a:r>
            <a:endParaRPr>
              <a:solidFill>
                <a:srgbClr val="000000"/>
              </a:solidFill>
            </a:endParaRPr>
          </a:p>
          <a:p>
            <a:pPr marL="0" lvl="0" indent="0" algn="l" rtl="0">
              <a:spcBef>
                <a:spcPts val="1200"/>
              </a:spcBef>
              <a:spcAft>
                <a:spcPts val="1200"/>
              </a:spcAft>
              <a:buNone/>
            </a:pPr>
            <a:endParaRPr b="1"/>
          </a:p>
        </p:txBody>
      </p: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b="1">
                <a:solidFill>
                  <a:srgbClr val="FF0000"/>
                </a:solidFill>
                <a:latin typeface="Times New Roman"/>
                <a:ea typeface="Times New Roman"/>
                <a:cs typeface="Times New Roman"/>
                <a:sym typeface="Times New Roman"/>
              </a:rPr>
              <a:t>Histogram  - Distribution of the Income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0" name="Google Shape;80;p16"/>
          <p:cNvSpPr txBox="1">
            <a:spLocks noGrp="1"/>
          </p:cNvSpPr>
          <p:nvPr>
            <p:ph type="body" idx="1"/>
          </p:nvPr>
        </p:nvSpPr>
        <p:spPr>
          <a:xfrm>
            <a:off x="4706750" y="1949613"/>
            <a:ext cx="4260300" cy="1758600"/>
          </a:xfrm>
          <a:prstGeom prst="rect">
            <a:avLst/>
          </a:prstGeom>
        </p:spPr>
        <p:txBody>
          <a:bodyPr spcFirstLastPara="1" wrap="square" lIns="91425" tIns="91425" rIns="91425" bIns="91425" anchor="t" anchorCtr="0">
            <a:normAutofit fontScale="92500"/>
          </a:bodyPr>
          <a:lstStyle/>
          <a:p>
            <a:pPr marL="457200" lvl="0" indent="-342900" algn="just" rtl="0">
              <a:spcBef>
                <a:spcPts val="0"/>
              </a:spcBef>
              <a:spcAft>
                <a:spcPts val="0"/>
              </a:spcAft>
              <a:buClr>
                <a:srgbClr val="000000"/>
              </a:buClr>
              <a:buSzPts val="1800"/>
              <a:buChar char="●"/>
            </a:pPr>
            <a:r>
              <a:rPr lang="en">
                <a:solidFill>
                  <a:srgbClr val="000000"/>
                </a:solidFill>
              </a:rPr>
              <a:t>The dataset is </a:t>
            </a:r>
            <a:r>
              <a:rPr lang="en" b="1">
                <a:solidFill>
                  <a:srgbClr val="000000"/>
                </a:solidFill>
              </a:rPr>
              <a:t>normally distributed.</a:t>
            </a:r>
            <a:endParaRPr b="1">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Columns : Income and its frequency</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According to Kurtosis, it’s a </a:t>
            </a:r>
            <a:r>
              <a:rPr lang="en" b="1">
                <a:solidFill>
                  <a:srgbClr val="000000"/>
                </a:solidFill>
              </a:rPr>
              <a:t>Platykurtic distribution.</a:t>
            </a:r>
            <a:endParaRPr b="1">
              <a:solidFill>
                <a:srgbClr val="000000"/>
              </a:solidFill>
            </a:endParaRPr>
          </a:p>
          <a:p>
            <a:pPr marL="457200" lvl="0" indent="0" algn="l" rtl="0">
              <a:spcBef>
                <a:spcPts val="1200"/>
              </a:spcBef>
              <a:spcAft>
                <a:spcPts val="1200"/>
              </a:spcAft>
              <a:buNone/>
            </a:pPr>
            <a:endParaRPr/>
          </a:p>
        </p:txBody>
      </p:sp>
      <p:pic>
        <p:nvPicPr>
          <p:cNvPr id="81" name="Google Shape;81;p16"/>
          <p:cNvPicPr preferRelativeResize="0"/>
          <p:nvPr/>
        </p:nvPicPr>
        <p:blipFill>
          <a:blip r:embed="rId3">
            <a:alphaModFix/>
          </a:blip>
          <a:stretch>
            <a:fillRect/>
          </a:stretch>
        </p:blipFill>
        <p:spPr>
          <a:xfrm>
            <a:off x="253475" y="1203800"/>
            <a:ext cx="4453276" cy="3250231"/>
          </a:xfrm>
          <a:prstGeom prst="rect">
            <a:avLst/>
          </a:prstGeom>
          <a:noFill/>
          <a:ln>
            <a:noFill/>
          </a:ln>
        </p:spPr>
      </p:pic>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FF0000"/>
                </a:solidFill>
                <a:latin typeface="Times New Roman"/>
                <a:ea typeface="Times New Roman"/>
                <a:cs typeface="Times New Roman"/>
                <a:sym typeface="Times New Roman"/>
              </a:rPr>
              <a:t>Analysis of 'Number of Web Purchases'</a:t>
            </a:r>
            <a:endParaRPr b="1">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8" name="Google Shape;88;p17"/>
          <p:cNvSpPr txBox="1">
            <a:spLocks noGrp="1"/>
          </p:cNvSpPr>
          <p:nvPr>
            <p:ph type="body" idx="1"/>
          </p:nvPr>
        </p:nvSpPr>
        <p:spPr>
          <a:xfrm>
            <a:off x="5224200" y="1459950"/>
            <a:ext cx="3608100" cy="3339900"/>
          </a:xfrm>
          <a:prstGeom prst="rect">
            <a:avLst/>
          </a:prstGeom>
        </p:spPr>
        <p:txBody>
          <a:bodyPr spcFirstLastPara="1" wrap="square" lIns="91425" tIns="91425" rIns="91425" bIns="91425" anchor="t" anchorCtr="0">
            <a:normAutofit fontScale="62500" lnSpcReduction="20000"/>
          </a:bodyPr>
          <a:lstStyle/>
          <a:p>
            <a:pPr marL="457200" lvl="0" indent="0" algn="l" rtl="0">
              <a:spcBef>
                <a:spcPts val="0"/>
              </a:spcBef>
              <a:spcAft>
                <a:spcPts val="0"/>
              </a:spcAft>
              <a:buNone/>
            </a:pPr>
            <a:r>
              <a:rPr lang="en" sz="2681" b="1">
                <a:solidFill>
                  <a:srgbClr val="000000"/>
                </a:solidFill>
              </a:rPr>
              <a:t>Is customers’ income level a crucial factor for web purchases worth?</a:t>
            </a:r>
            <a:endParaRPr sz="2681" b="1">
              <a:solidFill>
                <a:srgbClr val="000000"/>
              </a:solidFill>
            </a:endParaRPr>
          </a:p>
          <a:p>
            <a:pPr marL="457200" lvl="0" indent="-322262" algn="l" rtl="0">
              <a:spcBef>
                <a:spcPts val="1200"/>
              </a:spcBef>
              <a:spcAft>
                <a:spcPts val="0"/>
              </a:spcAft>
              <a:buClr>
                <a:srgbClr val="000000"/>
              </a:buClr>
              <a:buSzPct val="100000"/>
              <a:buChar char="●"/>
            </a:pPr>
            <a:r>
              <a:rPr lang="en" sz="2681">
                <a:solidFill>
                  <a:srgbClr val="000000"/>
                </a:solidFill>
              </a:rPr>
              <a:t>It indicates correlations with key customer attributes </a:t>
            </a:r>
            <a:r>
              <a:rPr lang="en" sz="2681" b="1">
                <a:solidFill>
                  <a:srgbClr val="000000"/>
                </a:solidFill>
              </a:rPr>
              <a:t>“Income” </a:t>
            </a:r>
            <a:r>
              <a:rPr lang="en" sz="2681">
                <a:solidFill>
                  <a:srgbClr val="000000"/>
                </a:solidFill>
              </a:rPr>
              <a:t>and</a:t>
            </a:r>
            <a:r>
              <a:rPr lang="en" sz="2681" b="1">
                <a:solidFill>
                  <a:srgbClr val="000000"/>
                </a:solidFill>
              </a:rPr>
              <a:t> “Web Purchases”</a:t>
            </a:r>
            <a:endParaRPr sz="2681" b="1">
              <a:solidFill>
                <a:srgbClr val="000000"/>
              </a:solidFill>
            </a:endParaRPr>
          </a:p>
          <a:p>
            <a:pPr marL="457200" lvl="0" indent="-322262" algn="l" rtl="0">
              <a:spcBef>
                <a:spcPts val="0"/>
              </a:spcBef>
              <a:spcAft>
                <a:spcPts val="0"/>
              </a:spcAft>
              <a:buClr>
                <a:srgbClr val="000000"/>
              </a:buClr>
              <a:buSzPct val="100000"/>
              <a:buChar char="●"/>
            </a:pPr>
            <a:r>
              <a:rPr lang="en" sz="2681">
                <a:solidFill>
                  <a:srgbClr val="000000"/>
                </a:solidFill>
              </a:rPr>
              <a:t>Inference :</a:t>
            </a:r>
            <a:r>
              <a:rPr lang="en" sz="2681" b="1">
                <a:solidFill>
                  <a:srgbClr val="000000"/>
                </a:solidFill>
              </a:rPr>
              <a:t> Positive</a:t>
            </a:r>
            <a:r>
              <a:rPr lang="en" sz="2681">
                <a:solidFill>
                  <a:srgbClr val="000000"/>
                </a:solidFill>
              </a:rPr>
              <a:t> correlation found.</a:t>
            </a:r>
            <a:endParaRPr sz="2681">
              <a:solidFill>
                <a:srgbClr val="000000"/>
              </a:solidFill>
            </a:endParaRPr>
          </a:p>
          <a:p>
            <a:pPr marL="457200" lvl="0" indent="-322262" algn="l" rtl="0">
              <a:spcBef>
                <a:spcPts val="0"/>
              </a:spcBef>
              <a:spcAft>
                <a:spcPts val="0"/>
              </a:spcAft>
              <a:buClr>
                <a:srgbClr val="000000"/>
              </a:buClr>
              <a:buSzPct val="100000"/>
              <a:buChar char="●"/>
            </a:pPr>
            <a:r>
              <a:rPr lang="en" sz="2681">
                <a:solidFill>
                  <a:srgbClr val="000000"/>
                </a:solidFill>
              </a:rPr>
              <a:t>Customers with higher incomes tend to make </a:t>
            </a:r>
            <a:r>
              <a:rPr lang="en" sz="2681" b="1">
                <a:solidFill>
                  <a:srgbClr val="000000"/>
                </a:solidFill>
              </a:rPr>
              <a:t>more</a:t>
            </a:r>
            <a:r>
              <a:rPr lang="en" sz="2681">
                <a:solidFill>
                  <a:srgbClr val="000000"/>
                </a:solidFill>
              </a:rPr>
              <a:t> web purchases.</a:t>
            </a:r>
            <a:endParaRPr sz="2681">
              <a:solidFill>
                <a:srgbClr val="000000"/>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89" name="Google Shape;89;p17"/>
          <p:cNvPicPr preferRelativeResize="0"/>
          <p:nvPr/>
        </p:nvPicPr>
        <p:blipFill>
          <a:blip r:embed="rId3">
            <a:alphaModFix/>
          </a:blip>
          <a:stretch>
            <a:fillRect/>
          </a:stretch>
        </p:blipFill>
        <p:spPr>
          <a:xfrm>
            <a:off x="163625" y="1186175"/>
            <a:ext cx="4992950" cy="3613675"/>
          </a:xfrm>
          <a:prstGeom prst="rect">
            <a:avLst/>
          </a:prstGeom>
          <a:noFill/>
          <a:ln>
            <a:noFill/>
          </a:ln>
        </p:spPr>
      </p:pic>
      <p:sp>
        <p:nvSpPr>
          <p:cNvPr id="90" name="Google Shape;9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FF0000"/>
                </a:solidFill>
                <a:latin typeface="Times New Roman"/>
                <a:ea typeface="Times New Roman"/>
                <a:cs typeface="Times New Roman"/>
                <a:sym typeface="Times New Roman"/>
              </a:rPr>
              <a:t>Correlation between Education and Web purchases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6" name="Google Shape;96;p18"/>
          <p:cNvSpPr txBox="1">
            <a:spLocks noGrp="1"/>
          </p:cNvSpPr>
          <p:nvPr>
            <p:ph type="body" idx="1"/>
          </p:nvPr>
        </p:nvSpPr>
        <p:spPr>
          <a:xfrm>
            <a:off x="5141425" y="1273525"/>
            <a:ext cx="3697800" cy="3661200"/>
          </a:xfrm>
          <a:prstGeom prst="rect">
            <a:avLst/>
          </a:prstGeom>
        </p:spPr>
        <p:txBody>
          <a:bodyPr spcFirstLastPara="1" wrap="square" lIns="91425" tIns="91425" rIns="91425" bIns="91425" anchor="t" anchorCtr="0">
            <a:normAutofit fontScale="92500"/>
          </a:bodyPr>
          <a:lstStyle/>
          <a:p>
            <a:pPr marL="457200" lvl="0" indent="0" algn="l" rtl="0">
              <a:spcBef>
                <a:spcPts val="0"/>
              </a:spcBef>
              <a:spcAft>
                <a:spcPts val="0"/>
              </a:spcAft>
              <a:buNone/>
            </a:pPr>
            <a:r>
              <a:rPr lang="en" b="1">
                <a:solidFill>
                  <a:srgbClr val="000000"/>
                </a:solidFill>
              </a:rPr>
              <a:t>Does educational qualification affect the web purchases worth? If so, which group is consistent in web purchases?</a:t>
            </a:r>
            <a:endParaRPr>
              <a:solidFill>
                <a:srgbClr val="000000"/>
              </a:solidFill>
            </a:endParaRPr>
          </a:p>
          <a:p>
            <a:pPr marL="457200" lvl="0" indent="-325755" algn="l" rtl="0">
              <a:spcBef>
                <a:spcPts val="1200"/>
              </a:spcBef>
              <a:spcAft>
                <a:spcPts val="0"/>
              </a:spcAft>
              <a:buClr>
                <a:srgbClr val="000000"/>
              </a:buClr>
              <a:buSzPct val="100000"/>
              <a:buChar char="●"/>
            </a:pPr>
            <a:r>
              <a:rPr lang="en">
                <a:solidFill>
                  <a:srgbClr val="000000"/>
                </a:solidFill>
              </a:rPr>
              <a:t>These insights will guide targeted marketing strategies, enhancing engagement and sales.</a:t>
            </a:r>
            <a:endParaRPr>
              <a:solidFill>
                <a:srgbClr val="000000"/>
              </a:solidFill>
            </a:endParaRPr>
          </a:p>
          <a:p>
            <a:pPr marL="457200" lvl="0" indent="-325755" algn="l" rtl="0">
              <a:spcBef>
                <a:spcPts val="0"/>
              </a:spcBef>
              <a:spcAft>
                <a:spcPts val="0"/>
              </a:spcAft>
              <a:buClr>
                <a:srgbClr val="000000"/>
              </a:buClr>
              <a:buSzPct val="100000"/>
              <a:buChar char="●"/>
            </a:pPr>
            <a:r>
              <a:rPr lang="en">
                <a:solidFill>
                  <a:srgbClr val="000000"/>
                </a:solidFill>
              </a:rPr>
              <a:t>Inference : </a:t>
            </a:r>
            <a:r>
              <a:rPr lang="en" b="1">
                <a:solidFill>
                  <a:srgbClr val="000000"/>
                </a:solidFill>
              </a:rPr>
              <a:t>Graduation</a:t>
            </a:r>
            <a:r>
              <a:rPr lang="en">
                <a:solidFill>
                  <a:srgbClr val="000000"/>
                </a:solidFill>
              </a:rPr>
              <a:t> completed people make </a:t>
            </a:r>
            <a:r>
              <a:rPr lang="en" b="1">
                <a:solidFill>
                  <a:srgbClr val="000000"/>
                </a:solidFill>
              </a:rPr>
              <a:t>more</a:t>
            </a:r>
            <a:r>
              <a:rPr lang="en">
                <a:solidFill>
                  <a:srgbClr val="000000"/>
                </a:solidFill>
              </a:rPr>
              <a:t> web purchases.</a:t>
            </a:r>
            <a:endParaRPr>
              <a:solidFill>
                <a:srgbClr val="000000"/>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7" name="Google Shape;97;p18"/>
          <p:cNvPicPr preferRelativeResize="0"/>
          <p:nvPr/>
        </p:nvPicPr>
        <p:blipFill>
          <a:blip r:embed="rId3">
            <a:alphaModFix/>
          </a:blip>
          <a:stretch>
            <a:fillRect/>
          </a:stretch>
        </p:blipFill>
        <p:spPr>
          <a:xfrm>
            <a:off x="311700" y="1150000"/>
            <a:ext cx="4829725" cy="3604925"/>
          </a:xfrm>
          <a:prstGeom prst="rect">
            <a:avLst/>
          </a:prstGeom>
          <a:noFill/>
          <a:ln>
            <a:noFill/>
          </a:ln>
        </p:spPr>
      </p:pic>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164250"/>
            <a:ext cx="8520600" cy="862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 </a:t>
            </a:r>
            <a:r>
              <a:rPr lang="en" b="1">
                <a:solidFill>
                  <a:srgbClr val="FF0000"/>
                </a:solidFill>
                <a:latin typeface="Times New Roman"/>
                <a:ea typeface="Times New Roman"/>
                <a:cs typeface="Times New Roman"/>
                <a:sym typeface="Times New Roman"/>
              </a:rPr>
              <a:t>Customer Spending Analysis for Targeted Marketing Strategies</a:t>
            </a:r>
            <a:endParaRPr/>
          </a:p>
        </p:txBody>
      </p:sp>
      <p:sp>
        <p:nvSpPr>
          <p:cNvPr id="104" name="Google Shape;104;p19"/>
          <p:cNvSpPr txBox="1">
            <a:spLocks noGrp="1"/>
          </p:cNvSpPr>
          <p:nvPr>
            <p:ph type="body" idx="1"/>
          </p:nvPr>
        </p:nvSpPr>
        <p:spPr>
          <a:xfrm>
            <a:off x="5261100" y="1329675"/>
            <a:ext cx="3571200" cy="3660900"/>
          </a:xfrm>
          <a:prstGeom prst="rect">
            <a:avLst/>
          </a:prstGeom>
        </p:spPr>
        <p:txBody>
          <a:bodyPr spcFirstLastPara="1" wrap="square" lIns="91425" tIns="91425" rIns="91425" bIns="91425" anchor="t" anchorCtr="0">
            <a:normAutofit fontScale="85000" lnSpcReduction="10000"/>
          </a:bodyPr>
          <a:lstStyle/>
          <a:p>
            <a:pPr marL="0" marR="0" lvl="0" indent="0" algn="l" rtl="0">
              <a:lnSpc>
                <a:spcPct val="115000"/>
              </a:lnSpc>
              <a:spcBef>
                <a:spcPts val="0"/>
              </a:spcBef>
              <a:spcAft>
                <a:spcPts val="0"/>
              </a:spcAft>
              <a:buNone/>
            </a:pPr>
            <a:r>
              <a:rPr lang="en" b="1">
                <a:solidFill>
                  <a:srgbClr val="000000"/>
                </a:solidFill>
              </a:rPr>
              <a:t>Is there a relation between the income level and the education of the customers?</a:t>
            </a:r>
            <a:endParaRPr b="1">
              <a:solidFill>
                <a:srgbClr val="000000"/>
              </a:solidFill>
            </a:endParaRPr>
          </a:p>
          <a:p>
            <a:pPr marL="457200" marR="0" lvl="0" indent="-317182" algn="l" rtl="0">
              <a:lnSpc>
                <a:spcPct val="115000"/>
              </a:lnSpc>
              <a:spcBef>
                <a:spcPts val="1200"/>
              </a:spcBef>
              <a:spcAft>
                <a:spcPts val="0"/>
              </a:spcAft>
              <a:buClr>
                <a:srgbClr val="000000"/>
              </a:buClr>
              <a:buSzPct val="100000"/>
              <a:buChar char="●"/>
            </a:pPr>
            <a:r>
              <a:rPr lang="en">
                <a:solidFill>
                  <a:srgbClr val="000000"/>
                </a:solidFill>
              </a:rPr>
              <a:t>This scatter plot reveals patterns in customer preferences and distribution of spending.</a:t>
            </a:r>
            <a:endParaRPr>
              <a:solidFill>
                <a:srgbClr val="000000"/>
              </a:solidFill>
            </a:endParaRPr>
          </a:p>
          <a:p>
            <a:pPr marL="457200" marR="0" lvl="0" indent="-317182" algn="l" rtl="0">
              <a:lnSpc>
                <a:spcPct val="115000"/>
              </a:lnSpc>
              <a:spcBef>
                <a:spcPts val="0"/>
              </a:spcBef>
              <a:spcAft>
                <a:spcPts val="0"/>
              </a:spcAft>
              <a:buClr>
                <a:srgbClr val="000000"/>
              </a:buClr>
              <a:buSzPct val="100000"/>
              <a:buChar char="●"/>
            </a:pPr>
            <a:r>
              <a:rPr lang="en">
                <a:solidFill>
                  <a:srgbClr val="000000"/>
                </a:solidFill>
              </a:rPr>
              <a:t>Inference : Customers spending is </a:t>
            </a:r>
            <a:r>
              <a:rPr lang="en" b="1">
                <a:solidFill>
                  <a:srgbClr val="000000"/>
                </a:solidFill>
              </a:rPr>
              <a:t>directly proportional</a:t>
            </a:r>
            <a:r>
              <a:rPr lang="en">
                <a:solidFill>
                  <a:srgbClr val="000000"/>
                </a:solidFill>
              </a:rPr>
              <a:t> to education and income. </a:t>
            </a:r>
            <a:endParaRPr>
              <a:solidFill>
                <a:srgbClr val="000000"/>
              </a:solidFill>
            </a:endParaRPr>
          </a:p>
          <a:p>
            <a:pPr marL="457200" marR="0" lvl="0" indent="-317182" algn="l" rtl="0">
              <a:lnSpc>
                <a:spcPct val="115000"/>
              </a:lnSpc>
              <a:spcBef>
                <a:spcPts val="0"/>
              </a:spcBef>
              <a:spcAft>
                <a:spcPts val="0"/>
              </a:spcAft>
              <a:buClr>
                <a:srgbClr val="000000"/>
              </a:buClr>
              <a:buSzPct val="60000"/>
              <a:buChar char="●"/>
            </a:pPr>
            <a:r>
              <a:rPr lang="en" b="1">
                <a:solidFill>
                  <a:srgbClr val="000000"/>
                </a:solidFill>
              </a:rPr>
              <a:t>Increase in spending</a:t>
            </a:r>
            <a:r>
              <a:rPr lang="en">
                <a:solidFill>
                  <a:srgbClr val="000000"/>
                </a:solidFill>
              </a:rPr>
              <a:t> is observed with people with higher education than basic and more income.</a:t>
            </a:r>
            <a:endParaRPr sz="3000">
              <a:solidFill>
                <a:srgbClr val="FF0000"/>
              </a:solidFill>
              <a:latin typeface="Times New Roman"/>
              <a:ea typeface="Times New Roman"/>
              <a:cs typeface="Times New Roman"/>
              <a:sym typeface="Times New Roman"/>
            </a:endParaRPr>
          </a:p>
          <a:p>
            <a:pPr marL="0" lvl="0" indent="0" algn="l" rtl="0">
              <a:spcBef>
                <a:spcPts val="1200"/>
              </a:spcBef>
              <a:spcAft>
                <a:spcPts val="0"/>
              </a:spcAft>
              <a:buNone/>
            </a:pPr>
            <a:endParaRPr sz="3000" b="1">
              <a:solidFill>
                <a:srgbClr val="FF0000"/>
              </a:solidFill>
              <a:latin typeface="Times New Roman"/>
              <a:ea typeface="Times New Roman"/>
              <a:cs typeface="Times New Roman"/>
              <a:sym typeface="Times New Roman"/>
            </a:endParaRPr>
          </a:p>
          <a:p>
            <a:pPr marL="0" lvl="0" indent="0" algn="l" rtl="0">
              <a:spcBef>
                <a:spcPts val="1200"/>
              </a:spcBef>
              <a:spcAft>
                <a:spcPts val="1200"/>
              </a:spcAft>
              <a:buNone/>
            </a:pPr>
            <a:endParaRPr sz="3000" b="1">
              <a:solidFill>
                <a:srgbClr val="FF0000"/>
              </a:solidFill>
              <a:latin typeface="Times New Roman"/>
              <a:ea typeface="Times New Roman"/>
              <a:cs typeface="Times New Roman"/>
              <a:sym typeface="Times New Roman"/>
            </a:endParaRPr>
          </a:p>
        </p:txBody>
      </p:sp>
      <p:pic>
        <p:nvPicPr>
          <p:cNvPr id="105" name="Google Shape;105;p19"/>
          <p:cNvPicPr preferRelativeResize="0"/>
          <p:nvPr/>
        </p:nvPicPr>
        <p:blipFill>
          <a:blip r:embed="rId3">
            <a:alphaModFix/>
          </a:blip>
          <a:stretch>
            <a:fillRect/>
          </a:stretch>
        </p:blipFill>
        <p:spPr>
          <a:xfrm>
            <a:off x="152400" y="1178850"/>
            <a:ext cx="5060724" cy="3507114"/>
          </a:xfrm>
          <a:prstGeom prst="rect">
            <a:avLst/>
          </a:prstGeom>
          <a:noFill/>
          <a:ln>
            <a:noFill/>
          </a:ln>
        </p:spPr>
      </p:pic>
      <p:sp>
        <p:nvSpPr>
          <p:cNvPr id="106" name="Google Shape;10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FF0000"/>
                </a:solidFill>
                <a:latin typeface="Times New Roman"/>
                <a:ea typeface="Times New Roman"/>
                <a:cs typeface="Times New Roman"/>
                <a:sym typeface="Times New Roman"/>
              </a:rPr>
              <a:t>Relationship Between Marital status and Gold purchase</a:t>
            </a:r>
            <a:endParaRPr/>
          </a:p>
        </p:txBody>
      </p:sp>
      <p:sp>
        <p:nvSpPr>
          <p:cNvPr id="112" name="Google Shape;112;p20"/>
          <p:cNvSpPr txBox="1">
            <a:spLocks noGrp="1"/>
          </p:cNvSpPr>
          <p:nvPr>
            <p:ph type="body" idx="1"/>
          </p:nvPr>
        </p:nvSpPr>
        <p:spPr>
          <a:xfrm>
            <a:off x="5055900" y="1361050"/>
            <a:ext cx="3964200" cy="3964200"/>
          </a:xfrm>
          <a:prstGeom prst="rect">
            <a:avLst/>
          </a:prstGeom>
        </p:spPr>
        <p:txBody>
          <a:bodyPr spcFirstLastPara="1" wrap="square" lIns="91425" tIns="91425" rIns="91425" bIns="91425" anchor="t" anchorCtr="0">
            <a:normAutofit fontScale="92500" lnSpcReduction="10000"/>
          </a:bodyPr>
          <a:lstStyle/>
          <a:p>
            <a:pPr marL="457200" lvl="0" indent="0" algn="l" rtl="0">
              <a:spcBef>
                <a:spcPts val="0"/>
              </a:spcBef>
              <a:spcAft>
                <a:spcPts val="0"/>
              </a:spcAft>
              <a:buNone/>
            </a:pPr>
            <a:r>
              <a:rPr lang="en" b="1">
                <a:solidFill>
                  <a:srgbClr val="000000"/>
                </a:solidFill>
              </a:rPr>
              <a:t>Gold is an investment (for customers) and a great sale (for the companies). Which group of customers are purchasing gold consistently (based on age, marital status)? </a:t>
            </a:r>
            <a:endParaRPr>
              <a:solidFill>
                <a:srgbClr val="000000"/>
              </a:solidFill>
            </a:endParaRPr>
          </a:p>
          <a:p>
            <a:pPr marL="457200" lvl="0" indent="-325755" algn="l" rtl="0">
              <a:spcBef>
                <a:spcPts val="1200"/>
              </a:spcBef>
              <a:spcAft>
                <a:spcPts val="0"/>
              </a:spcAft>
              <a:buClr>
                <a:srgbClr val="000000"/>
              </a:buClr>
              <a:buSzPct val="100000"/>
              <a:buChar char="●"/>
            </a:pPr>
            <a:r>
              <a:rPr lang="en">
                <a:solidFill>
                  <a:srgbClr val="000000"/>
                </a:solidFill>
              </a:rPr>
              <a:t>A </a:t>
            </a:r>
            <a:r>
              <a:rPr lang="en" b="1">
                <a:solidFill>
                  <a:srgbClr val="000000"/>
                </a:solidFill>
              </a:rPr>
              <a:t>Bubble chart</a:t>
            </a:r>
            <a:r>
              <a:rPr lang="en">
                <a:solidFill>
                  <a:srgbClr val="000000"/>
                </a:solidFill>
              </a:rPr>
              <a:t> is created to explore the relationship between </a:t>
            </a:r>
            <a:r>
              <a:rPr lang="en" b="1">
                <a:solidFill>
                  <a:srgbClr val="000000"/>
                </a:solidFill>
              </a:rPr>
              <a:t>marital status</a:t>
            </a:r>
            <a:r>
              <a:rPr lang="en">
                <a:solidFill>
                  <a:srgbClr val="000000"/>
                </a:solidFill>
              </a:rPr>
              <a:t> and </a:t>
            </a:r>
            <a:r>
              <a:rPr lang="en" b="1">
                <a:solidFill>
                  <a:srgbClr val="000000"/>
                </a:solidFill>
              </a:rPr>
              <a:t>Gold</a:t>
            </a:r>
            <a:r>
              <a:rPr lang="en">
                <a:solidFill>
                  <a:srgbClr val="000000"/>
                </a:solidFill>
              </a:rPr>
              <a:t> purchase.</a:t>
            </a:r>
            <a:endParaRPr>
              <a:solidFill>
                <a:srgbClr val="000000"/>
              </a:solidFill>
            </a:endParaRPr>
          </a:p>
          <a:p>
            <a:pPr marL="457200" lvl="0" indent="-325755" algn="l" rtl="0">
              <a:spcBef>
                <a:spcPts val="0"/>
              </a:spcBef>
              <a:spcAft>
                <a:spcPts val="0"/>
              </a:spcAft>
              <a:buClr>
                <a:srgbClr val="000000"/>
              </a:buClr>
              <a:buSzPct val="100000"/>
              <a:buChar char="●"/>
            </a:pPr>
            <a:r>
              <a:rPr lang="en">
                <a:solidFill>
                  <a:srgbClr val="000000"/>
                </a:solidFill>
              </a:rPr>
              <a:t>Inference : </a:t>
            </a:r>
            <a:r>
              <a:rPr lang="en" b="1">
                <a:solidFill>
                  <a:srgbClr val="000000"/>
                </a:solidFill>
              </a:rPr>
              <a:t>Steady purchase of gold </a:t>
            </a:r>
            <a:r>
              <a:rPr lang="en">
                <a:solidFill>
                  <a:srgbClr val="000000"/>
                </a:solidFill>
              </a:rPr>
              <a:t>seen in </a:t>
            </a:r>
            <a:r>
              <a:rPr lang="en" b="1">
                <a:solidFill>
                  <a:srgbClr val="000000"/>
                </a:solidFill>
              </a:rPr>
              <a:t>Together, Single, Married </a:t>
            </a:r>
            <a:r>
              <a:rPr lang="en">
                <a:solidFill>
                  <a:srgbClr val="000000"/>
                </a:solidFill>
              </a:rPr>
              <a:t>from ages </a:t>
            </a:r>
            <a:r>
              <a:rPr lang="en" b="1">
                <a:solidFill>
                  <a:srgbClr val="000000"/>
                </a:solidFill>
              </a:rPr>
              <a:t>25 years - 80 years</a:t>
            </a:r>
            <a:endParaRPr b="1">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13" name="Google Shape;113;p20"/>
          <p:cNvPicPr preferRelativeResize="0"/>
          <p:nvPr/>
        </p:nvPicPr>
        <p:blipFill>
          <a:blip r:embed="rId3">
            <a:alphaModFix/>
          </a:blip>
          <a:stretch>
            <a:fillRect/>
          </a:stretch>
        </p:blipFill>
        <p:spPr>
          <a:xfrm>
            <a:off x="152400" y="1170125"/>
            <a:ext cx="4757299" cy="3382650"/>
          </a:xfrm>
          <a:prstGeom prst="rect">
            <a:avLst/>
          </a:prstGeom>
          <a:noFill/>
          <a:ln>
            <a:noFill/>
          </a:ln>
        </p:spPr>
      </p:pic>
      <p:sp>
        <p:nvSpPr>
          <p:cNvPr id="114" name="Google Shape;11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FF0000"/>
                </a:solidFill>
                <a:latin typeface="Times New Roman"/>
                <a:ea typeface="Times New Roman"/>
                <a:cs typeface="Times New Roman"/>
                <a:sym typeface="Times New Roman"/>
              </a:rPr>
              <a:t>CONCLUSION</a:t>
            </a:r>
            <a:endParaRPr b="1">
              <a:solidFill>
                <a:srgbClr val="FF0000"/>
              </a:solidFill>
              <a:latin typeface="Times New Roman"/>
              <a:ea typeface="Times New Roman"/>
              <a:cs typeface="Times New Roman"/>
              <a:sym typeface="Times New Roman"/>
            </a:endParaRPr>
          </a:p>
        </p:txBody>
      </p:sp>
      <p:sp>
        <p:nvSpPr>
          <p:cNvPr id="120" name="Google Shape;120;p21"/>
          <p:cNvSpPr txBox="1">
            <a:spLocks noGrp="1"/>
          </p:cNvSpPr>
          <p:nvPr>
            <p:ph type="body" idx="1"/>
          </p:nvPr>
        </p:nvSpPr>
        <p:spPr>
          <a:xfrm>
            <a:off x="311700" y="1152475"/>
            <a:ext cx="8520600" cy="3759600"/>
          </a:xfrm>
          <a:prstGeom prst="rect">
            <a:avLst/>
          </a:prstGeom>
        </p:spPr>
        <p:txBody>
          <a:bodyPr spcFirstLastPara="1" wrap="square" lIns="91425" tIns="91425" rIns="91425" bIns="91425" anchor="t" anchorCtr="0">
            <a:normAutofit fontScale="47500" lnSpcReduction="20000"/>
          </a:bodyPr>
          <a:lstStyle/>
          <a:p>
            <a:pPr marL="457200" lvl="0" indent="-316071" algn="l" rtl="0">
              <a:spcBef>
                <a:spcPts val="0"/>
              </a:spcBef>
              <a:spcAft>
                <a:spcPts val="0"/>
              </a:spcAft>
              <a:buClr>
                <a:srgbClr val="000000"/>
              </a:buClr>
              <a:buSzPct val="100000"/>
              <a:buChar char="●"/>
            </a:pPr>
            <a:r>
              <a:rPr lang="en" sz="2900">
                <a:solidFill>
                  <a:srgbClr val="000000"/>
                </a:solidFill>
              </a:rPr>
              <a:t>To make analysis and derive marketing strategies to increase sales by identifying and targeting specific customer segments characterized by their marital status, education levels, income and versatile spending behavior has been a challenging task. </a:t>
            </a:r>
            <a:endParaRPr sz="2900">
              <a:solidFill>
                <a:srgbClr val="000000"/>
              </a:solidFill>
            </a:endParaRPr>
          </a:p>
          <a:p>
            <a:pPr marL="457200" lvl="0" indent="-316071" algn="l" rtl="0">
              <a:spcBef>
                <a:spcPts val="0"/>
              </a:spcBef>
              <a:spcAft>
                <a:spcPts val="0"/>
              </a:spcAft>
              <a:buClr>
                <a:srgbClr val="000000"/>
              </a:buClr>
              <a:buSzPct val="100000"/>
              <a:buChar char="●"/>
            </a:pPr>
            <a:r>
              <a:rPr lang="en" sz="2900">
                <a:solidFill>
                  <a:srgbClr val="000000"/>
                </a:solidFill>
              </a:rPr>
              <a:t>Plotting suitable charts to answer the data questions has been challenging.</a:t>
            </a:r>
            <a:endParaRPr sz="2900">
              <a:solidFill>
                <a:srgbClr val="000000"/>
              </a:solidFill>
            </a:endParaRPr>
          </a:p>
          <a:p>
            <a:pPr marL="0" lvl="0" indent="0" algn="l" rtl="0">
              <a:spcBef>
                <a:spcPts val="1200"/>
              </a:spcBef>
              <a:spcAft>
                <a:spcPts val="0"/>
              </a:spcAft>
              <a:buNone/>
            </a:pPr>
            <a:r>
              <a:rPr lang="en" sz="2900" b="1">
                <a:solidFill>
                  <a:srgbClr val="000000"/>
                </a:solidFill>
              </a:rPr>
              <a:t>Target Group :</a:t>
            </a:r>
            <a:r>
              <a:rPr lang="en" sz="2900">
                <a:solidFill>
                  <a:srgbClr val="000000"/>
                </a:solidFill>
              </a:rPr>
              <a:t> Customers who completed</a:t>
            </a:r>
            <a:r>
              <a:rPr lang="en" sz="2900" b="1">
                <a:solidFill>
                  <a:srgbClr val="000000"/>
                </a:solidFill>
              </a:rPr>
              <a:t> Graduation, ones with high income and within the age groups ‘single’ and ‘married’ </a:t>
            </a:r>
            <a:r>
              <a:rPr lang="en" sz="2900">
                <a:solidFill>
                  <a:srgbClr val="000000"/>
                </a:solidFill>
              </a:rPr>
              <a:t>are making more purchases which can be a chance to increase more sales and revenue generation</a:t>
            </a:r>
            <a:endParaRPr sz="2900">
              <a:solidFill>
                <a:srgbClr val="000000"/>
              </a:solidFill>
            </a:endParaRPr>
          </a:p>
          <a:p>
            <a:pPr marL="0" lvl="0" indent="0" algn="l" rtl="0">
              <a:spcBef>
                <a:spcPts val="1200"/>
              </a:spcBef>
              <a:spcAft>
                <a:spcPts val="0"/>
              </a:spcAft>
              <a:buNone/>
            </a:pPr>
            <a:r>
              <a:rPr lang="en" sz="2900" b="1">
                <a:solidFill>
                  <a:srgbClr val="000000"/>
                </a:solidFill>
              </a:rPr>
              <a:t>Strategy :</a:t>
            </a:r>
            <a:endParaRPr sz="2900" b="1">
              <a:solidFill>
                <a:srgbClr val="D1D5DB"/>
              </a:solidFill>
              <a:highlight>
                <a:srgbClr val="444654"/>
              </a:highlight>
            </a:endParaRPr>
          </a:p>
          <a:p>
            <a:pPr marL="457200" lvl="0" indent="-316071" algn="l" rtl="0">
              <a:spcBef>
                <a:spcPts val="1200"/>
              </a:spcBef>
              <a:spcAft>
                <a:spcPts val="0"/>
              </a:spcAft>
              <a:buClr>
                <a:srgbClr val="000000"/>
              </a:buClr>
              <a:buSzPct val="100000"/>
              <a:buChar char="●"/>
            </a:pPr>
            <a:r>
              <a:rPr lang="en" sz="2900">
                <a:solidFill>
                  <a:srgbClr val="000000"/>
                </a:solidFill>
              </a:rPr>
              <a:t>Promote premium and high-value products on your e-commerce platform to attract customers with higher incomes.</a:t>
            </a:r>
            <a:endParaRPr sz="2900">
              <a:solidFill>
                <a:srgbClr val="000000"/>
              </a:solidFill>
            </a:endParaRPr>
          </a:p>
          <a:p>
            <a:pPr marL="457200" lvl="0" indent="-316071" algn="l" rtl="0">
              <a:spcBef>
                <a:spcPts val="0"/>
              </a:spcBef>
              <a:spcAft>
                <a:spcPts val="0"/>
              </a:spcAft>
              <a:buClr>
                <a:srgbClr val="000000"/>
              </a:buClr>
              <a:buSzPct val="100000"/>
              <a:buChar char="●"/>
            </a:pPr>
            <a:r>
              <a:rPr lang="en" sz="2900">
                <a:solidFill>
                  <a:srgbClr val="000000"/>
                </a:solidFill>
              </a:rPr>
              <a:t>Develop marketing campaigns that highlight the convenience, quality, and exclusive deals available on the online platform to appeal to educated customers.</a:t>
            </a:r>
            <a:endParaRPr sz="2900">
              <a:solidFill>
                <a:srgbClr val="000000"/>
              </a:solidFill>
            </a:endParaRPr>
          </a:p>
          <a:p>
            <a:pPr marL="457200" lvl="0" indent="-316071" algn="l" rtl="0">
              <a:spcBef>
                <a:spcPts val="0"/>
              </a:spcBef>
              <a:spcAft>
                <a:spcPts val="0"/>
              </a:spcAft>
              <a:buClr>
                <a:srgbClr val="000000"/>
              </a:buClr>
              <a:buSzPct val="100000"/>
              <a:buChar char="●"/>
            </a:pPr>
            <a:r>
              <a:rPr lang="en" sz="2900">
                <a:solidFill>
                  <a:srgbClr val="000000"/>
                </a:solidFill>
              </a:rPr>
              <a:t>Leverage digital platforms for targeted advertising, ensuring the products like Gold reach this demographic effectively.</a:t>
            </a:r>
            <a:endParaRPr sz="2900">
              <a:solidFill>
                <a:srgbClr val="D1D5DB"/>
              </a:solidFill>
              <a:highlight>
                <a:srgbClr val="444654"/>
              </a:highlight>
            </a:endParaRPr>
          </a:p>
          <a:p>
            <a:pPr marL="0" lvl="0" indent="0" algn="l" rtl="0">
              <a:spcBef>
                <a:spcPts val="0"/>
              </a:spcBef>
              <a:spcAft>
                <a:spcPts val="1200"/>
              </a:spcAft>
              <a:buNone/>
            </a:pPr>
            <a:endParaRPr>
              <a:solidFill>
                <a:srgbClr val="000000"/>
              </a:solidFill>
              <a:latin typeface="Times New Roman"/>
              <a:ea typeface="Times New Roman"/>
              <a:cs typeface="Times New Roman"/>
              <a:sym typeface="Times New Roman"/>
            </a:endParaRPr>
          </a:p>
        </p:txBody>
      </p:sp>
      <p:sp>
        <p:nvSpPr>
          <p:cNvPr id="121" name="Google Shape;12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650</Words>
  <Application>Microsoft Office PowerPoint</Application>
  <PresentationFormat>On-screen Show (16:9)</PresentationFormat>
  <Paragraphs>60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Alfa Slab One</vt:lpstr>
      <vt:lpstr>Proxima Nova</vt:lpstr>
      <vt:lpstr>Gameday</vt:lpstr>
      <vt:lpstr>INDEPENDENT ANALYSIS</vt:lpstr>
      <vt:lpstr>INTRODUCTION</vt:lpstr>
      <vt:lpstr>DATASET OVERVIEW </vt:lpstr>
      <vt:lpstr> Histogram  - Distribution of the Income data  </vt:lpstr>
      <vt:lpstr>Analysis of 'Number of Web Purchases'   </vt:lpstr>
      <vt:lpstr>Correlation between Education and Web purchases  </vt:lpstr>
      <vt:lpstr> Customer Spending Analysis for Targeted Marketing Strategies</vt:lpstr>
      <vt:lpstr>Relationship Between Marital status and Gold purchase</vt:lpstr>
      <vt:lpstr>CONCLUSION</vt:lpstr>
      <vt:lpstr>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ANALYSIS</dc:title>
  <dc:creator>AKASHPRAKASH</dc:creator>
  <cp:lastModifiedBy>AAKASH</cp:lastModifiedBy>
  <cp:revision>2</cp:revision>
  <dcterms:modified xsi:type="dcterms:W3CDTF">2024-02-19T20:21:59Z</dcterms:modified>
</cp:coreProperties>
</file>