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1" autoAdjust="0"/>
    <p:restoredTop sz="94660"/>
  </p:normalViewPr>
  <p:slideViewPr>
    <p:cSldViewPr snapToGrid="0">
      <p:cViewPr varScale="1">
        <p:scale>
          <a:sx n="68" d="100"/>
          <a:sy n="68" d="100"/>
        </p:scale>
        <p:origin x="5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3957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430B8-5F6E-4058-B475-463ED2A04E9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358033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264466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349809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2632154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240599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1335181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2477671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17098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66027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430B8-5F6E-4058-B475-463ED2A04E9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392253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C430B8-5F6E-4058-B475-463ED2A04E9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201198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C430B8-5F6E-4058-B475-463ED2A04E91}"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92972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C430B8-5F6E-4058-B475-463ED2A04E91}"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124565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430B8-5F6E-4058-B475-463ED2A04E91}"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169388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430B8-5F6E-4058-B475-463ED2A04E9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95413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430B8-5F6E-4058-B475-463ED2A04E9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928D1-FEA3-42FD-B102-A3B937C9671A}" type="slidenum">
              <a:rPr lang="en-US" smtClean="0"/>
              <a:t>‹#›</a:t>
            </a:fld>
            <a:endParaRPr lang="en-US"/>
          </a:p>
        </p:txBody>
      </p:sp>
    </p:spTree>
    <p:extLst>
      <p:ext uri="{BB962C8B-B14F-4D97-AF65-F5344CB8AC3E}">
        <p14:creationId xmlns:p14="http://schemas.microsoft.com/office/powerpoint/2010/main" val="397557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C430B8-5F6E-4058-B475-463ED2A04E91}" type="datetimeFigureOut">
              <a:rPr lang="en-US" smtClean="0"/>
              <a:t>9/26/2023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4928D1-FEA3-42FD-B102-A3B937C9671A}" type="slidenum">
              <a:rPr lang="en-US" smtClean="0"/>
              <a:t>‹#›</a:t>
            </a:fld>
            <a:endParaRPr lang="en-US"/>
          </a:p>
        </p:txBody>
      </p:sp>
    </p:spTree>
    <p:extLst>
      <p:ext uri="{BB962C8B-B14F-4D97-AF65-F5344CB8AC3E}">
        <p14:creationId xmlns:p14="http://schemas.microsoft.com/office/powerpoint/2010/main" val="1317242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80069"/>
            <a:ext cx="9011653" cy="845774"/>
          </a:xfrm>
        </p:spPr>
        <p:txBody>
          <a:bodyPr>
            <a:normAutofit fontScale="90000"/>
          </a:bodyPr>
          <a:lstStyle/>
          <a:p>
            <a:pPr algn="ctr"/>
            <a:r>
              <a:rPr lang="en-US" dirty="0" smtClean="0"/>
              <a:t>APPLIED DATA SCIENCE GROUP 2   </a:t>
            </a:r>
            <a:endParaRPr lang="en-US" dirty="0"/>
          </a:p>
        </p:txBody>
      </p:sp>
      <p:sp>
        <p:nvSpPr>
          <p:cNvPr id="3" name="Subtitle 2"/>
          <p:cNvSpPr>
            <a:spLocks noGrp="1"/>
          </p:cNvSpPr>
          <p:nvPr>
            <p:ph type="subTitle" idx="1"/>
          </p:nvPr>
        </p:nvSpPr>
        <p:spPr>
          <a:xfrm>
            <a:off x="1973179" y="3056021"/>
            <a:ext cx="9529843" cy="1335505"/>
          </a:xfrm>
        </p:spPr>
        <p:txBody>
          <a:bodyPr>
            <a:normAutofit/>
          </a:bodyPr>
          <a:lstStyle/>
          <a:p>
            <a:r>
              <a:rPr lang="en-US" sz="4000" b="1" dirty="0">
                <a:solidFill>
                  <a:srgbClr val="002060"/>
                </a:solidFill>
              </a:rPr>
              <a:t>Project 2: Predicting </a:t>
            </a:r>
            <a:r>
              <a:rPr lang="en-US" sz="4000" b="1" dirty="0" err="1">
                <a:solidFill>
                  <a:srgbClr val="002060"/>
                </a:solidFill>
              </a:rPr>
              <a:t>IMDb</a:t>
            </a:r>
            <a:r>
              <a:rPr lang="en-US" sz="4000" b="1" dirty="0">
                <a:solidFill>
                  <a:srgbClr val="002060"/>
                </a:solidFill>
              </a:rPr>
              <a:t> Scores</a:t>
            </a:r>
          </a:p>
          <a:p>
            <a:endParaRPr lang="en-US" sz="4000" dirty="0"/>
          </a:p>
        </p:txBody>
      </p:sp>
    </p:spTree>
    <p:extLst>
      <p:ext uri="{BB962C8B-B14F-4D97-AF65-F5344CB8AC3E}">
        <p14:creationId xmlns:p14="http://schemas.microsoft.com/office/powerpoint/2010/main" val="1634828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832" y="1022684"/>
            <a:ext cx="9662192" cy="2406316"/>
          </a:xfrm>
        </p:spPr>
        <p:txBody>
          <a:bodyPr>
            <a:normAutofit fontScale="90000"/>
          </a:bodyPr>
          <a:lstStyle/>
          <a:p>
            <a:r>
              <a:rPr lang="en-US" sz="3200" b="1" dirty="0"/>
              <a:t>Phase 1: Problem Definition and Design </a:t>
            </a:r>
            <a:r>
              <a:rPr lang="en-US" sz="3200" b="1" dirty="0" smtClean="0"/>
              <a:t>Thinking</a:t>
            </a:r>
            <a:br>
              <a:rPr lang="en-US" sz="3200" b="1" dirty="0" smtClean="0"/>
            </a:br>
            <a:r>
              <a:rPr lang="en-US" sz="3200" b="1" dirty="0"/>
              <a:t>Problem Definition:</a:t>
            </a:r>
            <a:r>
              <a:rPr lang="en-US" sz="3200" dirty="0"/>
              <a:t> </a:t>
            </a:r>
            <a:r>
              <a:rPr lang="en-US" sz="3200" dirty="0" smtClean="0"/>
              <a:t/>
            </a:r>
            <a:br>
              <a:rPr lang="en-US" sz="3200" dirty="0" smtClean="0"/>
            </a:br>
            <a:r>
              <a:rPr lang="en-US" sz="3200" dirty="0" smtClean="0"/>
              <a:t>The </a:t>
            </a:r>
            <a:r>
              <a:rPr lang="en-US" sz="3200" dirty="0"/>
              <a:t>problem is to develop a machine learning model that predicts </a:t>
            </a:r>
            <a:r>
              <a:rPr lang="en-US" sz="3200" dirty="0" err="1"/>
              <a:t>IMDb</a:t>
            </a:r>
            <a:r>
              <a:rPr lang="en-US" sz="3200" dirty="0"/>
              <a:t> scores of movies available on Films based on features like genre, premiere date, runtime, and language. The objective is to create a model that accurately estimates the popularity of movies, helping users discover highly rated films that match their preferences. This project involves data preprocessing, feature engineering, model selection, training, and evaluation.</a:t>
            </a:r>
            <a:endParaRPr lang="en-US" sz="3200" dirty="0"/>
          </a:p>
        </p:txBody>
      </p:sp>
    </p:spTree>
    <p:extLst>
      <p:ext uri="{BB962C8B-B14F-4D97-AF65-F5344CB8AC3E}">
        <p14:creationId xmlns:p14="http://schemas.microsoft.com/office/powerpoint/2010/main" val="3217261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279" y="112542"/>
            <a:ext cx="9455598" cy="3362177"/>
          </a:xfrm>
        </p:spPr>
        <p:txBody>
          <a:bodyPr>
            <a:normAutofit fontScale="90000"/>
          </a:bodyPr>
          <a:lstStyle/>
          <a:p>
            <a:pPr algn="l"/>
            <a:r>
              <a:rPr lang="en-US" dirty="0" smtClean="0"/>
              <a:t/>
            </a:r>
            <a:br>
              <a:rPr lang="en-US" dirty="0" smtClean="0"/>
            </a:br>
            <a:r>
              <a:rPr lang="en-US" dirty="0"/>
              <a:t/>
            </a:r>
            <a:br>
              <a:rPr lang="en-US" dirty="0"/>
            </a:br>
            <a:r>
              <a:rPr lang="en-US" dirty="0" smtClean="0"/>
              <a:t>1. </a:t>
            </a:r>
            <a:r>
              <a:rPr lang="en-US" dirty="0" smtClean="0">
                <a:latin typeface="Copperplate Gothic Bold" panose="020E0705020206020404" pitchFamily="34" charset="0"/>
              </a:rPr>
              <a:t>Data </a:t>
            </a:r>
            <a:r>
              <a:rPr lang="en-US" dirty="0">
                <a:latin typeface="Copperplate Gothic Bold" panose="020E0705020206020404" pitchFamily="34" charset="0"/>
              </a:rPr>
              <a:t>Source: </a:t>
            </a:r>
            <a:r>
              <a:rPr lang="en-US" dirty="0" smtClean="0">
                <a:latin typeface="Copperplate Gothic Bold" panose="020E0705020206020404" pitchFamily="34" charset="0"/>
              </a:rPr>
              <a:t/>
            </a:r>
            <a:br>
              <a:rPr lang="en-US" dirty="0" smtClean="0">
                <a:latin typeface="Copperplate Gothic Bold" panose="020E0705020206020404" pitchFamily="34" charset="0"/>
              </a:rPr>
            </a:br>
            <a:r>
              <a:rPr lang="en-US" dirty="0"/>
              <a:t> </a:t>
            </a:r>
            <a:r>
              <a:rPr lang="en-US" dirty="0" smtClean="0"/>
              <a:t>                We have utilized </a:t>
            </a:r>
            <a:r>
              <a:rPr lang="en-US" dirty="0"/>
              <a:t>a dataset containing information about movies, including features like genre, premiere date, runtime, language, and </a:t>
            </a:r>
            <a:r>
              <a:rPr lang="en-US" dirty="0" err="1"/>
              <a:t>IMDb</a:t>
            </a:r>
            <a:r>
              <a:rPr lang="en-US" dirty="0"/>
              <a:t> scores.</a:t>
            </a:r>
            <a:br>
              <a:rPr lang="en-US" dirty="0"/>
            </a:br>
            <a:endParaRPr lang="en-US" dirty="0"/>
          </a:p>
        </p:txBody>
      </p:sp>
    </p:spTree>
    <p:extLst>
      <p:ext uri="{BB962C8B-B14F-4D97-AF65-F5344CB8AC3E}">
        <p14:creationId xmlns:p14="http://schemas.microsoft.com/office/powerpoint/2010/main" val="2559927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3" y="-2"/>
            <a:ext cx="10018709" cy="6217921"/>
          </a:xfrm>
        </p:spPr>
        <p:txBody>
          <a:bodyPr>
            <a:normAutofit fontScale="90000"/>
          </a:bodyPr>
          <a:lstStyle/>
          <a:p>
            <a:pPr algn="l"/>
            <a:r>
              <a:rPr lang="en-US" dirty="0" smtClean="0">
                <a:latin typeface="Copperplate Gothic Bold" panose="020E0705020206020404" pitchFamily="34" charset="0"/>
              </a:rPr>
              <a:t>2.Data </a:t>
            </a:r>
            <a:r>
              <a:rPr lang="en-US" dirty="0">
                <a:latin typeface="Copperplate Gothic Bold" panose="020E0705020206020404" pitchFamily="34" charset="0"/>
              </a:rPr>
              <a:t>Preprocessing</a:t>
            </a:r>
            <a:r>
              <a:rPr lang="en-US" dirty="0" smtClean="0"/>
              <a:t>:</a:t>
            </a:r>
            <a:br>
              <a:rPr lang="en-US" dirty="0" smtClean="0"/>
            </a:br>
            <a:r>
              <a:rPr lang="en-US" dirty="0" smtClean="0"/>
              <a:t>                                     We did cleaning </a:t>
            </a:r>
            <a:r>
              <a:rPr lang="en-US" dirty="0"/>
              <a:t>and </a:t>
            </a:r>
            <a:r>
              <a:rPr lang="en-US" dirty="0" smtClean="0"/>
              <a:t>preprocessing </a:t>
            </a:r>
            <a:r>
              <a:rPr lang="en-US" dirty="0"/>
              <a:t>the </a:t>
            </a:r>
            <a:r>
              <a:rPr lang="en-US" dirty="0" smtClean="0"/>
              <a:t>data by handle </a:t>
            </a:r>
            <a:r>
              <a:rPr lang="en-US" dirty="0"/>
              <a:t>missing </a:t>
            </a:r>
            <a:r>
              <a:rPr lang="en-US" dirty="0" smtClean="0"/>
              <a:t>values and converting </a:t>
            </a:r>
            <a:r>
              <a:rPr lang="en-US" dirty="0"/>
              <a:t>categorical features into numerical representations</a:t>
            </a:r>
            <a:r>
              <a:rPr lang="en-US" dirty="0" smtClean="0"/>
              <a:t>.</a:t>
            </a:r>
            <a:br>
              <a:rPr lang="en-US" dirty="0" smtClean="0"/>
            </a:br>
            <a:r>
              <a:rPr lang="en-US" dirty="0" smtClean="0"/>
              <a:t>                        1.Identify </a:t>
            </a:r>
            <a:r>
              <a:rPr lang="en-US" dirty="0"/>
              <a:t>missing values in your dataset, represented as </a:t>
            </a:r>
            <a:r>
              <a:rPr lang="en-US" dirty="0" err="1"/>
              <a:t>NaN</a:t>
            </a:r>
            <a:r>
              <a:rPr lang="en-US" dirty="0"/>
              <a:t> or null values</a:t>
            </a:r>
            <a:r>
              <a:rPr lang="en-US" dirty="0" smtClean="0"/>
              <a:t>.</a:t>
            </a:r>
            <a:br>
              <a:rPr lang="en-US" dirty="0" smtClean="0"/>
            </a:br>
            <a:r>
              <a:rPr lang="en-US" sz="2700" dirty="0"/>
              <a:t> </a:t>
            </a:r>
            <a:r>
              <a:rPr lang="en-US" sz="2700" dirty="0" smtClean="0"/>
              <a:t>         </a:t>
            </a:r>
            <a:r>
              <a:rPr lang="en-US" sz="2700" dirty="0" smtClean="0">
                <a:solidFill>
                  <a:schemeClr val="accent6">
                    <a:lumMod val="50000"/>
                  </a:schemeClr>
                </a:solidFill>
                <a:latin typeface="Algerian" panose="04020705040A02060702" pitchFamily="82" charset="0"/>
              </a:rPr>
              <a:t>SYNTAX</a:t>
            </a:r>
            <a:r>
              <a:rPr lang="en-US" dirty="0" smtClean="0">
                <a:solidFill>
                  <a:schemeClr val="accent6">
                    <a:lumMod val="50000"/>
                  </a:schemeClr>
                </a:solidFill>
                <a:latin typeface="Algerian" panose="04020705040A02060702" pitchFamily="82" charset="0"/>
              </a:rPr>
              <a:t>:</a:t>
            </a:r>
            <a:r>
              <a:rPr lang="en-US" dirty="0">
                <a:solidFill>
                  <a:schemeClr val="accent6">
                    <a:lumMod val="50000"/>
                  </a:schemeClr>
                </a:solidFill>
                <a:latin typeface="Century" panose="02040604050505020304" pitchFamily="18" charset="0"/>
              </a:rPr>
              <a:t> </a:t>
            </a:r>
            <a:r>
              <a:rPr lang="en-US" dirty="0" err="1" smtClean="0">
                <a:solidFill>
                  <a:schemeClr val="accent1">
                    <a:lumMod val="50000"/>
                  </a:schemeClr>
                </a:solidFill>
                <a:latin typeface="Century" panose="02040604050505020304" pitchFamily="18" charset="0"/>
              </a:rPr>
              <a:t>df.isna</a:t>
            </a:r>
            <a:r>
              <a:rPr lang="en-US" dirty="0" smtClean="0">
                <a:solidFill>
                  <a:schemeClr val="accent1">
                    <a:lumMod val="50000"/>
                  </a:schemeClr>
                </a:solidFill>
                <a:latin typeface="Century" panose="02040604050505020304" pitchFamily="18" charset="0"/>
              </a:rPr>
              <a:t>().sum()</a:t>
            </a:r>
            <a:r>
              <a:rPr lang="en-US" dirty="0" smtClean="0"/>
              <a:t/>
            </a:r>
            <a:br>
              <a:rPr lang="en-US" dirty="0" smtClean="0"/>
            </a:br>
            <a:r>
              <a:rPr lang="en-US" dirty="0"/>
              <a:t> </a:t>
            </a:r>
            <a:r>
              <a:rPr lang="en-US" dirty="0" smtClean="0"/>
              <a:t>                      2. </a:t>
            </a:r>
            <a:r>
              <a:rPr lang="en-US" dirty="0"/>
              <a:t>Machine learning algorithms typically require numerical input. Therefore, </a:t>
            </a:r>
            <a:r>
              <a:rPr lang="en-US" dirty="0" smtClean="0"/>
              <a:t>we need </a:t>
            </a:r>
            <a:r>
              <a:rPr lang="en-US" dirty="0"/>
              <a:t>to convert categorical features into numerical </a:t>
            </a:r>
            <a:r>
              <a:rPr lang="en-US" dirty="0" smtClean="0"/>
              <a:t>representations.</a:t>
            </a:r>
            <a:br>
              <a:rPr lang="en-US" dirty="0" smtClean="0"/>
            </a:br>
            <a:r>
              <a:rPr lang="en-US" dirty="0"/>
              <a:t> </a:t>
            </a:r>
            <a:r>
              <a:rPr lang="en-US" dirty="0" smtClean="0"/>
              <a:t>         </a:t>
            </a:r>
            <a:r>
              <a:rPr lang="en-US" sz="2800" dirty="0" smtClean="0">
                <a:solidFill>
                  <a:schemeClr val="accent6">
                    <a:lumMod val="75000"/>
                  </a:schemeClr>
                </a:solidFill>
                <a:latin typeface="Algerian" panose="04020705040A02060702" pitchFamily="82" charset="0"/>
              </a:rPr>
              <a:t>SYNTAX </a:t>
            </a:r>
            <a:r>
              <a:rPr lang="en-US" sz="2800" dirty="0" smtClean="0">
                <a:solidFill>
                  <a:schemeClr val="accent1">
                    <a:lumMod val="50000"/>
                  </a:schemeClr>
                </a:solidFill>
                <a:latin typeface="Algerian" panose="04020705040A02060702" pitchFamily="82" charset="0"/>
              </a:rPr>
              <a:t>:</a:t>
            </a:r>
            <a:r>
              <a:rPr lang="en-US" dirty="0" err="1">
                <a:solidFill>
                  <a:schemeClr val="accent1">
                    <a:lumMod val="50000"/>
                  </a:schemeClr>
                </a:solidFill>
              </a:rPr>
              <a:t>df_encoded</a:t>
            </a:r>
            <a:r>
              <a:rPr lang="en-US" dirty="0">
                <a:solidFill>
                  <a:schemeClr val="accent1">
                    <a:lumMod val="50000"/>
                  </a:schemeClr>
                </a:solidFill>
              </a:rPr>
              <a:t> = </a:t>
            </a:r>
            <a:r>
              <a:rPr lang="en-US" dirty="0" err="1">
                <a:solidFill>
                  <a:schemeClr val="accent1">
                    <a:lumMod val="50000"/>
                  </a:schemeClr>
                </a:solidFill>
              </a:rPr>
              <a:t>pd.get_dummies</a:t>
            </a:r>
            <a:r>
              <a:rPr lang="en-US" dirty="0">
                <a:solidFill>
                  <a:schemeClr val="accent1">
                    <a:lumMod val="50000"/>
                  </a:schemeClr>
                </a:solidFill>
              </a:rPr>
              <a:t>(</a:t>
            </a:r>
            <a:r>
              <a:rPr lang="en-US" dirty="0" err="1">
                <a:solidFill>
                  <a:schemeClr val="accent1">
                    <a:lumMod val="50000"/>
                  </a:schemeClr>
                </a:solidFill>
              </a:rPr>
              <a:t>df</a:t>
            </a:r>
            <a:r>
              <a:rPr lang="en-US" dirty="0">
                <a:solidFill>
                  <a:schemeClr val="accent1">
                    <a:lumMod val="50000"/>
                  </a:schemeClr>
                </a:solidFill>
              </a:rPr>
              <a:t>, columns</a:t>
            </a:r>
            <a:r>
              <a:rPr lang="en-US" dirty="0" smtClean="0">
                <a:solidFill>
                  <a:schemeClr val="accent1">
                    <a:lumMod val="50000"/>
                  </a:schemeClr>
                </a:solidFill>
              </a:rPr>
              <a:t>=[‘Premiere'])</a:t>
            </a:r>
            <a:r>
              <a:rPr lang="en-US" dirty="0">
                <a:solidFill>
                  <a:schemeClr val="accent1">
                    <a:lumMod val="50000"/>
                  </a:schemeClr>
                </a:solidFill>
              </a:rPr>
              <a:t/>
            </a:r>
            <a:br>
              <a:rPr lang="en-US" dirty="0">
                <a:solidFill>
                  <a:schemeClr val="accent1">
                    <a:lumMod val="50000"/>
                  </a:schemeClr>
                </a:solidFill>
              </a:rPr>
            </a:br>
            <a:endParaRPr lang="en-US" dirty="0">
              <a:solidFill>
                <a:schemeClr val="accent1">
                  <a:lumMod val="50000"/>
                </a:schemeClr>
              </a:solidFill>
            </a:endParaRPr>
          </a:p>
        </p:txBody>
      </p:sp>
      <p:sp>
        <p:nvSpPr>
          <p:cNvPr id="4" name="Rectangle 2"/>
          <p:cNvSpPr>
            <a:spLocks noChangeArrowheads="1"/>
          </p:cNvSpPr>
          <p:nvPr/>
        </p:nvSpPr>
        <p:spPr bwMode="auto">
          <a:xfrm>
            <a:off x="0" y="143961"/>
            <a:ext cx="76944"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52400" y="157862"/>
            <a:ext cx="126638"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rPr>
              <a:t> </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24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499" y="-731520"/>
            <a:ext cx="10152528" cy="5050302"/>
          </a:xfrm>
        </p:spPr>
        <p:txBody>
          <a:bodyPr>
            <a:normAutofit/>
          </a:bodyPr>
          <a:lstStyle/>
          <a:p>
            <a:pPr algn="l"/>
            <a:r>
              <a:rPr lang="en-US" dirty="0">
                <a:latin typeface="Copperplate Gothic Bold" panose="020E0705020206020404" pitchFamily="34" charset="0"/>
              </a:rPr>
              <a:t>3</a:t>
            </a:r>
            <a:r>
              <a:rPr lang="en-US" dirty="0" smtClean="0">
                <a:latin typeface="Copperplate Gothic Bold" panose="020E0705020206020404" pitchFamily="34" charset="0"/>
              </a:rPr>
              <a:t>.Feature </a:t>
            </a:r>
            <a:r>
              <a:rPr lang="en-US" dirty="0">
                <a:latin typeface="Copperplate Gothic Bold" panose="020E0705020206020404" pitchFamily="34" charset="0"/>
              </a:rPr>
              <a:t>Engineering: </a:t>
            </a:r>
            <a:r>
              <a:rPr lang="en-US" dirty="0" smtClean="0">
                <a:latin typeface="Copperplate Gothic Bold" panose="020E0705020206020404" pitchFamily="34" charset="0"/>
              </a:rPr>
              <a:t/>
            </a:r>
            <a:br>
              <a:rPr lang="en-US" dirty="0" smtClean="0">
                <a:latin typeface="Copperplate Gothic Bold" panose="020E0705020206020404" pitchFamily="34" charset="0"/>
              </a:rPr>
            </a:br>
            <a:r>
              <a:rPr lang="en-US" dirty="0"/>
              <a:t> </a:t>
            </a:r>
            <a:r>
              <a:rPr lang="en-US" dirty="0" smtClean="0"/>
              <a:t>                             We extracted </a:t>
            </a:r>
            <a:r>
              <a:rPr lang="en-US" dirty="0"/>
              <a:t>relevant features from the available data that </a:t>
            </a:r>
            <a:r>
              <a:rPr lang="en-US" dirty="0" smtClean="0"/>
              <a:t>contributed </a:t>
            </a:r>
            <a:r>
              <a:rPr lang="en-US" dirty="0"/>
              <a:t>to predicting </a:t>
            </a:r>
            <a:r>
              <a:rPr lang="en-US" dirty="0" err="1"/>
              <a:t>IMDb</a:t>
            </a:r>
            <a:r>
              <a:rPr lang="en-US" dirty="0"/>
              <a:t> scores</a:t>
            </a:r>
            <a:r>
              <a:rPr lang="en-US" dirty="0" smtClean="0"/>
              <a:t>.</a:t>
            </a:r>
            <a:br>
              <a:rPr lang="en-US" dirty="0" smtClean="0"/>
            </a:br>
            <a:r>
              <a:rPr lang="en-US" sz="2400" dirty="0" err="1" smtClean="0">
                <a:latin typeface="Arial Black" panose="020B0A04020102020204" pitchFamily="34" charset="0"/>
              </a:rPr>
              <a:t>Pairplots</a:t>
            </a:r>
            <a:r>
              <a:rPr lang="en-US" sz="2400" dirty="0" smtClean="0">
                <a:latin typeface="Arial Black" panose="020B0A04020102020204" pitchFamily="34" charset="0"/>
              </a:rPr>
              <a:t>:</a:t>
            </a:r>
            <a:r>
              <a:rPr lang="en-US" dirty="0" smtClean="0"/>
              <a:t/>
            </a:r>
            <a:br>
              <a:rPr lang="en-US" dirty="0" smtClean="0"/>
            </a:br>
            <a:r>
              <a:rPr lang="en-US" sz="2400" dirty="0" smtClean="0">
                <a:solidFill>
                  <a:schemeClr val="accent6">
                    <a:lumMod val="75000"/>
                  </a:schemeClr>
                </a:solidFill>
                <a:latin typeface="Algerian" panose="04020705040A02060702" pitchFamily="82" charset="0"/>
              </a:rPr>
              <a:t>Syntax</a:t>
            </a:r>
            <a:r>
              <a:rPr lang="en-US" sz="2400" dirty="0" smtClean="0">
                <a:latin typeface="Algerian" panose="04020705040A02060702" pitchFamily="82" charset="0"/>
              </a:rPr>
              <a:t>: </a:t>
            </a:r>
            <a:r>
              <a:rPr lang="en-US" sz="3100" dirty="0" err="1">
                <a:solidFill>
                  <a:schemeClr val="accent1">
                    <a:lumMod val="50000"/>
                  </a:schemeClr>
                </a:solidFill>
              </a:rPr>
              <a:t>sns.pairplot</a:t>
            </a:r>
            <a:r>
              <a:rPr lang="en-US" sz="3100" dirty="0">
                <a:solidFill>
                  <a:schemeClr val="accent1">
                    <a:lumMod val="50000"/>
                  </a:schemeClr>
                </a:solidFill>
              </a:rPr>
              <a:t>(</a:t>
            </a:r>
            <a:r>
              <a:rPr lang="en-US" sz="3100" dirty="0" err="1">
                <a:solidFill>
                  <a:schemeClr val="accent1">
                    <a:lumMod val="50000"/>
                  </a:schemeClr>
                </a:solidFill>
              </a:rPr>
              <a:t>movies_df_drop</a:t>
            </a:r>
            <a:r>
              <a:rPr lang="en-US" sz="3100" dirty="0">
                <a:solidFill>
                  <a:schemeClr val="accent1">
                    <a:lumMod val="50000"/>
                  </a:schemeClr>
                </a:solidFill>
              </a:rPr>
              <a:t>, height=1.2, aspect=1.25)</a:t>
            </a:r>
            <a:br>
              <a:rPr lang="en-US" sz="3100" dirty="0">
                <a:solidFill>
                  <a:schemeClr val="accent1">
                    <a:lumMod val="50000"/>
                  </a:schemeClr>
                </a:solidFill>
              </a:rPr>
            </a:br>
            <a:endParaRPr lang="en-US" sz="3100" dirty="0">
              <a:solidFill>
                <a:schemeClr val="accent1">
                  <a:lumMod val="50000"/>
                </a:schemeClr>
              </a:solidFill>
            </a:endParaRPr>
          </a:p>
        </p:txBody>
      </p:sp>
    </p:spTree>
    <p:extLst>
      <p:ext uri="{BB962C8B-B14F-4D97-AF65-F5344CB8AC3E}">
        <p14:creationId xmlns:p14="http://schemas.microsoft.com/office/powerpoint/2010/main" val="349877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905" y="2124221"/>
            <a:ext cx="10757095" cy="4733779"/>
          </a:xfrm>
        </p:spPr>
        <p:txBody>
          <a:bodyPr>
            <a:normAutofit fontScale="90000"/>
          </a:bodyPr>
          <a:lstStyle/>
          <a:p>
            <a:pPr algn="l"/>
            <a:r>
              <a:rPr lang="en-US" dirty="0" smtClean="0">
                <a:latin typeface="Copperplate Gothic Bold" panose="020E0705020206020404" pitchFamily="34" charset="0"/>
              </a:rPr>
              <a:t>4.Model </a:t>
            </a:r>
            <a:r>
              <a:rPr lang="en-US" dirty="0">
                <a:latin typeface="Copperplate Gothic Bold" panose="020E0705020206020404" pitchFamily="34" charset="0"/>
              </a:rPr>
              <a:t>Selection</a:t>
            </a:r>
            <a:r>
              <a:rPr lang="en-US" dirty="0"/>
              <a:t>: </a:t>
            </a:r>
            <a:r>
              <a:rPr lang="en-US" dirty="0" smtClean="0"/>
              <a:t> We </a:t>
            </a:r>
            <a:r>
              <a:rPr lang="en-US" dirty="0" err="1" smtClean="0"/>
              <a:t>choosed</a:t>
            </a:r>
            <a:r>
              <a:rPr lang="en-US" dirty="0" smtClean="0"/>
              <a:t>  </a:t>
            </a:r>
            <a:r>
              <a:rPr lang="en-US" dirty="0"/>
              <a:t>appropriate regression algorithms </a:t>
            </a:r>
            <a:r>
              <a:rPr lang="en-US" dirty="0" smtClean="0"/>
              <a:t>like Linear Regression  </a:t>
            </a:r>
            <a:r>
              <a:rPr lang="en-US" dirty="0"/>
              <a:t>for predicting </a:t>
            </a:r>
            <a:r>
              <a:rPr lang="en-US" dirty="0" err="1"/>
              <a:t>IMDb</a:t>
            </a:r>
            <a:r>
              <a:rPr lang="en-US" dirty="0"/>
              <a:t> scores</a:t>
            </a:r>
            <a:r>
              <a:rPr lang="en-US" dirty="0" smtClean="0"/>
              <a:t>.</a:t>
            </a:r>
            <a:br>
              <a:rPr lang="en-US" dirty="0" smtClean="0"/>
            </a:br>
            <a:r>
              <a:rPr lang="en-US" dirty="0"/>
              <a:t> </a:t>
            </a:r>
            <a:r>
              <a:rPr lang="en-US" dirty="0" smtClean="0"/>
              <a:t>                    </a:t>
            </a:r>
            <a:r>
              <a:rPr lang="en-US" sz="2400" dirty="0" smtClean="0">
                <a:solidFill>
                  <a:schemeClr val="accent6">
                    <a:lumMod val="75000"/>
                  </a:schemeClr>
                </a:solidFill>
                <a:latin typeface="Algerian" panose="04020705040A02060702" pitchFamily="82" charset="0"/>
              </a:rPr>
              <a:t>Syntax</a:t>
            </a:r>
            <a:r>
              <a:rPr lang="en-US" sz="2700" dirty="0" smtClean="0">
                <a:solidFill>
                  <a:schemeClr val="accent1">
                    <a:lumMod val="50000"/>
                  </a:schemeClr>
                </a:solidFill>
                <a:latin typeface="Algerian" panose="04020705040A02060702" pitchFamily="82" charset="0"/>
              </a:rPr>
              <a:t>: </a:t>
            </a:r>
            <a:r>
              <a:rPr lang="en-US" sz="2700" dirty="0">
                <a:solidFill>
                  <a:schemeClr val="accent1">
                    <a:lumMod val="50000"/>
                  </a:schemeClr>
                </a:solidFill>
              </a:rPr>
              <a:t>from </a:t>
            </a:r>
            <a:r>
              <a:rPr lang="en-US" sz="2700" dirty="0" err="1">
                <a:solidFill>
                  <a:schemeClr val="accent1">
                    <a:lumMod val="50000"/>
                  </a:schemeClr>
                </a:solidFill>
              </a:rPr>
              <a:t>sklearn.linear_model</a:t>
            </a:r>
            <a:r>
              <a:rPr lang="en-US" sz="2700" dirty="0">
                <a:solidFill>
                  <a:schemeClr val="accent1">
                    <a:lumMod val="50000"/>
                  </a:schemeClr>
                </a:solidFill>
              </a:rPr>
              <a:t> import </a:t>
            </a:r>
            <a:r>
              <a:rPr lang="en-US" sz="2700" dirty="0" err="1" smtClean="0">
                <a:solidFill>
                  <a:schemeClr val="accent1">
                    <a:lumMod val="50000"/>
                  </a:schemeClr>
                </a:solidFill>
              </a:rPr>
              <a:t>LinearRegression</a:t>
            </a:r>
            <a:r>
              <a:rPr lang="en-US" sz="2700" dirty="0" smtClean="0">
                <a:solidFill>
                  <a:schemeClr val="accent1">
                    <a:lumMod val="50000"/>
                  </a:schemeClr>
                </a:solidFill>
              </a:rPr>
              <a:t/>
            </a:r>
            <a:br>
              <a:rPr lang="en-US" sz="2700" dirty="0" smtClean="0">
                <a:solidFill>
                  <a:schemeClr val="accent1">
                    <a:lumMod val="50000"/>
                  </a:schemeClr>
                </a:solidFill>
              </a:rPr>
            </a:br>
            <a:r>
              <a:rPr lang="en-US" sz="2700" dirty="0" smtClean="0">
                <a:solidFill>
                  <a:schemeClr val="accent1">
                    <a:lumMod val="50000"/>
                  </a:schemeClr>
                </a:solidFill>
              </a:rPr>
              <a:t>                                                     </a:t>
            </a:r>
            <a:r>
              <a:rPr lang="en-US" sz="2700" dirty="0">
                <a:solidFill>
                  <a:schemeClr val="accent1">
                    <a:lumMod val="50000"/>
                  </a:schemeClr>
                </a:solidFill>
              </a:rPr>
              <a:t>model = </a:t>
            </a:r>
            <a:r>
              <a:rPr lang="en-US" sz="2700" dirty="0" err="1">
                <a:solidFill>
                  <a:schemeClr val="accent1">
                    <a:lumMod val="50000"/>
                  </a:schemeClr>
                </a:solidFill>
              </a:rPr>
              <a:t>LinearRegression</a:t>
            </a:r>
            <a:r>
              <a:rPr lang="en-US" sz="2700" dirty="0">
                <a:solidFill>
                  <a:schemeClr val="accent1">
                    <a:lumMod val="50000"/>
                  </a:schemeClr>
                </a:solidFill>
              </a:rPr>
              <a:t>() </a:t>
            </a:r>
            <a:r>
              <a:rPr lang="en-US" sz="2700" dirty="0">
                <a:solidFill>
                  <a:schemeClr val="accent1">
                    <a:lumMod val="50000"/>
                  </a:schemeClr>
                </a:solidFill>
              </a:rPr>
              <a:t/>
            </a:r>
            <a:br>
              <a:rPr lang="en-US" sz="2700" dirty="0">
                <a:solidFill>
                  <a:schemeClr val="accent1">
                    <a:lumMod val="50000"/>
                  </a:schemeClr>
                </a:solidFill>
              </a:rPr>
            </a:br>
            <a:r>
              <a:rPr lang="en-US" sz="2700" dirty="0" smtClean="0">
                <a:solidFill>
                  <a:schemeClr val="accent1">
                    <a:lumMod val="50000"/>
                  </a:schemeClr>
                </a:solidFill>
              </a:rPr>
              <a:t>                                                     </a:t>
            </a:r>
            <a:r>
              <a:rPr lang="en-US" sz="2700" dirty="0" err="1" smtClean="0">
                <a:solidFill>
                  <a:schemeClr val="accent1">
                    <a:lumMod val="50000"/>
                  </a:schemeClr>
                </a:solidFill>
              </a:rPr>
              <a:t>model.fit</a:t>
            </a:r>
            <a:r>
              <a:rPr lang="en-US" sz="2700" dirty="0" smtClean="0">
                <a:solidFill>
                  <a:schemeClr val="accent1">
                    <a:lumMod val="50000"/>
                  </a:schemeClr>
                </a:solidFill>
              </a:rPr>
              <a:t>(x, </a:t>
            </a:r>
            <a:r>
              <a:rPr lang="en-US" sz="2700" dirty="0">
                <a:solidFill>
                  <a:schemeClr val="accent1">
                    <a:lumMod val="50000"/>
                  </a:schemeClr>
                </a:solidFill>
              </a:rPr>
              <a:t>y) </a:t>
            </a:r>
            <a:r>
              <a:rPr lang="en-US" sz="2700" dirty="0">
                <a:solidFill>
                  <a:schemeClr val="accent1">
                    <a:lumMod val="50000"/>
                  </a:schemeClr>
                </a:solidFill>
              </a:rPr>
              <a:t/>
            </a:r>
            <a:br>
              <a:rPr lang="en-US" sz="2700" dirty="0">
                <a:solidFill>
                  <a:schemeClr val="accent1">
                    <a:lumMod val="50000"/>
                  </a:schemeClr>
                </a:solidFill>
              </a:rPr>
            </a:br>
            <a:r>
              <a:rPr lang="en-US" dirty="0" smtClean="0"/>
              <a:t/>
            </a:r>
            <a:br>
              <a:rPr lang="en-US" dirty="0" smtClean="0"/>
            </a:br>
            <a:r>
              <a:rPr lang="en-US" dirty="0"/>
              <a:t> </a:t>
            </a:r>
            <a:r>
              <a:rPr lang="en-US" dirty="0" smtClean="0"/>
              <a:t>                               </a:t>
            </a:r>
            <a:br>
              <a:rPr lang="en-US" dirty="0" smtClean="0"/>
            </a:br>
            <a:r>
              <a:rPr lang="en-US" dirty="0"/>
              <a:t/>
            </a:r>
            <a:br>
              <a:rPr lang="en-US" dirty="0"/>
            </a:br>
            <a:endParaRPr lang="en-US" dirty="0"/>
          </a:p>
        </p:txBody>
      </p:sp>
    </p:spTree>
    <p:extLst>
      <p:ext uri="{BB962C8B-B14F-4D97-AF65-F5344CB8AC3E}">
        <p14:creationId xmlns:p14="http://schemas.microsoft.com/office/powerpoint/2010/main" val="135885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590844"/>
            <a:ext cx="10096257" cy="5050302"/>
          </a:xfrm>
        </p:spPr>
        <p:txBody>
          <a:bodyPr>
            <a:normAutofit/>
          </a:bodyPr>
          <a:lstStyle/>
          <a:p>
            <a:pPr algn="l"/>
            <a:r>
              <a:rPr lang="en-US" dirty="0" smtClean="0">
                <a:latin typeface="Copperplate Gothic Bold" panose="020E0705020206020404" pitchFamily="34" charset="0"/>
              </a:rPr>
              <a:t>5.Model </a:t>
            </a:r>
            <a:r>
              <a:rPr lang="en-US" dirty="0">
                <a:latin typeface="Copperplate Gothic Bold" panose="020E0705020206020404" pitchFamily="34" charset="0"/>
              </a:rPr>
              <a:t>Training</a:t>
            </a:r>
            <a:r>
              <a:rPr lang="en-US" dirty="0"/>
              <a:t>: Train the selected model using the preprocessed data</a:t>
            </a:r>
            <a:r>
              <a:rPr lang="en-US" dirty="0" smtClean="0"/>
              <a:t>.</a:t>
            </a:r>
            <a:br>
              <a:rPr lang="en-US" dirty="0" smtClean="0"/>
            </a:br>
            <a:r>
              <a:rPr lang="en-US" sz="2400" dirty="0" smtClean="0">
                <a:solidFill>
                  <a:schemeClr val="accent6">
                    <a:lumMod val="75000"/>
                  </a:schemeClr>
                </a:solidFill>
                <a:latin typeface="Algerian" panose="04020705040A02060702" pitchFamily="82" charset="0"/>
              </a:rPr>
              <a:t>Syntax: </a:t>
            </a:r>
            <a:r>
              <a:rPr lang="en-US" sz="2400" dirty="0" err="1" smtClean="0">
                <a:solidFill>
                  <a:schemeClr val="accent1">
                    <a:lumMod val="50000"/>
                  </a:schemeClr>
                </a:solidFill>
                <a:latin typeface="Cambria" panose="02040503050406030204" pitchFamily="18" charset="0"/>
                <a:ea typeface="Cambria" panose="02040503050406030204" pitchFamily="18" charset="0"/>
              </a:rPr>
              <a:t>Netflix_Originals</a:t>
            </a:r>
            <a:r>
              <a:rPr lang="en-US" sz="2400" dirty="0" smtClean="0">
                <a:solidFill>
                  <a:schemeClr val="accent1">
                    <a:lumMod val="50000"/>
                  </a:schemeClr>
                </a:solidFill>
                <a:latin typeface="Cambria" panose="02040503050406030204" pitchFamily="18" charset="0"/>
                <a:ea typeface="Cambria" panose="02040503050406030204" pitchFamily="18" charset="0"/>
              </a:rPr>
              <a:t>=</a:t>
            </a:r>
            <a:r>
              <a:rPr lang="en-US" sz="2400" dirty="0" err="1" smtClean="0">
                <a:solidFill>
                  <a:schemeClr val="accent1">
                    <a:lumMod val="50000"/>
                  </a:schemeClr>
                </a:solidFill>
                <a:latin typeface="Cambria" panose="02040503050406030204" pitchFamily="18" charset="0"/>
                <a:ea typeface="Cambria" panose="02040503050406030204" pitchFamily="18" charset="0"/>
              </a:rPr>
              <a:t>pd.read_csv</a:t>
            </a:r>
            <a:r>
              <a:rPr lang="en-US" sz="2400" dirty="0" smtClean="0">
                <a:solidFill>
                  <a:schemeClr val="accent1">
                    <a:lumMod val="50000"/>
                  </a:schemeClr>
                </a:solidFill>
                <a:latin typeface="Cambria" panose="02040503050406030204" pitchFamily="18" charset="0"/>
                <a:ea typeface="Cambria" panose="02040503050406030204" pitchFamily="18" charset="0"/>
              </a:rPr>
              <a:t>(c:\users\project\Downloads\NetflixOriginals.csv)</a:t>
            </a:r>
            <a:br>
              <a:rPr lang="en-US" sz="2400" dirty="0" smtClean="0">
                <a:solidFill>
                  <a:schemeClr val="accent1">
                    <a:lumMod val="50000"/>
                  </a:schemeClr>
                </a:solidFill>
                <a:latin typeface="Cambria" panose="02040503050406030204" pitchFamily="18" charset="0"/>
                <a:ea typeface="Cambria" panose="02040503050406030204" pitchFamily="18" charset="0"/>
              </a:rPr>
            </a:br>
            <a:r>
              <a:rPr lang="en-US" sz="2400" dirty="0" err="1" smtClean="0">
                <a:solidFill>
                  <a:schemeClr val="accent1">
                    <a:lumMod val="50000"/>
                  </a:schemeClr>
                </a:solidFill>
                <a:latin typeface="Cambria" panose="02040503050406030204" pitchFamily="18" charset="0"/>
                <a:ea typeface="Cambria" panose="02040503050406030204" pitchFamily="18" charset="0"/>
              </a:rPr>
              <a:t>Netflix_Originals.head</a:t>
            </a:r>
            <a:r>
              <a:rPr lang="en-US" sz="2400" dirty="0" smtClean="0">
                <a:solidFill>
                  <a:schemeClr val="accent1">
                    <a:lumMod val="50000"/>
                  </a:schemeClr>
                </a:solidFill>
                <a:latin typeface="Cambria" panose="02040503050406030204" pitchFamily="18" charset="0"/>
                <a:ea typeface="Cambria" panose="02040503050406030204" pitchFamily="18" charset="0"/>
              </a:rPr>
              <a:t>(5)</a:t>
            </a:r>
            <a:br>
              <a:rPr lang="en-US" sz="2400" dirty="0" smtClean="0">
                <a:solidFill>
                  <a:schemeClr val="accent1">
                    <a:lumMod val="50000"/>
                  </a:schemeClr>
                </a:solidFill>
                <a:latin typeface="Cambria" panose="02040503050406030204" pitchFamily="18" charset="0"/>
                <a:ea typeface="Cambria" panose="02040503050406030204" pitchFamily="18" charset="0"/>
              </a:rPr>
            </a:br>
            <a:r>
              <a:rPr lang="en-US" sz="2400" dirty="0">
                <a:solidFill>
                  <a:schemeClr val="accent1">
                    <a:lumMod val="50000"/>
                  </a:schemeClr>
                </a:solidFill>
                <a:latin typeface="Cambria" panose="02040503050406030204" pitchFamily="18" charset="0"/>
                <a:ea typeface="Cambria" panose="02040503050406030204" pitchFamily="18" charset="0"/>
              </a:rPr>
              <a:t> </a:t>
            </a:r>
            <a:r>
              <a:rPr lang="en-US" sz="2400" dirty="0" smtClean="0">
                <a:solidFill>
                  <a:schemeClr val="accent1">
                    <a:lumMod val="50000"/>
                  </a:schemeClr>
                </a:solidFill>
                <a:latin typeface="Cambria" panose="02040503050406030204" pitchFamily="18" charset="0"/>
                <a:ea typeface="Cambria" panose="02040503050406030204" pitchFamily="18" charset="0"/>
              </a:rPr>
              <a:t>             </a:t>
            </a:r>
            <a:br>
              <a:rPr lang="en-US" sz="2400" dirty="0" smtClean="0">
                <a:solidFill>
                  <a:schemeClr val="accent1">
                    <a:lumMod val="50000"/>
                  </a:schemeClr>
                </a:solidFill>
                <a:latin typeface="Cambria" panose="02040503050406030204" pitchFamily="18" charset="0"/>
                <a:ea typeface="Cambria" panose="02040503050406030204" pitchFamily="18" charset="0"/>
              </a:rPr>
            </a:br>
            <a:r>
              <a:rPr lang="en-US" sz="2400" dirty="0">
                <a:solidFill>
                  <a:schemeClr val="accent1">
                    <a:lumMod val="50000"/>
                  </a:schemeClr>
                </a:solidFill>
                <a:latin typeface="Cambria" panose="02040503050406030204" pitchFamily="18" charset="0"/>
                <a:ea typeface="Cambria" panose="02040503050406030204" pitchFamily="18" charset="0"/>
              </a:rPr>
              <a:t> </a:t>
            </a:r>
            <a:r>
              <a:rPr lang="en-US" sz="2400" dirty="0" smtClean="0">
                <a:solidFill>
                  <a:schemeClr val="accent1">
                    <a:lumMod val="50000"/>
                  </a:schemeClr>
                </a:solidFill>
                <a:latin typeface="Cambria" panose="02040503050406030204" pitchFamily="18" charset="0"/>
                <a:ea typeface="Cambria" panose="02040503050406030204" pitchFamily="18" charset="0"/>
              </a:rPr>
              <a:t>            </a:t>
            </a:r>
            <a:r>
              <a:rPr lang="en-US" dirty="0">
                <a:solidFill>
                  <a:schemeClr val="accent1">
                    <a:lumMod val="50000"/>
                  </a:schemeClr>
                </a:solidFill>
              </a:rPr>
              <a:t/>
            </a:r>
            <a:br>
              <a:rPr lang="en-US" dirty="0">
                <a:solidFill>
                  <a:schemeClr val="accent1">
                    <a:lumMod val="50000"/>
                  </a:schemeClr>
                </a:solidFill>
              </a:rPr>
            </a:br>
            <a:endParaRPr lang="en-US" dirty="0">
              <a:solidFill>
                <a:schemeClr val="accent1">
                  <a:lumMod val="50000"/>
                </a:schemeClr>
              </a:solidFill>
            </a:endParaRPr>
          </a:p>
        </p:txBody>
      </p:sp>
    </p:spTree>
    <p:extLst>
      <p:ext uri="{BB962C8B-B14F-4D97-AF65-F5344CB8AC3E}">
        <p14:creationId xmlns:p14="http://schemas.microsoft.com/office/powerpoint/2010/main" val="43224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349" y="1055076"/>
            <a:ext cx="10391678" cy="5373859"/>
          </a:xfrm>
        </p:spPr>
        <p:txBody>
          <a:bodyPr>
            <a:normAutofit fontScale="90000"/>
          </a:bodyPr>
          <a:lstStyle/>
          <a:p>
            <a:pPr algn="l"/>
            <a:r>
              <a:rPr lang="en-US" dirty="0" smtClean="0">
                <a:latin typeface="Copperplate Gothic Bold" panose="020E0705020206020404" pitchFamily="34" charset="0"/>
              </a:rPr>
              <a:t>6.Evaluation</a:t>
            </a:r>
            <a:r>
              <a:rPr lang="en-US" dirty="0">
                <a:latin typeface="Copperplate Gothic Bold" panose="020E0705020206020404" pitchFamily="34" charset="0"/>
              </a:rPr>
              <a:t>:</a:t>
            </a:r>
            <a:r>
              <a:rPr lang="en-US" dirty="0"/>
              <a:t> </a:t>
            </a:r>
            <a:r>
              <a:rPr lang="en-US" dirty="0" smtClean="0"/>
              <a:t>We evaluated the </a:t>
            </a:r>
            <a:r>
              <a:rPr lang="en-US" dirty="0"/>
              <a:t>model's performance using regression metrics like Mean Absolute Error (MAE), Mean Squared Error (MSE), and R-squared</a:t>
            </a:r>
            <a:r>
              <a:rPr lang="en-US" dirty="0" smtClean="0"/>
              <a:t>.</a:t>
            </a:r>
            <a:br>
              <a:rPr lang="en-US" dirty="0" smtClean="0"/>
            </a:br>
            <a:r>
              <a:rPr lang="en-US" dirty="0"/>
              <a:t> </a:t>
            </a:r>
            <a:r>
              <a:rPr lang="en-US" sz="2400" dirty="0" smtClean="0">
                <a:latin typeface="Algerian" panose="04020705040A02060702" pitchFamily="82" charset="0"/>
              </a:rPr>
              <a:t>Notes:</a:t>
            </a:r>
            <a:br>
              <a:rPr lang="en-US" sz="2400" dirty="0" smtClean="0">
                <a:latin typeface="Algerian" panose="04020705040A02060702" pitchFamily="82" charset="0"/>
              </a:rPr>
            </a:br>
            <a:r>
              <a:rPr lang="en-US" sz="2200" b="1" dirty="0" smtClean="0">
                <a:latin typeface="+mn-lt"/>
              </a:rPr>
              <a:t>Mean </a:t>
            </a:r>
            <a:r>
              <a:rPr lang="en-US" sz="2200" b="1" dirty="0">
                <a:latin typeface="+mn-lt"/>
              </a:rPr>
              <a:t>Absolute Error (MAE)</a:t>
            </a:r>
            <a:r>
              <a:rPr lang="en-US" sz="2200" dirty="0">
                <a:latin typeface="+mn-lt"/>
              </a:rPr>
              <a:t>:</a:t>
            </a:r>
            <a:r>
              <a:rPr lang="en-US" sz="2200" dirty="0"/>
              <a:t/>
            </a:r>
            <a:br>
              <a:rPr lang="en-US" sz="2200" dirty="0"/>
            </a:br>
            <a:r>
              <a:rPr lang="en-US" sz="2200" dirty="0"/>
              <a:t>MAE represents the average absolute difference between the actual and predicted values.</a:t>
            </a:r>
            <a:br>
              <a:rPr lang="en-US" sz="2200" dirty="0"/>
            </a:br>
            <a:r>
              <a:rPr lang="en-US" sz="2200" dirty="0"/>
              <a:t>It is measured in the same units as the target variable.</a:t>
            </a:r>
            <a:br>
              <a:rPr lang="en-US" sz="2200" dirty="0"/>
            </a:br>
            <a:r>
              <a:rPr lang="en-US" sz="2200" dirty="0"/>
              <a:t>Lower MAE values indicate better model performance, with 0 being the perfect score</a:t>
            </a:r>
            <a:r>
              <a:rPr lang="en-US" sz="2200" dirty="0" smtClean="0"/>
              <a:t>.</a:t>
            </a:r>
            <a:br>
              <a:rPr lang="en-US" sz="2200" dirty="0" smtClean="0"/>
            </a:br>
            <a:r>
              <a:rPr lang="en-US" sz="2200" b="1" dirty="0"/>
              <a:t>Mean Squared Error (MSE)</a:t>
            </a:r>
            <a:r>
              <a:rPr lang="en-US" sz="2200" dirty="0"/>
              <a:t>:</a:t>
            </a:r>
            <a:br>
              <a:rPr lang="en-US" sz="2200" dirty="0"/>
            </a:br>
            <a:r>
              <a:rPr lang="en-US" sz="2200" dirty="0"/>
              <a:t>MSE represents the average squared difference between actual and predicted values.</a:t>
            </a:r>
            <a:br>
              <a:rPr lang="en-US" sz="2200" dirty="0"/>
            </a:br>
            <a:r>
              <a:rPr lang="en-US" sz="2200" dirty="0"/>
              <a:t>It is measured in squared units of the target variable.</a:t>
            </a:r>
            <a:br>
              <a:rPr lang="en-US" sz="2200" dirty="0"/>
            </a:br>
            <a:r>
              <a:rPr lang="en-US" sz="2200" dirty="0"/>
              <a:t>Lower MSE values indicate better model performance, with 0 being the perfect score.</a:t>
            </a:r>
            <a:br>
              <a:rPr lang="en-US" sz="2200" dirty="0"/>
            </a:br>
            <a:r>
              <a:rPr lang="en-US" sz="2200" dirty="0"/>
              <a:t>MSE tends to penalize larger errors more heavily than MAE.</a:t>
            </a:r>
            <a:br>
              <a:rPr lang="en-US" sz="2200" dirty="0"/>
            </a:br>
            <a:r>
              <a:rPr lang="en-US" sz="2200" dirty="0"/>
              <a:t/>
            </a:r>
            <a:br>
              <a:rPr lang="en-US" sz="2200" dirty="0"/>
            </a:br>
            <a:endParaRPr lang="en-US" sz="2200" dirty="0"/>
          </a:p>
        </p:txBody>
      </p:sp>
    </p:spTree>
    <p:extLst>
      <p:ext uri="{BB962C8B-B14F-4D97-AF65-F5344CB8AC3E}">
        <p14:creationId xmlns:p14="http://schemas.microsoft.com/office/powerpoint/2010/main" val="2648420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172200"/>
          </a:xfrm>
        </p:spPr>
        <p:txBody>
          <a:bodyPr/>
          <a:lstStyle/>
          <a:p>
            <a:r>
              <a:rPr lang="en-US" dirty="0" smtClean="0"/>
              <a:t>THANK YOU</a:t>
            </a:r>
            <a:br>
              <a:rPr lang="en-US" dirty="0" smtClean="0"/>
            </a:br>
            <a:endParaRPr lang="en-US" dirty="0"/>
          </a:p>
        </p:txBody>
      </p:sp>
    </p:spTree>
    <p:extLst>
      <p:ext uri="{BB962C8B-B14F-4D97-AF65-F5344CB8AC3E}">
        <p14:creationId xmlns:p14="http://schemas.microsoft.com/office/powerpoint/2010/main" val="3827690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91</TotalTime>
  <Words>83</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Arial Black</vt:lpstr>
      <vt:lpstr>Cambria</vt:lpstr>
      <vt:lpstr>Century</vt:lpstr>
      <vt:lpstr>Consolas</vt:lpstr>
      <vt:lpstr>Copperplate Gothic Bold</vt:lpstr>
      <vt:lpstr>Corbel</vt:lpstr>
      <vt:lpstr>Parallax</vt:lpstr>
      <vt:lpstr>APPLIED DATA SCIENCE GROUP 2   </vt:lpstr>
      <vt:lpstr>Phase 1: Problem Definition and Design Thinking Problem Definition:  The problem is to develop a machine learning model that predicts IMDb scores of movies available on Films based on features like genre, premiere date, runtime, and language. The objective is to create a model that accurately estimates the popularity of movies, helping users discover highly rated films that match their preferences. This project involves data preprocessing, feature engineering, model selection, training, and evaluation.</vt:lpstr>
      <vt:lpstr>  1. Data Source:                   We have utilized a dataset containing information about movies, including features like genre, premiere date, runtime, language, and IMDb scores. </vt:lpstr>
      <vt:lpstr>2.Data Preprocessing:                                      We did cleaning and preprocessing the data by handle missing values and converting categorical features into numerical representations.                         1.Identify missing values in your dataset, represented as NaN or null values.           SYNTAX: df.isna().sum()                        2. Machine learning algorithms typically require numerical input. Therefore, we need to convert categorical features into numerical representations.           SYNTAX :df_encoded = pd.get_dummies(df, columns=[‘Premiere']) </vt:lpstr>
      <vt:lpstr>3.Feature Engineering:                                We extracted relevant features from the available data that contributed to predicting IMDb scores. Pairplots: Syntax: sns.pairplot(movies_df_drop, height=1.2, aspect=1.25) </vt:lpstr>
      <vt:lpstr>4.Model Selection:  We choosed  appropriate regression algorithms like Linear Regression  for predicting IMDb scores.                      Syntax: from sklearn.linear_model import LinearRegression                                                      model = LinearRegression()                                                       model.fit(x, y)                                     </vt:lpstr>
      <vt:lpstr>5.Model Training: Train the selected model using the preprocessed data. Syntax: Netflix_Originals=pd.read_csv(c:\users\project\Downloads\NetflixOriginals.csv) Netflix_Originals.head(5)                              </vt:lpstr>
      <vt:lpstr>6.Evaluation: We evaluated the model's performance using regression metrics like Mean Absolute Error (MAE), Mean Squared Error (MSE), and R-squared.  Notes: Mean Absolute Error (MAE): MAE represents the average absolute difference between the actual and predicted values. It is measured in the same units as the target variable. Lower MAE values indicate better model performance, with 0 being the perfect score. Mean Squared Error (MSE): MSE represents the average squared difference between actual and predicted values. It is measured in squared units of the target variable. Lower MSE values indicate better model performance, with 0 being the perfect score. MSE tends to penalize larger errors more heavily than MAE.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GROUP 2</dc:title>
  <dc:creator>lenovo</dc:creator>
  <cp:lastModifiedBy>lenovo</cp:lastModifiedBy>
  <cp:revision>11</cp:revision>
  <dcterms:created xsi:type="dcterms:W3CDTF">2023-09-26T09:02:38Z</dcterms:created>
  <dcterms:modified xsi:type="dcterms:W3CDTF">2023-09-26T10:34:30Z</dcterms:modified>
</cp:coreProperties>
</file>