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comments/comment1.xml" ContentType="application/vnd.openxmlformats-officedocument.presentationml.comments+xml"/>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New" initials="AN" lastIdx="1" clrIdx="0">
    <p:extLst>
      <p:ext uri="{19B8F6BF-5375-455C-9EA6-DF929625EA0E}">
        <p15:presenceInfo xmlns:p15="http://schemas.microsoft.com/office/powerpoint/2012/main" userId="A Ne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39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9T16:49:16.63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66800" y="2874504"/>
            <a:ext cx="8086725" cy="1938992"/>
          </a:xfrm>
          <a:prstGeom prst="rect">
            <a:avLst/>
          </a:prstGeom>
          <a:noFill/>
        </p:spPr>
        <p:txBody>
          <a:bodyPr wrap="square" rtlCol="0">
            <a:spAutoFit/>
          </a:bodyPr>
          <a:lstStyle/>
          <a:p>
            <a:r>
              <a:rPr lang="en-US" sz="2400" dirty="0"/>
              <a:t>STUDENT NAME</a:t>
            </a:r>
            <a:r>
              <a:rPr lang="en-US" sz="2400" dirty="0" smtClean="0"/>
              <a:t>: JAYAPRATHA.J</a:t>
            </a:r>
            <a:endParaRPr lang="en-US" sz="2400" dirty="0"/>
          </a:p>
          <a:p>
            <a:r>
              <a:rPr lang="en-US" sz="2400" dirty="0"/>
              <a:t>REGISTER </a:t>
            </a:r>
            <a:r>
              <a:rPr lang="en-US" sz="2400" dirty="0" smtClean="0"/>
              <a:t>NO:312216775</a:t>
            </a:r>
            <a:endParaRPr lang="en-US" sz="2400" dirty="0"/>
          </a:p>
          <a:p>
            <a:r>
              <a:rPr lang="en-US" sz="2400" dirty="0" smtClean="0"/>
              <a:t>DEPARTMENT:BCOM(ACCOUNTING AND FINANCE)</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609600" y="1809139"/>
            <a:ext cx="6019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Handle Missing Values</a:t>
            </a:r>
            <a:r>
              <a:rPr kumimoji="0" lang="en-US" altLang="en-US" sz="3200" b="0" i="0" u="none" strike="noStrike" cap="none" normalizeH="0" baseline="0" dirty="0" smtClean="0">
                <a:ln>
                  <a:noFill/>
                </a:ln>
                <a:solidFill>
                  <a:schemeClr val="tx1"/>
                </a:solidFill>
                <a:effectLst/>
                <a:latin typeface="Arial" panose="020B0604020202020204" pitchFamily="34" charset="0"/>
              </a:rPr>
              <a:t>: Impute or remove missing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Standardize Formats</a:t>
            </a:r>
            <a:r>
              <a:rPr kumimoji="0" lang="en-US" altLang="en-US" sz="3200" b="0" i="0" u="none" strike="noStrike" cap="none" normalizeH="0" baseline="0" dirty="0" smtClean="0">
                <a:ln>
                  <a:noFill/>
                </a:ln>
                <a:solidFill>
                  <a:schemeClr val="tx1"/>
                </a:solidFill>
                <a:effectLst/>
                <a:latin typeface="Arial" panose="020B0604020202020204" pitchFamily="34" charset="0"/>
              </a:rPr>
              <a:t>: Ensure consistency in data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Remove Duplicates</a:t>
            </a:r>
            <a:r>
              <a:rPr kumimoji="0" lang="en-US" altLang="en-US" sz="3200" b="0" i="0" u="none" strike="noStrike" cap="none" normalizeH="0" baseline="0" dirty="0" smtClean="0">
                <a:ln>
                  <a:noFill/>
                </a:ln>
                <a:solidFill>
                  <a:schemeClr val="tx1"/>
                </a:solidFill>
                <a:effectLst/>
                <a:latin typeface="Arial" panose="020B0604020202020204" pitchFamily="34" charset="0"/>
              </a:rPr>
              <a:t>: Eliminate any duplicate records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609218" y="1356613"/>
            <a:ext cx="9677782" cy="51047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rot="10800000" flipH="1" flipV="1">
            <a:off x="776668" y="1752600"/>
            <a:ext cx="4938332" cy="38862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Human resource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457200" y="1371600"/>
            <a:ext cx="6315075" cy="4524315"/>
          </a:xfrm>
          <a:prstGeom prst="rect">
            <a:avLst/>
          </a:prstGeom>
        </p:spPr>
        <p:txBody>
          <a:bodyPr wrap="square">
            <a:spAutoFit/>
          </a:bodyPr>
          <a:lstStyle/>
          <a:p>
            <a:r>
              <a:rPr lang="en-US" sz="2400" b="1" dirty="0"/>
              <a:t>Objective:</a:t>
            </a:r>
            <a:r>
              <a:rPr lang="en-US" sz="2400" dirty="0"/>
              <a:t> To understand the factors influencing employee attrition in a company and develop predictive models to identify employees who are at a higher risk of leaving. This will help the company implement targeted strategies to improve retention and reduce turnover costs.</a:t>
            </a:r>
          </a:p>
          <a:p>
            <a:r>
              <a:rPr lang="en-US" sz="2400" b="1" dirty="0"/>
              <a:t>Background:</a:t>
            </a:r>
            <a:r>
              <a:rPr lang="en-US" sz="2400" dirty="0"/>
              <a:t> Employee attrition is a significant concern for many organizations, impacting productivity, morale, and operational costs. Understanding the key factors that contribute to employee turnover can help the company design effective retention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11"/>
          <p:cNvSpPr/>
          <p:nvPr/>
        </p:nvSpPr>
        <p:spPr>
          <a:xfrm>
            <a:off x="765175" y="2330450"/>
            <a:ext cx="5661025" cy="3467100"/>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09601" y="2286000"/>
            <a:ext cx="8924924" cy="3785652"/>
          </a:xfrm>
          <a:prstGeom prst="rect">
            <a:avLst/>
          </a:prstGeom>
        </p:spPr>
        <p:txBody>
          <a:bodyPr wrap="square">
            <a:spAutoFit/>
          </a:bodyPr>
          <a:lstStyle/>
          <a:p>
            <a:r>
              <a:rPr lang="en-US" sz="2400" b="1" dirty="0"/>
              <a:t>1. Human Resources (HR) Managers and Specialists</a:t>
            </a:r>
          </a:p>
          <a:p>
            <a:pPr>
              <a:buFont typeface="Arial" panose="020B0604020202020204" pitchFamily="34" charset="0"/>
              <a:buChar char="•"/>
            </a:pPr>
            <a:r>
              <a:rPr lang="en-US" sz="2400" b="1" dirty="0"/>
              <a:t>Role:</a:t>
            </a:r>
            <a:r>
              <a:rPr lang="en-US" sz="2400" dirty="0"/>
              <a:t> Oversee recruitment, employee development, and retention strategies.</a:t>
            </a:r>
          </a:p>
          <a:p>
            <a:pPr>
              <a:buFont typeface="Arial" panose="020B0604020202020204" pitchFamily="34" charset="0"/>
              <a:buChar char="•"/>
            </a:pPr>
            <a:r>
              <a:rPr lang="en-US" sz="2400" b="1" dirty="0"/>
              <a:t>Interest:</a:t>
            </a:r>
            <a:r>
              <a:rPr lang="en-US" sz="2400" dirty="0"/>
              <a:t> Understand the factors contributing to employee attrition and develop strategies to reduce turnover.</a:t>
            </a:r>
          </a:p>
          <a:p>
            <a:r>
              <a:rPr lang="en-US" sz="2400" b="1" dirty="0"/>
              <a:t>2. Talent Acquisition Teams</a:t>
            </a:r>
          </a:p>
          <a:p>
            <a:pPr>
              <a:buFont typeface="Arial" panose="020B0604020202020204" pitchFamily="34" charset="0"/>
              <a:buChar char="•"/>
            </a:pPr>
            <a:r>
              <a:rPr lang="en-US" sz="2400" b="1" dirty="0"/>
              <a:t>Role:</a:t>
            </a:r>
            <a:r>
              <a:rPr lang="en-US" sz="2400" dirty="0"/>
              <a:t> Responsible for recruiting new employees and filling open positions.</a:t>
            </a:r>
          </a:p>
          <a:p>
            <a:pPr>
              <a:buFont typeface="Arial" panose="020B0604020202020204" pitchFamily="34" charset="0"/>
              <a:buChar char="•"/>
            </a:pPr>
            <a:r>
              <a:rPr lang="en-US" sz="2400" b="1" dirty="0"/>
              <a:t>Interest:</a:t>
            </a:r>
            <a:r>
              <a:rPr lang="en-US" sz="2400" dirty="0"/>
              <a:t> Use insights to tailor recruitment strategies to attract candidates who are less likely to leave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209800"/>
            <a:ext cx="5791200" cy="4154984"/>
          </a:xfrm>
          <a:prstGeom prst="rect">
            <a:avLst/>
          </a:prstGeom>
          <a:noFill/>
        </p:spPr>
        <p:txBody>
          <a:bodyPr wrap="square" rtlCol="0">
            <a:spAutoFit/>
          </a:bodyPr>
          <a:lstStyle/>
          <a:p>
            <a:r>
              <a:rPr lang="en-US" sz="2400" dirty="0" smtClean="0"/>
              <a:t>1. </a:t>
            </a:r>
            <a:r>
              <a:rPr lang="en-US" sz="2400" b="1" dirty="0"/>
              <a:t>Predictive Analytics for Employee Attrition:</a:t>
            </a:r>
            <a:endParaRPr lang="en-US" sz="2400" dirty="0"/>
          </a:p>
          <a:p>
            <a:r>
              <a:rPr lang="en-US" sz="2400" b="1" dirty="0"/>
              <a:t>Insight Generation:</a:t>
            </a:r>
            <a:r>
              <a:rPr lang="en-US" sz="2400" dirty="0"/>
              <a:t> Use machine learning algorithms to analyze patterns and identify factors contributing to employee attrition. This can help in predicting which employees are at higher risk of leaving, allowing for proactive retention strategies.</a:t>
            </a:r>
          </a:p>
          <a:p>
            <a:r>
              <a:rPr lang="en-US" sz="2400" b="1" dirty="0" smtClean="0"/>
              <a:t>2.Custom </a:t>
            </a:r>
            <a:r>
              <a:rPr lang="en-US" sz="2400" b="1" dirty="0"/>
              <a:t>Alerts:</a:t>
            </a:r>
            <a:r>
              <a:rPr lang="en-US" sz="2400" dirty="0"/>
              <a:t> Set up alerts for HR and management when certain risk thresholds are met, enabling timely intervention.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Rectangle 2"/>
          <p:cNvSpPr>
            <a:spLocks noChangeArrowheads="1"/>
          </p:cNvSpPr>
          <p:nvPr/>
        </p:nvSpPr>
        <p:spPr bwMode="auto">
          <a:xfrm rot="10800000" flipV="1">
            <a:off x="1600200" y="1620373"/>
            <a:ext cx="69342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000" b="1" dirty="0" smtClean="0">
                <a:latin typeface="Arial" panose="020B0604020202020204" pitchFamily="34" charset="0"/>
              </a:rPr>
              <a:t>Monthly Income </a:t>
            </a:r>
            <a:r>
              <a:rPr lang="en-US" altLang="en-US" sz="2000" dirty="0" smtClean="0">
                <a:latin typeface="Arial" panose="020B0604020202020204" pitchFamily="34" charset="0"/>
              </a:rPr>
              <a:t>: </a:t>
            </a:r>
            <a:r>
              <a:rPr lang="en-US" altLang="en-US" sz="2000" dirty="0">
                <a:latin typeface="Arial" panose="020B0604020202020204" pitchFamily="34" charset="0"/>
              </a:rPr>
              <a:t>The employee’s monthly income (in currency units).</a:t>
            </a:r>
          </a:p>
          <a:p>
            <a:pPr marL="342900" lvl="0" indent="-342900" eaLnBrk="0" fontAlgn="base" hangingPunct="0">
              <a:spcBef>
                <a:spcPct val="0"/>
              </a:spcBef>
              <a:spcAft>
                <a:spcPct val="0"/>
              </a:spcAft>
              <a:buFont typeface="Arial" panose="020B0604020202020204" pitchFamily="34" charset="0"/>
              <a:buChar char="•"/>
            </a:pPr>
            <a:r>
              <a:rPr lang="en-US" altLang="en-US" sz="2000" b="1" dirty="0" smtClean="0">
                <a:latin typeface="Arial" panose="020B0604020202020204" pitchFamily="34" charset="0"/>
              </a:rPr>
              <a:t>Monthly Rate </a:t>
            </a:r>
            <a:r>
              <a:rPr lang="en-US" altLang="en-US" sz="2000" dirty="0" smtClean="0">
                <a:latin typeface="Arial" panose="020B0604020202020204" pitchFamily="34" charset="0"/>
              </a:rPr>
              <a:t>: </a:t>
            </a:r>
            <a:r>
              <a:rPr lang="en-US" altLang="en-US" sz="2000" dirty="0">
                <a:latin typeface="Arial" panose="020B0604020202020204" pitchFamily="34" charset="0"/>
              </a:rPr>
              <a:t>The monthly rate paid to the employee (in currency units).</a:t>
            </a:r>
          </a:p>
          <a:p>
            <a:pPr lvl="0" eaLnBrk="0" fontAlgn="base" hangingPunct="0">
              <a:spcBef>
                <a:spcPct val="0"/>
              </a:spcBef>
              <a:spcAft>
                <a:spcPct val="0"/>
              </a:spcAft>
              <a:buFontTx/>
              <a:buChar char="•"/>
            </a:pPr>
            <a:r>
              <a:rPr lang="en-US" altLang="en-US" sz="2000" b="1" dirty="0" smtClean="0">
                <a:latin typeface="Arial" panose="020B0604020202020204" pitchFamily="34" charset="0"/>
              </a:rPr>
              <a:t>   </a:t>
            </a:r>
            <a:r>
              <a:rPr lang="en-US" altLang="en-US" sz="2000" b="1" dirty="0" err="1" smtClean="0">
                <a:latin typeface="Arial" panose="020B0604020202020204" pitchFamily="34" charset="0"/>
              </a:rPr>
              <a:t>Num</a:t>
            </a:r>
            <a:r>
              <a:rPr lang="en-US" altLang="en-US" sz="2000" b="1" dirty="0" smtClean="0">
                <a:latin typeface="Arial" panose="020B0604020202020204" pitchFamily="34" charset="0"/>
              </a:rPr>
              <a:t> Companies Worked </a:t>
            </a:r>
            <a:r>
              <a:rPr lang="en-US" altLang="en-US" sz="2000" dirty="0" smtClean="0">
                <a:latin typeface="Arial" panose="020B0604020202020204" pitchFamily="34" charset="0"/>
              </a:rPr>
              <a:t>: </a:t>
            </a:r>
            <a:r>
              <a:rPr lang="en-US" altLang="en-US" sz="2000" dirty="0">
                <a:latin typeface="Arial" panose="020B0604020202020204" pitchFamily="34" charset="0"/>
              </a:rPr>
              <a:t>The number of companies the employee has worked for</a:t>
            </a:r>
            <a:r>
              <a:rPr lang="en-US" altLang="en-US" sz="2000" dirty="0" smtClean="0">
                <a:latin typeface="Arial" panose="020B0604020202020204" pitchFamily="34" charset="0"/>
              </a:rPr>
              <a:t>, excluding </a:t>
            </a:r>
            <a:r>
              <a:rPr lang="en-US" altLang="en-US" sz="2000" dirty="0">
                <a:latin typeface="Arial" panose="020B0604020202020204" pitchFamily="34" charset="0"/>
              </a:rPr>
              <a:t>the current one.</a:t>
            </a:r>
          </a:p>
          <a:p>
            <a:pPr lvl="0" eaLnBrk="0" fontAlgn="base" hangingPunct="0">
              <a:spcBef>
                <a:spcPct val="0"/>
              </a:spcBef>
              <a:spcAft>
                <a:spcPct val="0"/>
              </a:spcAft>
              <a:buFontTx/>
              <a:buChar char="•"/>
            </a:pPr>
            <a:r>
              <a:rPr lang="en-US" altLang="en-US" sz="2000" b="1" dirty="0" smtClean="0">
                <a:latin typeface="Arial" panose="020B0604020202020204" pitchFamily="34" charset="0"/>
              </a:rPr>
              <a:t> Over 18 </a:t>
            </a:r>
            <a:r>
              <a:rPr lang="en-US" altLang="en-US" sz="2000" dirty="0" smtClean="0">
                <a:latin typeface="Arial" panose="020B0604020202020204" pitchFamily="34" charset="0"/>
              </a:rPr>
              <a:t>: </a:t>
            </a:r>
            <a:r>
              <a:rPr lang="en-US" altLang="en-US" sz="2000" dirty="0">
                <a:latin typeface="Arial" panose="020B0604020202020204" pitchFamily="34" charset="0"/>
              </a:rPr>
              <a:t>Indicates whether the employee is over 18 years old (</a:t>
            </a:r>
            <a:r>
              <a:rPr lang="en-US" altLang="en-US" sz="2000" dirty="0">
                <a:latin typeface="Arial Unicode MS"/>
              </a:rPr>
              <a:t>Y</a:t>
            </a:r>
            <a:r>
              <a:rPr lang="en-US" altLang="en-US" sz="2000" dirty="0"/>
              <a:t> for Yes).</a:t>
            </a: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b="1" dirty="0" smtClean="0">
                <a:latin typeface="Arial" panose="020B0604020202020204" pitchFamily="34" charset="0"/>
              </a:rPr>
              <a:t> Over Time </a:t>
            </a:r>
            <a:r>
              <a:rPr lang="en-US" altLang="en-US" sz="2000" dirty="0" smtClean="0">
                <a:latin typeface="Arial" panose="020B0604020202020204" pitchFamily="34" charset="0"/>
              </a:rPr>
              <a:t>: </a:t>
            </a:r>
            <a:r>
              <a:rPr lang="en-US" altLang="en-US" sz="2000" dirty="0">
                <a:latin typeface="Arial" panose="020B0604020202020204" pitchFamily="34" charset="0"/>
              </a:rPr>
              <a:t>Indicates whether the employee works overtime (</a:t>
            </a:r>
            <a:r>
              <a:rPr lang="en-US" altLang="en-US" sz="2000" dirty="0">
                <a:latin typeface="Arial Unicode MS"/>
              </a:rPr>
              <a:t>Yes</a:t>
            </a:r>
            <a:r>
              <a:rPr lang="en-US" altLang="en-US" sz="2000" dirty="0"/>
              <a:t> or </a:t>
            </a:r>
            <a:r>
              <a:rPr lang="en-US" altLang="en-US" sz="2000" dirty="0">
                <a:latin typeface="Arial Unicode MS"/>
              </a:rPr>
              <a:t>No</a:t>
            </a:r>
            <a:r>
              <a:rPr lang="en-US" altLang="en-US" sz="2000" dirty="0"/>
              <a:t>).</a:t>
            </a: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b="1" dirty="0" smtClean="0">
                <a:latin typeface="Arial" panose="020B0604020202020204" pitchFamily="34" charset="0"/>
              </a:rPr>
              <a:t> Percent Salary Hike </a:t>
            </a:r>
            <a:r>
              <a:rPr lang="en-US" altLang="en-US" sz="2000" dirty="0" smtClean="0">
                <a:latin typeface="Arial" panose="020B0604020202020204" pitchFamily="34" charset="0"/>
              </a:rPr>
              <a:t>: </a:t>
            </a:r>
            <a:r>
              <a:rPr lang="en-US" altLang="en-US" sz="2000" dirty="0">
                <a:latin typeface="Arial" panose="020B0604020202020204" pitchFamily="34" charset="0"/>
              </a:rPr>
              <a:t>The percentage increase in the employee’s salary from the previous year.</a:t>
            </a:r>
          </a:p>
          <a:p>
            <a:pPr lvl="0" eaLnBrk="0" fontAlgn="base" hangingPunct="0">
              <a:spcBef>
                <a:spcPct val="0"/>
              </a:spcBef>
              <a:spcAft>
                <a:spcPct val="0"/>
              </a:spcAft>
              <a:buFontTx/>
              <a:buChar char="•"/>
            </a:pPr>
            <a:r>
              <a:rPr lang="en-US" altLang="en-US" sz="2000" b="1" dirty="0" smtClean="0">
                <a:latin typeface="Arial" panose="020B0604020202020204" pitchFamily="34" charset="0"/>
              </a:rPr>
              <a:t> Performance Rating </a:t>
            </a:r>
            <a:r>
              <a:rPr lang="en-US" altLang="en-US" sz="2000" dirty="0" smtClean="0">
                <a:latin typeface="Arial" panose="020B0604020202020204" pitchFamily="34" charset="0"/>
              </a:rPr>
              <a:t>: </a:t>
            </a:r>
            <a:r>
              <a:rPr lang="en-US" altLang="en-US" sz="2000" dirty="0">
                <a:latin typeface="Arial" panose="020B0604020202020204" pitchFamily="34" charset="0"/>
              </a:rPr>
              <a:t>The employee’s performance rating on a scale from 1 to 4, where 1 is low and 4 is high.</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rot="10800000" flipV="1">
            <a:off x="2808286" y="2397116"/>
            <a:ext cx="572611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Pivot Table and Pivot Chart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Steps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Create a Pivot Table.</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Drag </a:t>
            </a:r>
            <a:r>
              <a:rPr kumimoji="0" lang="en-US" altLang="en-US" sz="1000" b="0" i="0" u="none" strike="noStrike" cap="none" normalizeH="0" baseline="0" dirty="0" smtClean="0">
                <a:ln>
                  <a:noFill/>
                </a:ln>
                <a:solidFill>
                  <a:schemeClr val="tx1"/>
                </a:solidFill>
                <a:effectLst/>
                <a:latin typeface="Arial Unicode MS"/>
              </a:rPr>
              <a:t>Department</a:t>
            </a:r>
            <a:r>
              <a:rPr kumimoji="0" lang="en-US" altLang="en-US" sz="1100" b="0" i="0" u="none" strike="noStrike" cap="none" normalizeH="0" baseline="0" dirty="0" smtClean="0">
                <a:ln>
                  <a:noFill/>
                </a:ln>
                <a:solidFill>
                  <a:schemeClr val="tx1"/>
                </a:solidFill>
                <a:effectLst/>
              </a:rPr>
              <a:t> to the Rows area.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Drag </a:t>
            </a:r>
            <a:r>
              <a:rPr kumimoji="0" lang="en-US" altLang="en-US" sz="1000" b="0" i="0" u="none" strike="noStrike" cap="none" normalizeH="0" baseline="0" dirty="0" smtClean="0">
                <a:ln>
                  <a:noFill/>
                </a:ln>
                <a:solidFill>
                  <a:schemeClr val="tx1"/>
                </a:solidFill>
                <a:effectLst/>
                <a:latin typeface="Arial Unicode MS"/>
              </a:rPr>
              <a:t>Attrition</a:t>
            </a:r>
            <a:r>
              <a:rPr kumimoji="0" lang="en-US" altLang="en-US" sz="1100" b="0" i="0" u="none" strike="noStrike" cap="none" normalizeH="0" baseline="0" dirty="0" smtClean="0">
                <a:ln>
                  <a:noFill/>
                </a:ln>
                <a:solidFill>
                  <a:schemeClr val="tx1"/>
                </a:solidFill>
                <a:effectLst/>
              </a:rPr>
              <a:t> to the Columns area.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Drag </a:t>
            </a:r>
            <a:r>
              <a:rPr kumimoji="0" lang="en-US" altLang="en-US" sz="1000" b="0" i="0" u="none" strike="noStrike" cap="none" normalizeH="0" baseline="0" dirty="0" smtClean="0">
                <a:ln>
                  <a:noFill/>
                </a:ln>
                <a:solidFill>
                  <a:schemeClr val="tx1"/>
                </a:solidFill>
                <a:effectLst/>
                <a:latin typeface="Arial Unicode MS"/>
              </a:rPr>
              <a:t>Attrition</a:t>
            </a:r>
            <a:r>
              <a:rPr kumimoji="0" lang="en-US" altLang="en-US" sz="1100" b="0" i="0" u="none" strike="noStrike" cap="none" normalizeH="0" baseline="0" dirty="0" smtClean="0">
                <a:ln>
                  <a:noFill/>
                </a:ln>
                <a:solidFill>
                  <a:schemeClr val="tx1"/>
                </a:solidFill>
                <a:effectLst/>
              </a:rPr>
              <a:t> to the Values area and set it to count.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Create a Pivot Chart (e.g., bar chart) from this Pivot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Visualization</a:t>
            </a:r>
            <a:r>
              <a:rPr kumimoji="0" lang="en-US" altLang="en-US" sz="1800" b="0" i="0" u="none" strike="noStrike" cap="none" normalizeH="0" baseline="0" dirty="0" smtClean="0">
                <a:ln>
                  <a:noFill/>
                </a:ln>
                <a:solidFill>
                  <a:schemeClr val="tx1"/>
                </a:solidFill>
                <a:effectLst/>
                <a:latin typeface="Arial" panose="020B0604020202020204" pitchFamily="34" charset="0"/>
              </a:rPr>
              <a:t>: A bar chart showing the number of employees who left versus those who stayed by department.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TotalTime>
  <Words>537</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21</cp:revision>
  <dcterms:created xsi:type="dcterms:W3CDTF">2024-03-29T15:07:22Z</dcterms:created>
  <dcterms:modified xsi:type="dcterms:W3CDTF">2024-08-30T11:27:24Z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