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97" r:id="rId8"/>
    <p:sldId id="298" r:id="rId9"/>
    <p:sldId id="299" r:id="rId10"/>
    <p:sldId id="300" r:id="rId11"/>
    <p:sldId id="301" r:id="rId12"/>
    <p:sldId id="285" r:id="rId13"/>
    <p:sldId id="302" r:id="rId14"/>
    <p:sldId id="303" r:id="rId15"/>
    <p:sldId id="294"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63" d="100"/>
          <a:sy n="63" d="100"/>
        </p:scale>
        <p:origin x="804"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8/10/relationships/authors" Target="authors.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16.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Customer Churn Prediction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Phase – 2 : Innovation</a:t>
            </a:r>
          </a:p>
          <a:p>
            <a:endParaRPr lang="en-US" dirty="0"/>
          </a:p>
        </p:txBody>
      </p:sp>
      <p:pic>
        <p:nvPicPr>
          <p:cNvPr id="9" name="Picture Placeholder 8">
            <a:extLst>
              <a:ext uri="{FF2B5EF4-FFF2-40B4-BE49-F238E27FC236}">
                <a16:creationId xmlns:a16="http://schemas.microsoft.com/office/drawing/2014/main" id="{058A9373-ADFC-3C21-94B9-0D9D8EA14EA0}"/>
              </a:ext>
            </a:extLst>
          </p:cNvPr>
          <p:cNvPicPr>
            <a:picLocks noGrp="1" noChangeAspect="1"/>
          </p:cNvPicPr>
          <p:nvPr>
            <p:ph type="pic" sz="quarter" idx="10"/>
          </p:nvPr>
        </p:nvPicPr>
        <p:blipFill rotWithShape="1">
          <a:blip r:embed="rId2"/>
          <a:srcRect l="9700" t="1140" r="825" b="-397"/>
          <a:stretch/>
        </p:blipFill>
        <p:spPr>
          <a:xfrm>
            <a:off x="6788960" y="828000"/>
            <a:ext cx="4284000" cy="4932000"/>
          </a:xfrm>
          <a:effectLst>
            <a:softEdge rad="12700"/>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22630-F5FF-F367-62AB-7A87CE345DAC}"/>
              </a:ext>
            </a:extLst>
          </p:cNvPr>
          <p:cNvSpPr>
            <a:spLocks noGrp="1"/>
          </p:cNvSpPr>
          <p:nvPr>
            <p:ph type="title"/>
          </p:nvPr>
        </p:nvSpPr>
        <p:spPr>
          <a:xfrm>
            <a:off x="1389888" y="1211072"/>
            <a:ext cx="5038344" cy="1709928"/>
          </a:xfrm>
        </p:spPr>
        <p:txBody>
          <a:bodyPr/>
          <a:lstStyle/>
          <a:p>
            <a:r>
              <a:rPr lang="en-IN" sz="4000" dirty="0"/>
              <a:t>Steps to be followed</a:t>
            </a:r>
          </a:p>
        </p:txBody>
      </p:sp>
      <p:pic>
        <p:nvPicPr>
          <p:cNvPr id="3" name="Picture Placeholder 2">
            <a:extLst>
              <a:ext uri="{FF2B5EF4-FFF2-40B4-BE49-F238E27FC236}">
                <a16:creationId xmlns:a16="http://schemas.microsoft.com/office/drawing/2014/main" id="{F5C1954D-4E42-D16E-459D-0FF480190798}"/>
              </a:ext>
            </a:extLst>
          </p:cNvPr>
          <p:cNvPicPr>
            <a:picLocks noGrp="1" noChangeAspect="1"/>
          </p:cNvPicPr>
          <p:nvPr>
            <p:ph type="pic" sz="quarter" idx="13"/>
          </p:nvPr>
        </p:nvPicPr>
        <p:blipFill>
          <a:blip r:embed="rId2"/>
          <a:srcRect l="30691" r="30691"/>
          <a:stretch/>
        </p:blipFill>
        <p:spPr>
          <a:xfrm>
            <a:off x="8231632" y="0"/>
            <a:ext cx="3972560" cy="6858000"/>
          </a:xfrm>
        </p:spPr>
      </p:pic>
      <p:sp>
        <p:nvSpPr>
          <p:cNvPr id="6" name="Content Placeholder 5">
            <a:extLst>
              <a:ext uri="{FF2B5EF4-FFF2-40B4-BE49-F238E27FC236}">
                <a16:creationId xmlns:a16="http://schemas.microsoft.com/office/drawing/2014/main" id="{57A5FCC8-156C-0D55-6E2A-4D8BFA348354}"/>
              </a:ext>
            </a:extLst>
          </p:cNvPr>
          <p:cNvSpPr>
            <a:spLocks noGrp="1"/>
          </p:cNvSpPr>
          <p:nvPr>
            <p:ph idx="1"/>
          </p:nvPr>
        </p:nvSpPr>
        <p:spPr>
          <a:xfrm>
            <a:off x="1288288" y="2535936"/>
            <a:ext cx="5010912" cy="2130552"/>
          </a:xfrm>
        </p:spPr>
        <p:txBody>
          <a:bodyPr/>
          <a:lstStyle/>
          <a:p>
            <a:pPr marL="340614" indent="-285750">
              <a:buFont typeface="Arial" panose="020B0604020202020204" pitchFamily="34" charset="0"/>
              <a:buChar char="•"/>
            </a:pPr>
            <a:r>
              <a:rPr lang="en-IN" sz="1900" dirty="0"/>
              <a:t>Performing feature scaling and One hot encoding wherever required</a:t>
            </a:r>
          </a:p>
          <a:p>
            <a:pPr marL="340614" indent="-285750">
              <a:buFont typeface="Arial" panose="020B0604020202020204" pitchFamily="34" charset="0"/>
              <a:buChar char="•"/>
            </a:pPr>
            <a:r>
              <a:rPr lang="en-IN" sz="1900" dirty="0"/>
              <a:t>Split the data into training set (70%) and test set (30%)  </a:t>
            </a:r>
          </a:p>
          <a:p>
            <a:pPr marL="340614" indent="-285750">
              <a:buFont typeface="Arial" panose="020B0604020202020204" pitchFamily="34" charset="0"/>
              <a:buChar char="•"/>
            </a:pPr>
            <a:r>
              <a:rPr lang="en-IN" sz="1900" dirty="0"/>
              <a:t>Feed the training data to various ML  classification models, observe the accuracy in their outputs, and filter out the best among them in the basis of performance.</a:t>
            </a:r>
          </a:p>
        </p:txBody>
      </p:sp>
    </p:spTree>
    <p:extLst>
      <p:ext uri="{BB962C8B-B14F-4D97-AF65-F5344CB8AC3E}">
        <p14:creationId xmlns:p14="http://schemas.microsoft.com/office/powerpoint/2010/main" val="24533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23231F-72A8-C282-4045-0DBB5062F973}"/>
              </a:ext>
            </a:extLst>
          </p:cNvPr>
          <p:cNvSpPr>
            <a:spLocks noGrp="1"/>
          </p:cNvSpPr>
          <p:nvPr>
            <p:ph type="title"/>
          </p:nvPr>
        </p:nvSpPr>
        <p:spPr/>
        <p:txBody>
          <a:bodyPr/>
          <a:lstStyle/>
          <a:p>
            <a:r>
              <a:rPr lang="en-IN" sz="3000" dirty="0"/>
              <a:t>Sample code for Logistic Regression</a:t>
            </a:r>
          </a:p>
        </p:txBody>
      </p:sp>
      <p:sp>
        <p:nvSpPr>
          <p:cNvPr id="5" name="Slide Number Placeholder 4">
            <a:extLst>
              <a:ext uri="{FF2B5EF4-FFF2-40B4-BE49-F238E27FC236}">
                <a16:creationId xmlns:a16="http://schemas.microsoft.com/office/drawing/2014/main" id="{8200AC16-BE73-89FC-7CBB-79B4612CF896}"/>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pic>
        <p:nvPicPr>
          <p:cNvPr id="8" name="Picture 7">
            <a:extLst>
              <a:ext uri="{FF2B5EF4-FFF2-40B4-BE49-F238E27FC236}">
                <a16:creationId xmlns:a16="http://schemas.microsoft.com/office/drawing/2014/main" id="{F35799EA-E158-3D36-928A-66A9BB7266A1}"/>
              </a:ext>
            </a:extLst>
          </p:cNvPr>
          <p:cNvPicPr>
            <a:picLocks noChangeAspect="1"/>
          </p:cNvPicPr>
          <p:nvPr/>
        </p:nvPicPr>
        <p:blipFill>
          <a:blip r:embed="rId2"/>
          <a:stretch>
            <a:fillRect/>
          </a:stretch>
        </p:blipFill>
        <p:spPr>
          <a:xfrm>
            <a:off x="2067044" y="1527048"/>
            <a:ext cx="9115441" cy="3920156"/>
          </a:xfrm>
          <a:prstGeom prst="rect">
            <a:avLst/>
          </a:prstGeom>
          <a:ln>
            <a:solidFill>
              <a:srgbClr val="002060"/>
            </a:solidFill>
          </a:ln>
        </p:spPr>
      </p:pic>
    </p:spTree>
    <p:extLst>
      <p:ext uri="{BB962C8B-B14F-4D97-AF65-F5344CB8AC3E}">
        <p14:creationId xmlns:p14="http://schemas.microsoft.com/office/powerpoint/2010/main" val="13852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Conclusion</a:t>
            </a:r>
            <a:br>
              <a:rPr lang="en-US" dirty="0"/>
            </a:br>
            <a:endParaRPr lang="en-US" dirty="0"/>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13006" r="13006"/>
          <a:stretch/>
        </p:blipFill>
        <p:spPr>
          <a:xfrm>
            <a:off x="0" y="-18000"/>
            <a:ext cx="4608000" cy="6876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sz="1600" dirty="0"/>
              <a:t>After implementing multiple machine learning classification algorithms, we’ll be comparing the accuracy of various algorithms to choose the best among them. Then we will also create the part of code that predicts the probability of an individual customer’s churn. This way, we have created a Customer Churn Prediction model that provides analysis of Customer’s Churning routine of a firm, and also checks the probability whether a particular customer will churn out or not.</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B93464-8EF8-E163-9D4C-D3D897CB8CB8}"/>
              </a:ext>
            </a:extLst>
          </p:cNvPr>
          <p:cNvSpPr>
            <a:spLocks noGrp="1"/>
          </p:cNvSpPr>
          <p:nvPr>
            <p:ph type="title"/>
          </p:nvPr>
        </p:nvSpPr>
        <p:spPr/>
        <p:txBody>
          <a:bodyPr/>
          <a:lstStyle/>
          <a:p>
            <a:r>
              <a:rPr lang="en-IN" sz="4000" dirty="0"/>
              <a:t>Phase 2 Submission by :</a:t>
            </a:r>
          </a:p>
        </p:txBody>
      </p:sp>
      <p:sp>
        <p:nvSpPr>
          <p:cNvPr id="7" name="Text Placeholder 6">
            <a:extLst>
              <a:ext uri="{FF2B5EF4-FFF2-40B4-BE49-F238E27FC236}">
                <a16:creationId xmlns:a16="http://schemas.microsoft.com/office/drawing/2014/main" id="{678F108F-C1CD-A108-7E41-77BDA190ED02}"/>
              </a:ext>
            </a:extLst>
          </p:cNvPr>
          <p:cNvSpPr>
            <a:spLocks noGrp="1"/>
          </p:cNvSpPr>
          <p:nvPr>
            <p:ph type="body" idx="1"/>
          </p:nvPr>
        </p:nvSpPr>
        <p:spPr>
          <a:xfrm>
            <a:off x="758952" y="4279392"/>
            <a:ext cx="2980944" cy="699008"/>
          </a:xfrm>
        </p:spPr>
        <p:txBody>
          <a:bodyPr/>
          <a:lstStyle/>
          <a:p>
            <a:r>
              <a:rPr lang="en-IN" sz="3000" dirty="0" err="1"/>
              <a:t>Jayapratha</a:t>
            </a:r>
            <a:r>
              <a:rPr lang="en-IN" sz="3000" dirty="0"/>
              <a:t> N </a:t>
            </a:r>
          </a:p>
          <a:p>
            <a:r>
              <a:rPr lang="en-IN" sz="3000" dirty="0"/>
              <a:t>810021205036</a:t>
            </a:r>
          </a:p>
        </p:txBody>
      </p:sp>
      <p:pic>
        <p:nvPicPr>
          <p:cNvPr id="10" name="Picture Placeholder 9">
            <a:extLst>
              <a:ext uri="{FF2B5EF4-FFF2-40B4-BE49-F238E27FC236}">
                <a16:creationId xmlns:a16="http://schemas.microsoft.com/office/drawing/2014/main" id="{5AF4DD48-2C1D-28FB-078C-7CFB681E3FF5}"/>
              </a:ext>
            </a:extLst>
          </p:cNvPr>
          <p:cNvPicPr>
            <a:picLocks noGrp="1" noChangeAspect="1"/>
          </p:cNvPicPr>
          <p:nvPr>
            <p:ph type="pic" sz="quarter" idx="10"/>
          </p:nvPr>
        </p:nvPicPr>
        <p:blipFill rotWithShape="1">
          <a:blip r:embed="rId2"/>
          <a:srcRect l="14609" r="11941"/>
          <a:stretch/>
        </p:blipFill>
        <p:spPr>
          <a:xfrm>
            <a:off x="5001768" y="420624"/>
            <a:ext cx="6120000" cy="5897880"/>
          </a:xfrm>
        </p:spPr>
      </p:pic>
      <p:sp>
        <p:nvSpPr>
          <p:cNvPr id="5" name="Slide Number Placeholder 4">
            <a:extLst>
              <a:ext uri="{FF2B5EF4-FFF2-40B4-BE49-F238E27FC236}">
                <a16:creationId xmlns:a16="http://schemas.microsoft.com/office/drawing/2014/main" id="{D166AEED-2229-D81A-CA13-A7051D5471D7}"/>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noProof="0" smtClean="0"/>
              <a:pPr/>
              <a:t>13</a:t>
            </a:fld>
            <a:endParaRPr lang="en-US" noProof="0"/>
          </a:p>
        </p:txBody>
      </p:sp>
    </p:spTree>
    <p:extLst>
      <p:ext uri="{BB962C8B-B14F-4D97-AF65-F5344CB8AC3E}">
        <p14:creationId xmlns:p14="http://schemas.microsoft.com/office/powerpoint/2010/main" val="5606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Importing libraries and Data preprocessing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Machine Learning Algorithms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endParaRPr lang="en-US" dirty="0"/>
          </a:p>
          <a:p>
            <a:r>
              <a:rPr lang="en-US" sz="1900" dirty="0"/>
              <a:t>In this phase, we will be looking into the libraries, techniques, and technologies we’ll be using in our data analytics project.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srcRect l="19665" r="19665"/>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69DC-D5DC-44C9-D04B-C98B5CFA47F4}"/>
              </a:ext>
            </a:extLst>
          </p:cNvPr>
          <p:cNvSpPr>
            <a:spLocks noGrp="1"/>
          </p:cNvSpPr>
          <p:nvPr>
            <p:ph type="title"/>
          </p:nvPr>
        </p:nvSpPr>
        <p:spPr>
          <a:xfrm>
            <a:off x="1376172" y="1160272"/>
            <a:ext cx="5038344" cy="1709928"/>
          </a:xfrm>
        </p:spPr>
        <p:txBody>
          <a:bodyPr/>
          <a:lstStyle/>
          <a:p>
            <a:r>
              <a:rPr lang="en-IN" dirty="0"/>
              <a:t>Libraries we use </a:t>
            </a:r>
          </a:p>
        </p:txBody>
      </p:sp>
      <p:pic>
        <p:nvPicPr>
          <p:cNvPr id="7" name="Picture Placeholder 6">
            <a:extLst>
              <a:ext uri="{FF2B5EF4-FFF2-40B4-BE49-F238E27FC236}">
                <a16:creationId xmlns:a16="http://schemas.microsoft.com/office/drawing/2014/main" id="{51F0F79D-EE51-1F50-AB38-4800BC0F4890}"/>
              </a:ext>
            </a:extLst>
          </p:cNvPr>
          <p:cNvPicPr>
            <a:picLocks noGrp="1" noChangeAspect="1"/>
          </p:cNvPicPr>
          <p:nvPr>
            <p:ph type="pic" sz="quarter" idx="13"/>
          </p:nvPr>
        </p:nvPicPr>
        <p:blipFill rotWithShape="1">
          <a:blip r:embed="rId2"/>
          <a:srcRect l="14981" r="9795"/>
          <a:stretch/>
        </p:blipFill>
        <p:spPr>
          <a:xfrm>
            <a:off x="8102565" y="12929"/>
            <a:ext cx="4176000" cy="6845071"/>
          </a:xfrm>
        </p:spPr>
      </p:pic>
      <p:sp>
        <p:nvSpPr>
          <p:cNvPr id="4" name="Content Placeholder 3">
            <a:extLst>
              <a:ext uri="{FF2B5EF4-FFF2-40B4-BE49-F238E27FC236}">
                <a16:creationId xmlns:a16="http://schemas.microsoft.com/office/drawing/2014/main" id="{C366D212-1EE7-6EDA-8E9E-7B920F8A450F}"/>
              </a:ext>
            </a:extLst>
          </p:cNvPr>
          <p:cNvSpPr>
            <a:spLocks noGrp="1"/>
          </p:cNvSpPr>
          <p:nvPr>
            <p:ph idx="1"/>
          </p:nvPr>
        </p:nvSpPr>
        <p:spPr/>
        <p:txBody>
          <a:bodyPr/>
          <a:lstStyle/>
          <a:p>
            <a:r>
              <a:rPr lang="en-IN" sz="1900" b="1" dirty="0"/>
              <a:t>The libraries that are necessary to use in our project are :</a:t>
            </a:r>
          </a:p>
          <a:p>
            <a:r>
              <a:rPr lang="en-IN" sz="1900" dirty="0" err="1"/>
              <a:t>Numpy</a:t>
            </a:r>
            <a:r>
              <a:rPr lang="en-IN" sz="1900" dirty="0"/>
              <a:t>, Pandas, Matplotlib, Seaborn, </a:t>
            </a:r>
            <a:r>
              <a:rPr lang="en-IN" sz="1900" dirty="0" err="1"/>
              <a:t>Pandas_profiling</a:t>
            </a:r>
            <a:r>
              <a:rPr lang="en-IN" sz="1900" dirty="0"/>
              <a:t>, </a:t>
            </a:r>
            <a:r>
              <a:rPr lang="en-IN" sz="1900" dirty="0" err="1"/>
              <a:t>Plotly</a:t>
            </a:r>
            <a:endParaRPr lang="en-IN" sz="1900" dirty="0"/>
          </a:p>
          <a:p>
            <a:r>
              <a:rPr lang="en-IN" sz="1900" dirty="0"/>
              <a:t>The usage of such libraries will be seen in the next video.</a:t>
            </a:r>
          </a:p>
        </p:txBody>
      </p:sp>
      <p:sp>
        <p:nvSpPr>
          <p:cNvPr id="5" name="Slide Number Placeholder 4">
            <a:extLst>
              <a:ext uri="{FF2B5EF4-FFF2-40B4-BE49-F238E27FC236}">
                <a16:creationId xmlns:a16="http://schemas.microsoft.com/office/drawing/2014/main" id="{717E7944-F9C7-D1A3-63F6-AD58D1AAB07E}"/>
              </a:ext>
            </a:extLst>
          </p:cNvPr>
          <p:cNvSpPr>
            <a:spLocks noGrp="1"/>
          </p:cNvSpPr>
          <p:nvPr>
            <p:ph type="sldNum" sz="quarter" idx="12"/>
          </p:nvPr>
        </p:nvSpPr>
        <p:spPr/>
        <p:txBody>
          <a:bodyPr/>
          <a:lstStyle/>
          <a:p>
            <a:fld id="{8D0AFDD5-844D-364D-8AEC-50CF4D36D55D}" type="slidenum">
              <a:rPr lang="en-US" noProof="0" smtClean="0"/>
              <a:pPr/>
              <a:t>4</a:t>
            </a:fld>
            <a:endParaRPr lang="en-US" noProof="0"/>
          </a:p>
        </p:txBody>
      </p:sp>
    </p:spTree>
    <p:extLst>
      <p:ext uri="{BB962C8B-B14F-4D97-AF65-F5344CB8AC3E}">
        <p14:creationId xmlns:p14="http://schemas.microsoft.com/office/powerpoint/2010/main" val="33117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4C7-8105-E26B-9A1B-A9E6724BC55E}"/>
              </a:ext>
            </a:extLst>
          </p:cNvPr>
          <p:cNvSpPr>
            <a:spLocks noGrp="1"/>
          </p:cNvSpPr>
          <p:nvPr>
            <p:ph type="title"/>
          </p:nvPr>
        </p:nvSpPr>
        <p:spPr>
          <a:xfrm>
            <a:off x="1389888" y="1212088"/>
            <a:ext cx="5038344" cy="1709928"/>
          </a:xfrm>
        </p:spPr>
        <p:txBody>
          <a:bodyPr/>
          <a:lstStyle/>
          <a:p>
            <a:r>
              <a:rPr lang="en-IN" sz="4000" dirty="0"/>
              <a:t>Steps to be done before data visualization</a:t>
            </a:r>
          </a:p>
        </p:txBody>
      </p:sp>
      <p:pic>
        <p:nvPicPr>
          <p:cNvPr id="7" name="Picture Placeholder 6">
            <a:extLst>
              <a:ext uri="{FF2B5EF4-FFF2-40B4-BE49-F238E27FC236}">
                <a16:creationId xmlns:a16="http://schemas.microsoft.com/office/drawing/2014/main" id="{27E16DE9-21A2-56B0-858C-A974F2379A9C}"/>
              </a:ext>
            </a:extLst>
          </p:cNvPr>
          <p:cNvPicPr>
            <a:picLocks noGrp="1" noChangeAspect="1"/>
          </p:cNvPicPr>
          <p:nvPr>
            <p:ph type="pic" sz="quarter" idx="13"/>
          </p:nvPr>
        </p:nvPicPr>
        <p:blipFill>
          <a:blip r:embed="rId2"/>
          <a:srcRect l="28795" r="28795"/>
          <a:stretch/>
        </p:blipFill>
        <p:spPr/>
      </p:pic>
      <p:sp>
        <p:nvSpPr>
          <p:cNvPr id="4" name="Content Placeholder 3">
            <a:extLst>
              <a:ext uri="{FF2B5EF4-FFF2-40B4-BE49-F238E27FC236}">
                <a16:creationId xmlns:a16="http://schemas.microsoft.com/office/drawing/2014/main" id="{DF67FC28-250B-89D6-D800-69D9C47F8CAF}"/>
              </a:ext>
            </a:extLst>
          </p:cNvPr>
          <p:cNvSpPr>
            <a:spLocks noGrp="1"/>
          </p:cNvSpPr>
          <p:nvPr>
            <p:ph idx="1"/>
          </p:nvPr>
        </p:nvSpPr>
        <p:spPr/>
        <p:txBody>
          <a:bodyPr/>
          <a:lstStyle/>
          <a:p>
            <a:pPr marL="340614" indent="-285750">
              <a:buFont typeface="Arial" panose="020B0604020202020204" pitchFamily="34" charset="0"/>
              <a:buChar char="•"/>
            </a:pPr>
            <a:r>
              <a:rPr lang="en-IN" dirty="0"/>
              <a:t>Import the provided customer churn dataset.</a:t>
            </a:r>
          </a:p>
          <a:p>
            <a:pPr marL="340614" indent="-285750">
              <a:buFont typeface="Arial" panose="020B0604020202020204" pitchFamily="34" charset="0"/>
              <a:buChar char="•"/>
            </a:pPr>
            <a:r>
              <a:rPr lang="en-IN" dirty="0"/>
              <a:t>Convert the string values of Churn column to 1 and 0</a:t>
            </a:r>
          </a:p>
          <a:p>
            <a:pPr marL="340614" indent="-285750">
              <a:buFont typeface="Arial" panose="020B0604020202020204" pitchFamily="34" charset="0"/>
              <a:buChar char="•"/>
            </a:pPr>
            <a:r>
              <a:rPr lang="en-IN" dirty="0"/>
              <a:t>Convert the required responses to ‘Yes’ or ‘No’.</a:t>
            </a:r>
          </a:p>
          <a:p>
            <a:pPr marL="340614" indent="-285750">
              <a:buFont typeface="Arial" panose="020B0604020202020204" pitchFamily="34" charset="0"/>
              <a:buChar char="•"/>
            </a:pPr>
            <a:r>
              <a:rPr lang="en-IN" dirty="0"/>
              <a:t>Convert the columns to specified data types to avoid confusion.</a:t>
            </a:r>
          </a:p>
        </p:txBody>
      </p:sp>
      <p:sp>
        <p:nvSpPr>
          <p:cNvPr id="5" name="Slide Number Placeholder 4">
            <a:extLst>
              <a:ext uri="{FF2B5EF4-FFF2-40B4-BE49-F238E27FC236}">
                <a16:creationId xmlns:a16="http://schemas.microsoft.com/office/drawing/2014/main" id="{6A9D67FF-9D93-61F4-47B1-BA74075C15CC}"/>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Tree>
    <p:extLst>
      <p:ext uri="{BB962C8B-B14F-4D97-AF65-F5344CB8AC3E}">
        <p14:creationId xmlns:p14="http://schemas.microsoft.com/office/powerpoint/2010/main" val="373490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0126-1AE8-F6A4-A691-906DE3EF0AAA}"/>
              </a:ext>
            </a:extLst>
          </p:cNvPr>
          <p:cNvSpPr>
            <a:spLocks noGrp="1"/>
          </p:cNvSpPr>
          <p:nvPr>
            <p:ph type="title"/>
          </p:nvPr>
        </p:nvSpPr>
        <p:spPr>
          <a:xfrm>
            <a:off x="1389888" y="1465072"/>
            <a:ext cx="5038344" cy="1709928"/>
          </a:xfrm>
        </p:spPr>
        <p:txBody>
          <a:bodyPr/>
          <a:lstStyle/>
          <a:p>
            <a:r>
              <a:rPr lang="en-IN" dirty="0"/>
              <a:t>Visualization</a:t>
            </a:r>
          </a:p>
        </p:txBody>
      </p:sp>
      <p:pic>
        <p:nvPicPr>
          <p:cNvPr id="7" name="Picture Placeholder 6">
            <a:extLst>
              <a:ext uri="{FF2B5EF4-FFF2-40B4-BE49-F238E27FC236}">
                <a16:creationId xmlns:a16="http://schemas.microsoft.com/office/drawing/2014/main" id="{ACAD7E20-4993-B4C1-7B8D-D8145F8A5185}"/>
              </a:ext>
            </a:extLst>
          </p:cNvPr>
          <p:cNvPicPr>
            <a:picLocks noGrp="1" noChangeAspect="1"/>
          </p:cNvPicPr>
          <p:nvPr>
            <p:ph type="pic" sz="quarter" idx="13"/>
          </p:nvPr>
        </p:nvPicPr>
        <p:blipFill rotWithShape="1">
          <a:blip r:embed="rId2"/>
          <a:srcRect l="14978" r="9932"/>
          <a:stretch/>
        </p:blipFill>
        <p:spPr>
          <a:xfrm>
            <a:off x="7991856" y="0"/>
            <a:ext cx="4176000" cy="6858000"/>
          </a:xfrm>
        </p:spPr>
      </p:pic>
      <p:sp>
        <p:nvSpPr>
          <p:cNvPr id="4" name="Content Placeholder 3">
            <a:extLst>
              <a:ext uri="{FF2B5EF4-FFF2-40B4-BE49-F238E27FC236}">
                <a16:creationId xmlns:a16="http://schemas.microsoft.com/office/drawing/2014/main" id="{9F091DC9-19C0-F5A8-9C80-8E4071B3B029}"/>
              </a:ext>
            </a:extLst>
          </p:cNvPr>
          <p:cNvSpPr>
            <a:spLocks noGrp="1"/>
          </p:cNvSpPr>
          <p:nvPr>
            <p:ph idx="1"/>
          </p:nvPr>
        </p:nvSpPr>
        <p:spPr/>
        <p:txBody>
          <a:bodyPr/>
          <a:lstStyle/>
          <a:p>
            <a:pPr marL="340614" indent="-285750">
              <a:buFont typeface="Arial" panose="020B0604020202020204" pitchFamily="34" charset="0"/>
              <a:buChar char="•"/>
            </a:pPr>
            <a:r>
              <a:rPr lang="en-IN" dirty="0"/>
              <a:t>Visualization refers to the representation of data through use of common graphics, such as graphs, charts, plots, infographics etc.,</a:t>
            </a:r>
          </a:p>
          <a:p>
            <a:pPr marL="340614" indent="-285750">
              <a:buFont typeface="Arial" panose="020B0604020202020204" pitchFamily="34" charset="0"/>
              <a:buChar char="•"/>
            </a:pPr>
            <a:r>
              <a:rPr lang="en-IN" dirty="0"/>
              <a:t>Visualization can be done through IBM Cognos tools, which provide various visualization options like Pie Chart, Bar Chart, Histogram etc.,</a:t>
            </a:r>
          </a:p>
          <a:p>
            <a:pPr marL="340614" indent="-28575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F412B2D-79D2-D99E-5B3E-AB9EC8EB1C58}"/>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Tree>
    <p:extLst>
      <p:ext uri="{BB962C8B-B14F-4D97-AF65-F5344CB8AC3E}">
        <p14:creationId xmlns:p14="http://schemas.microsoft.com/office/powerpoint/2010/main" val="193207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028-4047-B43F-8CB3-4C4386A1F83D}"/>
              </a:ext>
            </a:extLst>
          </p:cNvPr>
          <p:cNvSpPr>
            <a:spLocks noGrp="1"/>
          </p:cNvSpPr>
          <p:nvPr>
            <p:ph type="title"/>
          </p:nvPr>
        </p:nvSpPr>
        <p:spPr>
          <a:xfrm>
            <a:off x="1389888" y="1351280"/>
            <a:ext cx="5038344" cy="1709928"/>
          </a:xfrm>
        </p:spPr>
        <p:txBody>
          <a:bodyPr/>
          <a:lstStyle/>
          <a:p>
            <a:r>
              <a:rPr lang="en-IN" sz="4000" dirty="0"/>
              <a:t>Categories of Visualization</a:t>
            </a:r>
          </a:p>
        </p:txBody>
      </p:sp>
      <p:pic>
        <p:nvPicPr>
          <p:cNvPr id="7" name="Picture Placeholder 6">
            <a:extLst>
              <a:ext uri="{FF2B5EF4-FFF2-40B4-BE49-F238E27FC236}">
                <a16:creationId xmlns:a16="http://schemas.microsoft.com/office/drawing/2014/main" id="{37E6902F-6F92-62B2-46C1-4F21FDE66928}"/>
              </a:ext>
            </a:extLst>
          </p:cNvPr>
          <p:cNvPicPr>
            <a:picLocks noGrp="1" noChangeAspect="1"/>
          </p:cNvPicPr>
          <p:nvPr>
            <p:ph type="pic" sz="quarter" idx="13"/>
          </p:nvPr>
        </p:nvPicPr>
        <p:blipFill>
          <a:blip r:embed="rId2"/>
          <a:srcRect l="19662" r="19662"/>
          <a:stretch>
            <a:fillRect/>
          </a:stretch>
        </p:blipFill>
        <p:spPr/>
      </p:pic>
      <p:sp>
        <p:nvSpPr>
          <p:cNvPr id="4" name="Content Placeholder 3">
            <a:extLst>
              <a:ext uri="{FF2B5EF4-FFF2-40B4-BE49-F238E27FC236}">
                <a16:creationId xmlns:a16="http://schemas.microsoft.com/office/drawing/2014/main" id="{234A14F2-EBD1-D444-0FCC-70D76F426DFC}"/>
              </a:ext>
            </a:extLst>
          </p:cNvPr>
          <p:cNvSpPr>
            <a:spLocks noGrp="1"/>
          </p:cNvSpPr>
          <p:nvPr>
            <p:ph idx="1"/>
          </p:nvPr>
        </p:nvSpPr>
        <p:spPr>
          <a:xfrm>
            <a:off x="1389888" y="2731517"/>
            <a:ext cx="5010912" cy="2130552"/>
          </a:xfrm>
        </p:spPr>
        <p:txBody>
          <a:bodyPr/>
          <a:lstStyle/>
          <a:p>
            <a:pPr marL="340614" indent="-285750">
              <a:buFont typeface="Arial" panose="020B0604020202020204" pitchFamily="34" charset="0"/>
              <a:buChar char="•"/>
            </a:pPr>
            <a:r>
              <a:rPr lang="en-IN" sz="1900" dirty="0"/>
              <a:t>Visualization can be done in various methods, such as, Visualizing Total Customer Churn, Churn rate by Gender, Churn rate by Tech Support, Churn rate by Internet Services, Churn rate by Payment method, Contract Duration. </a:t>
            </a:r>
          </a:p>
          <a:p>
            <a:pPr marL="340614" indent="-285750">
              <a:buFont typeface="Arial" panose="020B0604020202020204" pitchFamily="34" charset="0"/>
              <a:buChar char="•"/>
            </a:pPr>
            <a:r>
              <a:rPr lang="en-IN" sz="1900" dirty="0"/>
              <a:t>The sample graphics of such visualization techniques are given in the next slide. </a:t>
            </a:r>
          </a:p>
        </p:txBody>
      </p:sp>
      <p:sp>
        <p:nvSpPr>
          <p:cNvPr id="5" name="Slide Number Placeholder 4">
            <a:extLst>
              <a:ext uri="{FF2B5EF4-FFF2-40B4-BE49-F238E27FC236}">
                <a16:creationId xmlns:a16="http://schemas.microsoft.com/office/drawing/2014/main" id="{D3D73905-13A4-A21A-2048-992C93346DF0}"/>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Tree>
    <p:extLst>
      <p:ext uri="{BB962C8B-B14F-4D97-AF65-F5344CB8AC3E}">
        <p14:creationId xmlns:p14="http://schemas.microsoft.com/office/powerpoint/2010/main" val="38104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5A992C-0F26-63DD-CC04-4FE4C5D1CB72}"/>
              </a:ext>
            </a:extLst>
          </p:cNvPr>
          <p:cNvSpPr>
            <a:spLocks noGrp="1"/>
          </p:cNvSpPr>
          <p:nvPr>
            <p:ph type="title"/>
          </p:nvPr>
        </p:nvSpPr>
        <p:spPr>
          <a:xfrm>
            <a:off x="1147108" y="210208"/>
            <a:ext cx="9912096" cy="1014984"/>
          </a:xfrm>
        </p:spPr>
        <p:txBody>
          <a:bodyPr/>
          <a:lstStyle/>
          <a:p>
            <a:r>
              <a:rPr lang="en-IN" dirty="0"/>
              <a:t>Sample Analysis</a:t>
            </a:r>
          </a:p>
        </p:txBody>
      </p:sp>
      <p:sp>
        <p:nvSpPr>
          <p:cNvPr id="5" name="Slide Number Placeholder 4">
            <a:extLst>
              <a:ext uri="{FF2B5EF4-FFF2-40B4-BE49-F238E27FC236}">
                <a16:creationId xmlns:a16="http://schemas.microsoft.com/office/drawing/2014/main" id="{AC697E2D-714E-FDE9-3FAB-A1B6A3206F02}"/>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pic>
        <p:nvPicPr>
          <p:cNvPr id="8" name="Picture 7">
            <a:extLst>
              <a:ext uri="{FF2B5EF4-FFF2-40B4-BE49-F238E27FC236}">
                <a16:creationId xmlns:a16="http://schemas.microsoft.com/office/drawing/2014/main" id="{D06885E7-1283-E0D8-3FD3-1FDA3560C149}"/>
              </a:ext>
            </a:extLst>
          </p:cNvPr>
          <p:cNvPicPr>
            <a:picLocks noChangeAspect="1"/>
          </p:cNvPicPr>
          <p:nvPr/>
        </p:nvPicPr>
        <p:blipFill>
          <a:blip r:embed="rId2"/>
          <a:stretch>
            <a:fillRect/>
          </a:stretch>
        </p:blipFill>
        <p:spPr>
          <a:xfrm>
            <a:off x="188804" y="1527048"/>
            <a:ext cx="3733844" cy="2354072"/>
          </a:xfrm>
          <a:prstGeom prst="rect">
            <a:avLst/>
          </a:prstGeom>
          <a:ln>
            <a:solidFill>
              <a:srgbClr val="282828"/>
            </a:solidFill>
          </a:ln>
        </p:spPr>
      </p:pic>
      <p:pic>
        <p:nvPicPr>
          <p:cNvPr id="10" name="Picture 9">
            <a:extLst>
              <a:ext uri="{FF2B5EF4-FFF2-40B4-BE49-F238E27FC236}">
                <a16:creationId xmlns:a16="http://schemas.microsoft.com/office/drawing/2014/main" id="{D60E3371-805D-8B75-DF1C-4DBB24CEBDC0}"/>
              </a:ext>
            </a:extLst>
          </p:cNvPr>
          <p:cNvPicPr>
            <a:picLocks noChangeAspect="1"/>
          </p:cNvPicPr>
          <p:nvPr/>
        </p:nvPicPr>
        <p:blipFill>
          <a:blip r:embed="rId3"/>
          <a:stretch>
            <a:fillRect/>
          </a:stretch>
        </p:blipFill>
        <p:spPr>
          <a:xfrm>
            <a:off x="4142070" y="1527049"/>
            <a:ext cx="4315634" cy="2354072"/>
          </a:xfrm>
          <a:prstGeom prst="rect">
            <a:avLst/>
          </a:prstGeom>
          <a:ln>
            <a:solidFill>
              <a:srgbClr val="002060"/>
            </a:solidFill>
          </a:ln>
        </p:spPr>
      </p:pic>
      <p:pic>
        <p:nvPicPr>
          <p:cNvPr id="12" name="Picture 11">
            <a:extLst>
              <a:ext uri="{FF2B5EF4-FFF2-40B4-BE49-F238E27FC236}">
                <a16:creationId xmlns:a16="http://schemas.microsoft.com/office/drawing/2014/main" id="{3BA75F7C-508B-1030-D129-E37C766F0606}"/>
              </a:ext>
            </a:extLst>
          </p:cNvPr>
          <p:cNvPicPr>
            <a:picLocks noChangeAspect="1"/>
          </p:cNvPicPr>
          <p:nvPr/>
        </p:nvPicPr>
        <p:blipFill>
          <a:blip r:embed="rId4"/>
          <a:stretch>
            <a:fillRect/>
          </a:stretch>
        </p:blipFill>
        <p:spPr>
          <a:xfrm>
            <a:off x="8677126" y="1527048"/>
            <a:ext cx="3326070" cy="2354073"/>
          </a:xfrm>
          <a:prstGeom prst="rect">
            <a:avLst/>
          </a:prstGeom>
          <a:ln>
            <a:solidFill>
              <a:srgbClr val="002060"/>
            </a:solidFill>
          </a:ln>
        </p:spPr>
      </p:pic>
      <p:pic>
        <p:nvPicPr>
          <p:cNvPr id="14" name="Picture 13">
            <a:extLst>
              <a:ext uri="{FF2B5EF4-FFF2-40B4-BE49-F238E27FC236}">
                <a16:creationId xmlns:a16="http://schemas.microsoft.com/office/drawing/2014/main" id="{AE01B781-64C8-BA86-B5D8-5B7ED74EAFA1}"/>
              </a:ext>
            </a:extLst>
          </p:cNvPr>
          <p:cNvPicPr>
            <a:picLocks noChangeAspect="1"/>
          </p:cNvPicPr>
          <p:nvPr/>
        </p:nvPicPr>
        <p:blipFill>
          <a:blip r:embed="rId5"/>
          <a:stretch>
            <a:fillRect/>
          </a:stretch>
        </p:blipFill>
        <p:spPr>
          <a:xfrm>
            <a:off x="1376595" y="4155868"/>
            <a:ext cx="4071835" cy="2153026"/>
          </a:xfrm>
          <a:prstGeom prst="rect">
            <a:avLst/>
          </a:prstGeom>
          <a:ln>
            <a:solidFill>
              <a:srgbClr val="002060"/>
            </a:solidFill>
          </a:ln>
        </p:spPr>
      </p:pic>
      <p:pic>
        <p:nvPicPr>
          <p:cNvPr id="16" name="Picture 15">
            <a:extLst>
              <a:ext uri="{FF2B5EF4-FFF2-40B4-BE49-F238E27FC236}">
                <a16:creationId xmlns:a16="http://schemas.microsoft.com/office/drawing/2014/main" id="{24441ACD-51CA-D089-C6DD-47BC2CBC66E3}"/>
              </a:ext>
            </a:extLst>
          </p:cNvPr>
          <p:cNvPicPr>
            <a:picLocks noChangeAspect="1"/>
          </p:cNvPicPr>
          <p:nvPr/>
        </p:nvPicPr>
        <p:blipFill>
          <a:blip r:embed="rId6"/>
          <a:stretch>
            <a:fillRect/>
          </a:stretch>
        </p:blipFill>
        <p:spPr>
          <a:xfrm>
            <a:off x="6743571" y="4155868"/>
            <a:ext cx="4315633" cy="2180135"/>
          </a:xfrm>
          <a:prstGeom prst="rect">
            <a:avLst/>
          </a:prstGeom>
          <a:ln>
            <a:solidFill>
              <a:schemeClr val="tx1"/>
            </a:solidFill>
          </a:ln>
        </p:spPr>
      </p:pic>
    </p:spTree>
    <p:extLst>
      <p:ext uri="{BB962C8B-B14F-4D97-AF65-F5344CB8AC3E}">
        <p14:creationId xmlns:p14="http://schemas.microsoft.com/office/powerpoint/2010/main" val="406887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2340864"/>
            <a:ext cx="3017520" cy="1938528"/>
          </a:xfrm>
        </p:spPr>
        <p:txBody>
          <a:bodyPr/>
          <a:lstStyle/>
          <a:p>
            <a:r>
              <a:rPr lang="en-US" sz="4000" b="1" dirty="0"/>
              <a:t>Machine Learning</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731520" y="3877056"/>
            <a:ext cx="2980944" cy="402336"/>
          </a:xfrm>
        </p:spPr>
        <p:txBody>
          <a:bodyPr/>
          <a:lstStyle/>
          <a:p>
            <a:r>
              <a:rPr lang="en-US" altLang="zh-CN" i="1" dirty="0"/>
              <a:t>Pre-works and Algorithms</a:t>
            </a:r>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srcRect l="20987" r="20987"/>
          <a:stretch/>
        </p:blipFill>
        <p:spPr>
          <a:xfrm>
            <a:off x="5123688" y="237744"/>
            <a:ext cx="6084000" cy="5897880"/>
          </a:xfrm>
        </p:spPr>
      </p:pic>
    </p:spTree>
    <p:extLst>
      <p:ext uri="{BB962C8B-B14F-4D97-AF65-F5344CB8AC3E}">
        <p14:creationId xmlns:p14="http://schemas.microsoft.com/office/powerpoint/2010/main" val="3752263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151</TotalTime>
  <Words>422</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Customer Churn Prediction</vt:lpstr>
      <vt:lpstr>Steps</vt:lpstr>
      <vt:lpstr>Introduction </vt:lpstr>
      <vt:lpstr>Libraries we use </vt:lpstr>
      <vt:lpstr>Steps to be done before data visualization</vt:lpstr>
      <vt:lpstr>Visualization</vt:lpstr>
      <vt:lpstr>Categories of Visualization</vt:lpstr>
      <vt:lpstr>Sample Analysis</vt:lpstr>
      <vt:lpstr>Machine Learning</vt:lpstr>
      <vt:lpstr>Steps to be followed</vt:lpstr>
      <vt:lpstr>Sample code for Logistic Regression</vt:lpstr>
      <vt:lpstr>Conclusion </vt:lpstr>
      <vt:lpstr>Phase 2 Submission by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Gomathi sankar kandappan ganapathi</dc:creator>
  <cp:lastModifiedBy>Jayapratha N</cp:lastModifiedBy>
  <cp:revision>19</cp:revision>
  <dcterms:created xsi:type="dcterms:W3CDTF">2023-10-10T17:20:09Z</dcterms:created>
  <dcterms:modified xsi:type="dcterms:W3CDTF">2023-10-11T16:29:08Z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