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5" r:id="rId4"/>
    <p:sldId id="259" r:id="rId5"/>
    <p:sldId id="260" r:id="rId6"/>
    <p:sldId id="262" r:id="rId7"/>
    <p:sldId id="267" r:id="rId8"/>
    <p:sldId id="268" r:id="rId9"/>
    <p:sldId id="269" r:id="rId10"/>
    <p:sldId id="270" r:id="rId11"/>
    <p:sldId id="263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1CFD3-DF06-4BD9-BA76-60B758E734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24F7F2-1738-48F8-A56F-CD8B2E243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Specification Requirements Document</a:t>
          </a:r>
        </a:p>
      </dgm:t>
    </dgm:pt>
    <dgm:pt modelId="{49F79147-A0A2-4692-93CA-5A96210AFA13}" type="parTrans" cxnId="{FE7177DA-8887-4971-8779-F401123DF66A}">
      <dgm:prSet/>
      <dgm:spPr/>
      <dgm:t>
        <a:bodyPr/>
        <a:lstStyle/>
        <a:p>
          <a:endParaRPr lang="en-US"/>
        </a:p>
      </dgm:t>
    </dgm:pt>
    <dgm:pt modelId="{28CDF4B3-7A36-44A9-9367-082E036D4363}" type="sibTrans" cxnId="{FE7177DA-8887-4971-8779-F401123DF66A}">
      <dgm:prSet/>
      <dgm:spPr/>
      <dgm:t>
        <a:bodyPr/>
        <a:lstStyle/>
        <a:p>
          <a:endParaRPr lang="en-US"/>
        </a:p>
      </dgm:t>
    </dgm:pt>
    <dgm:pt modelId="{5064923F-88A7-44CA-B2BD-759975A21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 Design Document </a:t>
          </a:r>
        </a:p>
      </dgm:t>
    </dgm:pt>
    <dgm:pt modelId="{23CF73AA-5DBE-4397-9DAD-CD79F66699E3}" type="parTrans" cxnId="{E436DB68-BD7F-432C-ACD0-9E86FB6F0B33}">
      <dgm:prSet/>
      <dgm:spPr/>
      <dgm:t>
        <a:bodyPr/>
        <a:lstStyle/>
        <a:p>
          <a:endParaRPr lang="en-US"/>
        </a:p>
      </dgm:t>
    </dgm:pt>
    <dgm:pt modelId="{F1B25112-F595-4A79-ADF5-1D85FD07557F}" type="sibTrans" cxnId="{E436DB68-BD7F-432C-ACD0-9E86FB6F0B33}">
      <dgm:prSet/>
      <dgm:spPr/>
      <dgm:t>
        <a:bodyPr/>
        <a:lstStyle/>
        <a:p>
          <a:endParaRPr lang="en-US"/>
        </a:p>
      </dgm:t>
    </dgm:pt>
    <dgm:pt modelId="{A1D1EAE3-8283-4B7C-8A65-F646528E6427}" type="pres">
      <dgm:prSet presAssocID="{2531CFD3-DF06-4BD9-BA76-60B758E734E5}" presName="root" presStyleCnt="0">
        <dgm:presLayoutVars>
          <dgm:dir/>
          <dgm:resizeHandles val="exact"/>
        </dgm:presLayoutVars>
      </dgm:prSet>
      <dgm:spPr/>
    </dgm:pt>
    <dgm:pt modelId="{EE2FB967-F059-44FB-AF1C-B6EB7B8870B8}" type="pres">
      <dgm:prSet presAssocID="{C024F7F2-1738-48F8-A56F-CD8B2E2439E5}" presName="compNode" presStyleCnt="0"/>
      <dgm:spPr/>
    </dgm:pt>
    <dgm:pt modelId="{124E23FF-EC53-41B2-9D02-6BBB659F029A}" type="pres">
      <dgm:prSet presAssocID="{C024F7F2-1738-48F8-A56F-CD8B2E2439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49FDB2B-6C5E-45EE-9F7F-3DD95EA0F9C2}" type="pres">
      <dgm:prSet presAssocID="{C024F7F2-1738-48F8-A56F-CD8B2E2439E5}" presName="spaceRect" presStyleCnt="0"/>
      <dgm:spPr/>
    </dgm:pt>
    <dgm:pt modelId="{3CBE8AE9-1362-4E0F-83D5-026DC585750A}" type="pres">
      <dgm:prSet presAssocID="{C024F7F2-1738-48F8-A56F-CD8B2E2439E5}" presName="textRect" presStyleLbl="revTx" presStyleIdx="0" presStyleCnt="2">
        <dgm:presLayoutVars>
          <dgm:chMax val="1"/>
          <dgm:chPref val="1"/>
        </dgm:presLayoutVars>
      </dgm:prSet>
      <dgm:spPr/>
    </dgm:pt>
    <dgm:pt modelId="{FB5BEF3B-A33A-44C4-8D54-0285DA68922C}" type="pres">
      <dgm:prSet presAssocID="{28CDF4B3-7A36-44A9-9367-082E036D4363}" presName="sibTrans" presStyleCnt="0"/>
      <dgm:spPr/>
    </dgm:pt>
    <dgm:pt modelId="{3F469FF8-148B-4286-8652-759B02DE2D2B}" type="pres">
      <dgm:prSet presAssocID="{5064923F-88A7-44CA-B2BD-759975A214BE}" presName="compNode" presStyleCnt="0"/>
      <dgm:spPr/>
    </dgm:pt>
    <dgm:pt modelId="{3F1AB1A7-295D-4444-8516-A3A56D902B84}" type="pres">
      <dgm:prSet presAssocID="{5064923F-88A7-44CA-B2BD-759975A214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AEF5A9C-5B23-4B7C-91E6-F388199B55AD}" type="pres">
      <dgm:prSet presAssocID="{5064923F-88A7-44CA-B2BD-759975A214BE}" presName="spaceRect" presStyleCnt="0"/>
      <dgm:spPr/>
    </dgm:pt>
    <dgm:pt modelId="{A1A5FF45-5D35-4D90-AF79-3CC63438867A}" type="pres">
      <dgm:prSet presAssocID="{5064923F-88A7-44CA-B2BD-759975A214B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EDE10B-7756-48F9-BE77-AB790EC599E6}" type="presOf" srcId="{C024F7F2-1738-48F8-A56F-CD8B2E2439E5}" destId="{3CBE8AE9-1362-4E0F-83D5-026DC585750A}" srcOrd="0" destOrd="0" presId="urn:microsoft.com/office/officeart/2018/2/layout/IconLabelList"/>
    <dgm:cxn modelId="{E436DB68-BD7F-432C-ACD0-9E86FB6F0B33}" srcId="{2531CFD3-DF06-4BD9-BA76-60B758E734E5}" destId="{5064923F-88A7-44CA-B2BD-759975A214BE}" srcOrd="1" destOrd="0" parTransId="{23CF73AA-5DBE-4397-9DAD-CD79F66699E3}" sibTransId="{F1B25112-F595-4A79-ADF5-1D85FD07557F}"/>
    <dgm:cxn modelId="{91CE4650-E5E3-4CEE-87C2-8C98566871DE}" type="presOf" srcId="{2531CFD3-DF06-4BD9-BA76-60B758E734E5}" destId="{A1D1EAE3-8283-4B7C-8A65-F646528E6427}" srcOrd="0" destOrd="0" presId="urn:microsoft.com/office/officeart/2018/2/layout/IconLabelList"/>
    <dgm:cxn modelId="{3E87A27F-0ADA-4D1A-A7D5-9319D778BE22}" type="presOf" srcId="{5064923F-88A7-44CA-B2BD-759975A214BE}" destId="{A1A5FF45-5D35-4D90-AF79-3CC63438867A}" srcOrd="0" destOrd="0" presId="urn:microsoft.com/office/officeart/2018/2/layout/IconLabelList"/>
    <dgm:cxn modelId="{FE7177DA-8887-4971-8779-F401123DF66A}" srcId="{2531CFD3-DF06-4BD9-BA76-60B758E734E5}" destId="{C024F7F2-1738-48F8-A56F-CD8B2E2439E5}" srcOrd="0" destOrd="0" parTransId="{49F79147-A0A2-4692-93CA-5A96210AFA13}" sibTransId="{28CDF4B3-7A36-44A9-9367-082E036D4363}"/>
    <dgm:cxn modelId="{5F868A66-106E-4932-B437-A712E09E64FA}" type="presParOf" srcId="{A1D1EAE3-8283-4B7C-8A65-F646528E6427}" destId="{EE2FB967-F059-44FB-AF1C-B6EB7B8870B8}" srcOrd="0" destOrd="0" presId="urn:microsoft.com/office/officeart/2018/2/layout/IconLabelList"/>
    <dgm:cxn modelId="{FB7F36AB-BD1A-461C-9306-4FA009B3A83E}" type="presParOf" srcId="{EE2FB967-F059-44FB-AF1C-B6EB7B8870B8}" destId="{124E23FF-EC53-41B2-9D02-6BBB659F029A}" srcOrd="0" destOrd="0" presId="urn:microsoft.com/office/officeart/2018/2/layout/IconLabelList"/>
    <dgm:cxn modelId="{A4AB794A-0F26-4322-9899-469D7F587774}" type="presParOf" srcId="{EE2FB967-F059-44FB-AF1C-B6EB7B8870B8}" destId="{B49FDB2B-6C5E-45EE-9F7F-3DD95EA0F9C2}" srcOrd="1" destOrd="0" presId="urn:microsoft.com/office/officeart/2018/2/layout/IconLabelList"/>
    <dgm:cxn modelId="{55F6DACC-EFBC-4D1A-83FC-F132744113F9}" type="presParOf" srcId="{EE2FB967-F059-44FB-AF1C-B6EB7B8870B8}" destId="{3CBE8AE9-1362-4E0F-83D5-026DC585750A}" srcOrd="2" destOrd="0" presId="urn:microsoft.com/office/officeart/2018/2/layout/IconLabelList"/>
    <dgm:cxn modelId="{1D00EC88-0873-4A8B-B16E-AAB8BA152405}" type="presParOf" srcId="{A1D1EAE3-8283-4B7C-8A65-F646528E6427}" destId="{FB5BEF3B-A33A-44C4-8D54-0285DA68922C}" srcOrd="1" destOrd="0" presId="urn:microsoft.com/office/officeart/2018/2/layout/IconLabelList"/>
    <dgm:cxn modelId="{0A23D9B9-B328-48FD-91D0-F00F6A23CE58}" type="presParOf" srcId="{A1D1EAE3-8283-4B7C-8A65-F646528E6427}" destId="{3F469FF8-148B-4286-8652-759B02DE2D2B}" srcOrd="2" destOrd="0" presId="urn:microsoft.com/office/officeart/2018/2/layout/IconLabelList"/>
    <dgm:cxn modelId="{F563EC0E-54D1-4E87-846F-90534CB25544}" type="presParOf" srcId="{3F469FF8-148B-4286-8652-759B02DE2D2B}" destId="{3F1AB1A7-295D-4444-8516-A3A56D902B84}" srcOrd="0" destOrd="0" presId="urn:microsoft.com/office/officeart/2018/2/layout/IconLabelList"/>
    <dgm:cxn modelId="{5AFEBDF7-1AAE-46A5-B066-1DA92A8C01DC}" type="presParOf" srcId="{3F469FF8-148B-4286-8652-759B02DE2D2B}" destId="{8AEF5A9C-5B23-4B7C-91E6-F388199B55AD}" srcOrd="1" destOrd="0" presId="urn:microsoft.com/office/officeart/2018/2/layout/IconLabelList"/>
    <dgm:cxn modelId="{6336A2CA-93CE-446D-85F5-90014DB22B48}" type="presParOf" srcId="{3F469FF8-148B-4286-8652-759B02DE2D2B}" destId="{A1A5FF45-5D35-4D90-AF79-3CC6343886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23FF-EC53-41B2-9D02-6BBB659F029A}">
      <dsp:nvSpPr>
        <dsp:cNvPr id="0" name=""/>
        <dsp:cNvSpPr/>
      </dsp:nvSpPr>
      <dsp:spPr>
        <a:xfrm>
          <a:off x="1851466" y="74200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E8AE9-1362-4E0F-83D5-026DC585750A}">
      <dsp:nvSpPr>
        <dsp:cNvPr id="0" name=""/>
        <dsp:cNvSpPr/>
      </dsp:nvSpPr>
      <dsp:spPr>
        <a:xfrm>
          <a:off x="663466" y="31563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Specification Requirements Document</a:t>
          </a:r>
        </a:p>
      </dsp:txBody>
      <dsp:txXfrm>
        <a:off x="663466" y="3156319"/>
        <a:ext cx="4320000" cy="720000"/>
      </dsp:txXfrm>
    </dsp:sp>
    <dsp:sp modelId="{3F1AB1A7-295D-4444-8516-A3A56D902B84}">
      <dsp:nvSpPr>
        <dsp:cNvPr id="0" name=""/>
        <dsp:cNvSpPr/>
      </dsp:nvSpPr>
      <dsp:spPr>
        <a:xfrm>
          <a:off x="6927466" y="74200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5FF45-5D35-4D90-AF79-3CC63438867A}">
      <dsp:nvSpPr>
        <dsp:cNvPr id="0" name=""/>
        <dsp:cNvSpPr/>
      </dsp:nvSpPr>
      <dsp:spPr>
        <a:xfrm>
          <a:off x="5739466" y="31563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Solution Design Document </a:t>
          </a:r>
        </a:p>
      </dsp:txBody>
      <dsp:txXfrm>
        <a:off x="5739466" y="31563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1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9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4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aprathag/Bootcam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8" name="Picture 47" descr="An abstract genetic concept">
            <a:extLst>
              <a:ext uri="{FF2B5EF4-FFF2-40B4-BE49-F238E27FC236}">
                <a16:creationId xmlns:a16="http://schemas.microsoft.com/office/drawing/2014/main" id="{6BA80B87-7E88-6B52-9495-23A105E83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59" b="1929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7" name="Flowchart: Document 96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AA71B-8DBC-8DEA-48D0-2249445C5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09" y="728905"/>
            <a:ext cx="7843149" cy="31842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Capstone Project -</a:t>
            </a:r>
            <a:br>
              <a:rPr lang="en-US" dirty="0"/>
            </a:br>
            <a:r>
              <a:rPr lang="en-US" dirty="0"/>
              <a:t>HealthCare Insurance </a:t>
            </a:r>
          </a:p>
        </p:txBody>
      </p:sp>
    </p:spTree>
    <p:extLst>
      <p:ext uri="{BB962C8B-B14F-4D97-AF65-F5344CB8AC3E}">
        <p14:creationId xmlns:p14="http://schemas.microsoft.com/office/powerpoint/2010/main" val="220067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64252F-1FE1-8358-3D0C-F8579553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dirty="0"/>
              <a:t>Result Generation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B0C03-E82E-EB5F-DA03-64B01E1E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225480"/>
            <a:ext cx="9952535" cy="2470515"/>
          </a:xfrm>
          <a:prstGeom prst="rect">
            <a:avLst/>
          </a:prstGeom>
        </p:spPr>
      </p:pic>
      <p:pic>
        <p:nvPicPr>
          <p:cNvPr id="7" name="Picture 6" descr="A logo with a red and black design&#10;&#10;Description automatically generated with medium confidence">
            <a:extLst>
              <a:ext uri="{FF2B5EF4-FFF2-40B4-BE49-F238E27FC236}">
                <a16:creationId xmlns:a16="http://schemas.microsoft.com/office/drawing/2014/main" id="{C46525B4-8CD8-BC6A-19B5-044D1802B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56" y="940851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2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82E4-40A8-2AF3-2BCF-B060224B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r>
              <a:rPr lang="en-US" dirty="0"/>
              <a:t> Solved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2E8D5-7B08-BBD3-3E66-B56442F84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72" y="1620982"/>
            <a:ext cx="9048387" cy="4729942"/>
          </a:xfrm>
        </p:spPr>
      </p:pic>
    </p:spTree>
    <p:extLst>
      <p:ext uri="{BB962C8B-B14F-4D97-AF65-F5344CB8AC3E}">
        <p14:creationId xmlns:p14="http://schemas.microsoft.com/office/powerpoint/2010/main" val="334891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0558-970E-5D5F-C1D2-275EEEEA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hospital which serve most number of patients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F53DA-8E46-675D-0C0B-7B47BC913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567" y="2177935"/>
            <a:ext cx="8700382" cy="3516283"/>
          </a:xfrm>
        </p:spPr>
      </p:pic>
    </p:spTree>
    <p:extLst>
      <p:ext uri="{BB962C8B-B14F-4D97-AF65-F5344CB8AC3E}">
        <p14:creationId xmlns:p14="http://schemas.microsoft.com/office/powerpoint/2010/main" val="302948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41C8C9-46EC-9683-5F25-8516B1D1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10881361" cy="2001905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From where most claims are coming (city)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2D325-788D-FDB2-E16E-1ED087E0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2572193"/>
            <a:ext cx="9952535" cy="37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3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19C830-360D-5267-AD77-964599A7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sz="3700"/>
              <a:t>List all the patients below age of 18 who are admitted for cancer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D10D1-E387-C60F-D291-CA836919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793549"/>
            <a:ext cx="7374081" cy="54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4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A875AE-A344-182A-2BB2-1C5A2D5E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sz="3400"/>
              <a:t>List female patients over the age of 40 that have undergone knee surgery in the past 5 years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DC3F9-AF96-A2F9-1B9E-564E2B09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153" y="732348"/>
            <a:ext cx="4839566" cy="20108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Created Age column </a:t>
            </a:r>
          </a:p>
          <a:p>
            <a:r>
              <a:rPr lang="en-US" sz="1800" dirty="0" err="1"/>
              <a:t>Exracted</a:t>
            </a:r>
            <a:r>
              <a:rPr lang="en-US" sz="1800" dirty="0"/>
              <a:t> year from </a:t>
            </a:r>
            <a:r>
              <a:rPr lang="en-US" sz="1800" dirty="0" err="1"/>
              <a:t>claim_date</a:t>
            </a:r>
            <a:r>
              <a:rPr lang="en-US" sz="18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CC971-E4C6-E628-9301-026DF81D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369591"/>
            <a:ext cx="9952535" cy="246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9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7B156C-53D7-396B-827F-6AC2717E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11471565" cy="1671571"/>
          </a:xfrm>
        </p:spPr>
        <p:txBody>
          <a:bodyPr anchor="ctr">
            <a:normAutofit/>
          </a:bodyPr>
          <a:lstStyle/>
          <a:p>
            <a:r>
              <a:rPr lang="en-US" sz="3400" dirty="0"/>
              <a:t>Which groups of policies subscriber subscribe mostly Government or private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DC841-DEAA-D240-2671-90DD122F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59" y="2325568"/>
            <a:ext cx="7507298" cy="41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434049-5455-A97F-B2A3-309A5395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/>
              <a:t>Loading the tables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1CA0E1-BA8A-7F49-0D20-92C043A5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Under Schema – </a:t>
            </a:r>
            <a:r>
              <a:rPr lang="en-US" sz="1800" dirty="0" err="1"/>
              <a:t>project_output</a:t>
            </a:r>
            <a:endParaRPr lang="en-US" sz="1800" dirty="0"/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2D21F-3B79-D423-41BD-E44A5798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014409"/>
            <a:ext cx="6795701" cy="4977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4ECD3-B4B8-0B10-A7D0-DBF13841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11" y="381554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4265-0CED-2D8A-34D6-4B02F8FC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1C02-E86A-1870-4C1B-82138817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CI/CD </a:t>
            </a:r>
          </a:p>
          <a:p>
            <a:r>
              <a:rPr lang="en-US" dirty="0"/>
              <a:t>Future changes </a:t>
            </a:r>
          </a:p>
          <a:p>
            <a:r>
              <a:rPr lang="en-US" dirty="0"/>
              <a:t>Facilitating XFN collaboration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https://github.com/Jayaprathag/Bootcamp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4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C63F-07EE-E0B8-3099-29B09CD1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tracked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F1E2-A36B-F8A1-8AAC-CD9FAC5E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insights </a:t>
            </a:r>
          </a:p>
          <a:p>
            <a:r>
              <a:rPr lang="en-US" dirty="0"/>
              <a:t>Behavioral insights </a:t>
            </a:r>
          </a:p>
          <a:p>
            <a:r>
              <a:rPr lang="en-US" dirty="0"/>
              <a:t>Geographical insights </a:t>
            </a:r>
          </a:p>
        </p:txBody>
      </p:sp>
    </p:spTree>
    <p:extLst>
      <p:ext uri="{BB962C8B-B14F-4D97-AF65-F5344CB8AC3E}">
        <p14:creationId xmlns:p14="http://schemas.microsoft.com/office/powerpoint/2010/main" val="337429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CDBC-B60D-9962-3EB2-2AC51897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71AF-7371-6B6B-94D3-64D5F3DB4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3778539"/>
          </a:xfrm>
        </p:spPr>
        <p:txBody>
          <a:bodyPr/>
          <a:lstStyle/>
          <a:p>
            <a:r>
              <a:rPr lang="en-US" dirty="0"/>
              <a:t>Purpose - understand the customers and tailor the customized offers for them to potentially increase the revenue. </a:t>
            </a:r>
          </a:p>
          <a:p>
            <a:r>
              <a:rPr lang="en-US" dirty="0"/>
              <a:t>Data Sources - Competitors company data - scrapping and third-party sources.</a:t>
            </a:r>
          </a:p>
          <a:p>
            <a:r>
              <a:rPr lang="en-US" dirty="0"/>
              <a:t>Role as DE – </a:t>
            </a:r>
            <a:r>
              <a:rPr lang="en-US" dirty="0" err="1"/>
              <a:t>Analyse</a:t>
            </a:r>
            <a:r>
              <a:rPr lang="en-US" dirty="0"/>
              <a:t> the data and track it to enhance the company’s revenue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D6DA-3DAB-0F44-E5F5-16F4C251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5945620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55985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1F97-47E8-A63D-ECCF-D5D128B5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&amp; Tools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39C-71A5-D1BF-468E-9F0ADC2D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  <a:p>
            <a:r>
              <a:rPr lang="en-US" dirty="0"/>
              <a:t>AWS S3 </a:t>
            </a:r>
          </a:p>
          <a:p>
            <a:r>
              <a:rPr lang="en-US" dirty="0"/>
              <a:t>Databricks</a:t>
            </a:r>
          </a:p>
          <a:p>
            <a:r>
              <a:rPr lang="en-US" dirty="0"/>
              <a:t>AWS Redshift </a:t>
            </a:r>
          </a:p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Spark SQL</a:t>
            </a:r>
          </a:p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4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8DB1FD-37DA-E7B3-FAA6-A1D2A907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/>
              <a:t>JIRA – Managing Project stages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24D310-1A52-9083-EAE9-6C5881E5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Created User stories and Tasks</a:t>
            </a:r>
          </a:p>
          <a:p>
            <a:r>
              <a:rPr lang="en-US" sz="1800" dirty="0"/>
              <a:t>Tracked project status </a:t>
            </a:r>
          </a:p>
          <a:p>
            <a:r>
              <a:rPr lang="en-US" sz="1800" dirty="0"/>
              <a:t>Used 2 sprints for the entire execution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8F226D-309B-FF3A-87C7-A36A496B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13" y="465513"/>
            <a:ext cx="7106055" cy="60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C049-182D-51B0-BA16-634CBC1F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470C75-CDC9-709A-28C0-5F1C3D108A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58636"/>
          <a:ext cx="10722932" cy="461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60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1B7494-1D1C-41BD-8765-53300D81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/>
              <a:t>ERD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03FAD8-B1B6-9499-D8B3-43CC6EC7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072046"/>
            <a:ext cx="4419600" cy="2202280"/>
          </a:xfrm>
        </p:spPr>
        <p:txBody>
          <a:bodyPr>
            <a:normAutofit/>
          </a:bodyPr>
          <a:lstStyle/>
          <a:p>
            <a:r>
              <a:rPr lang="en-US" sz="1800" dirty="0"/>
              <a:t>Tables with PK,FK </a:t>
            </a:r>
          </a:p>
          <a:p>
            <a:r>
              <a:rPr lang="en-US" sz="1800" dirty="0"/>
              <a:t>Relationships linked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1304D6-9487-9D0A-893D-879BA00D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285033"/>
            <a:ext cx="6996064" cy="64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188FFC-7692-847F-0828-53A2E502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1573921"/>
          </a:xfrm>
        </p:spPr>
        <p:txBody>
          <a:bodyPr anchor="ctr">
            <a:normAutofit/>
          </a:bodyPr>
          <a:lstStyle/>
          <a:p>
            <a:r>
              <a:rPr lang="en-US" dirty="0"/>
              <a:t>Data Extraction </a:t>
            </a:r>
          </a:p>
        </p:txBody>
      </p:sp>
      <p:pic>
        <p:nvPicPr>
          <p:cNvPr id="7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341FCD48-BAC2-EC6A-F411-E9A6A9244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74" y="263347"/>
            <a:ext cx="2466975" cy="184785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03F7A-81EA-EF3A-2507-02D14005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80" y="2668386"/>
            <a:ext cx="9952535" cy="36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3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63F72F-21BE-379E-1565-31FCBA96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ED13-1A74-7FE4-DC6F-86E7DE5C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800" dirty="0"/>
              <a:t>Data Cleaning and enrichment </a:t>
            </a:r>
          </a:p>
          <a:p>
            <a:r>
              <a:rPr lang="en-US" sz="1800" dirty="0"/>
              <a:t>Followed four basic steps </a:t>
            </a:r>
          </a:p>
          <a:p>
            <a:r>
              <a:rPr lang="en-US" sz="1800" dirty="0"/>
              <a:t>Validated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D47C5-CE34-4FFD-9BC0-7B85AC98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60" y="171715"/>
            <a:ext cx="6992835" cy="66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2BE736-54F5-69A9-46E5-51F63A47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/>
              <a:t>Data validation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9E4A21-BB78-EA21-D445-F5946103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 dirty="0"/>
              <a:t>Used code to validate the data was correct and accurate</a:t>
            </a:r>
          </a:p>
          <a:p>
            <a:r>
              <a:rPr lang="en-US" sz="1800" dirty="0"/>
              <a:t>Checked Correctness </a:t>
            </a:r>
          </a:p>
          <a:p>
            <a:r>
              <a:rPr lang="en-US" sz="1800" dirty="0"/>
              <a:t>Validated successfully 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80FE4-C448-469F-001F-5009D61A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8" y="274321"/>
            <a:ext cx="6795701" cy="65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0885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244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Avenir Next LT Pro</vt:lpstr>
      <vt:lpstr>Posterama</vt:lpstr>
      <vt:lpstr>SineVTI</vt:lpstr>
      <vt:lpstr>Capstone Project - HealthCare Insurance </vt:lpstr>
      <vt:lpstr>Proposed Requirements</vt:lpstr>
      <vt:lpstr>Approach &amp; Tools used </vt:lpstr>
      <vt:lpstr>JIRA – Managing Project stages</vt:lpstr>
      <vt:lpstr>Documentation</vt:lpstr>
      <vt:lpstr>ERD </vt:lpstr>
      <vt:lpstr>Data Extraction </vt:lpstr>
      <vt:lpstr>Data Preparation </vt:lpstr>
      <vt:lpstr>Data validation </vt:lpstr>
      <vt:lpstr>Result Generation </vt:lpstr>
      <vt:lpstr>Usecases Solved </vt:lpstr>
      <vt:lpstr>Find out hospital which serve most number of patients</vt:lpstr>
      <vt:lpstr>From where most claims are coming (city)</vt:lpstr>
      <vt:lpstr>List all the patients below age of 18 who are admitted for cancer</vt:lpstr>
      <vt:lpstr>List female patients over the age of 40 that have undergone knee surgery in the past 5 years</vt:lpstr>
      <vt:lpstr>Which groups of policies subscriber subscribe mostly Government or private</vt:lpstr>
      <vt:lpstr>Loading the tables </vt:lpstr>
      <vt:lpstr>Github Integration</vt:lpstr>
      <vt:lpstr>Key metrics tracked 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HealthCare Insurance </dc:title>
  <dc:creator>Ganesan, Jayapratha</dc:creator>
  <cp:lastModifiedBy>Ganesan, Jayapratha</cp:lastModifiedBy>
  <cp:revision>3</cp:revision>
  <dcterms:created xsi:type="dcterms:W3CDTF">2023-12-21T23:55:05Z</dcterms:created>
  <dcterms:modified xsi:type="dcterms:W3CDTF">2023-12-23T00:02:08Z</dcterms:modified>
</cp:coreProperties>
</file>