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5" r:id="rId3"/>
    <p:sldId id="271" r:id="rId4"/>
    <p:sldId id="270" r:id="rId5"/>
    <p:sldId id="275" r:id="rId6"/>
    <p:sldId id="284" r:id="rId7"/>
    <p:sldId id="259" r:id="rId8"/>
    <p:sldId id="262" r:id="rId9"/>
    <p:sldId id="286" r:id="rId10"/>
    <p:sldId id="260" r:id="rId11"/>
    <p:sldId id="265" r:id="rId12"/>
    <p:sldId id="281" r:id="rId13"/>
    <p:sldId id="280" r:id="rId14"/>
    <p:sldId id="263" r:id="rId15"/>
    <p:sldId id="287" r:id="rId16"/>
    <p:sldId id="289" r:id="rId17"/>
    <p:sldId id="292" r:id="rId18"/>
    <p:sldId id="293" r:id="rId19"/>
    <p:sldId id="264" r:id="rId20"/>
    <p:sldId id="288" r:id="rId21"/>
    <p:sldId id="290" r:id="rId22"/>
    <p:sldId id="273" r:id="rId23"/>
    <p:sldId id="276" r:id="rId24"/>
    <p:sldId id="277" r:id="rId25"/>
    <p:sldId id="278" r:id="rId26"/>
    <p:sldId id="291" r:id="rId27"/>
    <p:sldId id="294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7D8B"/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Government</c:v>
                </c:pt>
                <c:pt idx="1">
                  <c:v>Insurance</c:v>
                </c:pt>
                <c:pt idx="2">
                  <c:v>Banking</c:v>
                </c:pt>
                <c:pt idx="3">
                  <c:v>Healthcare</c:v>
                </c:pt>
                <c:pt idx="4">
                  <c:v>Online retail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0.1</c:v>
                </c:pt>
                <c:pt idx="1">
                  <c:v>0.15</c:v>
                </c:pt>
                <c:pt idx="2">
                  <c:v>0.2</c:v>
                </c:pt>
                <c:pt idx="3">
                  <c:v>0.27</c:v>
                </c:pt>
                <c:pt idx="4">
                  <c:v>0.34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DD-44BE-AC8F-003E903E01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axId val="569261016"/>
        <c:axId val="569262984"/>
      </c:barChart>
      <c:catAx>
        <c:axId val="569261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262984"/>
        <c:crosses val="autoZero"/>
        <c:auto val="0"/>
        <c:lblAlgn val="ctr"/>
        <c:lblOffset val="100"/>
        <c:noMultiLvlLbl val="0"/>
      </c:catAx>
      <c:valAx>
        <c:axId val="569262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1B2434"/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42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261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2CF-41AE-A01F-A0D11D9A5E12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2CF-41AE-A01F-A0D11D9A5E12}"/>
              </c:ext>
            </c:extLst>
          </c:dPt>
          <c:dPt>
            <c:idx val="2"/>
            <c:bubble3D val="0"/>
            <c:spPr>
              <a:solidFill>
                <a:srgbClr val="B5316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2CF-41AE-A01F-A0D11D9A5E12}"/>
              </c:ext>
            </c:extLst>
          </c:dPt>
          <c:dPt>
            <c:idx val="3"/>
            <c:bubble3D val="0"/>
            <c:spPr>
              <a:solidFill>
                <a:srgbClr val="225B5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62CF-41AE-A01F-A0D11D9A5E12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2CF-41AE-A01F-A0D11D9A5E12}"/>
              </c:ext>
            </c:extLst>
          </c:dPt>
          <c:dPt>
            <c:idx val="5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2CF-41AE-A01F-A0D11D9A5E12}"/>
              </c:ext>
            </c:extLst>
          </c:dPt>
          <c:cat>
            <c:strRef>
              <c:f>Sheet1!$A$2:$A$7</c:f>
              <c:strCache>
                <c:ptCount val="6"/>
                <c:pt idx="0">
                  <c:v>North America</c:v>
                </c:pt>
                <c:pt idx="1">
                  <c:v>Asia Pacific</c:v>
                </c:pt>
                <c:pt idx="2">
                  <c:v>Europe</c:v>
                </c:pt>
                <c:pt idx="3">
                  <c:v>South America</c:v>
                </c:pt>
                <c:pt idx="4">
                  <c:v>Middle east</c:v>
                </c:pt>
                <c:pt idx="5">
                  <c:v>Australia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</c:v>
                </c:pt>
                <c:pt idx="1">
                  <c:v>7</c:v>
                </c:pt>
                <c:pt idx="2">
                  <c:v>5</c:v>
                </c:pt>
                <c:pt idx="3">
                  <c:v>3</c:v>
                </c:pt>
                <c:pt idx="4">
                  <c:v>4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CF-41AE-A01F-A0D11D9A5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6"/>
        <c:holeSize val="4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ru-RU" smtClean="0"/>
              <a:t>23.02.2019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ru-RU" smtClean="0"/>
              <a:t>23.02.2019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7655E-6DB7-49EA-8731-826B4361D3CF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AC74-CE56-43D5-B8D8-65FB06531005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$12,345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$6,789</a:t>
            </a:r>
            <a:endParaRPr lang="ru-RU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3D43-26A2-450C-A392-F3906C929873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$25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$50</a:t>
            </a:r>
            <a:endParaRPr lang="ru-RU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$100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DD80-F160-4AFD-A037-B5E8EE8E9F85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DA33-0EB8-4CC4-B1E7-58293C4A3CC0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2</a:t>
            </a:r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1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3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4</a:t>
            </a:r>
            <a:endParaRPr lang="en-US" dirty="0"/>
          </a:p>
          <a:p>
            <a:r>
              <a:rPr lang="en-US" dirty="0"/>
              <a:t>Logo</a:t>
            </a:r>
            <a:r>
              <a:rPr lang="ru-RU" dirty="0"/>
              <a:t>я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5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6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ABFF0-E0FF-4E47-A0CF-0ED601A836B0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E2A8-923C-4FE0-B6EF-F499E6751937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63A2-31A2-453E-B341-334398F89238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TIMELINE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CF35-97E3-4C05-BC7F-6162DF0DDA0E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6AA2-1C40-4C0F-94B4-732FB344F30F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9DD0-9F73-438B-B296-30B9E55505BA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PITCH</a:t>
            </a:r>
            <a:br>
              <a:rPr lang="en-US" dirty="0"/>
            </a:br>
            <a:r>
              <a:rPr lang="en-US" dirty="0"/>
              <a:t>DECK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FB83-92AF-40CE-AE14-B3775D068DAB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333A-13B3-4384-BA7B-55524A6BA52B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931A-022C-49A0-812E-28DAAA2B54E6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514C-A488-47EE-9943-828CB6DA3A4C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August Bergqvist</a:t>
            </a:r>
            <a:endParaRPr lang="ru-RU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Phone:</a:t>
            </a:r>
            <a:endParaRPr lang="ru-RU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+7 888 999-000-11</a:t>
            </a:r>
            <a:endParaRPr lang="ru-RU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Email: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Bergqvist@vanarsdelltd.com</a:t>
            </a:r>
            <a:endParaRPr lang="ru-RU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Website:</a:t>
            </a:r>
            <a:endParaRPr lang="ru-RU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www.vanarsdelltd.com</a:t>
            </a:r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540E-62D4-42B8-A5BC-57336753007B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APPENDIX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96A6-C274-4D7F-A369-E2817EB37CB5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TESTIMONIALS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CASE STUDY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1B5-AD87-4A9C-943C-384768B26FBE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2E71-C395-48C8-A2C2-DC485B92DF1C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1</a:t>
            </a:r>
            <a:endParaRPr lang="ru-RU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1</a:t>
            </a:r>
            <a:endParaRPr lang="ru-RU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USE THIS TEMPLATE</a:t>
            </a:r>
            <a:endParaRPr lang="ru-RU" dirty="0"/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3580-FBA9-410B-953D-8196701A4EF6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PITCH</a:t>
            </a:r>
            <a:br>
              <a:rPr lang="en-US" dirty="0"/>
            </a:br>
            <a:r>
              <a:rPr lang="en-US" dirty="0"/>
              <a:t>DECK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604C-D528-4A31-AE46-B9EBFF955CD7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E616-9F6A-4CAE-9B5A-1338EB16B458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B02A-A05F-4EB2-A64A-B121043B9D39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EB51-F7A4-4BE9-A54E-A714CB25263D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709D-0704-4039-ADCF-C586AAD517A3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02EB-0E34-4292-803A-5A269F11890D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B406-5FC8-4B71-952F-710DA5424FDD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0E96-3472-4E56-A229-7931624FE146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A8F7-CE78-4C93-A6DC-D46FFD45BF3A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2F22-09AA-47F4-BFB5-EFCC49ED53D1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E824-8F80-4600-9F65-09D6A77507FE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D5CB-FD39-4A7F-B98B-A8EB8DD60A12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B9CE-EEAF-4738-ACBF-45D9736B0EE5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92A-4F70-4147-8547-8CB52833907D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755C-B5EC-4C5D-B303-56252018805E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fld id="{DC14CF6C-073C-4B3B-9CE5-2710AE968EED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2986"/>
            <a:ext cx="9144000" cy="883896"/>
          </a:xfrm>
        </p:spPr>
        <p:txBody>
          <a:bodyPr>
            <a:normAutofit fontScale="90000"/>
          </a:bodyPr>
          <a:lstStyle/>
          <a:p>
            <a:r>
              <a:rPr lang="en-US" dirty="0"/>
              <a:t>RIBA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2777" y="3281220"/>
            <a:ext cx="9144000" cy="459798"/>
          </a:xfrm>
        </p:spPr>
        <p:txBody>
          <a:bodyPr/>
          <a:lstStyle/>
          <a:p>
            <a:r>
              <a:rPr lang="en-US" dirty="0"/>
              <a:t>Rajalakshmi Institutions Bot Agent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ru-RU" dirty="0"/>
          </a:p>
        </p:txBody>
      </p:sp>
      <p:pic>
        <p:nvPicPr>
          <p:cNvPr id="18" name="Picture Placeholder 17" descr="Abstract background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B5262-30A5-4063-A21E-56FCACC4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813B4-2C3F-45B0-A38D-A3FE79E6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B587-F714-4D58-AF1B-E3234801874B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FA32CD-9D01-44A8-8A80-F1CD1F48BA5F}"/>
              </a:ext>
            </a:extLst>
          </p:cNvPr>
          <p:cNvSpPr/>
          <p:nvPr/>
        </p:nvSpPr>
        <p:spPr>
          <a:xfrm>
            <a:off x="831850" y="859664"/>
            <a:ext cx="1078992" cy="54864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91895C-03BF-472F-AD28-967492FC2873}"/>
              </a:ext>
            </a:extLst>
          </p:cNvPr>
          <p:cNvSpPr txBox="1"/>
          <p:nvPr/>
        </p:nvSpPr>
        <p:spPr>
          <a:xfrm>
            <a:off x="956403" y="853678"/>
            <a:ext cx="82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eue Haas Grotesk Text Pro" panose="020B0604020202020204" pitchFamily="34" charset="0"/>
                <a:ea typeface="Segoe UI Black" panose="020B0A02040204020203" pitchFamily="34" charset="0"/>
                <a:cs typeface="Dubai" panose="020B0604020202020204" pitchFamily="34" charset="-78"/>
              </a:rPr>
              <a:t>RIBA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DE27A6-BB2C-42E5-836C-B132B2B39D74}"/>
              </a:ext>
            </a:extLst>
          </p:cNvPr>
          <p:cNvSpPr txBox="1"/>
          <p:nvPr/>
        </p:nvSpPr>
        <p:spPr>
          <a:xfrm>
            <a:off x="831850" y="1038344"/>
            <a:ext cx="1078992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50" dirty="0">
                <a:solidFill>
                  <a:schemeClr val="bg2">
                    <a:lumMod val="75000"/>
                  </a:schemeClr>
                </a:solidFill>
              </a:rPr>
              <a:t>Research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A80F78-1575-4AC5-B2A5-8F6C44350D2E}"/>
              </a:ext>
            </a:extLst>
          </p:cNvPr>
          <p:cNvSpPr txBox="1"/>
          <p:nvPr/>
        </p:nvSpPr>
        <p:spPr>
          <a:xfrm>
            <a:off x="692458" y="3559946"/>
            <a:ext cx="502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RIBA a more than personalized Chatbot for REC</a:t>
            </a:r>
          </a:p>
        </p:txBody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Website</a:t>
            </a:r>
            <a:endParaRPr lang="ru-RU" dirty="0"/>
          </a:p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11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F8DFC-D37E-4FE9-81F0-77C68D4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FAF4-A2D5-4C3D-9DBD-087A5538571B}" type="datetime2">
              <a:rPr lang="en-US" smtClean="0"/>
              <a:t>Saturday, February 23, 2019</a:t>
            </a:fld>
            <a:endParaRPr lang="ru-RU" dirty="0"/>
          </a:p>
        </p:txBody>
      </p:sp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889803C9-FFEF-48A4-8B66-4B96002A7102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4" r="8824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3921A51-5028-407C-8AD0-538296D5494C}"/>
              </a:ext>
            </a:extLst>
          </p:cNvPr>
          <p:cNvSpPr/>
          <p:nvPr/>
        </p:nvSpPr>
        <p:spPr>
          <a:xfrm>
            <a:off x="831850" y="859664"/>
            <a:ext cx="1078992" cy="54864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076552-9A1E-4710-BC78-A56ED8E8BC0B}"/>
              </a:ext>
            </a:extLst>
          </p:cNvPr>
          <p:cNvSpPr txBox="1"/>
          <p:nvPr/>
        </p:nvSpPr>
        <p:spPr>
          <a:xfrm>
            <a:off x="956403" y="853678"/>
            <a:ext cx="82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eue Haas Grotesk Text Pro" panose="020B0604020202020204" pitchFamily="34" charset="0"/>
                <a:ea typeface="Segoe UI Black" panose="020B0A02040204020203" pitchFamily="34" charset="0"/>
                <a:cs typeface="Dubai" panose="020B0604020202020204" pitchFamily="34" charset="-78"/>
              </a:rPr>
              <a:t>RIBA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18F89D-EFD7-4BD2-B5A1-27B9F01C3136}"/>
              </a:ext>
            </a:extLst>
          </p:cNvPr>
          <p:cNvSpPr txBox="1"/>
          <p:nvPr/>
        </p:nvSpPr>
        <p:spPr>
          <a:xfrm>
            <a:off x="831850" y="1038344"/>
            <a:ext cx="1078992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50" dirty="0">
                <a:solidFill>
                  <a:schemeClr val="bg2">
                    <a:lumMod val="75000"/>
                  </a:schemeClr>
                </a:solidFill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1E61A3-1D57-4708-B548-E5986378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VERSION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6F646D-B036-48DA-A242-2C9263AC3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Mobile app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B8384-B0BB-4EA8-B9C0-C29BC90F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73D43-1954-4F70-800C-0FBF061F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3A74C-977A-4816-891B-118D588A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2971-BB4B-4C6A-9D45-36CDE4F2ED30}" type="datetime2">
              <a:rPr lang="en-US" smtClean="0"/>
              <a:t>Saturday, February 23, 2019</a:t>
            </a:fld>
            <a:endParaRPr lang="ru-RU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D776B44D-638E-4DF8-9FB8-4644F52D042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3955" b="3955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1C8BE51F-CB74-45DA-96CA-6FE34C866749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2"/>
          <a:srcRect t="26182" b="26182"/>
          <a:stretch>
            <a:fillRect/>
          </a:stretch>
        </p:blipFill>
        <p:spPr>
          <a:xfrm>
            <a:off x="1102188" y="3517926"/>
            <a:ext cx="2011680" cy="17792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692B2DB-D1E9-43DE-A28B-F364D0D64D38}"/>
              </a:ext>
            </a:extLst>
          </p:cNvPr>
          <p:cNvSpPr/>
          <p:nvPr/>
        </p:nvSpPr>
        <p:spPr>
          <a:xfrm>
            <a:off x="831850" y="859664"/>
            <a:ext cx="1078992" cy="54864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B22EBA-322E-4993-988C-7D1D2298A54C}"/>
              </a:ext>
            </a:extLst>
          </p:cNvPr>
          <p:cNvSpPr txBox="1"/>
          <p:nvPr/>
        </p:nvSpPr>
        <p:spPr>
          <a:xfrm>
            <a:off x="956403" y="853678"/>
            <a:ext cx="82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eue Haas Grotesk Text Pro" panose="020B0604020202020204" pitchFamily="34" charset="0"/>
                <a:ea typeface="Segoe UI Black" panose="020B0A02040204020203" pitchFamily="34" charset="0"/>
                <a:cs typeface="Dubai" panose="020B0604020202020204" pitchFamily="34" charset="-78"/>
              </a:rPr>
              <a:t>RIBA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AABA2E-DC63-44A4-84F9-ACF596AC0745}"/>
              </a:ext>
            </a:extLst>
          </p:cNvPr>
          <p:cNvSpPr txBox="1"/>
          <p:nvPr/>
        </p:nvSpPr>
        <p:spPr>
          <a:xfrm>
            <a:off x="831850" y="1038344"/>
            <a:ext cx="1078992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50" dirty="0">
                <a:solidFill>
                  <a:schemeClr val="bg2">
                    <a:lumMod val="75000"/>
                  </a:schemeClr>
                </a:solidFill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57620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1F97-1677-43C0-8ED0-4CB92A53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ADD4D-2C19-4F7E-B75C-08B47053AF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Intercom – Chat support software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C47BEEC-998C-4585-8B1A-09116FD17BCF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/>
          <a:lstStyle/>
          <a:p>
            <a:r>
              <a:rPr lang="en-US" dirty="0"/>
              <a:t>As a two person marketing startup, </a:t>
            </a:r>
            <a:r>
              <a:rPr lang="en-US" dirty="0" err="1"/>
              <a:t>Anymail</a:t>
            </a:r>
            <a:r>
              <a:rPr lang="en-US" dirty="0"/>
              <a:t> finder was stretched thin between sales, marketing  and support. They were answering the same few questions over and over via email. </a:t>
            </a:r>
          </a:p>
          <a:p>
            <a:r>
              <a:rPr lang="en-US" dirty="0"/>
              <a:t>Intercom’s operator bot helped this two person team look and feel like they had a full- fledged support department.</a:t>
            </a:r>
          </a:p>
          <a:p>
            <a:r>
              <a:rPr lang="en-US" dirty="0"/>
              <a:t>Intercom messaging metrics let </a:t>
            </a:r>
            <a:r>
              <a:rPr lang="en-US" dirty="0" err="1"/>
              <a:t>Anymail</a:t>
            </a:r>
            <a:r>
              <a:rPr lang="en-US" dirty="0"/>
              <a:t> finder gauge which automated messages were producing the best results.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45EDD4A-55D8-42A3-A994-187444614283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>
            <a:normAutofit/>
          </a:bodyPr>
          <a:lstStyle/>
          <a:p>
            <a:r>
              <a:rPr lang="en-US" dirty="0"/>
              <a:t>1 in 3 buyers used the chatbot before making a purchase</a:t>
            </a:r>
          </a:p>
          <a:p>
            <a:r>
              <a:rPr lang="en-US" dirty="0"/>
              <a:t>Estimated 60% percent of revenue comes from chatbot.</a:t>
            </a:r>
          </a:p>
          <a:p>
            <a:r>
              <a:rPr lang="en-US" dirty="0"/>
              <a:t>Average response time was three minutes in their first 30 days of using intercom.</a:t>
            </a:r>
          </a:p>
          <a:p>
            <a:r>
              <a:rPr lang="en-US" dirty="0"/>
              <a:t>The system allowed a 2 person team answer many queries of their users as most of the queries are automated.</a:t>
            </a:r>
          </a:p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693C1-BDA6-43BD-BFD6-4BAE7901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13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A6E94-F4BD-48C1-B0FD-D2D7F6F6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2C9D-BA15-406F-8A48-BDACE07B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F4CC-7B67-4F4E-8A58-20559D44946E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A3B1C6-119E-476F-AF23-2007ACAB4557}"/>
              </a:ext>
            </a:extLst>
          </p:cNvPr>
          <p:cNvSpPr/>
          <p:nvPr/>
        </p:nvSpPr>
        <p:spPr>
          <a:xfrm>
            <a:off x="831850" y="859664"/>
            <a:ext cx="1078992" cy="54864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F5C59B-14FF-4956-A05B-CC9EC04F5115}"/>
              </a:ext>
            </a:extLst>
          </p:cNvPr>
          <p:cNvSpPr txBox="1"/>
          <p:nvPr/>
        </p:nvSpPr>
        <p:spPr>
          <a:xfrm>
            <a:off x="958533" y="859664"/>
            <a:ext cx="82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eue Haas Grotesk Text Pro" panose="020B0604020202020204" pitchFamily="34" charset="0"/>
                <a:ea typeface="Segoe UI Black" panose="020B0A02040204020203" pitchFamily="34" charset="0"/>
                <a:cs typeface="Dubai" panose="020B0604020202020204" pitchFamily="34" charset="-78"/>
              </a:rPr>
              <a:t>RIBA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015905-E991-4C4C-991A-FEE0FC7C6C86}"/>
              </a:ext>
            </a:extLst>
          </p:cNvPr>
          <p:cNvSpPr txBox="1"/>
          <p:nvPr/>
        </p:nvSpPr>
        <p:spPr>
          <a:xfrm>
            <a:off x="831850" y="1038344"/>
            <a:ext cx="1078992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50" dirty="0">
                <a:solidFill>
                  <a:schemeClr val="bg2">
                    <a:lumMod val="75000"/>
                  </a:schemeClr>
                </a:solidFill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176359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475" y="707529"/>
            <a:ext cx="4185675" cy="569086"/>
          </a:xfrm>
        </p:spPr>
        <p:txBody>
          <a:bodyPr/>
          <a:lstStyle/>
          <a:p>
            <a:r>
              <a:rPr lang="en-US" dirty="0"/>
              <a:t>Main Modules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74A44B-1AAF-44D0-A426-104890F03E29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Backend and API’s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450AF9-6A8E-4054-A832-F7BF5DA0E16C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backend consists of Python and Django serving the queries from site and mobile app. The Chatterbot library carries out the functions of NLP, replying to the queries.</a:t>
            </a:r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2591E4E-87B2-4D64-B582-FBD4968920C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/>
          <a:lstStyle/>
          <a:p>
            <a:r>
              <a:rPr lang="en-US" dirty="0"/>
              <a:t>Website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2433E8-0DB5-41D8-8B35-D76C17922FE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frontend site is used to serve requests for web based users. It is built using HTML5 ,CSS3 and jQuery.</a:t>
            </a:r>
            <a:endParaRPr lang="ru-R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r>
              <a:rPr lang="en-US" dirty="0"/>
              <a:t>Android app</a:t>
            </a:r>
            <a:endParaRPr lang="ru-RU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A32FF73-A652-43C6-96BD-425851F591BC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android app is used to answer queries and carry out specialized tasks and help users achieve functions.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07EF2-7D34-4156-A053-F39C5736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AE2A4-3957-4B28-BF08-92D47AFB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87E1-3EEE-496B-8405-ED5669D4AEF9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A0E108-1E45-4731-A16F-11660DEC596A}"/>
              </a:ext>
            </a:extLst>
          </p:cNvPr>
          <p:cNvSpPr/>
          <p:nvPr/>
        </p:nvSpPr>
        <p:spPr>
          <a:xfrm>
            <a:off x="831850" y="859664"/>
            <a:ext cx="1078992" cy="54864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FB3132-7A31-468C-8AE5-F41B1B7773E0}"/>
              </a:ext>
            </a:extLst>
          </p:cNvPr>
          <p:cNvSpPr txBox="1"/>
          <p:nvPr/>
        </p:nvSpPr>
        <p:spPr>
          <a:xfrm>
            <a:off x="956403" y="853678"/>
            <a:ext cx="82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eue Haas Grotesk Text Pro" panose="020B0604020202020204" pitchFamily="34" charset="0"/>
                <a:ea typeface="Segoe UI Black" panose="020B0A02040204020203" pitchFamily="34" charset="0"/>
                <a:cs typeface="Dubai" panose="020B0604020202020204" pitchFamily="34" charset="-78"/>
              </a:rPr>
              <a:t>RIBA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3B05DC-BE0C-46E9-833B-EABCEA7DF380}"/>
              </a:ext>
            </a:extLst>
          </p:cNvPr>
          <p:cNvSpPr txBox="1"/>
          <p:nvPr/>
        </p:nvSpPr>
        <p:spPr>
          <a:xfrm>
            <a:off x="831850" y="1038344"/>
            <a:ext cx="1078992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50" dirty="0">
                <a:solidFill>
                  <a:schemeClr val="bg2">
                    <a:lumMod val="75000"/>
                  </a:schemeClr>
                </a:solidFill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C566F90D-64A5-4317-BE06-2A42E00AE409}"/>
              </a:ext>
            </a:extLst>
          </p:cNvPr>
          <p:cNvSpPr txBox="1"/>
          <p:nvPr/>
        </p:nvSpPr>
        <p:spPr>
          <a:xfrm>
            <a:off x="6986726" y="1562470"/>
            <a:ext cx="357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85000"/>
                  </a:schemeClr>
                </a:solidFill>
              </a:rPr>
              <a:t>Architecture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2C367AF-4A16-4451-818A-3D867AC936F7}"/>
              </a:ext>
            </a:extLst>
          </p:cNvPr>
          <p:cNvSpPr/>
          <p:nvPr/>
        </p:nvSpPr>
        <p:spPr>
          <a:xfrm>
            <a:off x="745724" y="3715304"/>
            <a:ext cx="2902998" cy="1766657"/>
          </a:xfrm>
          <a:prstGeom prst="rect">
            <a:avLst/>
          </a:prstGeom>
          <a:noFill/>
          <a:ln w="222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107950">
                <a:solidFill>
                  <a:schemeClr val="tx1"/>
                </a:solidFill>
              </a:ln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DF148E-1C98-477D-AB1F-ACBD9DE2A298}"/>
              </a:ext>
            </a:extLst>
          </p:cNvPr>
          <p:cNvSpPr/>
          <p:nvPr/>
        </p:nvSpPr>
        <p:spPr>
          <a:xfrm>
            <a:off x="1131902" y="4034900"/>
            <a:ext cx="2130641" cy="1127464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5EC761F-7059-457A-B774-1165F8D117C3}"/>
              </a:ext>
            </a:extLst>
          </p:cNvPr>
          <p:cNvSpPr/>
          <p:nvPr/>
        </p:nvSpPr>
        <p:spPr>
          <a:xfrm>
            <a:off x="1538055" y="4329380"/>
            <a:ext cx="1278385" cy="48411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33BE8AD-ED93-4FF9-8517-D64A44D8B2B9}"/>
              </a:ext>
            </a:extLst>
          </p:cNvPr>
          <p:cNvSpPr txBox="1"/>
          <p:nvPr/>
        </p:nvSpPr>
        <p:spPr>
          <a:xfrm>
            <a:off x="1568017" y="4382117"/>
            <a:ext cx="127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Chatterbot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5B314B-BA46-4C9D-8644-9BF566B720B0}"/>
              </a:ext>
            </a:extLst>
          </p:cNvPr>
          <p:cNvSpPr txBox="1"/>
          <p:nvPr/>
        </p:nvSpPr>
        <p:spPr>
          <a:xfrm>
            <a:off x="1731143" y="3980510"/>
            <a:ext cx="89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Django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51CF7E0-8C83-4C4C-BB92-C4B46F5A8507}"/>
              </a:ext>
            </a:extLst>
          </p:cNvPr>
          <p:cNvSpPr txBox="1"/>
          <p:nvPr/>
        </p:nvSpPr>
        <p:spPr>
          <a:xfrm>
            <a:off x="1761105" y="3685172"/>
            <a:ext cx="89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Heroku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14DCC9B-56BA-4F0C-A58B-52072B463D93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2207209" y="2429157"/>
            <a:ext cx="0" cy="125601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45FC885-C009-4F3C-919A-84D4A48F92B1}"/>
              </a:ext>
            </a:extLst>
          </p:cNvPr>
          <p:cNvSpPr txBox="1"/>
          <p:nvPr/>
        </p:nvSpPr>
        <p:spPr>
          <a:xfrm>
            <a:off x="1486267" y="1015213"/>
            <a:ext cx="1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Frontend site</a:t>
            </a:r>
          </a:p>
        </p:txBody>
      </p:sp>
      <p:grpSp>
        <p:nvGrpSpPr>
          <p:cNvPr id="66" name="Google Shape;556;p39">
            <a:extLst>
              <a:ext uri="{FF2B5EF4-FFF2-40B4-BE49-F238E27FC236}">
                <a16:creationId xmlns:a16="http://schemas.microsoft.com/office/drawing/2014/main" id="{D462F3AC-4C28-4FAB-9FFD-7B8647A6F4CF}"/>
              </a:ext>
            </a:extLst>
          </p:cNvPr>
          <p:cNvGrpSpPr/>
          <p:nvPr/>
        </p:nvGrpSpPr>
        <p:grpSpPr>
          <a:xfrm>
            <a:off x="901335" y="491344"/>
            <a:ext cx="2611744" cy="1888100"/>
            <a:chOff x="2583100" y="2973775"/>
            <a:chExt cx="461550" cy="437200"/>
          </a:xfrm>
        </p:grpSpPr>
        <p:sp>
          <p:nvSpPr>
            <p:cNvPr id="67" name="Google Shape;557;p39">
              <a:extLst>
                <a:ext uri="{FF2B5EF4-FFF2-40B4-BE49-F238E27FC236}">
                  <a16:creationId xmlns:a16="http://schemas.microsoft.com/office/drawing/2014/main" id="{1009634F-C054-4FAC-8756-F9150FDEDEA5}"/>
                </a:ext>
              </a:extLst>
            </p:cNvPr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>
                    <a:lumMod val="85000"/>
                  </a:schemeClr>
                </a:solidFill>
              </a:endParaRPr>
            </a:p>
          </p:txBody>
        </p:sp>
        <p:sp>
          <p:nvSpPr>
            <p:cNvPr id="68" name="Google Shape;558;p39">
              <a:extLst>
                <a:ext uri="{FF2B5EF4-FFF2-40B4-BE49-F238E27FC236}">
                  <a16:creationId xmlns:a16="http://schemas.microsoft.com/office/drawing/2014/main" id="{71BD5CBD-FAA1-47EC-8E4F-17D81A497F72}"/>
                </a:ext>
              </a:extLst>
            </p:cNvPr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>
                    <a:lumMod val="85000"/>
                  </a:schemeClr>
                </a:solidFill>
              </a:endParaRP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B100ED77-BC68-4A67-80BC-9BA0FC0638EB}"/>
              </a:ext>
            </a:extLst>
          </p:cNvPr>
          <p:cNvSpPr/>
          <p:nvPr/>
        </p:nvSpPr>
        <p:spPr>
          <a:xfrm>
            <a:off x="5095875" y="3980510"/>
            <a:ext cx="1634143" cy="1233811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47182F-6F7C-49DF-AEB9-2CD6BD747F60}"/>
              </a:ext>
            </a:extLst>
          </p:cNvPr>
          <p:cNvSpPr txBox="1"/>
          <p:nvPr/>
        </p:nvSpPr>
        <p:spPr>
          <a:xfrm>
            <a:off x="5095875" y="4054504"/>
            <a:ext cx="1666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Authentication, Authorization,</a:t>
            </a:r>
          </a:p>
          <a:p>
            <a:r>
              <a:rPr lang="en-US" dirty="0"/>
              <a:t>Accounting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4A3551B-119E-47E3-98DD-1214CA647D47}"/>
              </a:ext>
            </a:extLst>
          </p:cNvPr>
          <p:cNvSpPr/>
          <p:nvPr/>
        </p:nvSpPr>
        <p:spPr>
          <a:xfrm>
            <a:off x="6905625" y="3980510"/>
            <a:ext cx="828675" cy="832984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B6F09E-17B4-4A92-BF82-E49620CBD4E2}"/>
              </a:ext>
            </a:extLst>
          </p:cNvPr>
          <p:cNvSpPr txBox="1"/>
          <p:nvPr/>
        </p:nvSpPr>
        <p:spPr>
          <a:xfrm>
            <a:off x="6986726" y="4054504"/>
            <a:ext cx="1114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parser</a:t>
            </a:r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2B367E58-913D-40AD-97EA-684D91E35CE8}"/>
              </a:ext>
            </a:extLst>
          </p:cNvPr>
          <p:cNvSpPr/>
          <p:nvPr/>
        </p:nvSpPr>
        <p:spPr>
          <a:xfrm>
            <a:off x="5224465" y="1501806"/>
            <a:ext cx="1009644" cy="990600"/>
          </a:xfrm>
          <a:prstGeom prst="can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507B443-26F2-4A7C-AD7C-7FCCCE83A106}"/>
              </a:ext>
            </a:extLst>
          </p:cNvPr>
          <p:cNvSpPr txBox="1"/>
          <p:nvPr/>
        </p:nvSpPr>
        <p:spPr>
          <a:xfrm>
            <a:off x="5333999" y="190102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25FB44C-9FB7-4A95-A9A5-7D1548824B30}"/>
              </a:ext>
            </a:extLst>
          </p:cNvPr>
          <p:cNvSpPr/>
          <p:nvPr/>
        </p:nvSpPr>
        <p:spPr>
          <a:xfrm>
            <a:off x="4743450" y="3429000"/>
            <a:ext cx="3505197" cy="2324100"/>
          </a:xfrm>
          <a:prstGeom prst="rect">
            <a:avLst/>
          </a:prstGeom>
          <a:noFill/>
          <a:ln w="222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45B8474-51AC-4885-B12C-9153B9D19907}"/>
              </a:ext>
            </a:extLst>
          </p:cNvPr>
          <p:cNvCxnSpPr>
            <a:stCxn id="74" idx="3"/>
            <a:endCxn id="76" idx="0"/>
          </p:cNvCxnSpPr>
          <p:nvPr/>
        </p:nvCxnSpPr>
        <p:spPr>
          <a:xfrm>
            <a:off x="5729287" y="2492406"/>
            <a:ext cx="766762" cy="93659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E9E751A-102B-4AA1-AC72-E5F44FFCEBB1}"/>
              </a:ext>
            </a:extLst>
          </p:cNvPr>
          <p:cNvCxnSpPr>
            <a:cxnSpLocks/>
            <a:stCxn id="76" idx="1"/>
            <a:endCxn id="49" idx="3"/>
          </p:cNvCxnSpPr>
          <p:nvPr/>
        </p:nvCxnSpPr>
        <p:spPr>
          <a:xfrm flipH="1">
            <a:off x="3648722" y="4591050"/>
            <a:ext cx="1094728" cy="75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Google Shape;555;p39">
            <a:extLst>
              <a:ext uri="{FF2B5EF4-FFF2-40B4-BE49-F238E27FC236}">
                <a16:creationId xmlns:a16="http://schemas.microsoft.com/office/drawing/2014/main" id="{E68D56C1-D6A9-4C68-80D0-FDFF08721411}"/>
              </a:ext>
            </a:extLst>
          </p:cNvPr>
          <p:cNvSpPr/>
          <p:nvPr/>
        </p:nvSpPr>
        <p:spPr>
          <a:xfrm>
            <a:off x="9838776" y="3539670"/>
            <a:ext cx="1153074" cy="2115490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bg2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AECB3FB-32C6-4B4F-ACF4-F0D6A19AC7F5}"/>
              </a:ext>
            </a:extLst>
          </p:cNvPr>
          <p:cNvSpPr txBox="1"/>
          <p:nvPr/>
        </p:nvSpPr>
        <p:spPr>
          <a:xfrm>
            <a:off x="10014383" y="4165176"/>
            <a:ext cx="857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</a:t>
            </a:r>
          </a:p>
          <a:p>
            <a:r>
              <a:rPr lang="en-US" dirty="0"/>
              <a:t>APP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1F32BB4-BB1D-402F-8BF6-570E7DFA7C44}"/>
              </a:ext>
            </a:extLst>
          </p:cNvPr>
          <p:cNvCxnSpPr>
            <a:cxnSpLocks/>
            <a:endCxn id="76" idx="3"/>
          </p:cNvCxnSpPr>
          <p:nvPr/>
        </p:nvCxnSpPr>
        <p:spPr>
          <a:xfrm flipH="1" flipV="1">
            <a:off x="8248647" y="4591050"/>
            <a:ext cx="1590129" cy="636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F61313A-403D-4A69-A4DA-C70DE3217E12}"/>
              </a:ext>
            </a:extLst>
          </p:cNvPr>
          <p:cNvSpPr txBox="1"/>
          <p:nvPr/>
        </p:nvSpPr>
        <p:spPr>
          <a:xfrm>
            <a:off x="5729287" y="3513723"/>
            <a:ext cx="191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 server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B58AEE0-7B47-41A2-A875-D0642DDDA746}"/>
              </a:ext>
            </a:extLst>
          </p:cNvPr>
          <p:cNvSpPr txBox="1"/>
          <p:nvPr/>
        </p:nvSpPr>
        <p:spPr>
          <a:xfrm>
            <a:off x="2245923" y="2782540"/>
            <a:ext cx="5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33E0912-BAA7-410B-9D22-20E2583AC129}"/>
              </a:ext>
            </a:extLst>
          </p:cNvPr>
          <p:cNvSpPr txBox="1"/>
          <p:nvPr/>
        </p:nvSpPr>
        <p:spPr>
          <a:xfrm>
            <a:off x="8775576" y="4123930"/>
            <a:ext cx="5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5F28401-DEB0-4D0A-993E-54892D00B0DA}"/>
              </a:ext>
            </a:extLst>
          </p:cNvPr>
          <p:cNvSpPr txBox="1"/>
          <p:nvPr/>
        </p:nvSpPr>
        <p:spPr>
          <a:xfrm>
            <a:off x="6048378" y="2651380"/>
            <a:ext cx="5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05DB43D-BC4E-44EE-9439-0891BA132D64}"/>
              </a:ext>
            </a:extLst>
          </p:cNvPr>
          <p:cNvSpPr txBox="1"/>
          <p:nvPr/>
        </p:nvSpPr>
        <p:spPr>
          <a:xfrm>
            <a:off x="3900627" y="4165176"/>
            <a:ext cx="5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F0BDD15-C2DF-4D4D-AC0E-F533C8D8E7BF}"/>
              </a:ext>
            </a:extLst>
          </p:cNvPr>
          <p:cNvSpPr/>
          <p:nvPr/>
        </p:nvSpPr>
        <p:spPr>
          <a:xfrm>
            <a:off x="10211673" y="554634"/>
            <a:ext cx="1078992" cy="54864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18361C9-3951-45D7-9820-D10E2A2675EF}"/>
              </a:ext>
            </a:extLst>
          </p:cNvPr>
          <p:cNvSpPr txBox="1"/>
          <p:nvPr/>
        </p:nvSpPr>
        <p:spPr>
          <a:xfrm>
            <a:off x="10336226" y="548648"/>
            <a:ext cx="82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eue Haas Grotesk Text Pro" panose="020B0604020202020204" pitchFamily="34" charset="0"/>
                <a:ea typeface="Segoe UI Black" panose="020B0A02040204020203" pitchFamily="34" charset="0"/>
                <a:cs typeface="Dubai" panose="020B0604020202020204" pitchFamily="34" charset="-78"/>
              </a:rPr>
              <a:t>RIBA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438E490-3CDA-4F0C-A567-946E40004DE9}"/>
              </a:ext>
            </a:extLst>
          </p:cNvPr>
          <p:cNvSpPr txBox="1"/>
          <p:nvPr/>
        </p:nvSpPr>
        <p:spPr>
          <a:xfrm>
            <a:off x="10211673" y="733314"/>
            <a:ext cx="1078992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50" dirty="0">
                <a:solidFill>
                  <a:schemeClr val="bg2">
                    <a:lumMod val="75000"/>
                  </a:schemeClr>
                </a:solidFill>
              </a:rPr>
              <a:t>Research</a:t>
            </a:r>
          </a:p>
        </p:txBody>
      </p:sp>
      <p:sp>
        <p:nvSpPr>
          <p:cNvPr id="98" name="Date Placeholder 97">
            <a:extLst>
              <a:ext uri="{FF2B5EF4-FFF2-40B4-BE49-F238E27FC236}">
                <a16:creationId xmlns:a16="http://schemas.microsoft.com/office/drawing/2014/main" id="{B4057661-7219-4712-9EDB-DAF9B7E20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9A7B5-5C32-4020-B780-CBE30B1BBDC8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99" name="Footer Placeholder 98">
            <a:extLst>
              <a:ext uri="{FF2B5EF4-FFF2-40B4-BE49-F238E27FC236}">
                <a16:creationId xmlns:a16="http://schemas.microsoft.com/office/drawing/2014/main" id="{002AE9E7-D680-450E-9AD8-6CC4CFD7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100" name="Slide Number Placeholder 99">
            <a:extLst>
              <a:ext uri="{FF2B5EF4-FFF2-40B4-BE49-F238E27FC236}">
                <a16:creationId xmlns:a16="http://schemas.microsoft.com/office/drawing/2014/main" id="{CA58EB03-AF8E-4BA4-886E-C79B33DD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296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0541C-FBD2-4A93-8144-CBB4F5883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2F22-09AA-47F4-BFB5-EFCC49ED53D1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E6EC4-EF99-4A51-9A35-EB1B8CC6D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A200C-2016-4DE6-A831-11B612D2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16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4AB3B3-6380-40C0-BDA8-A30068B7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DECDFB-A069-435B-8217-5E4DECDEA7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software's used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5E291F-F798-4F3F-B93C-FD5AB4D2B291}"/>
              </a:ext>
            </a:extLst>
          </p:cNvPr>
          <p:cNvSpPr txBox="1"/>
          <p:nvPr/>
        </p:nvSpPr>
        <p:spPr>
          <a:xfrm>
            <a:off x="609600" y="1982930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Backend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B8FDD0-9452-4939-8ED7-4FD76D6D8E76}"/>
              </a:ext>
            </a:extLst>
          </p:cNvPr>
          <p:cNvSpPr txBox="1"/>
          <p:nvPr/>
        </p:nvSpPr>
        <p:spPr>
          <a:xfrm>
            <a:off x="333375" y="2543175"/>
            <a:ext cx="3009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Python – 3.6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Django – 1.12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Chatterbot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Postgresql</a:t>
            </a:r>
            <a:r>
              <a:rPr lang="en-US" sz="2400" dirty="0"/>
              <a:t> –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MariaDB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Supporting libraries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DCF32E-D720-40A5-AA2E-AE604B3D9D36}"/>
              </a:ext>
            </a:extLst>
          </p:cNvPr>
          <p:cNvSpPr txBox="1"/>
          <p:nvPr/>
        </p:nvSpPr>
        <p:spPr>
          <a:xfrm>
            <a:off x="3665572" y="1982930"/>
            <a:ext cx="1935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Frontend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2ADB23-2AF3-4BAA-9ABB-398285D88E55}"/>
              </a:ext>
            </a:extLst>
          </p:cNvPr>
          <p:cNvSpPr txBox="1"/>
          <p:nvPr/>
        </p:nvSpPr>
        <p:spPr>
          <a:xfrm>
            <a:off x="3469533" y="2545325"/>
            <a:ext cx="1516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HTML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CSS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JQUERY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E554E5-F2F1-4D7B-AD51-F8F7A75BC61D}"/>
              </a:ext>
            </a:extLst>
          </p:cNvPr>
          <p:cNvSpPr/>
          <p:nvPr/>
        </p:nvSpPr>
        <p:spPr>
          <a:xfrm>
            <a:off x="831850" y="859664"/>
            <a:ext cx="1078992" cy="54864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DB6EEE-F98A-4420-952D-14FAD8CEA377}"/>
              </a:ext>
            </a:extLst>
          </p:cNvPr>
          <p:cNvSpPr txBox="1"/>
          <p:nvPr/>
        </p:nvSpPr>
        <p:spPr>
          <a:xfrm>
            <a:off x="958533" y="859664"/>
            <a:ext cx="82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eue Haas Grotesk Text Pro" panose="020B0604020202020204" pitchFamily="34" charset="0"/>
                <a:ea typeface="Segoe UI Black" panose="020B0A02040204020203" pitchFamily="34" charset="0"/>
                <a:cs typeface="Dubai" panose="020B0604020202020204" pitchFamily="34" charset="-78"/>
              </a:rPr>
              <a:t>RIBA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27290D-DF6B-44E0-B95E-27EBC8B18D9B}"/>
              </a:ext>
            </a:extLst>
          </p:cNvPr>
          <p:cNvSpPr txBox="1"/>
          <p:nvPr/>
        </p:nvSpPr>
        <p:spPr>
          <a:xfrm>
            <a:off x="831850" y="1038344"/>
            <a:ext cx="1078992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50" dirty="0">
                <a:solidFill>
                  <a:schemeClr val="bg2">
                    <a:lumMod val="75000"/>
                  </a:schemeClr>
                </a:solidFill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55388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0CA273-C969-4026-A9D2-5BE4373A7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2F22-09AA-47F4-BFB5-EFCC49ED53D1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4DB811-F4F2-4BF2-8C17-393B9143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A29E-18E8-4E6F-93FB-4CE71896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17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8C0D9A2-4F46-4892-BC3F-E8879418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 used by the chatbot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9BD754-A98F-4E59-B401-4F9ED55C3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4230" y="2096907"/>
            <a:ext cx="4473108" cy="569085"/>
          </a:xfrm>
        </p:spPr>
        <p:txBody>
          <a:bodyPr/>
          <a:lstStyle/>
          <a:p>
            <a:r>
              <a:rPr lang="en-US" dirty="0"/>
              <a:t>There are two main algorithm we considered for answering the queries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094BDB-DFD0-42CE-B94C-9CD0F43BC2EE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54093" y="3387053"/>
            <a:ext cx="4482996" cy="2432603"/>
          </a:xfrm>
        </p:spPr>
        <p:txBody>
          <a:bodyPr/>
          <a:lstStyle/>
          <a:p>
            <a:r>
              <a:rPr lang="en-US" dirty="0" err="1">
                <a:solidFill>
                  <a:schemeClr val="bg2">
                    <a:lumMod val="95000"/>
                  </a:schemeClr>
                </a:solidFill>
              </a:rPr>
              <a:t>Levenshtein</a:t>
            </a:r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 distance </a:t>
            </a:r>
            <a:r>
              <a:rPr lang="en-US" dirty="0"/>
              <a:t>– Is a string metric for measuring differences between two sequences . The </a:t>
            </a:r>
            <a:r>
              <a:rPr lang="en-US" dirty="0" err="1"/>
              <a:t>levenshtein</a:t>
            </a:r>
            <a:r>
              <a:rPr lang="en-US" dirty="0"/>
              <a:t> distance between two words is the minimum number of single character edits (i.e. insertions , deletions or substitutions) required to change one word into another.</a:t>
            </a:r>
          </a:p>
          <a:p>
            <a:r>
              <a:rPr lang="en-US" dirty="0"/>
              <a:t>Also called as edit distance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29F514-48AE-40B5-98F9-80416E52E6CB}"/>
              </a:ext>
            </a:extLst>
          </p:cNvPr>
          <p:cNvSpPr/>
          <p:nvPr/>
        </p:nvSpPr>
        <p:spPr>
          <a:xfrm>
            <a:off x="831850" y="859664"/>
            <a:ext cx="1078992" cy="54864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6BCF08-26BB-4ADC-955B-B13CFC5A5875}"/>
              </a:ext>
            </a:extLst>
          </p:cNvPr>
          <p:cNvSpPr txBox="1"/>
          <p:nvPr/>
        </p:nvSpPr>
        <p:spPr>
          <a:xfrm>
            <a:off x="958533" y="859664"/>
            <a:ext cx="82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eue Haas Grotesk Text Pro" panose="020B0604020202020204" pitchFamily="34" charset="0"/>
                <a:ea typeface="Segoe UI Black" panose="020B0A02040204020203" pitchFamily="34" charset="0"/>
                <a:cs typeface="Dubai" panose="020B0604020202020204" pitchFamily="34" charset="-78"/>
              </a:rPr>
              <a:t>RIBA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A84064-6868-43BF-B7A5-565406EF75D9}"/>
              </a:ext>
            </a:extLst>
          </p:cNvPr>
          <p:cNvSpPr txBox="1"/>
          <p:nvPr/>
        </p:nvSpPr>
        <p:spPr>
          <a:xfrm>
            <a:off x="831850" y="1038344"/>
            <a:ext cx="1078992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50" dirty="0">
                <a:solidFill>
                  <a:schemeClr val="bg2">
                    <a:lumMod val="75000"/>
                  </a:schemeClr>
                </a:solidFill>
              </a:rPr>
              <a:t>Research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B3EACE1-13CE-4127-9F7E-682DD551F1B7}"/>
              </a:ext>
            </a:extLst>
          </p:cNvPr>
          <p:cNvSpPr txBox="1">
            <a:spLocks/>
          </p:cNvSpPr>
          <p:nvPr/>
        </p:nvSpPr>
        <p:spPr>
          <a:xfrm>
            <a:off x="6327899" y="3387052"/>
            <a:ext cx="4482996" cy="243260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95000"/>
                  </a:schemeClr>
                </a:solidFill>
              </a:rPr>
              <a:t>Jaccard Index </a:t>
            </a:r>
            <a:r>
              <a:rPr lang="en-US" dirty="0"/>
              <a:t>– measures the similarity between finite sample sets.</a:t>
            </a:r>
          </a:p>
        </p:txBody>
      </p:sp>
    </p:spTree>
    <p:extLst>
      <p:ext uri="{BB962C8B-B14F-4D97-AF65-F5344CB8AC3E}">
        <p14:creationId xmlns:p14="http://schemas.microsoft.com/office/powerpoint/2010/main" val="206261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17FCC5-528A-4D08-A7C1-A506B4A0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2F22-09AA-47F4-BFB5-EFCC49ED53D1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FBDF2-D3DA-4FCD-A636-6DFFD0F6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0AD27-96F6-4740-B152-B771416A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18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10264A-FDFC-4A42-BAFF-3D2D69DE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Levenshtein</a:t>
            </a:r>
            <a:r>
              <a:rPr lang="en-US" dirty="0"/>
              <a:t> Distance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0D55588-4C3E-464F-A9D4-DBA185F19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303112"/>
              </p:ext>
            </p:extLst>
          </p:nvPr>
        </p:nvGraphicFramePr>
        <p:xfrm>
          <a:off x="8708993" y="3335602"/>
          <a:ext cx="3334608" cy="181047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67304">
                  <a:extLst>
                    <a:ext uri="{9D8B030D-6E8A-4147-A177-3AD203B41FA5}">
                      <a16:colId xmlns:a16="http://schemas.microsoft.com/office/drawing/2014/main" val="2089576998"/>
                    </a:ext>
                  </a:extLst>
                </a:gridCol>
                <a:gridCol w="1667304">
                  <a:extLst>
                    <a:ext uri="{9D8B030D-6E8A-4147-A177-3AD203B41FA5}">
                      <a16:colId xmlns:a16="http://schemas.microsoft.com/office/drawing/2014/main" val="3280020673"/>
                    </a:ext>
                  </a:extLst>
                </a:gridCol>
              </a:tblGrid>
              <a:tr h="905235">
                <a:tc>
                  <a:txBody>
                    <a:bodyPr/>
                    <a:lstStyle/>
                    <a:p>
                      <a:r>
                        <a:rPr lang="en-US" dirty="0"/>
                        <a:t>D(i-1, j-1)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D(i-1, j)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537211"/>
                  </a:ext>
                </a:extLst>
              </a:tr>
              <a:tr h="905235">
                <a:tc>
                  <a:txBody>
                    <a:bodyPr/>
                    <a:lstStyle/>
                    <a:p>
                      <a:r>
                        <a:rPr lang="en-US" dirty="0"/>
                        <a:t>D(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, j-1)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, j)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3930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E637984-9422-4ED9-9DCA-3C57FDAD1B0E}"/>
              </a:ext>
            </a:extLst>
          </p:cNvPr>
          <p:cNvSpPr txBox="1"/>
          <p:nvPr/>
        </p:nvSpPr>
        <p:spPr>
          <a:xfrm>
            <a:off x="955889" y="2095130"/>
            <a:ext cx="3129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: To calculate the </a:t>
            </a:r>
            <a:r>
              <a:rPr lang="en-US" dirty="0" err="1"/>
              <a:t>levenshtein</a:t>
            </a:r>
            <a:r>
              <a:rPr lang="en-US" dirty="0"/>
              <a:t> distance between the words “Lawn” and “flaw”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1AEE059-00DB-4977-8DB0-2DC869E8B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222588"/>
              </p:ext>
            </p:extLst>
          </p:nvPr>
        </p:nvGraphicFramePr>
        <p:xfrm>
          <a:off x="362998" y="3335602"/>
          <a:ext cx="8128002" cy="22250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525273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81734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4873098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940643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676855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24736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85000"/>
                            </a:schemeClr>
                          </a:solidFill>
                        </a:rPr>
                        <a:t>Row/Col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85000"/>
                            </a:schemeClr>
                          </a:solidFill>
                        </a:rPr>
                        <a:t>“”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85000"/>
                            </a:schemeClr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8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85000"/>
                            </a:schemeClr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85000"/>
                            </a:schemeClr>
                          </a:solidFill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887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225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8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04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0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8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40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496073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6546CC-212C-4C28-956B-FC2BE75E63D8}"/>
              </a:ext>
            </a:extLst>
          </p:cNvPr>
          <p:cNvCxnSpPr/>
          <p:nvPr/>
        </p:nvCxnSpPr>
        <p:spPr>
          <a:xfrm flipH="1" flipV="1">
            <a:off x="9579006" y="3701988"/>
            <a:ext cx="896644" cy="68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D83F44-407C-4E94-A011-6CA2E57F17B2}"/>
              </a:ext>
            </a:extLst>
          </p:cNvPr>
          <p:cNvCxnSpPr/>
          <p:nvPr/>
        </p:nvCxnSpPr>
        <p:spPr>
          <a:xfrm flipV="1">
            <a:off x="10475650" y="3634402"/>
            <a:ext cx="115410" cy="75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450884-5BF4-424A-8DE4-9A6D1FFAFFB6}"/>
              </a:ext>
            </a:extLst>
          </p:cNvPr>
          <p:cNvCxnSpPr/>
          <p:nvPr/>
        </p:nvCxnSpPr>
        <p:spPr>
          <a:xfrm flipH="1">
            <a:off x="9499107" y="4385569"/>
            <a:ext cx="976543" cy="7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71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676396-C21D-4B70-9D79-1F2D37C2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features ?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6CF779-081B-4E72-A319-7C38F36AC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2016" y="1625821"/>
            <a:ext cx="2188683" cy="416043"/>
          </a:xfrm>
        </p:spPr>
        <p:txBody>
          <a:bodyPr>
            <a:normAutofit fontScale="92500"/>
          </a:bodyPr>
          <a:lstStyle/>
          <a:p>
            <a:r>
              <a:rPr lang="en-US" dirty="0"/>
              <a:t>Features in android app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53FD6B-8708-4F80-AB59-4CDC512BB41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31850" y="2041864"/>
            <a:ext cx="4279233" cy="978408"/>
          </a:xfrm>
        </p:spPr>
        <p:txBody>
          <a:bodyPr wrap="square"/>
          <a:lstStyle/>
          <a:p>
            <a:r>
              <a:rPr lang="en-US" sz="4000" dirty="0"/>
              <a:t>Voice Interaction</a:t>
            </a:r>
            <a:endParaRPr lang="ru-RU" sz="40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09465A6-8E64-4808-BB8C-231EDE48919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31850" y="3272539"/>
            <a:ext cx="4720203" cy="978408"/>
          </a:xfrm>
        </p:spPr>
        <p:txBody>
          <a:bodyPr/>
          <a:lstStyle/>
          <a:p>
            <a:r>
              <a:rPr lang="en-US" sz="4000" dirty="0" err="1"/>
              <a:t>Hotword</a:t>
            </a:r>
            <a:r>
              <a:rPr lang="en-US" sz="4000" dirty="0"/>
              <a:t> detection</a:t>
            </a:r>
            <a:endParaRPr lang="ru-RU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9A383-0866-4407-8C26-55CD13DC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19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3E0F1-B897-4223-A3A2-2C081255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F6BAA2-E4F1-4057-8037-B984D995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A65A-A1A2-4659-BDE0-AF4ED47A2B16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70C869-2164-4A37-A9A7-4695A2A6E523}"/>
              </a:ext>
            </a:extLst>
          </p:cNvPr>
          <p:cNvSpPr/>
          <p:nvPr/>
        </p:nvSpPr>
        <p:spPr>
          <a:xfrm>
            <a:off x="831850" y="859664"/>
            <a:ext cx="1078992" cy="54864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A687EF-3378-40A4-9CB7-2849C193F586}"/>
              </a:ext>
            </a:extLst>
          </p:cNvPr>
          <p:cNvSpPr txBox="1"/>
          <p:nvPr/>
        </p:nvSpPr>
        <p:spPr>
          <a:xfrm>
            <a:off x="956403" y="853678"/>
            <a:ext cx="82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eue Haas Grotesk Text Pro" panose="020B0604020202020204" pitchFamily="34" charset="0"/>
                <a:ea typeface="Segoe UI Black" panose="020B0A02040204020203" pitchFamily="34" charset="0"/>
                <a:cs typeface="Dubai" panose="020B0604020202020204" pitchFamily="34" charset="-78"/>
              </a:rPr>
              <a:t>RIBA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957942-C3DB-4CA9-A8B1-18CDE57BE287}"/>
              </a:ext>
            </a:extLst>
          </p:cNvPr>
          <p:cNvSpPr txBox="1"/>
          <p:nvPr/>
        </p:nvSpPr>
        <p:spPr>
          <a:xfrm>
            <a:off x="831850" y="1038344"/>
            <a:ext cx="1078992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50" dirty="0">
                <a:solidFill>
                  <a:schemeClr val="bg2">
                    <a:lumMod val="75000"/>
                  </a:schemeClr>
                </a:solidFill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195343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BAA604-4433-42B4-B42E-C11DE42CE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400" y="2822815"/>
            <a:ext cx="3093323" cy="1212370"/>
          </a:xfrm>
        </p:spPr>
        <p:txBody>
          <a:bodyPr/>
          <a:lstStyle/>
          <a:p>
            <a:r>
              <a:rPr lang="en-US" sz="8000" dirty="0"/>
              <a:t>RIBA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2D645-07D8-4B50-BED9-AE423F6F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E5C4-5BEB-44A3-9BB8-19891E269F8D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760C3-42DD-4993-8FFA-F65EA375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E110A-EB24-418C-A7E4-0D2F1483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2</a:t>
            </a:fld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3E242F-5E8A-40F3-959E-01D3525818FD}"/>
              </a:ext>
            </a:extLst>
          </p:cNvPr>
          <p:cNvSpPr txBox="1"/>
          <p:nvPr/>
        </p:nvSpPr>
        <p:spPr>
          <a:xfrm>
            <a:off x="696896" y="852256"/>
            <a:ext cx="4110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What is a chatbot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DC3186-B612-40EA-8128-41DFE21C84D1}"/>
              </a:ext>
            </a:extLst>
          </p:cNvPr>
          <p:cNvSpPr txBox="1"/>
          <p:nvPr/>
        </p:nvSpPr>
        <p:spPr>
          <a:xfrm>
            <a:off x="778643" y="2618912"/>
            <a:ext cx="3686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Why a chatbot 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A4FDD-C74B-4C24-B7E4-EE5BC64169F7}"/>
              </a:ext>
            </a:extLst>
          </p:cNvPr>
          <p:cNvSpPr txBox="1"/>
          <p:nvPr/>
        </p:nvSpPr>
        <p:spPr>
          <a:xfrm>
            <a:off x="696896" y="4412200"/>
            <a:ext cx="5399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What change will it make 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9E75A6-413C-4C1D-9B5C-66A770407781}"/>
              </a:ext>
            </a:extLst>
          </p:cNvPr>
          <p:cNvSpPr/>
          <p:nvPr/>
        </p:nvSpPr>
        <p:spPr>
          <a:xfrm>
            <a:off x="9667742" y="858242"/>
            <a:ext cx="1078992" cy="54864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7F2EA5-B2DD-4E97-85BE-903A5CAF35C2}"/>
              </a:ext>
            </a:extLst>
          </p:cNvPr>
          <p:cNvSpPr txBox="1"/>
          <p:nvPr/>
        </p:nvSpPr>
        <p:spPr>
          <a:xfrm>
            <a:off x="9792295" y="852256"/>
            <a:ext cx="82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eue Haas Grotesk Text Pro" panose="020B0604020202020204" pitchFamily="34" charset="0"/>
                <a:ea typeface="Segoe UI Black" panose="020B0A02040204020203" pitchFamily="34" charset="0"/>
                <a:cs typeface="Dubai" panose="020B0604020202020204" pitchFamily="34" charset="-78"/>
              </a:rPr>
              <a:t>RIBA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8A83A9-CAF0-4F3B-8510-AA18CF261AA4}"/>
              </a:ext>
            </a:extLst>
          </p:cNvPr>
          <p:cNvSpPr txBox="1"/>
          <p:nvPr/>
        </p:nvSpPr>
        <p:spPr>
          <a:xfrm>
            <a:off x="9667742" y="1036922"/>
            <a:ext cx="1078992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50" dirty="0">
                <a:solidFill>
                  <a:schemeClr val="bg2">
                    <a:lumMod val="75000"/>
                  </a:schemeClr>
                </a:solidFill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345346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676396-C21D-4B70-9D79-1F2D37C2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RIBA Do ?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6CF779-081B-4E72-A319-7C38F36AC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2016" y="1625821"/>
            <a:ext cx="2188683" cy="416043"/>
          </a:xfrm>
        </p:spPr>
        <p:txBody>
          <a:bodyPr>
            <a:normAutofit/>
          </a:bodyPr>
          <a:lstStyle/>
          <a:p>
            <a:r>
              <a:rPr lang="en-US" dirty="0"/>
              <a:t>Various functionalities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E943C05-E8A8-4207-AB61-8217865756B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778643" y="2293663"/>
            <a:ext cx="2417317" cy="671479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Basic calculations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0B38FE9-8092-4507-832E-F26E6C7B971B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778643" y="3071480"/>
            <a:ext cx="3154165" cy="569087"/>
          </a:xfrm>
        </p:spPr>
        <p:txBody>
          <a:bodyPr/>
          <a:lstStyle/>
          <a:p>
            <a:pPr marL="342900" indent="-3429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Ask information about college</a:t>
            </a:r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D9668B5-C557-4960-A190-E6D7AB94F51D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4085692" y="2293663"/>
            <a:ext cx="2963177" cy="569087"/>
          </a:xfrm>
        </p:spPr>
        <p:txBody>
          <a:bodyPr>
            <a:normAutofit/>
          </a:bodyPr>
          <a:lstStyle/>
          <a:p>
            <a:r>
              <a:rPr lang="en-US" sz="2400" b="1" dirty="0"/>
              <a:t>What is 5 plus seven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9A383-0866-4407-8C26-55CD13DC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20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3E0F1-B897-4223-A3A2-2C081255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F6BAA2-E4F1-4057-8037-B984D995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14A9-8E3F-4C91-8270-08FC6BAFA133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70C869-2164-4A37-A9A7-4695A2A6E523}"/>
              </a:ext>
            </a:extLst>
          </p:cNvPr>
          <p:cNvSpPr/>
          <p:nvPr/>
        </p:nvSpPr>
        <p:spPr>
          <a:xfrm>
            <a:off x="831850" y="859664"/>
            <a:ext cx="1078992" cy="54864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A687EF-3378-40A4-9CB7-2849C193F586}"/>
              </a:ext>
            </a:extLst>
          </p:cNvPr>
          <p:cNvSpPr txBox="1"/>
          <p:nvPr/>
        </p:nvSpPr>
        <p:spPr>
          <a:xfrm>
            <a:off x="956403" y="853678"/>
            <a:ext cx="82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eue Haas Grotesk Text Pro" panose="020B0604020202020204" pitchFamily="34" charset="0"/>
                <a:ea typeface="Segoe UI Black" panose="020B0A02040204020203" pitchFamily="34" charset="0"/>
                <a:cs typeface="Dubai" panose="020B0604020202020204" pitchFamily="34" charset="-78"/>
              </a:rPr>
              <a:t>RIBA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957942-C3DB-4CA9-A8B1-18CDE57BE287}"/>
              </a:ext>
            </a:extLst>
          </p:cNvPr>
          <p:cNvSpPr txBox="1"/>
          <p:nvPr/>
        </p:nvSpPr>
        <p:spPr>
          <a:xfrm>
            <a:off x="831850" y="1038344"/>
            <a:ext cx="1078992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50" dirty="0">
                <a:solidFill>
                  <a:schemeClr val="bg2">
                    <a:lumMod val="75000"/>
                  </a:schemeClr>
                </a:solidFill>
              </a:rPr>
              <a:t>Research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CAE2B32B-0DC4-4916-9E5B-5B4B980DF9AB}"/>
              </a:ext>
            </a:extLst>
          </p:cNvPr>
          <p:cNvSpPr txBox="1">
            <a:spLocks/>
          </p:cNvSpPr>
          <p:nvPr/>
        </p:nvSpPr>
        <p:spPr>
          <a:xfrm>
            <a:off x="4085692" y="3071479"/>
            <a:ext cx="5120452" cy="5690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Who is the HOD of CSE department 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6E8AFA-2AE1-4294-9411-64AB40279E4D}"/>
              </a:ext>
            </a:extLst>
          </p:cNvPr>
          <p:cNvSpPr txBox="1"/>
          <p:nvPr/>
        </p:nvSpPr>
        <p:spPr>
          <a:xfrm>
            <a:off x="663441" y="3970625"/>
            <a:ext cx="3446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2"/>
                </a:solidFill>
                <a:latin typeface="+mj-lt"/>
              </a:rPr>
              <a:t>Know about your marks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FB5037F1-4A89-4CFC-AE91-41EE584DFF21}"/>
              </a:ext>
            </a:extLst>
          </p:cNvPr>
          <p:cNvSpPr txBox="1">
            <a:spLocks/>
          </p:cNvSpPr>
          <p:nvPr/>
        </p:nvSpPr>
        <p:spPr>
          <a:xfrm>
            <a:off x="4085691" y="3986122"/>
            <a:ext cx="5120452" cy="5690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What are my marks/Grades ?</a:t>
            </a:r>
          </a:p>
        </p:txBody>
      </p:sp>
    </p:spTree>
    <p:extLst>
      <p:ext uri="{BB962C8B-B14F-4D97-AF65-F5344CB8AC3E}">
        <p14:creationId xmlns:p14="http://schemas.microsoft.com/office/powerpoint/2010/main" val="212401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2" grpId="0" build="p"/>
      <p:bldP spid="24" grpId="0"/>
      <p:bldP spid="25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E173A8-544A-4532-A9FD-35E7ABB4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AC74-CE56-43D5-B8D8-65FB06531005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FAB37-ED01-439E-93A7-AA0D8FD1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4323D-F59B-4E30-80C5-41F5F000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21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316DC3-9BC4-40D4-BC9E-F033C673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9D8C9C-DC6E-4756-9D7A-F3FFC6274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Implementations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F7759F4-DEE6-4FAD-AA35-370EE17E4B2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7451" y="2257083"/>
            <a:ext cx="5945292" cy="978408"/>
          </a:xfrm>
        </p:spPr>
        <p:txBody>
          <a:bodyPr/>
          <a:lstStyle/>
          <a:p>
            <a:r>
              <a:rPr lang="en-US" sz="4000" dirty="0"/>
              <a:t>Evolving AI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43FE430-ADED-42F7-A0F6-71A0A476ADE0}"/>
              </a:ext>
            </a:extLst>
          </p:cNvPr>
          <p:cNvSpPr txBox="1">
            <a:spLocks/>
          </p:cNvSpPr>
          <p:nvPr/>
        </p:nvSpPr>
        <p:spPr>
          <a:xfrm>
            <a:off x="677451" y="3377549"/>
            <a:ext cx="9981093" cy="978408"/>
          </a:xfrm>
          <a:prstGeom prst="rect">
            <a:avLst/>
          </a:prstGeom>
          <a:ln w="6350"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7000" b="1" kern="1200">
                <a:ln w="6350">
                  <a:solidFill>
                    <a:schemeClr val="tx1"/>
                  </a:solidFill>
                </a:ln>
                <a:noFill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Integration with Smart Speakers 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89CAE46-FCEF-42D4-86AD-46E02E792904}"/>
              </a:ext>
            </a:extLst>
          </p:cNvPr>
          <p:cNvSpPr txBox="1">
            <a:spLocks/>
          </p:cNvSpPr>
          <p:nvPr/>
        </p:nvSpPr>
        <p:spPr>
          <a:xfrm>
            <a:off x="677451" y="4498015"/>
            <a:ext cx="5945292" cy="978408"/>
          </a:xfrm>
          <a:prstGeom prst="rect">
            <a:avLst/>
          </a:prstGeom>
          <a:ln w="6350"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7000" b="1" kern="1200">
                <a:ln w="6350">
                  <a:solidFill>
                    <a:schemeClr val="tx1"/>
                  </a:solidFill>
                </a:ln>
                <a:noFill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Several other skills </a:t>
            </a:r>
          </a:p>
        </p:txBody>
      </p:sp>
    </p:spTree>
    <p:extLst>
      <p:ext uri="{BB962C8B-B14F-4D97-AF65-F5344CB8AC3E}">
        <p14:creationId xmlns:p14="http://schemas.microsoft.com/office/powerpoint/2010/main" val="351989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3042-5AE0-45BE-ADF7-928C67A0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</a:t>
            </a:r>
            <a:br>
              <a:rPr lang="en-US" dirty="0"/>
            </a:br>
            <a:r>
              <a:rPr lang="en-US" dirty="0"/>
              <a:t>TEAM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3D066-07CC-49FB-90CA-1E6E642FD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DOLOR SIT AMET, CONSECTETUER ADIPISCING ELIT. MAECENAS PORTTITOR</a:t>
            </a:r>
          </a:p>
        </p:txBody>
      </p:sp>
      <p:pic>
        <p:nvPicPr>
          <p:cNvPr id="23" name="Picture Placeholder 22" descr="Team member photo">
            <a:extLst>
              <a:ext uri="{FF2B5EF4-FFF2-40B4-BE49-F238E27FC236}">
                <a16:creationId xmlns:a16="http://schemas.microsoft.com/office/drawing/2014/main" id="{BCDA0AB9-D2F0-43F7-8A11-F5E9906191F8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F98AF3-5CC0-4C1C-95C8-7080E8F227A0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r>
              <a:rPr lang="en-US" dirty="0"/>
              <a:t>Angelica</a:t>
            </a:r>
            <a:br>
              <a:rPr lang="en-US" dirty="0"/>
            </a:br>
            <a:r>
              <a:rPr lang="en-US" dirty="0"/>
              <a:t>Astrom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5DB19C-E7A8-45AA-8650-827149D84F2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/>
          <a:lstStyle/>
          <a:p>
            <a:r>
              <a:rPr lang="en-US" dirty="0"/>
              <a:t>Team Member Title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211C21-F618-450D-80B7-ADC8416BF85A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>
            <a:normAutofit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</a:t>
            </a:r>
          </a:p>
        </p:txBody>
      </p:sp>
      <p:pic>
        <p:nvPicPr>
          <p:cNvPr id="25" name="Picture Placeholder 24" descr="Team member photo">
            <a:extLst>
              <a:ext uri="{FF2B5EF4-FFF2-40B4-BE49-F238E27FC236}">
                <a16:creationId xmlns:a16="http://schemas.microsoft.com/office/drawing/2014/main" id="{266E5B63-726C-4BAE-818C-574FCAA7C4B9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D997D53-CF01-4DFB-BF60-A1C0E441E3ED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/>
          <a:lstStyle/>
          <a:p>
            <a:r>
              <a:rPr lang="en-US" dirty="0"/>
              <a:t>Ian</a:t>
            </a:r>
            <a:br>
              <a:rPr lang="en-US" dirty="0"/>
            </a:br>
            <a:r>
              <a:rPr lang="en-US" dirty="0"/>
              <a:t>Hansson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5DD6C0-4657-481E-B5A8-0B444B50E5E8}"/>
              </a:ext>
            </a:extLst>
          </p:cNvPr>
          <p:cNvSpPr>
            <a:spLocks noGrp="1"/>
          </p:cNvSpPr>
          <p:nvPr>
            <p:ph type="body" idx="40"/>
          </p:nvPr>
        </p:nvSpPr>
        <p:spPr/>
        <p:txBody>
          <a:bodyPr/>
          <a:lstStyle/>
          <a:p>
            <a:r>
              <a:rPr lang="en-US" dirty="0"/>
              <a:t>Team Member Title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BF18825-3673-4E2F-9474-F09020A67442}"/>
              </a:ext>
            </a:extLst>
          </p:cNvPr>
          <p:cNvSpPr>
            <a:spLocks noGrp="1"/>
          </p:cNvSpPr>
          <p:nvPr>
            <p:ph type="body" idx="39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</a:t>
            </a:r>
          </a:p>
        </p:txBody>
      </p:sp>
      <p:pic>
        <p:nvPicPr>
          <p:cNvPr id="27" name="Picture Placeholder 26" descr="Team member photo">
            <a:extLst>
              <a:ext uri="{FF2B5EF4-FFF2-40B4-BE49-F238E27FC236}">
                <a16:creationId xmlns:a16="http://schemas.microsoft.com/office/drawing/2014/main" id="{9DA5D71E-B63C-4740-816D-8CDEE14F11DF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CF8C6EE-D14B-4593-90D6-CA24946F3DC4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/>
          <a:lstStyle/>
          <a:p>
            <a:r>
              <a:rPr lang="en-US" dirty="0"/>
              <a:t>Jens</a:t>
            </a:r>
            <a:br>
              <a:rPr lang="en-US" dirty="0"/>
            </a:br>
            <a:r>
              <a:rPr lang="en-US" dirty="0"/>
              <a:t>Martensson</a:t>
            </a:r>
            <a:endParaRPr lang="ru-R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74B00A8-C634-4ADE-8407-B48B655AD7CB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/>
          <a:lstStyle/>
          <a:p>
            <a:r>
              <a:rPr lang="en-US" dirty="0"/>
              <a:t>Team Member Title</a:t>
            </a:r>
            <a:endParaRPr lang="ru-RU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81294A-CAF6-4165-AEDE-DAEA7D37245F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B9258-160D-4BB3-A188-7E7AF286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22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BF718-7BC2-4E24-9402-487DFCC2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F124E-AEC7-4C29-BD76-3837B6D8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1FBC-20AA-4563-ABA2-EE3A325ABC6F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CCAA9B-95B7-4139-A683-9B0D139FECCA}"/>
              </a:ext>
            </a:extLst>
          </p:cNvPr>
          <p:cNvSpPr/>
          <p:nvPr/>
        </p:nvSpPr>
        <p:spPr>
          <a:xfrm>
            <a:off x="831850" y="859664"/>
            <a:ext cx="1078992" cy="54864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209BC2-C523-4D54-AB0F-D0BF2FB1FD2D}"/>
              </a:ext>
            </a:extLst>
          </p:cNvPr>
          <p:cNvSpPr txBox="1"/>
          <p:nvPr/>
        </p:nvSpPr>
        <p:spPr>
          <a:xfrm>
            <a:off x="958533" y="859664"/>
            <a:ext cx="82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eue Haas Grotesk Text Pro" panose="020B0604020202020204" pitchFamily="34" charset="0"/>
                <a:ea typeface="Segoe UI Black" panose="020B0A02040204020203" pitchFamily="34" charset="0"/>
                <a:cs typeface="Dubai" panose="020B0604020202020204" pitchFamily="34" charset="-78"/>
              </a:rPr>
              <a:t>RIBA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7EEAA1-010E-49E9-BE9F-726825E296AA}"/>
              </a:ext>
            </a:extLst>
          </p:cNvPr>
          <p:cNvSpPr txBox="1"/>
          <p:nvPr/>
        </p:nvSpPr>
        <p:spPr>
          <a:xfrm>
            <a:off x="831850" y="1038344"/>
            <a:ext cx="1078992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50" dirty="0">
                <a:solidFill>
                  <a:schemeClr val="bg2">
                    <a:lumMod val="75000"/>
                  </a:schemeClr>
                </a:solidFill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358137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221DE2-465E-4B89-BDBB-17EC72793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RIBA – A Chatbot for REC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9E6494-1485-4A3D-8CD3-31B5FAC1689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It can answer users for common queries related to the college</a:t>
            </a:r>
          </a:p>
          <a:p>
            <a:r>
              <a:rPr lang="en-US" dirty="0"/>
              <a:t>It can provide marks details to users in Realtime.</a:t>
            </a:r>
          </a:p>
          <a:p>
            <a:r>
              <a:rPr lang="en-US" dirty="0"/>
              <a:t>It can help serve as an Personal assistant to the users.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2CBFD-8EB3-4D94-8FDF-C4198EF1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C7CD0-CDEF-499B-929F-253562EB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B2FE-B8AE-4A06-8A1D-C2A22999918F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F0368F-391A-47BB-9FCD-633B782DDFF3}"/>
              </a:ext>
            </a:extLst>
          </p:cNvPr>
          <p:cNvSpPr/>
          <p:nvPr/>
        </p:nvSpPr>
        <p:spPr>
          <a:xfrm>
            <a:off x="831850" y="859664"/>
            <a:ext cx="1078992" cy="54864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44E396-AB1D-4690-8585-5EDB7A8C2CDD}"/>
              </a:ext>
            </a:extLst>
          </p:cNvPr>
          <p:cNvSpPr txBox="1"/>
          <p:nvPr/>
        </p:nvSpPr>
        <p:spPr>
          <a:xfrm>
            <a:off x="958533" y="859664"/>
            <a:ext cx="82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eue Haas Grotesk Text Pro" panose="020B0604020202020204" pitchFamily="34" charset="0"/>
                <a:ea typeface="Segoe UI Black" panose="020B0A02040204020203" pitchFamily="34" charset="0"/>
                <a:cs typeface="Dubai" panose="020B0604020202020204" pitchFamily="34" charset="-78"/>
              </a:rPr>
              <a:t>RIBA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5BA35F-7490-4C88-9E62-0D12B2AACD22}"/>
              </a:ext>
            </a:extLst>
          </p:cNvPr>
          <p:cNvSpPr txBox="1"/>
          <p:nvPr/>
        </p:nvSpPr>
        <p:spPr>
          <a:xfrm>
            <a:off x="831850" y="1038344"/>
            <a:ext cx="1078992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50" dirty="0">
                <a:solidFill>
                  <a:schemeClr val="bg2">
                    <a:lumMod val="75000"/>
                  </a:schemeClr>
                </a:solidFill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20223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Jayapraveen</a:t>
            </a:r>
            <a:r>
              <a:rPr lang="en-US" dirty="0"/>
              <a:t> AR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2C39EE-B4D3-4E49-BF2C-871A33509C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Phone: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3DB312C-BF94-484C-BB02-2534E26CEC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9042616330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3C87786-C7F5-4B45-904D-00CC865572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Email: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8E60535-F276-49C5-9346-D536D6899F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1850" y="4650785"/>
            <a:ext cx="5264150" cy="364479"/>
          </a:xfrm>
        </p:spPr>
        <p:txBody>
          <a:bodyPr/>
          <a:lstStyle/>
          <a:p>
            <a:r>
              <a:rPr lang="en-US" dirty="0"/>
              <a:t>Jayapraveen.ar.2015.cse@rajalakshmi.edu.in</a:t>
            </a:r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5395049-FB9C-455B-8DCA-4BD0D35F1D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Website: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55212BC-6862-4B56-B856-7A97BBD3D4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http://www.jayapraveenar.me</a:t>
            </a:r>
          </a:p>
        </p:txBody>
      </p:sp>
      <p:pic>
        <p:nvPicPr>
          <p:cNvPr id="15" name="Picture Placeholder 14" descr="Abstract background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AC31E-5B23-41AB-9DEE-867B0F2E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D1B2-6553-4BB4-AC44-F7657F6C33AA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09A2D-AB81-47CB-B7C2-18DA8246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711F5-212E-4FE5-B09C-31CA2881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24</a:t>
            </a:fld>
            <a:endParaRPr lang="ru-R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D11AA6-B80C-4152-805D-345A2E40BF45}"/>
              </a:ext>
            </a:extLst>
          </p:cNvPr>
          <p:cNvSpPr/>
          <p:nvPr/>
        </p:nvSpPr>
        <p:spPr>
          <a:xfrm>
            <a:off x="831850" y="859664"/>
            <a:ext cx="1078992" cy="54864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3BEFC5-0E72-46F1-9A69-2281937C0AE6}"/>
              </a:ext>
            </a:extLst>
          </p:cNvPr>
          <p:cNvSpPr txBox="1"/>
          <p:nvPr/>
        </p:nvSpPr>
        <p:spPr>
          <a:xfrm>
            <a:off x="958533" y="859664"/>
            <a:ext cx="82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eue Haas Grotesk Text Pro" panose="020B0604020202020204" pitchFamily="34" charset="0"/>
                <a:ea typeface="Segoe UI Black" panose="020B0A02040204020203" pitchFamily="34" charset="0"/>
                <a:cs typeface="Dubai" panose="020B0604020202020204" pitchFamily="34" charset="-78"/>
              </a:rPr>
              <a:t>RIBA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9B3260-E116-4AB3-B741-656E33918F0A}"/>
              </a:ext>
            </a:extLst>
          </p:cNvPr>
          <p:cNvSpPr txBox="1"/>
          <p:nvPr/>
        </p:nvSpPr>
        <p:spPr>
          <a:xfrm>
            <a:off x="831850" y="1038344"/>
            <a:ext cx="1078992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50" dirty="0">
                <a:solidFill>
                  <a:schemeClr val="bg2">
                    <a:lumMod val="75000"/>
                  </a:schemeClr>
                </a:solidFill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BCAB2DE-EF98-46F8-A621-2E1A6624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ru-RU" dirty="0"/>
          </a:p>
        </p:txBody>
      </p:sp>
      <p:pic>
        <p:nvPicPr>
          <p:cNvPr id="11" name="Picture Placeholder 10" descr="Abstract background">
            <a:extLst>
              <a:ext uri="{FF2B5EF4-FFF2-40B4-BE49-F238E27FC236}">
                <a16:creationId xmlns:a16="http://schemas.microsoft.com/office/drawing/2014/main" id="{FBF9093D-0565-48ED-AA9F-AE0E349471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7986C-983F-481D-81FB-E03E9127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25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F236F-BB92-408F-9A08-D5576EB5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55721-47F2-4ED5-B964-D4332938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035B-02E4-4B6B-B762-A86C809AD5D0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D2279D-365B-4EF8-B2BD-CD21B1C705FA}"/>
              </a:ext>
            </a:extLst>
          </p:cNvPr>
          <p:cNvSpPr/>
          <p:nvPr/>
        </p:nvSpPr>
        <p:spPr>
          <a:xfrm>
            <a:off x="831850" y="859664"/>
            <a:ext cx="1078992" cy="54864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ACBB45-FE93-4464-92B1-BAB649EF039D}"/>
              </a:ext>
            </a:extLst>
          </p:cNvPr>
          <p:cNvSpPr txBox="1"/>
          <p:nvPr/>
        </p:nvSpPr>
        <p:spPr>
          <a:xfrm>
            <a:off x="958533" y="859664"/>
            <a:ext cx="82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eue Haas Grotesk Text Pro" panose="020B0604020202020204" pitchFamily="34" charset="0"/>
                <a:ea typeface="Segoe UI Black" panose="020B0A02040204020203" pitchFamily="34" charset="0"/>
                <a:cs typeface="Dubai" panose="020B0604020202020204" pitchFamily="34" charset="-78"/>
              </a:rPr>
              <a:t>RIBA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1E514A-8415-4CA6-BF23-26BFF4633670}"/>
              </a:ext>
            </a:extLst>
          </p:cNvPr>
          <p:cNvSpPr txBox="1"/>
          <p:nvPr/>
        </p:nvSpPr>
        <p:spPr>
          <a:xfrm>
            <a:off x="831850" y="1038344"/>
            <a:ext cx="1078992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50" dirty="0">
                <a:solidFill>
                  <a:schemeClr val="bg2">
                    <a:lumMod val="75000"/>
                  </a:schemeClr>
                </a:solidFill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68931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F344479-EFBA-4FDD-B398-9512B44C5D8A}"/>
              </a:ext>
            </a:extLst>
          </p:cNvPr>
          <p:cNvSpPr/>
          <p:nvPr/>
        </p:nvSpPr>
        <p:spPr>
          <a:xfrm>
            <a:off x="303160" y="4686908"/>
            <a:ext cx="2902998" cy="1766657"/>
          </a:xfrm>
          <a:prstGeom prst="rect">
            <a:avLst/>
          </a:prstGeom>
          <a:noFill/>
          <a:ln w="222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107950">
                <a:solidFill>
                  <a:schemeClr val="tx1"/>
                </a:solidFill>
              </a:ln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5D1A32-24CA-47EA-B913-38D009EB0574}"/>
              </a:ext>
            </a:extLst>
          </p:cNvPr>
          <p:cNvSpPr/>
          <p:nvPr/>
        </p:nvSpPr>
        <p:spPr>
          <a:xfrm>
            <a:off x="679353" y="5010905"/>
            <a:ext cx="2130641" cy="1127464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FB3183-0B15-4CDF-89EA-1EB27680144B}"/>
              </a:ext>
            </a:extLst>
          </p:cNvPr>
          <p:cNvSpPr/>
          <p:nvPr/>
        </p:nvSpPr>
        <p:spPr>
          <a:xfrm>
            <a:off x="1085506" y="5305385"/>
            <a:ext cx="1278385" cy="48411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AFF524-F8C5-4AC1-88A1-4D0391D9A302}"/>
              </a:ext>
            </a:extLst>
          </p:cNvPr>
          <p:cNvSpPr txBox="1"/>
          <p:nvPr/>
        </p:nvSpPr>
        <p:spPr>
          <a:xfrm>
            <a:off x="1115468" y="5358122"/>
            <a:ext cx="127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Chatterbot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FAC9C9-F4E9-4A8B-8A75-BD20A17BFD73}"/>
              </a:ext>
            </a:extLst>
          </p:cNvPr>
          <p:cNvSpPr txBox="1"/>
          <p:nvPr/>
        </p:nvSpPr>
        <p:spPr>
          <a:xfrm>
            <a:off x="1278594" y="4956515"/>
            <a:ext cx="89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Django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6F8DEB-BBA8-4606-8C66-7940FE0F9F66}"/>
              </a:ext>
            </a:extLst>
          </p:cNvPr>
          <p:cNvSpPr txBox="1"/>
          <p:nvPr/>
        </p:nvSpPr>
        <p:spPr>
          <a:xfrm>
            <a:off x="1308556" y="4661177"/>
            <a:ext cx="89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Heroku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AFA4579-B8AE-40BA-82C7-E526AC737E4D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754660" y="2170642"/>
            <a:ext cx="0" cy="249053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FDCE1C-C5C9-4577-B3ED-E38A83DED700}"/>
              </a:ext>
            </a:extLst>
          </p:cNvPr>
          <p:cNvSpPr txBox="1"/>
          <p:nvPr/>
        </p:nvSpPr>
        <p:spPr>
          <a:xfrm>
            <a:off x="933466" y="761214"/>
            <a:ext cx="1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Frontend site</a:t>
            </a:r>
          </a:p>
        </p:txBody>
      </p:sp>
      <p:grpSp>
        <p:nvGrpSpPr>
          <p:cNvPr id="31" name="Google Shape;556;p39">
            <a:extLst>
              <a:ext uri="{FF2B5EF4-FFF2-40B4-BE49-F238E27FC236}">
                <a16:creationId xmlns:a16="http://schemas.microsoft.com/office/drawing/2014/main" id="{0E23AC03-7C1C-4B4E-B63A-BBFC46DC4FD2}"/>
              </a:ext>
            </a:extLst>
          </p:cNvPr>
          <p:cNvGrpSpPr/>
          <p:nvPr/>
        </p:nvGrpSpPr>
        <p:grpSpPr>
          <a:xfrm>
            <a:off x="448787" y="266405"/>
            <a:ext cx="2611744" cy="1888100"/>
            <a:chOff x="2583100" y="2973775"/>
            <a:chExt cx="461550" cy="437200"/>
          </a:xfrm>
        </p:grpSpPr>
        <p:sp>
          <p:nvSpPr>
            <p:cNvPr id="32" name="Google Shape;557;p39">
              <a:extLst>
                <a:ext uri="{FF2B5EF4-FFF2-40B4-BE49-F238E27FC236}">
                  <a16:creationId xmlns:a16="http://schemas.microsoft.com/office/drawing/2014/main" id="{C09B1C7A-4B29-4B0F-B648-D1C961211D34}"/>
                </a:ext>
              </a:extLst>
            </p:cNvPr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>
                    <a:lumMod val="85000"/>
                  </a:schemeClr>
                </a:solidFill>
              </a:endParaRPr>
            </a:p>
          </p:txBody>
        </p:sp>
        <p:sp>
          <p:nvSpPr>
            <p:cNvPr id="33" name="Google Shape;558;p39">
              <a:extLst>
                <a:ext uri="{FF2B5EF4-FFF2-40B4-BE49-F238E27FC236}">
                  <a16:creationId xmlns:a16="http://schemas.microsoft.com/office/drawing/2014/main" id="{38D20A1B-1400-4A16-9203-D37837CFB8F1}"/>
                </a:ext>
              </a:extLst>
            </p:cNvPr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>
                    <a:lumMod val="85000"/>
                  </a:schemeClr>
                </a:solidFill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A896A1A-7109-4CA0-87E8-AA63DF90E4EE}"/>
              </a:ext>
            </a:extLst>
          </p:cNvPr>
          <p:cNvSpPr/>
          <p:nvPr/>
        </p:nvSpPr>
        <p:spPr>
          <a:xfrm>
            <a:off x="5243328" y="5110548"/>
            <a:ext cx="1634143" cy="1233811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528B1D-4191-45BC-AA1E-608B9F2D9B2B}"/>
              </a:ext>
            </a:extLst>
          </p:cNvPr>
          <p:cNvSpPr txBox="1"/>
          <p:nvPr/>
        </p:nvSpPr>
        <p:spPr>
          <a:xfrm>
            <a:off x="5295135" y="5082870"/>
            <a:ext cx="1666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Authentication, Authorization,</a:t>
            </a:r>
          </a:p>
          <a:p>
            <a:r>
              <a:rPr lang="en-US" dirty="0"/>
              <a:t>Accounting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36C258-8D5F-43B5-8BD7-8294E35AFEB1}"/>
              </a:ext>
            </a:extLst>
          </p:cNvPr>
          <p:cNvSpPr/>
          <p:nvPr/>
        </p:nvSpPr>
        <p:spPr>
          <a:xfrm>
            <a:off x="7263542" y="5373007"/>
            <a:ext cx="828675" cy="832984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A371E0-EA6E-460C-B809-765710122E5B}"/>
              </a:ext>
            </a:extLst>
          </p:cNvPr>
          <p:cNvSpPr txBox="1"/>
          <p:nvPr/>
        </p:nvSpPr>
        <p:spPr>
          <a:xfrm>
            <a:off x="7347785" y="5404287"/>
            <a:ext cx="82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parser</a:t>
            </a:r>
          </a:p>
        </p:txBody>
      </p:sp>
      <p:sp>
        <p:nvSpPr>
          <p:cNvPr id="38" name="Cylinder 37">
            <a:extLst>
              <a:ext uri="{FF2B5EF4-FFF2-40B4-BE49-F238E27FC236}">
                <a16:creationId xmlns:a16="http://schemas.microsoft.com/office/drawing/2014/main" id="{B420C0AC-4CCB-46A2-8ECB-D626034CBDD0}"/>
              </a:ext>
            </a:extLst>
          </p:cNvPr>
          <p:cNvSpPr/>
          <p:nvPr/>
        </p:nvSpPr>
        <p:spPr>
          <a:xfrm>
            <a:off x="6265031" y="1501842"/>
            <a:ext cx="1009644" cy="990600"/>
          </a:xfrm>
          <a:prstGeom prst="can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E76E96-E216-450F-8C16-8603E5A038D4}"/>
              </a:ext>
            </a:extLst>
          </p:cNvPr>
          <p:cNvSpPr txBox="1"/>
          <p:nvPr/>
        </p:nvSpPr>
        <p:spPr>
          <a:xfrm>
            <a:off x="6374565" y="1860411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C0FE3E-497D-4D7F-A1B8-61FF1D469269}"/>
              </a:ext>
            </a:extLst>
          </p:cNvPr>
          <p:cNvSpPr/>
          <p:nvPr/>
        </p:nvSpPr>
        <p:spPr>
          <a:xfrm>
            <a:off x="4994637" y="4661177"/>
            <a:ext cx="3505197" cy="1792388"/>
          </a:xfrm>
          <a:prstGeom prst="rect">
            <a:avLst/>
          </a:prstGeom>
          <a:noFill/>
          <a:ln w="222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0801A5-89DF-4FD4-A829-08C485B67AA1}"/>
              </a:ext>
            </a:extLst>
          </p:cNvPr>
          <p:cNvCxnSpPr>
            <a:cxnSpLocks/>
            <a:stCxn id="38" idx="3"/>
            <a:endCxn id="40" idx="0"/>
          </p:cNvCxnSpPr>
          <p:nvPr/>
        </p:nvCxnSpPr>
        <p:spPr>
          <a:xfrm flipH="1">
            <a:off x="6747236" y="2492442"/>
            <a:ext cx="22617" cy="216873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AEEA452-3EBF-42FA-8A02-D86DC67E4525}"/>
              </a:ext>
            </a:extLst>
          </p:cNvPr>
          <p:cNvCxnSpPr>
            <a:cxnSpLocks/>
            <a:stCxn id="40" idx="1"/>
            <a:endCxn id="23" idx="3"/>
          </p:cNvCxnSpPr>
          <p:nvPr/>
        </p:nvCxnSpPr>
        <p:spPr>
          <a:xfrm flipH="1">
            <a:off x="3206158" y="5557371"/>
            <a:ext cx="1788479" cy="1286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Google Shape;555;p39">
            <a:extLst>
              <a:ext uri="{FF2B5EF4-FFF2-40B4-BE49-F238E27FC236}">
                <a16:creationId xmlns:a16="http://schemas.microsoft.com/office/drawing/2014/main" id="{D2BD3398-25F9-42E7-BBE6-7044C03494FF}"/>
              </a:ext>
            </a:extLst>
          </p:cNvPr>
          <p:cNvSpPr/>
          <p:nvPr/>
        </p:nvSpPr>
        <p:spPr>
          <a:xfrm>
            <a:off x="10111657" y="4584730"/>
            <a:ext cx="1153074" cy="2115490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bg2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67E2EE-0CEC-494F-9BCF-49DEF5E9FA1B}"/>
              </a:ext>
            </a:extLst>
          </p:cNvPr>
          <p:cNvSpPr txBox="1"/>
          <p:nvPr/>
        </p:nvSpPr>
        <p:spPr>
          <a:xfrm>
            <a:off x="10298561" y="5247070"/>
            <a:ext cx="857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</a:t>
            </a:r>
          </a:p>
          <a:p>
            <a:r>
              <a:rPr lang="en-US" dirty="0"/>
              <a:t>APP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50BEE45-13D7-40B3-8081-0D909123FA80}"/>
              </a:ext>
            </a:extLst>
          </p:cNvPr>
          <p:cNvCxnSpPr>
            <a:cxnSpLocks/>
            <a:endCxn id="40" idx="3"/>
          </p:cNvCxnSpPr>
          <p:nvPr/>
        </p:nvCxnSpPr>
        <p:spPr>
          <a:xfrm flipH="1" flipV="1">
            <a:off x="8499834" y="5557371"/>
            <a:ext cx="1590130" cy="1923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BCCA739-2EDE-4B20-8040-4CC5EF94ED68}"/>
              </a:ext>
            </a:extLst>
          </p:cNvPr>
          <p:cNvSpPr txBox="1"/>
          <p:nvPr/>
        </p:nvSpPr>
        <p:spPr>
          <a:xfrm>
            <a:off x="6039356" y="4697799"/>
            <a:ext cx="191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 server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F4EEE6-7ED9-4FB8-9630-65C2BDB15B5C}"/>
              </a:ext>
            </a:extLst>
          </p:cNvPr>
          <p:cNvSpPr txBox="1"/>
          <p:nvPr/>
        </p:nvSpPr>
        <p:spPr>
          <a:xfrm>
            <a:off x="1724697" y="3173112"/>
            <a:ext cx="5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764C1E-6C9B-4415-ABC1-12AF772F754A}"/>
              </a:ext>
            </a:extLst>
          </p:cNvPr>
          <p:cNvSpPr txBox="1"/>
          <p:nvPr/>
        </p:nvSpPr>
        <p:spPr>
          <a:xfrm>
            <a:off x="9032516" y="5143625"/>
            <a:ext cx="5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262176-612D-4C17-9CA6-574323ED208D}"/>
              </a:ext>
            </a:extLst>
          </p:cNvPr>
          <p:cNvSpPr txBox="1"/>
          <p:nvPr/>
        </p:nvSpPr>
        <p:spPr>
          <a:xfrm>
            <a:off x="6740002" y="3173112"/>
            <a:ext cx="5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3E7EC1-1406-4E6C-9532-F335D477C9D5}"/>
              </a:ext>
            </a:extLst>
          </p:cNvPr>
          <p:cNvSpPr txBox="1"/>
          <p:nvPr/>
        </p:nvSpPr>
        <p:spPr>
          <a:xfrm>
            <a:off x="3796457" y="5168836"/>
            <a:ext cx="5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</a:t>
            </a:r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FF8681C3-FFDA-4C02-B4D2-52F70884B639}"/>
              </a:ext>
            </a:extLst>
          </p:cNvPr>
          <p:cNvSpPr/>
          <p:nvPr/>
        </p:nvSpPr>
        <p:spPr>
          <a:xfrm>
            <a:off x="3581132" y="1820816"/>
            <a:ext cx="1378797" cy="1364918"/>
          </a:xfrm>
          <a:prstGeom prst="can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1C0AD2D-973C-4A4A-91F0-8607E9297A2A}"/>
              </a:ext>
            </a:extLst>
          </p:cNvPr>
          <p:cNvSpPr txBox="1"/>
          <p:nvPr/>
        </p:nvSpPr>
        <p:spPr>
          <a:xfrm>
            <a:off x="3558513" y="2368305"/>
            <a:ext cx="142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Trained data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6A2DDE9-7FD4-4E78-A75E-92394F420956}"/>
              </a:ext>
            </a:extLst>
          </p:cNvPr>
          <p:cNvCxnSpPr>
            <a:cxnSpLocks/>
            <a:stCxn id="74" idx="3"/>
          </p:cNvCxnSpPr>
          <p:nvPr/>
        </p:nvCxnSpPr>
        <p:spPr>
          <a:xfrm flipH="1">
            <a:off x="3206159" y="3185734"/>
            <a:ext cx="1064372" cy="148197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A68C37B-BF37-4B23-BE6F-4BF01CFCB695}"/>
              </a:ext>
            </a:extLst>
          </p:cNvPr>
          <p:cNvSpPr txBox="1"/>
          <p:nvPr/>
        </p:nvSpPr>
        <p:spPr>
          <a:xfrm rot="18353979">
            <a:off x="2717466" y="3618914"/>
            <a:ext cx="163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PSQL Adapter</a:t>
            </a:r>
          </a:p>
        </p:txBody>
      </p:sp>
    </p:spTree>
    <p:extLst>
      <p:ext uri="{BB962C8B-B14F-4D97-AF65-F5344CB8AC3E}">
        <p14:creationId xmlns:p14="http://schemas.microsoft.com/office/powerpoint/2010/main" val="112133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376E9-B5CB-4A90-AA8E-47EE01C4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A8F7-CE78-4C93-A6DC-D46FFD45BF3A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BC343-9A4B-45CD-9D29-B72AFC3A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D5077-C279-4789-9230-07138991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27</a:t>
            </a:fld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90B2EB-2858-41DF-B65F-164F92C1579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50" y="399495"/>
            <a:ext cx="5680710" cy="3509343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F4A540F-CBD8-43C2-B216-5AE80D69A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623" y="411580"/>
            <a:ext cx="1777708" cy="559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4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56A32D-C8BF-4477-BA62-2022E57EF22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1961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197C78-259E-4657-A444-966F58562A59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/>
          <a:lstStyle/>
          <a:p>
            <a:r>
              <a:rPr lang="en-US" dirty="0"/>
              <a:t>IBM Shoebox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773AD42-4E4E-45A2-AF46-3450008935A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calculator that could recognize 16 spoken words and the digits 0 through 9 when they were spoken through its microphone. It was basically an extremely basic version of the voice assistants we know today.</a:t>
            </a:r>
            <a:endParaRPr lang="ru-RU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F07C18CC-1A8F-4E9F-9484-DF4AB33E559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1966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26FF1D7-38F0-4FAF-8052-B8AEE66978E8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r>
              <a:rPr lang="en-US" dirty="0"/>
              <a:t>ELIZA</a:t>
            </a:r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A461661-5A36-4E79-80B5-116D2AAFA27C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ELIZA was made to show how superficial communication between man and machine was (And to make fun of psychotherapists). Despite this, ELIZA was the first chatbot to pass as a human.</a:t>
            </a:r>
            <a:endParaRPr lang="ru-RU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43B3E0E-6E1F-4AD2-A122-C5828866A33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2006</a:t>
            </a:r>
            <a:endParaRPr lang="ru-R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57D0D1-5961-4504-9B04-2E7192A7384F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/>
          <a:lstStyle/>
          <a:p>
            <a:r>
              <a:rPr lang="en-US" dirty="0"/>
              <a:t>IBM Watson</a:t>
            </a:r>
            <a:endParaRPr lang="ru-RU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C4CB2D7-C18E-4293-9F27-83794A03541C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program made to understand questions that humans ask and to provide answers that humans can understand and justify.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C4D92659-35B8-4DF0-B3F1-B256D0D6A34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2017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B2559C2-1BA3-4140-AE36-D940D09218E5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/>
          <a:lstStyle/>
          <a:p>
            <a:r>
              <a:rPr lang="en-US" dirty="0"/>
              <a:t>Bixby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8F4F51F-1AB9-4B4F-91F2-124F7319BC89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Samsung also wanted to be a part of the virtual assistant hype, so they made Bixby. It currently resides in my personal phone, and is mean at beat boxing.</a:t>
            </a:r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A8DB52-EFD1-490F-9D30-DA1BE125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04D123-3B64-40AC-8E19-13ACA846E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trends report that chatbots are growing 0.9 x every month and 5.6 x every year. 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37053-6323-4E13-BED7-2CAB467A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D4A3CE-7423-4FF3-8738-B7BF3FF8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73D475-C5F4-4E45-B91A-0747964B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0E8E-D3CD-4FF2-8167-5C038C63D10F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198747-055F-4A6B-8C0F-3041446D51DA}"/>
              </a:ext>
            </a:extLst>
          </p:cNvPr>
          <p:cNvSpPr/>
          <p:nvPr/>
        </p:nvSpPr>
        <p:spPr>
          <a:xfrm>
            <a:off x="831850" y="859664"/>
            <a:ext cx="1078992" cy="54864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0C2A71-A9D9-449E-9192-F320414D3534}"/>
              </a:ext>
            </a:extLst>
          </p:cNvPr>
          <p:cNvSpPr txBox="1"/>
          <p:nvPr/>
        </p:nvSpPr>
        <p:spPr>
          <a:xfrm>
            <a:off x="958533" y="859664"/>
            <a:ext cx="82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eue Haas Grotesk Text Pro" panose="020B0604020202020204" pitchFamily="34" charset="0"/>
                <a:ea typeface="Segoe UI Black" panose="020B0A02040204020203" pitchFamily="34" charset="0"/>
                <a:cs typeface="Dubai" panose="020B0604020202020204" pitchFamily="34" charset="-78"/>
              </a:rPr>
              <a:t>RIBA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7DD363-3ABA-4A43-AC0F-87780FEAE1B1}"/>
              </a:ext>
            </a:extLst>
          </p:cNvPr>
          <p:cNvSpPr txBox="1"/>
          <p:nvPr/>
        </p:nvSpPr>
        <p:spPr>
          <a:xfrm>
            <a:off x="831850" y="1038344"/>
            <a:ext cx="1078992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50" dirty="0">
                <a:solidFill>
                  <a:schemeClr val="bg2">
                    <a:lumMod val="75000"/>
                  </a:schemeClr>
                </a:solidFill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13774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7242FD-4B84-40F8-B4E6-626D0577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TRACTION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F63788-D675-4474-98AF-5CA7F8F0538A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/>
          <a:lstStyle/>
          <a:p>
            <a:r>
              <a:rPr lang="en-US" dirty="0"/>
              <a:t>Key Metrics</a:t>
            </a:r>
            <a:endParaRPr lang="ru-RU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8047F0F1-B9F9-4B27-9B70-023763377B5C}"/>
              </a:ext>
            </a:extLst>
          </p:cNvPr>
          <p:cNvGraphicFramePr>
            <a:graphicFrameLocks noGrp="1"/>
          </p:cNvGraphicFramePr>
          <p:nvPr>
            <p:ph sz="quarter" idx="32"/>
            <p:extLst>
              <p:ext uri="{D42A27DB-BD31-4B8C-83A1-F6EECF244321}">
                <p14:modId xmlns:p14="http://schemas.microsoft.com/office/powerpoint/2010/main" val="2649562168"/>
              </p:ext>
            </p:extLst>
          </p:nvPr>
        </p:nvGraphicFramePr>
        <p:xfrm>
          <a:off x="803275" y="2524124"/>
          <a:ext cx="5328000" cy="2417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79497031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90042965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66781992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6216251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814727653"/>
                    </a:ext>
                  </a:extLst>
                </a:gridCol>
              </a:tblGrid>
              <a:tr h="482613"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rgbClr val="0F1722"/>
                          </a:solidFill>
                          <a:latin typeface="+mn-lt"/>
                          <a:ea typeface="+mn-ea"/>
                          <a:cs typeface="+mn-cs"/>
                        </a:rPr>
                        <a:t>CLIENTS</a:t>
                      </a:r>
                      <a:endParaRPr lang="ru-RU" sz="1200" b="1" kern="1200" dirty="0">
                        <a:solidFill>
                          <a:srgbClr val="0F172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rgbClr val="0F1722"/>
                          </a:solidFill>
                          <a:latin typeface="+mn-lt"/>
                          <a:ea typeface="+mn-ea"/>
                          <a:cs typeface="+mn-cs"/>
                        </a:rPr>
                        <a:t>ORDERS</a:t>
                      </a:r>
                      <a:endParaRPr lang="ru-RU" sz="1200" b="1" kern="1200" dirty="0">
                        <a:solidFill>
                          <a:srgbClr val="0F172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rgbClr val="0F1722"/>
                          </a:solidFill>
                          <a:latin typeface="+mn-lt"/>
                          <a:ea typeface="+mn-ea"/>
                          <a:cs typeface="+mn-cs"/>
                        </a:rPr>
                        <a:t>GROSS REVENUE</a:t>
                      </a:r>
                      <a:endParaRPr lang="ru-RU" sz="1200" b="1" kern="1200" dirty="0">
                        <a:solidFill>
                          <a:srgbClr val="0F172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rgbClr val="0F1722"/>
                          </a:solidFill>
                          <a:latin typeface="+mn-lt"/>
                          <a:ea typeface="+mn-ea"/>
                          <a:cs typeface="+mn-cs"/>
                        </a:rPr>
                        <a:t>NET REVENUE</a:t>
                      </a:r>
                      <a:endParaRPr lang="ru-RU" sz="1200" b="1" kern="1200" dirty="0">
                        <a:solidFill>
                          <a:srgbClr val="0F172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524205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F1722"/>
                          </a:solidFill>
                          <a:latin typeface="+mn-lt"/>
                        </a:rPr>
                        <a:t>2018</a:t>
                      </a:r>
                      <a:endParaRPr lang="ru-RU" sz="1200" b="1" dirty="0">
                        <a:solidFill>
                          <a:srgbClr val="0F1722"/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i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10 M</a:t>
                      </a:r>
                      <a:endParaRPr lang="ru-RU" sz="1400" i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i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10,000</a:t>
                      </a:r>
                      <a:endParaRPr lang="ru-RU" sz="1400" i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i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$7 M</a:t>
                      </a:r>
                      <a:endParaRPr lang="ru-RU" sz="1400" i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i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$8 M</a:t>
                      </a:r>
                      <a:endParaRPr lang="ru-RU" sz="1400" i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024462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F1722"/>
                          </a:solidFill>
                          <a:latin typeface="+mn-lt"/>
                        </a:rPr>
                        <a:t>2019</a:t>
                      </a:r>
                      <a:endParaRPr lang="ru-RU" sz="1200" b="1" dirty="0">
                        <a:solidFill>
                          <a:srgbClr val="0F1722"/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i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13 M</a:t>
                      </a:r>
                      <a:endParaRPr lang="ru-RU" sz="1400" i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i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12,000</a:t>
                      </a:r>
                      <a:endParaRPr lang="ru-RU" sz="1400" i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$10 M</a:t>
                      </a:r>
                      <a:endParaRPr lang="ru-RU" sz="1400" i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$11 M</a:t>
                      </a:r>
                      <a:endParaRPr lang="ru-RU" sz="1400" i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004288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F1722"/>
                          </a:solidFill>
                          <a:latin typeface="+mn-lt"/>
                        </a:rPr>
                        <a:t>2020</a:t>
                      </a:r>
                      <a:endParaRPr lang="ru-RU" sz="1200" b="1" dirty="0">
                        <a:solidFill>
                          <a:srgbClr val="0F1722"/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i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17 M</a:t>
                      </a:r>
                      <a:endParaRPr lang="ru-RU" sz="1400" i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i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15,000</a:t>
                      </a:r>
                      <a:endParaRPr lang="ru-RU" sz="1400" i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$13 M</a:t>
                      </a:r>
                      <a:endParaRPr lang="ru-RU" sz="1400" i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$14.5 M</a:t>
                      </a:r>
                      <a:endParaRPr lang="ru-RU" sz="1400" i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656611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F1722"/>
                          </a:solidFill>
                          <a:latin typeface="+mn-lt"/>
                        </a:rPr>
                        <a:t>2021</a:t>
                      </a:r>
                      <a:endParaRPr lang="ru-RU" sz="1200" b="1" dirty="0">
                        <a:solidFill>
                          <a:srgbClr val="0F1722"/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i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19 M</a:t>
                      </a:r>
                      <a:endParaRPr lang="ru-RU" sz="1400" i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i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18,000</a:t>
                      </a:r>
                      <a:endParaRPr lang="ru-RU" sz="1400" i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$15 M</a:t>
                      </a:r>
                      <a:endParaRPr lang="ru-RU" sz="1400" i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$16 M</a:t>
                      </a:r>
                      <a:endParaRPr lang="ru-RU" sz="1400" i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8958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F1722"/>
                          </a:solidFill>
                          <a:latin typeface="+mn-lt"/>
                        </a:rPr>
                        <a:t>2022</a:t>
                      </a:r>
                      <a:endParaRPr lang="ru-RU" sz="1200" b="1" dirty="0">
                        <a:solidFill>
                          <a:srgbClr val="0F1722"/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i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21 M</a:t>
                      </a:r>
                      <a:endParaRPr lang="ru-RU" sz="1400" i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i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20,000</a:t>
                      </a:r>
                      <a:endParaRPr lang="ru-RU" sz="1400" i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$19 M</a:t>
                      </a:r>
                      <a:endParaRPr lang="ru-RU" sz="1400" i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$20.2 M</a:t>
                      </a:r>
                      <a:endParaRPr lang="ru-RU" sz="1400" i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016789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4E1CC1-FC76-4F7F-B7FD-5BF8B23A0369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571987" y="1685925"/>
            <a:ext cx="4970463" cy="705907"/>
          </a:xfrm>
        </p:spPr>
        <p:txBody>
          <a:bodyPr>
            <a:normAutofit/>
          </a:bodyPr>
          <a:lstStyle/>
          <a:p>
            <a:r>
              <a:rPr lang="en-US" dirty="0"/>
              <a:t>Acceptance of AI Chatbots by customers in various sectors</a:t>
            </a:r>
            <a:endParaRPr lang="ru-RU" dirty="0"/>
          </a:p>
        </p:txBody>
      </p:sp>
      <p:graphicFrame>
        <p:nvGraphicFramePr>
          <p:cNvPr id="14" name="Content Placeholder 13" descr="Chart">
            <a:extLst>
              <a:ext uri="{FF2B5EF4-FFF2-40B4-BE49-F238E27FC236}">
                <a16:creationId xmlns:a16="http://schemas.microsoft.com/office/drawing/2014/main" id="{F478D7A4-9109-4CDD-B86C-F0EA88F242AB}"/>
              </a:ext>
            </a:extLst>
          </p:cNvPr>
          <p:cNvGraphicFramePr>
            <a:graphicFrameLocks noGrp="1"/>
          </p:cNvGraphicFramePr>
          <p:nvPr>
            <p:ph sz="quarter" idx="33"/>
            <p:extLst>
              <p:ext uri="{D42A27DB-BD31-4B8C-83A1-F6EECF244321}">
                <p14:modId xmlns:p14="http://schemas.microsoft.com/office/powerpoint/2010/main" val="256357790"/>
              </p:ext>
            </p:extLst>
          </p:nvPr>
        </p:nvGraphicFramePr>
        <p:xfrm>
          <a:off x="6450998" y="2524124"/>
          <a:ext cx="4970463" cy="2935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FE36B-32AA-4E32-8EB1-0BF1B74B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4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2129B4-659A-4DED-BA78-4B6F73EA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F21CE-F509-4792-953E-A7E82159C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2C6F-EF2D-406B-AD9B-8FED96D12827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F6C10B-2403-40E9-9406-D42438EC46E3}"/>
              </a:ext>
            </a:extLst>
          </p:cNvPr>
          <p:cNvSpPr/>
          <p:nvPr/>
        </p:nvSpPr>
        <p:spPr>
          <a:xfrm>
            <a:off x="831850" y="859664"/>
            <a:ext cx="1078992" cy="54864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9781DD-23A2-4FD3-B9F7-F6728F3DF065}"/>
              </a:ext>
            </a:extLst>
          </p:cNvPr>
          <p:cNvSpPr txBox="1"/>
          <p:nvPr/>
        </p:nvSpPr>
        <p:spPr>
          <a:xfrm>
            <a:off x="958533" y="859664"/>
            <a:ext cx="82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eue Haas Grotesk Text Pro" panose="020B0604020202020204" pitchFamily="34" charset="0"/>
                <a:ea typeface="Segoe UI Black" panose="020B0A02040204020203" pitchFamily="34" charset="0"/>
                <a:cs typeface="Dubai" panose="020B0604020202020204" pitchFamily="34" charset="-78"/>
              </a:rPr>
              <a:t>RIBA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785A39-A888-4A0D-BB26-29F082E750FB}"/>
              </a:ext>
            </a:extLst>
          </p:cNvPr>
          <p:cNvSpPr txBox="1"/>
          <p:nvPr/>
        </p:nvSpPr>
        <p:spPr>
          <a:xfrm>
            <a:off x="831850" y="1038344"/>
            <a:ext cx="1078992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50" dirty="0">
                <a:solidFill>
                  <a:schemeClr val="bg2">
                    <a:lumMod val="75000"/>
                  </a:schemeClr>
                </a:solidFill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425788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037F-A730-41CA-8CC6-20499D3EA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6" y="2090508"/>
            <a:ext cx="5292724" cy="548640"/>
          </a:xfrm>
        </p:spPr>
        <p:txBody>
          <a:bodyPr>
            <a:normAutofit fontScale="90000"/>
          </a:bodyPr>
          <a:lstStyle/>
          <a:p>
            <a:r>
              <a:rPr lang="en-US" dirty="0"/>
              <a:t>Geographical wise revenue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A1C75-C69D-4D41-A555-3BFDFAB3B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net revenue incurred through Chatbot in various regions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D0DF72-0ED9-4177-AA9F-92155707E580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/>
          <a:lstStyle/>
          <a:p>
            <a:r>
              <a:rPr lang="en-US" dirty="0"/>
              <a:t>42% 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48500B-B1C0-4B93-A5C8-F3528E3F0940}"/>
              </a:ext>
            </a:extLst>
          </p:cNvPr>
          <p:cNvSpPr>
            <a:spLocks noGrp="1"/>
          </p:cNvSpPr>
          <p:nvPr>
            <p:ph type="body" idx="42"/>
          </p:nvPr>
        </p:nvSpPr>
        <p:spPr/>
        <p:txBody>
          <a:bodyPr/>
          <a:lstStyle/>
          <a:p>
            <a:r>
              <a:rPr lang="en-US" dirty="0"/>
              <a:t>North America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C0926F0-25F5-4366-A9CC-C019C576C641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/>
          <a:lstStyle/>
          <a:p>
            <a:r>
              <a:rPr lang="en-US" dirty="0"/>
              <a:t>19%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0F7DD00-2746-4E1D-9ED9-2A2A45757651}"/>
              </a:ext>
            </a:extLst>
          </p:cNvPr>
          <p:cNvSpPr>
            <a:spLocks noGrp="1"/>
          </p:cNvSpPr>
          <p:nvPr>
            <p:ph type="body" idx="46"/>
          </p:nvPr>
        </p:nvSpPr>
        <p:spPr/>
        <p:txBody>
          <a:bodyPr/>
          <a:lstStyle/>
          <a:p>
            <a:r>
              <a:rPr lang="en-US" dirty="0"/>
              <a:t>Asia Pacific</a:t>
            </a:r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06AE86F-CBE5-4A5D-B862-6A87F5A8538C}"/>
              </a:ext>
            </a:extLst>
          </p:cNvPr>
          <p:cNvSpPr>
            <a:spLocks noGrp="1"/>
          </p:cNvSpPr>
          <p:nvPr>
            <p:ph type="body" idx="47"/>
          </p:nvPr>
        </p:nvSpPr>
        <p:spPr/>
        <p:txBody>
          <a:bodyPr/>
          <a:lstStyle/>
          <a:p>
            <a:r>
              <a:rPr lang="en-US" dirty="0"/>
              <a:t>14 %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8F52BDF-E8EE-4030-93B5-FDB571BFF38E}"/>
              </a:ext>
            </a:extLst>
          </p:cNvPr>
          <p:cNvSpPr>
            <a:spLocks noGrp="1"/>
          </p:cNvSpPr>
          <p:nvPr>
            <p:ph type="body" idx="48"/>
          </p:nvPr>
        </p:nvSpPr>
        <p:spPr/>
        <p:txBody>
          <a:bodyPr/>
          <a:lstStyle/>
          <a:p>
            <a:r>
              <a:rPr lang="en-US" dirty="0"/>
              <a:t>Europe</a:t>
            </a:r>
            <a:endParaRPr lang="ru-RU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BD4E04C-CA27-41FE-B45E-FEF8371A03F1}"/>
              </a:ext>
            </a:extLst>
          </p:cNvPr>
          <p:cNvSpPr>
            <a:spLocks noGrp="1"/>
          </p:cNvSpPr>
          <p:nvPr>
            <p:ph type="body" idx="49"/>
          </p:nvPr>
        </p:nvSpPr>
        <p:spPr/>
        <p:txBody>
          <a:bodyPr/>
          <a:lstStyle/>
          <a:p>
            <a:r>
              <a:rPr lang="en-US" dirty="0"/>
              <a:t>8 %</a:t>
            </a:r>
            <a:endParaRPr lang="ru-R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5D1607E-8654-400A-85C7-8239EF17935F}"/>
              </a:ext>
            </a:extLst>
          </p:cNvPr>
          <p:cNvSpPr>
            <a:spLocks noGrp="1"/>
          </p:cNvSpPr>
          <p:nvPr>
            <p:ph type="body" idx="50"/>
          </p:nvPr>
        </p:nvSpPr>
        <p:spPr/>
        <p:txBody>
          <a:bodyPr/>
          <a:lstStyle/>
          <a:p>
            <a:r>
              <a:rPr lang="en-US" dirty="0"/>
              <a:t>South America</a:t>
            </a:r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3898360-1205-49DF-846A-7D37E0219C01}"/>
              </a:ext>
            </a:extLst>
          </p:cNvPr>
          <p:cNvSpPr>
            <a:spLocks noGrp="1"/>
          </p:cNvSpPr>
          <p:nvPr>
            <p:ph type="body" idx="51"/>
          </p:nvPr>
        </p:nvSpPr>
        <p:spPr/>
        <p:txBody>
          <a:bodyPr/>
          <a:lstStyle/>
          <a:p>
            <a:r>
              <a:rPr lang="en-US" dirty="0"/>
              <a:t>11 %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24221C2-E578-4DC7-AA80-13816114039D}"/>
              </a:ext>
            </a:extLst>
          </p:cNvPr>
          <p:cNvSpPr>
            <a:spLocks noGrp="1"/>
          </p:cNvSpPr>
          <p:nvPr>
            <p:ph type="body" idx="52"/>
          </p:nvPr>
        </p:nvSpPr>
        <p:spPr/>
        <p:txBody>
          <a:bodyPr/>
          <a:lstStyle/>
          <a:p>
            <a:r>
              <a:rPr lang="en-US" dirty="0"/>
              <a:t>Middle East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A322BE0-16AC-4DA8-B14C-E1CFF6F7BB47}"/>
              </a:ext>
            </a:extLst>
          </p:cNvPr>
          <p:cNvSpPr>
            <a:spLocks noGrp="1"/>
          </p:cNvSpPr>
          <p:nvPr>
            <p:ph type="body" idx="53"/>
          </p:nvPr>
        </p:nvSpPr>
        <p:spPr/>
        <p:txBody>
          <a:bodyPr/>
          <a:lstStyle/>
          <a:p>
            <a:r>
              <a:rPr lang="en-US" dirty="0"/>
              <a:t>6 %</a:t>
            </a:r>
            <a:endParaRPr lang="ru-RU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D114D9F-E5FF-4D6E-AB15-975F8897E15C}"/>
              </a:ext>
            </a:extLst>
          </p:cNvPr>
          <p:cNvSpPr>
            <a:spLocks noGrp="1"/>
          </p:cNvSpPr>
          <p:nvPr>
            <p:ph type="body" idx="54"/>
          </p:nvPr>
        </p:nvSpPr>
        <p:spPr/>
        <p:txBody>
          <a:bodyPr/>
          <a:lstStyle/>
          <a:p>
            <a:r>
              <a:rPr lang="en-US" dirty="0"/>
              <a:t>Australia</a:t>
            </a:r>
            <a:endParaRPr lang="ru-RU" dirty="0"/>
          </a:p>
        </p:txBody>
      </p:sp>
      <p:graphicFrame>
        <p:nvGraphicFramePr>
          <p:cNvPr id="23" name="Chart Placeholder 22" descr="Pie chart">
            <a:extLst>
              <a:ext uri="{FF2B5EF4-FFF2-40B4-BE49-F238E27FC236}">
                <a16:creationId xmlns:a16="http://schemas.microsoft.com/office/drawing/2014/main" id="{CD7B30DD-39D7-4EDB-B49F-BBF497E33747}"/>
              </a:ext>
            </a:extLst>
          </p:cNvPr>
          <p:cNvGraphicFramePr>
            <a:graphicFrameLocks noGrp="1"/>
          </p:cNvGraphicFramePr>
          <p:nvPr>
            <p:ph type="chart" sz="quarter" idx="55"/>
            <p:extLst>
              <p:ext uri="{D42A27DB-BD31-4B8C-83A1-F6EECF244321}">
                <p14:modId xmlns:p14="http://schemas.microsoft.com/office/powerpoint/2010/main" val="2876364778"/>
              </p:ext>
            </p:extLst>
          </p:nvPr>
        </p:nvGraphicFramePr>
        <p:xfrm>
          <a:off x="6924675" y="860425"/>
          <a:ext cx="4483100" cy="4573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99AA7-B30F-419C-B3C8-975D9C78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1D707-0D77-46E2-8C22-B5ADEB93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146FC-F18A-4E5C-9079-B306E40F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C2B0-B34E-4887-B4E8-8B6E5A3BCC1A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82449D-9A15-483F-BEB7-B46323DEFEA2}"/>
              </a:ext>
            </a:extLst>
          </p:cNvPr>
          <p:cNvSpPr/>
          <p:nvPr/>
        </p:nvSpPr>
        <p:spPr>
          <a:xfrm>
            <a:off x="831850" y="859664"/>
            <a:ext cx="1078992" cy="54864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7DFBFD-ACBD-44F9-B82A-A652CB221F69}"/>
              </a:ext>
            </a:extLst>
          </p:cNvPr>
          <p:cNvSpPr txBox="1"/>
          <p:nvPr/>
        </p:nvSpPr>
        <p:spPr>
          <a:xfrm>
            <a:off x="958533" y="859664"/>
            <a:ext cx="82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eue Haas Grotesk Text Pro" panose="020B0604020202020204" pitchFamily="34" charset="0"/>
                <a:ea typeface="Segoe UI Black" panose="020B0A02040204020203" pitchFamily="34" charset="0"/>
                <a:cs typeface="Dubai" panose="020B0604020202020204" pitchFamily="34" charset="-78"/>
              </a:rPr>
              <a:t>RIBA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23A3C8-D011-4211-BA38-2EDA393E5B8A}"/>
              </a:ext>
            </a:extLst>
          </p:cNvPr>
          <p:cNvSpPr txBox="1"/>
          <p:nvPr/>
        </p:nvSpPr>
        <p:spPr>
          <a:xfrm>
            <a:off x="831850" y="1038344"/>
            <a:ext cx="1078992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50" dirty="0">
                <a:solidFill>
                  <a:schemeClr val="bg2">
                    <a:lumMod val="75000"/>
                  </a:schemeClr>
                </a:solidFill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362362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>
            <a:extLst>
              <a:ext uri="{FF2B5EF4-FFF2-40B4-BE49-F238E27FC236}">
                <a16:creationId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</a:t>
            </a:r>
            <a:endParaRPr lang="ru-RU" dirty="0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1411656D-4971-4CC0-9065-8DA32BB87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project life cycle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7FAD12-8FEF-41B8-B478-8793FF9B485B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808241" y="3292764"/>
            <a:ext cx="1890287" cy="640080"/>
          </a:xfrm>
        </p:spPr>
        <p:txBody>
          <a:bodyPr>
            <a:normAutofit/>
          </a:bodyPr>
          <a:lstStyle/>
          <a:p>
            <a:r>
              <a:rPr lang="en-US" dirty="0"/>
              <a:t>Understanding users</a:t>
            </a:r>
            <a:endParaRPr lang="ru-RU" dirty="0"/>
          </a:p>
        </p:txBody>
      </p:sp>
      <p:pic>
        <p:nvPicPr>
          <p:cNvPr id="7" name="Picture Placeholder 6" descr="Globe icon">
            <a:extLst>
              <a:ext uri="{FF2B5EF4-FFF2-40B4-BE49-F238E27FC236}">
                <a16:creationId xmlns:a16="http://schemas.microsoft.com/office/drawing/2014/main" id="{610C6214-BE35-4ED8-9EE7-7252A60395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186801" y="3291840"/>
            <a:ext cx="1713247" cy="640080"/>
          </a:xfrm>
        </p:spPr>
        <p:txBody>
          <a:bodyPr>
            <a:normAutofit/>
          </a:bodyPr>
          <a:lstStyle/>
          <a:p>
            <a:r>
              <a:rPr lang="en-US" dirty="0"/>
              <a:t>Identifying the problem</a:t>
            </a:r>
            <a:endParaRPr lang="ru-RU" dirty="0"/>
          </a:p>
        </p:txBody>
      </p:sp>
      <p:pic>
        <p:nvPicPr>
          <p:cNvPr id="12" name="Picture Placeholder 11" descr="Cubes icon">
            <a:extLst>
              <a:ext uri="{FF2B5EF4-FFF2-40B4-BE49-F238E27FC236}">
                <a16:creationId xmlns:a16="http://schemas.microsoft.com/office/drawing/2014/main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2920469" y="2998497"/>
            <a:ext cx="2670048" cy="640080"/>
          </a:xfrm>
        </p:spPr>
        <p:txBody>
          <a:bodyPr>
            <a:noAutofit/>
          </a:bodyPr>
          <a:lstStyle/>
          <a:p>
            <a:endParaRPr lang="en-US" dirty="0"/>
          </a:p>
          <a:p>
            <a:r>
              <a:rPr lang="en-US" dirty="0"/>
              <a:t>Analyzing and finding various dimensions in the problem. Figuring out how to solve them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57CA9C-196E-494C-85C7-9B4861053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59892" y="4427608"/>
            <a:ext cx="1881315" cy="640080"/>
          </a:xfrm>
        </p:spPr>
        <p:txBody>
          <a:bodyPr>
            <a:normAutofit/>
          </a:bodyPr>
          <a:lstStyle/>
          <a:p>
            <a:r>
              <a:rPr lang="en-US" dirty="0"/>
              <a:t>Construction</a:t>
            </a:r>
            <a:endParaRPr lang="ru-RU" dirty="0"/>
          </a:p>
        </p:txBody>
      </p:sp>
      <p:pic>
        <p:nvPicPr>
          <p:cNvPr id="18" name="Picture Placeholder 17" descr="Microprocessor icon">
            <a:extLst>
              <a:ext uri="{FF2B5EF4-FFF2-40B4-BE49-F238E27FC236}">
                <a16:creationId xmlns:a16="http://schemas.microsoft.com/office/drawing/2014/main" id="{2714DCC9-F1D9-4D7B-9452-B6DF9693F66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2783CF-764B-4358-9D88-FAC1CFEBE203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dirty="0"/>
              <a:t>Designing  Architecture and building the project code.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D9ADD0F-E05E-4B0E-9D9D-545FD755D7AE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5808241" y="4427608"/>
            <a:ext cx="1713247" cy="640080"/>
          </a:xfrm>
        </p:spPr>
        <p:txBody>
          <a:bodyPr/>
          <a:lstStyle/>
          <a:p>
            <a:r>
              <a:rPr lang="en-US" dirty="0"/>
              <a:t>Testing and Maintenance</a:t>
            </a:r>
            <a:endParaRPr lang="ru-RU" dirty="0"/>
          </a:p>
        </p:txBody>
      </p:sp>
      <p:pic>
        <p:nvPicPr>
          <p:cNvPr id="21" name="Picture Placeholder 20" descr="Atom icon">
            <a:extLst>
              <a:ext uri="{FF2B5EF4-FFF2-40B4-BE49-F238E27FC236}">
                <a16:creationId xmlns:a16="http://schemas.microsoft.com/office/drawing/2014/main" id="{E6E2A99D-9A76-4170-84C5-E8E895DEA55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6EA4E1F-EF09-44AB-9483-363CF418AA99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n-US" dirty="0"/>
              <a:t>Testing the product and maintaining the Codebase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09C3A-84E8-4719-8AE7-A66B8CA9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2EEAA2-E066-4E86-A51B-FAC33331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EA82-E9CD-41D3-8DF5-380B791D3968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7A9FFE-B907-48BE-9417-0C5B252DFE65}"/>
              </a:ext>
            </a:extLst>
          </p:cNvPr>
          <p:cNvSpPr/>
          <p:nvPr/>
        </p:nvSpPr>
        <p:spPr>
          <a:xfrm>
            <a:off x="831850" y="859664"/>
            <a:ext cx="1078992" cy="54864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8557F8-5A2C-4114-9A92-638205D289DA}"/>
              </a:ext>
            </a:extLst>
          </p:cNvPr>
          <p:cNvSpPr txBox="1"/>
          <p:nvPr/>
        </p:nvSpPr>
        <p:spPr>
          <a:xfrm>
            <a:off x="958533" y="859664"/>
            <a:ext cx="82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eue Haas Grotesk Text Pro" panose="020B0604020202020204" pitchFamily="34" charset="0"/>
                <a:ea typeface="Segoe UI Black" panose="020B0A02040204020203" pitchFamily="34" charset="0"/>
                <a:cs typeface="Dubai" panose="020B0604020202020204" pitchFamily="34" charset="-78"/>
              </a:rPr>
              <a:t>RIBA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59C365-0B4E-401E-98CD-2FF849D974FF}"/>
              </a:ext>
            </a:extLst>
          </p:cNvPr>
          <p:cNvSpPr txBox="1"/>
          <p:nvPr/>
        </p:nvSpPr>
        <p:spPr>
          <a:xfrm>
            <a:off x="831850" y="1038344"/>
            <a:ext cx="1078992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50" dirty="0">
                <a:solidFill>
                  <a:schemeClr val="bg2">
                    <a:lumMod val="75000"/>
                  </a:schemeClr>
                </a:solidFill>
              </a:rPr>
              <a:t>Research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5E4FA020-857B-4E99-B6C2-98021F9B8711}"/>
              </a:ext>
            </a:extLst>
          </p:cNvPr>
          <p:cNvSpPr txBox="1">
            <a:spLocks/>
          </p:cNvSpPr>
          <p:nvPr/>
        </p:nvSpPr>
        <p:spPr>
          <a:xfrm>
            <a:off x="8549426" y="3318537"/>
            <a:ext cx="2670048" cy="6400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Understanding the users and their behavior along with Interaction</a:t>
            </a:r>
          </a:p>
        </p:txBody>
      </p:sp>
    </p:spTree>
    <p:extLst>
      <p:ext uri="{BB962C8B-B14F-4D97-AF65-F5344CB8AC3E}">
        <p14:creationId xmlns:p14="http://schemas.microsoft.com/office/powerpoint/2010/main" val="298682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6" grpId="0" build="p"/>
      <p:bldP spid="14" grpId="0" build="p"/>
      <p:bldP spid="13" grpId="0" build="p"/>
      <p:bldP spid="11" grpId="0" build="p"/>
      <p:bldP spid="19" grpId="0" build="p"/>
      <p:bldP spid="17" grpId="0" build="p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&#10;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DB817-586B-493A-922D-54010C8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8066-56F4-423A-9647-2BFE1B6EBC79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F307F9-7CFD-4104-8C9B-099D21871AE0}"/>
              </a:ext>
            </a:extLst>
          </p:cNvPr>
          <p:cNvSpPr/>
          <p:nvPr/>
        </p:nvSpPr>
        <p:spPr>
          <a:xfrm>
            <a:off x="831850" y="859664"/>
            <a:ext cx="1078992" cy="54864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822D13-F823-4426-B9E2-6CE03F2877A6}"/>
              </a:ext>
            </a:extLst>
          </p:cNvPr>
          <p:cNvSpPr txBox="1"/>
          <p:nvPr/>
        </p:nvSpPr>
        <p:spPr>
          <a:xfrm>
            <a:off x="956403" y="853678"/>
            <a:ext cx="82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eue Haas Grotesk Text Pro" panose="020B0604020202020204" pitchFamily="34" charset="0"/>
                <a:ea typeface="Segoe UI Black" panose="020B0A02040204020203" pitchFamily="34" charset="0"/>
                <a:cs typeface="Dubai" panose="020B0604020202020204" pitchFamily="34" charset="-78"/>
              </a:rPr>
              <a:t>RIBA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2DD866-7D69-4394-B0B5-64E742F4FDED}"/>
              </a:ext>
            </a:extLst>
          </p:cNvPr>
          <p:cNvSpPr txBox="1"/>
          <p:nvPr/>
        </p:nvSpPr>
        <p:spPr>
          <a:xfrm>
            <a:off x="831850" y="1038344"/>
            <a:ext cx="1078992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50" dirty="0">
                <a:solidFill>
                  <a:schemeClr val="bg2">
                    <a:lumMod val="75000"/>
                  </a:schemeClr>
                </a:solidFill>
              </a:rPr>
              <a:t>Research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AA2F0-792C-4937-BB52-556884242827}"/>
              </a:ext>
            </a:extLst>
          </p:cNvPr>
          <p:cNvSpPr txBox="1"/>
          <p:nvPr/>
        </p:nvSpPr>
        <p:spPr>
          <a:xfrm>
            <a:off x="6894591" y="2388093"/>
            <a:ext cx="4412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Chatbot in educational space</a:t>
            </a:r>
          </a:p>
        </p:txBody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9C6CF49A-685D-4342-BDB7-2FD2293ED76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alphaModFix amt="23000"/>
          </a:blip>
          <a:srcRect t="38924" b="38924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Customer personas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9F2E6-BA14-4C8A-ABD2-DF5060934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3976" y="1684343"/>
            <a:ext cx="4443165" cy="569085"/>
          </a:xfrm>
        </p:spPr>
        <p:txBody>
          <a:bodyPr/>
          <a:lstStyle/>
          <a:p>
            <a:r>
              <a:rPr lang="en-US" dirty="0"/>
              <a:t>What do we need to know about our users to make sure that our chatbot is successful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7D25D-51F0-4AAA-86C5-F3584C0E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CF653-A1E7-473E-A717-8659C5E4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7BF4-CAE6-48A5-A8A1-ACB55AD355A7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F1711B-56EC-4866-9623-FB94310CF0CC}"/>
              </a:ext>
            </a:extLst>
          </p:cNvPr>
          <p:cNvSpPr txBox="1"/>
          <p:nvPr/>
        </p:nvSpPr>
        <p:spPr>
          <a:xfrm>
            <a:off x="778643" y="2253427"/>
            <a:ext cx="16865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bg2">
                    <a:lumMod val="85000"/>
                  </a:schemeClr>
                </a:solidFill>
              </a:rPr>
              <a:t>Demographics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96DFBB-AB0F-440F-8426-FFE615B48A75}"/>
              </a:ext>
            </a:extLst>
          </p:cNvPr>
          <p:cNvSpPr txBox="1"/>
          <p:nvPr/>
        </p:nvSpPr>
        <p:spPr>
          <a:xfrm>
            <a:off x="5663941" y="2253427"/>
            <a:ext cx="8641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bg2">
                    <a:lumMod val="85000"/>
                  </a:schemeClr>
                </a:solidFill>
              </a:rPr>
              <a:t>Needs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329E51-B9B5-44DF-92EB-4A64B6A67261}"/>
              </a:ext>
            </a:extLst>
          </p:cNvPr>
          <p:cNvSpPr txBox="1"/>
          <p:nvPr/>
        </p:nvSpPr>
        <p:spPr>
          <a:xfrm>
            <a:off x="10130366" y="2253428"/>
            <a:ext cx="12234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bg2">
                    <a:lumMod val="85000"/>
                  </a:schemeClr>
                </a:solidFill>
              </a:rPr>
              <a:t>Behavior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80F199-B348-4297-BA81-79731B66E4AF}"/>
              </a:ext>
            </a:extLst>
          </p:cNvPr>
          <p:cNvSpPr txBox="1"/>
          <p:nvPr/>
        </p:nvSpPr>
        <p:spPr>
          <a:xfrm>
            <a:off x="9863092" y="2737431"/>
            <a:ext cx="2237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behaviors do they have and what behaviors do they exhibit and why 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7A55-547E-4279-9E8C-152E9A49160D}"/>
              </a:ext>
            </a:extLst>
          </p:cNvPr>
          <p:cNvSpPr txBox="1"/>
          <p:nvPr/>
        </p:nvSpPr>
        <p:spPr>
          <a:xfrm>
            <a:off x="4856001" y="2737431"/>
            <a:ext cx="2459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their needs and services when it comes to interfacing with your product services and why 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05721F-0480-4AFD-8F49-4D44677156C2}"/>
              </a:ext>
            </a:extLst>
          </p:cNvPr>
          <p:cNvSpPr txBox="1"/>
          <p:nvPr/>
        </p:nvSpPr>
        <p:spPr>
          <a:xfrm>
            <a:off x="809348" y="3011010"/>
            <a:ext cx="2459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Occupation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C2EDC7-6C50-4E71-981A-F0E2A2903310}"/>
              </a:ext>
            </a:extLst>
          </p:cNvPr>
          <p:cNvSpPr/>
          <p:nvPr/>
        </p:nvSpPr>
        <p:spPr>
          <a:xfrm>
            <a:off x="831850" y="859664"/>
            <a:ext cx="1078992" cy="54864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CBBF0D-DF02-4788-89DA-23FCE9BF77FA}"/>
              </a:ext>
            </a:extLst>
          </p:cNvPr>
          <p:cNvSpPr txBox="1"/>
          <p:nvPr/>
        </p:nvSpPr>
        <p:spPr>
          <a:xfrm>
            <a:off x="956403" y="853678"/>
            <a:ext cx="82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eue Haas Grotesk Text Pro" panose="020B0604020202020204" pitchFamily="34" charset="0"/>
                <a:ea typeface="Segoe UI Black" panose="020B0A02040204020203" pitchFamily="34" charset="0"/>
                <a:cs typeface="Dubai" panose="020B0604020202020204" pitchFamily="34" charset="-78"/>
              </a:rPr>
              <a:t>RIBA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A8A6EC-226C-4D72-B861-D49B043B8445}"/>
              </a:ext>
            </a:extLst>
          </p:cNvPr>
          <p:cNvSpPr txBox="1"/>
          <p:nvPr/>
        </p:nvSpPr>
        <p:spPr>
          <a:xfrm>
            <a:off x="831850" y="1038344"/>
            <a:ext cx="1078992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50" dirty="0">
                <a:solidFill>
                  <a:schemeClr val="bg2">
                    <a:lumMod val="75000"/>
                  </a:schemeClr>
                </a:solidFill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408031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A634A5-7FE6-42E8-939A-FEBD8260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Context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F2EF20-4914-4F8B-9D4E-F7DF9977D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5901" y="1537043"/>
            <a:ext cx="5292725" cy="978407"/>
          </a:xfrm>
        </p:spPr>
        <p:txBody>
          <a:bodyPr>
            <a:normAutofit/>
          </a:bodyPr>
          <a:lstStyle/>
          <a:p>
            <a:r>
              <a:rPr lang="en-US" dirty="0"/>
              <a:t>What do we know about our customers contexts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F84A1-DCA9-4894-82EA-A83237AC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9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5E9DB8-C5FF-491C-87D4-2A6ED291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Jayapraveen AR</a:t>
            </a:r>
            <a:endParaRPr lang="ru-R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2B98C-5C1E-46B1-B54D-F830C622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2BA-D63A-49E3-83E0-F0166788EE88}" type="datetime2">
              <a:rPr lang="en-US" smtClean="0"/>
              <a:t>Saturday, February 23, 2019</a:t>
            </a:fld>
            <a:endParaRPr lang="ru-R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B8DD13D-E0B4-4F4B-9AD5-517355DDB818}"/>
              </a:ext>
            </a:extLst>
          </p:cNvPr>
          <p:cNvSpPr/>
          <p:nvPr/>
        </p:nvSpPr>
        <p:spPr>
          <a:xfrm>
            <a:off x="831850" y="1845139"/>
            <a:ext cx="2636668" cy="2459114"/>
          </a:xfrm>
          <a:prstGeom prst="ellipse">
            <a:avLst/>
          </a:prstGeom>
          <a:noFill/>
          <a:ln>
            <a:solidFill>
              <a:schemeClr val="accent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D89E6ED-4A7F-4FF4-B8AD-8A923FA81F27}"/>
              </a:ext>
            </a:extLst>
          </p:cNvPr>
          <p:cNvSpPr/>
          <p:nvPr/>
        </p:nvSpPr>
        <p:spPr>
          <a:xfrm>
            <a:off x="3021675" y="1845140"/>
            <a:ext cx="2636668" cy="2459114"/>
          </a:xfrm>
          <a:prstGeom prst="ellipse">
            <a:avLst/>
          </a:prstGeom>
          <a:noFill/>
          <a:ln>
            <a:solidFill>
              <a:schemeClr val="accent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0BAEEE5-5530-48F6-9552-A9E975A48F42}"/>
              </a:ext>
            </a:extLst>
          </p:cNvPr>
          <p:cNvSpPr/>
          <p:nvPr/>
        </p:nvSpPr>
        <p:spPr>
          <a:xfrm>
            <a:off x="1910842" y="3419606"/>
            <a:ext cx="2636668" cy="2459114"/>
          </a:xfrm>
          <a:prstGeom prst="ellipse">
            <a:avLst/>
          </a:prstGeom>
          <a:noFill/>
          <a:ln>
            <a:solidFill>
              <a:schemeClr val="accent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E05E49-54E6-47E8-9D41-2B99E17280EC}"/>
              </a:ext>
            </a:extLst>
          </p:cNvPr>
          <p:cNvSpPr/>
          <p:nvPr/>
        </p:nvSpPr>
        <p:spPr>
          <a:xfrm>
            <a:off x="1353841" y="2111553"/>
            <a:ext cx="15787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n w="0">
                  <a:solidFill>
                    <a:schemeClr val="tx1"/>
                  </a:solidFill>
                </a:ln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Physical Contexts</a:t>
            </a:r>
            <a:endParaRPr lang="ru-RU" sz="2800" dirty="0">
              <a:ln w="0">
                <a:solidFill>
                  <a:schemeClr val="tx1"/>
                </a:solidFill>
              </a:ln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ABAD48-CC6B-4002-B578-DA8127AFF5AB}"/>
              </a:ext>
            </a:extLst>
          </p:cNvPr>
          <p:cNvSpPr/>
          <p:nvPr/>
        </p:nvSpPr>
        <p:spPr>
          <a:xfrm>
            <a:off x="2389125" y="4162351"/>
            <a:ext cx="21368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n w="0">
                  <a:solidFill>
                    <a:schemeClr val="tx1"/>
                  </a:solidFill>
                </a:ln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emotional Contexts</a:t>
            </a:r>
            <a:endParaRPr lang="ru-RU" sz="2800" dirty="0">
              <a:ln w="0">
                <a:solidFill>
                  <a:schemeClr val="tx1"/>
                </a:solidFill>
              </a:ln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7B33F4-3E74-48ED-A703-DE08A8DC57EF}"/>
              </a:ext>
            </a:extLst>
          </p:cNvPr>
          <p:cNvSpPr/>
          <p:nvPr/>
        </p:nvSpPr>
        <p:spPr>
          <a:xfrm>
            <a:off x="3604737" y="2120589"/>
            <a:ext cx="16121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n w="0">
                  <a:solidFill>
                    <a:schemeClr val="tx1"/>
                  </a:solidFill>
                </a:ln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Cognitive Contexts</a:t>
            </a:r>
            <a:endParaRPr lang="ru-RU" sz="2800" dirty="0">
              <a:ln w="0">
                <a:solidFill>
                  <a:schemeClr val="tx1"/>
                </a:solidFill>
              </a:ln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D38956-D1B2-4B16-B0D4-533462F12E3D}"/>
              </a:ext>
            </a:extLst>
          </p:cNvPr>
          <p:cNvSpPr/>
          <p:nvPr/>
        </p:nvSpPr>
        <p:spPr>
          <a:xfrm>
            <a:off x="831850" y="859664"/>
            <a:ext cx="1078992" cy="54864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88534E-9D74-4AF5-8634-B5F0F96DE26D}"/>
              </a:ext>
            </a:extLst>
          </p:cNvPr>
          <p:cNvSpPr txBox="1"/>
          <p:nvPr/>
        </p:nvSpPr>
        <p:spPr>
          <a:xfrm>
            <a:off x="956403" y="853678"/>
            <a:ext cx="82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eue Haas Grotesk Text Pro" panose="020B0604020202020204" pitchFamily="34" charset="0"/>
                <a:ea typeface="Segoe UI Black" panose="020B0A02040204020203" pitchFamily="34" charset="0"/>
                <a:cs typeface="Dubai" panose="020B0604020202020204" pitchFamily="34" charset="-78"/>
              </a:rPr>
              <a:t>RIBA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91BE9B-0762-45E6-BE5C-F707040D02AB}"/>
              </a:ext>
            </a:extLst>
          </p:cNvPr>
          <p:cNvSpPr txBox="1"/>
          <p:nvPr/>
        </p:nvSpPr>
        <p:spPr>
          <a:xfrm>
            <a:off x="831850" y="1038344"/>
            <a:ext cx="1078992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50" dirty="0">
                <a:solidFill>
                  <a:schemeClr val="bg2">
                    <a:lumMod val="75000"/>
                  </a:schemeClr>
                </a:solidFill>
              </a:rPr>
              <a:t>Research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23AFEC-FC26-423E-9193-371D54E83F37}"/>
              </a:ext>
            </a:extLst>
          </p:cNvPr>
          <p:cNvSpPr/>
          <p:nvPr/>
        </p:nvSpPr>
        <p:spPr>
          <a:xfrm>
            <a:off x="1498490" y="3134327"/>
            <a:ext cx="8883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00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🔨</a:t>
            </a:r>
            <a:endParaRPr lang="en-US" sz="4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5641A8F-274E-4827-B2A1-70F5E0DB4273}"/>
              </a:ext>
            </a:extLst>
          </p:cNvPr>
          <p:cNvSpPr/>
          <p:nvPr/>
        </p:nvSpPr>
        <p:spPr>
          <a:xfrm>
            <a:off x="2721052" y="5066515"/>
            <a:ext cx="8883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00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😭</a:t>
            </a:r>
            <a:endParaRPr lang="en-US" sz="4000" dirty="0"/>
          </a:p>
        </p:txBody>
      </p:sp>
      <p:grpSp>
        <p:nvGrpSpPr>
          <p:cNvPr id="39" name="Google Shape;491;p39">
            <a:extLst>
              <a:ext uri="{FF2B5EF4-FFF2-40B4-BE49-F238E27FC236}">
                <a16:creationId xmlns:a16="http://schemas.microsoft.com/office/drawing/2014/main" id="{9D240FF9-5363-4349-98C9-14F6BB0A164F}"/>
              </a:ext>
            </a:extLst>
          </p:cNvPr>
          <p:cNvGrpSpPr/>
          <p:nvPr/>
        </p:nvGrpSpPr>
        <p:grpSpPr>
          <a:xfrm>
            <a:off x="4255293" y="3273128"/>
            <a:ext cx="616274" cy="569085"/>
            <a:chOff x="5290150" y="1636700"/>
            <a:chExt cx="425025" cy="429875"/>
          </a:xfrm>
        </p:grpSpPr>
        <p:sp>
          <p:nvSpPr>
            <p:cNvPr id="40" name="Google Shape;492;p39">
              <a:extLst>
                <a:ext uri="{FF2B5EF4-FFF2-40B4-BE49-F238E27FC236}">
                  <a16:creationId xmlns:a16="http://schemas.microsoft.com/office/drawing/2014/main" id="{ED20D24D-4582-4C8A-A571-8C4A63E46D4E}"/>
                </a:ext>
              </a:extLst>
            </p:cNvPr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25400" cap="rnd" cmpd="sng">
              <a:solidFill>
                <a:srgbClr val="607D8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41" name="Google Shape;493;p39">
              <a:extLst>
                <a:ext uri="{FF2B5EF4-FFF2-40B4-BE49-F238E27FC236}">
                  <a16:creationId xmlns:a16="http://schemas.microsoft.com/office/drawing/2014/main" id="{F8CA1B92-1BFC-486B-877B-5244E1BADFE0}"/>
                </a:ext>
              </a:extLst>
            </p:cNvPr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31750" cap="rnd" cmpd="sng">
              <a:solidFill>
                <a:srgbClr val="607D8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93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ic-Futuristic_PitchDeck_MO - v5.potx" id="{FE2E2762-1D65-4476-8021-C030968F4989}" vid="{C15C105D-FED3-43CD-B6CC-0305C7A12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1266</Words>
  <Application>Microsoft Office PowerPoint</Application>
  <PresentationFormat>Widescreen</PresentationFormat>
  <Paragraphs>379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Courier New</vt:lpstr>
      <vt:lpstr>Gill Sans MT</vt:lpstr>
      <vt:lpstr>Neue Haas Grotesk Text Pro</vt:lpstr>
      <vt:lpstr>Segoe UI Light</vt:lpstr>
      <vt:lpstr>Source Sans Pro</vt:lpstr>
      <vt:lpstr>Office Theme</vt:lpstr>
      <vt:lpstr>RIBA</vt:lpstr>
      <vt:lpstr>RIBA</vt:lpstr>
      <vt:lpstr>TIMELINE</vt:lpstr>
      <vt:lpstr>TRACTION</vt:lpstr>
      <vt:lpstr>Geographical wise revenue</vt:lpstr>
      <vt:lpstr>THE STORY</vt:lpstr>
      <vt:lpstr>PROBLEM</vt:lpstr>
      <vt:lpstr>Customer personas</vt:lpstr>
      <vt:lpstr>Customer Context</vt:lpstr>
      <vt:lpstr>SOLUTION</vt:lpstr>
      <vt:lpstr>PRODUCT</vt:lpstr>
      <vt:lpstr>MOBILE VERSION</vt:lpstr>
      <vt:lpstr>CASE STUDY</vt:lpstr>
      <vt:lpstr>Main Modules</vt:lpstr>
      <vt:lpstr>PowerPoint Presentation</vt:lpstr>
      <vt:lpstr>Tech Stack</vt:lpstr>
      <vt:lpstr>Algorithm used by the chatbot</vt:lpstr>
      <vt:lpstr>Levenshtein Distance</vt:lpstr>
      <vt:lpstr>What are the features ?</vt:lpstr>
      <vt:lpstr>What can RIBA Do ?</vt:lpstr>
      <vt:lpstr>Future Scope</vt:lpstr>
      <vt:lpstr>OUR TEAM</vt:lpstr>
      <vt:lpstr>SUMMARY</vt:lpstr>
      <vt:lpstr>THANK YOU!</vt:lpstr>
      <vt:lpstr>APPENDIX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2019-02-07T06:01:22Z</dcterms:created>
  <dcterms:modified xsi:type="dcterms:W3CDTF">2019-02-23T07:55:16Z</dcterms:modified>
</cp:coreProperties>
</file>