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ndhya\Downloads\Employee_Data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8510125116721749E-2"/>
          <c:y val="3.5106766380019E-2"/>
          <c:w val="0.89070797278657388"/>
          <c:h val="0.85913790082960473"/>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c:v>
                </c:pt>
                <c:pt idx="5">
                  <c:v>1</c:v>
                </c:pt>
                <c:pt idx="7">
                  <c:v>1</c:v>
                </c:pt>
                <c:pt idx="20">
                  <c:v>1</c:v>
                </c:pt>
                <c:pt idx="26">
                  <c:v>1</c:v>
                </c:pt>
                <c:pt idx="27">
                  <c:v>1</c:v>
                </c:pt>
                <c:pt idx="32">
                  <c:v>1</c:v>
                </c:pt>
                <c:pt idx="37">
                  <c:v>1</c:v>
                </c:pt>
                <c:pt idx="45">
                  <c:v>1</c:v>
                </c:pt>
                <c:pt idx="52">
                  <c:v>1</c:v>
                </c:pt>
                <c:pt idx="64">
                  <c:v>1</c:v>
                </c:pt>
                <c:pt idx="73">
                  <c:v>1</c:v>
                </c:pt>
                <c:pt idx="81">
                  <c:v>1</c:v>
                </c:pt>
                <c:pt idx="82">
                  <c:v>1</c:v>
                </c:pt>
                <c:pt idx="84">
                  <c:v>1</c:v>
                </c:pt>
                <c:pt idx="90">
                  <c:v>2</c:v>
                </c:pt>
                <c:pt idx="93">
                  <c:v>1</c:v>
                </c:pt>
                <c:pt idx="95">
                  <c:v>1</c:v>
                </c:pt>
                <c:pt idx="102">
                  <c:v>1</c:v>
                </c:pt>
                <c:pt idx="109">
                  <c:v>1</c:v>
                </c:pt>
                <c:pt idx="111">
                  <c:v>1</c:v>
                </c:pt>
                <c:pt idx="125">
                  <c:v>1</c:v>
                </c:pt>
                <c:pt idx="126">
                  <c:v>1</c:v>
                </c:pt>
                <c:pt idx="127">
                  <c:v>1</c:v>
                </c:pt>
                <c:pt idx="133">
                  <c:v>1</c:v>
                </c:pt>
                <c:pt idx="135">
                  <c:v>1</c:v>
                </c:pt>
                <c:pt idx="136">
                  <c:v>1</c:v>
                </c:pt>
                <c:pt idx="139">
                  <c:v>1</c:v>
                </c:pt>
                <c:pt idx="141">
                  <c:v>1</c:v>
                </c:pt>
                <c:pt idx="147">
                  <c:v>2</c:v>
                </c:pt>
                <c:pt idx="158">
                  <c:v>2</c:v>
                </c:pt>
                <c:pt idx="170">
                  <c:v>1</c:v>
                </c:pt>
              </c:numCache>
            </c:numRef>
          </c:val>
          <c:extLst>
            <c:ext xmlns:c16="http://schemas.microsoft.com/office/drawing/2014/chart" uri="{C3380CC4-5D6E-409C-BE32-E72D297353CC}">
              <c16:uniqueId val="{00000000-8190-48E6-AD11-0786CA86EE63}"/>
            </c:ext>
          </c:extLst>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c:v>
                </c:pt>
                <c:pt idx="2">
                  <c:v>1</c:v>
                </c:pt>
                <c:pt idx="3">
                  <c:v>1</c:v>
                </c:pt>
                <c:pt idx="6">
                  <c:v>1</c:v>
                </c:pt>
                <c:pt idx="8">
                  <c:v>1</c:v>
                </c:pt>
                <c:pt idx="10">
                  <c:v>1</c:v>
                </c:pt>
                <c:pt idx="11">
                  <c:v>1</c:v>
                </c:pt>
                <c:pt idx="13">
                  <c:v>1</c:v>
                </c:pt>
                <c:pt idx="15">
                  <c:v>1</c:v>
                </c:pt>
                <c:pt idx="16">
                  <c:v>2</c:v>
                </c:pt>
                <c:pt idx="17">
                  <c:v>2</c:v>
                </c:pt>
                <c:pt idx="18">
                  <c:v>1</c:v>
                </c:pt>
                <c:pt idx="19">
                  <c:v>1</c:v>
                </c:pt>
                <c:pt idx="22">
                  <c:v>1</c:v>
                </c:pt>
                <c:pt idx="23">
                  <c:v>1</c:v>
                </c:pt>
                <c:pt idx="24">
                  <c:v>1</c:v>
                </c:pt>
                <c:pt idx="25">
                  <c:v>1</c:v>
                </c:pt>
                <c:pt idx="28">
                  <c:v>1</c:v>
                </c:pt>
                <c:pt idx="29">
                  <c:v>1</c:v>
                </c:pt>
                <c:pt idx="30">
                  <c:v>1</c:v>
                </c:pt>
                <c:pt idx="33">
                  <c:v>1</c:v>
                </c:pt>
                <c:pt idx="34">
                  <c:v>1</c:v>
                </c:pt>
                <c:pt idx="35">
                  <c:v>1</c:v>
                </c:pt>
                <c:pt idx="36">
                  <c:v>1</c:v>
                </c:pt>
                <c:pt idx="39">
                  <c:v>1</c:v>
                </c:pt>
                <c:pt idx="40">
                  <c:v>1</c:v>
                </c:pt>
                <c:pt idx="41">
                  <c:v>1</c:v>
                </c:pt>
                <c:pt idx="43">
                  <c:v>1</c:v>
                </c:pt>
                <c:pt idx="44">
                  <c:v>1</c:v>
                </c:pt>
                <c:pt idx="47">
                  <c:v>1</c:v>
                </c:pt>
                <c:pt idx="49">
                  <c:v>2</c:v>
                </c:pt>
                <c:pt idx="53">
                  <c:v>1</c:v>
                </c:pt>
                <c:pt idx="54">
                  <c:v>1</c:v>
                </c:pt>
                <c:pt idx="55">
                  <c:v>1</c:v>
                </c:pt>
                <c:pt idx="57">
                  <c:v>1</c:v>
                </c:pt>
                <c:pt idx="58">
                  <c:v>1</c:v>
                </c:pt>
                <c:pt idx="59">
                  <c:v>1</c:v>
                </c:pt>
                <c:pt idx="60">
                  <c:v>1</c:v>
                </c:pt>
                <c:pt idx="61">
                  <c:v>1</c:v>
                </c:pt>
                <c:pt idx="62">
                  <c:v>2</c:v>
                </c:pt>
                <c:pt idx="63">
                  <c:v>1</c:v>
                </c:pt>
                <c:pt idx="65">
                  <c:v>1</c:v>
                </c:pt>
                <c:pt idx="66">
                  <c:v>1</c:v>
                </c:pt>
                <c:pt idx="67">
                  <c:v>1</c:v>
                </c:pt>
                <c:pt idx="68">
                  <c:v>1</c:v>
                </c:pt>
                <c:pt idx="69">
                  <c:v>1</c:v>
                </c:pt>
                <c:pt idx="70">
                  <c:v>2</c:v>
                </c:pt>
                <c:pt idx="71">
                  <c:v>1</c:v>
                </c:pt>
                <c:pt idx="72">
                  <c:v>1</c:v>
                </c:pt>
                <c:pt idx="74">
                  <c:v>1</c:v>
                </c:pt>
                <c:pt idx="75">
                  <c:v>1</c:v>
                </c:pt>
                <c:pt idx="77">
                  <c:v>1</c:v>
                </c:pt>
                <c:pt idx="78">
                  <c:v>1</c:v>
                </c:pt>
                <c:pt idx="80">
                  <c:v>1</c:v>
                </c:pt>
                <c:pt idx="85">
                  <c:v>1</c:v>
                </c:pt>
                <c:pt idx="86">
                  <c:v>1</c:v>
                </c:pt>
                <c:pt idx="87">
                  <c:v>1</c:v>
                </c:pt>
                <c:pt idx="88">
                  <c:v>1</c:v>
                </c:pt>
                <c:pt idx="89">
                  <c:v>1</c:v>
                </c:pt>
                <c:pt idx="92">
                  <c:v>1</c:v>
                </c:pt>
                <c:pt idx="96">
                  <c:v>2</c:v>
                </c:pt>
                <c:pt idx="97">
                  <c:v>1</c:v>
                </c:pt>
                <c:pt idx="98">
                  <c:v>1</c:v>
                </c:pt>
                <c:pt idx="101">
                  <c:v>1</c:v>
                </c:pt>
                <c:pt idx="103">
                  <c:v>1</c:v>
                </c:pt>
                <c:pt idx="104">
                  <c:v>1</c:v>
                </c:pt>
                <c:pt idx="105">
                  <c:v>1</c:v>
                </c:pt>
                <c:pt idx="106">
                  <c:v>1</c:v>
                </c:pt>
                <c:pt idx="107">
                  <c:v>1</c:v>
                </c:pt>
                <c:pt idx="108">
                  <c:v>1</c:v>
                </c:pt>
                <c:pt idx="110">
                  <c:v>1</c:v>
                </c:pt>
                <c:pt idx="112">
                  <c:v>1</c:v>
                </c:pt>
                <c:pt idx="113">
                  <c:v>1</c:v>
                </c:pt>
                <c:pt idx="114">
                  <c:v>1</c:v>
                </c:pt>
                <c:pt idx="115">
                  <c:v>1</c:v>
                </c:pt>
                <c:pt idx="116">
                  <c:v>1</c:v>
                </c:pt>
                <c:pt idx="117">
                  <c:v>1</c:v>
                </c:pt>
                <c:pt idx="118">
                  <c:v>2</c:v>
                </c:pt>
                <c:pt idx="120">
                  <c:v>1</c:v>
                </c:pt>
                <c:pt idx="121">
                  <c:v>1</c:v>
                </c:pt>
                <c:pt idx="122">
                  <c:v>2</c:v>
                </c:pt>
                <c:pt idx="123">
                  <c:v>1</c:v>
                </c:pt>
                <c:pt idx="124">
                  <c:v>1</c:v>
                </c:pt>
                <c:pt idx="128">
                  <c:v>1</c:v>
                </c:pt>
                <c:pt idx="129">
                  <c:v>1</c:v>
                </c:pt>
                <c:pt idx="131">
                  <c:v>1</c:v>
                </c:pt>
                <c:pt idx="132">
                  <c:v>1</c:v>
                </c:pt>
                <c:pt idx="134">
                  <c:v>1</c:v>
                </c:pt>
                <c:pt idx="137">
                  <c:v>1</c:v>
                </c:pt>
                <c:pt idx="138">
                  <c:v>1</c:v>
                </c:pt>
                <c:pt idx="140">
                  <c:v>1</c:v>
                </c:pt>
                <c:pt idx="142">
                  <c:v>1</c:v>
                </c:pt>
                <c:pt idx="143">
                  <c:v>1</c:v>
                </c:pt>
                <c:pt idx="144">
                  <c:v>1</c:v>
                </c:pt>
                <c:pt idx="145">
                  <c:v>1</c:v>
                </c:pt>
                <c:pt idx="148">
                  <c:v>1</c:v>
                </c:pt>
                <c:pt idx="149">
                  <c:v>1</c:v>
                </c:pt>
                <c:pt idx="150">
                  <c:v>1</c:v>
                </c:pt>
                <c:pt idx="151">
                  <c:v>1</c:v>
                </c:pt>
                <c:pt idx="152">
                  <c:v>1</c:v>
                </c:pt>
                <c:pt idx="154">
                  <c:v>1</c:v>
                </c:pt>
                <c:pt idx="155">
                  <c:v>1</c:v>
                </c:pt>
                <c:pt idx="157">
                  <c:v>1</c:v>
                </c:pt>
                <c:pt idx="159">
                  <c:v>1</c:v>
                </c:pt>
                <c:pt idx="161">
                  <c:v>1</c:v>
                </c:pt>
                <c:pt idx="162">
                  <c:v>1</c:v>
                </c:pt>
                <c:pt idx="165">
                  <c:v>1</c:v>
                </c:pt>
                <c:pt idx="167">
                  <c:v>1</c:v>
                </c:pt>
                <c:pt idx="168">
                  <c:v>1</c:v>
                </c:pt>
                <c:pt idx="169">
                  <c:v>1</c:v>
                </c:pt>
                <c:pt idx="170">
                  <c:v>6</c:v>
                </c:pt>
              </c:numCache>
            </c:numRef>
          </c:val>
          <c:extLst>
            <c:ext xmlns:c16="http://schemas.microsoft.com/office/drawing/2014/chart" uri="{C3380CC4-5D6E-409C-BE32-E72D297353CC}">
              <c16:uniqueId val="{00000001-8190-48E6-AD11-0786CA86EE63}"/>
            </c:ext>
          </c:extLst>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c:v>
                </c:pt>
                <c:pt idx="2">
                  <c:v>1</c:v>
                </c:pt>
                <c:pt idx="9">
                  <c:v>1</c:v>
                </c:pt>
                <c:pt idx="12">
                  <c:v>1</c:v>
                </c:pt>
                <c:pt idx="14">
                  <c:v>1</c:v>
                </c:pt>
                <c:pt idx="21">
                  <c:v>1</c:v>
                </c:pt>
                <c:pt idx="31">
                  <c:v>1</c:v>
                </c:pt>
                <c:pt idx="38">
                  <c:v>1</c:v>
                </c:pt>
                <c:pt idx="42">
                  <c:v>2</c:v>
                </c:pt>
                <c:pt idx="46">
                  <c:v>1</c:v>
                </c:pt>
                <c:pt idx="48">
                  <c:v>1</c:v>
                </c:pt>
                <c:pt idx="50">
                  <c:v>1</c:v>
                </c:pt>
                <c:pt idx="51">
                  <c:v>1</c:v>
                </c:pt>
                <c:pt idx="56">
                  <c:v>1</c:v>
                </c:pt>
                <c:pt idx="76">
                  <c:v>1</c:v>
                </c:pt>
                <c:pt idx="79">
                  <c:v>2</c:v>
                </c:pt>
                <c:pt idx="83">
                  <c:v>2</c:v>
                </c:pt>
                <c:pt idx="91">
                  <c:v>1</c:v>
                </c:pt>
                <c:pt idx="94">
                  <c:v>1</c:v>
                </c:pt>
                <c:pt idx="99">
                  <c:v>1</c:v>
                </c:pt>
                <c:pt idx="100">
                  <c:v>1</c:v>
                </c:pt>
                <c:pt idx="119">
                  <c:v>1</c:v>
                </c:pt>
                <c:pt idx="130">
                  <c:v>1</c:v>
                </c:pt>
                <c:pt idx="146">
                  <c:v>1</c:v>
                </c:pt>
                <c:pt idx="153">
                  <c:v>1</c:v>
                </c:pt>
                <c:pt idx="156">
                  <c:v>2</c:v>
                </c:pt>
                <c:pt idx="160">
                  <c:v>1</c:v>
                </c:pt>
                <c:pt idx="163">
                  <c:v>1</c:v>
                </c:pt>
                <c:pt idx="164">
                  <c:v>1</c:v>
                </c:pt>
                <c:pt idx="166">
                  <c:v>1</c:v>
                </c:pt>
              </c:numCache>
            </c:numRef>
          </c:val>
          <c:extLst>
            <c:ext xmlns:c16="http://schemas.microsoft.com/office/drawing/2014/chart" uri="{C3380CC4-5D6E-409C-BE32-E72D297353CC}">
              <c16:uniqueId val="{00000002-8190-48E6-AD11-0786CA86EE63}"/>
            </c:ext>
          </c:extLst>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5.1741015725827134E-3"/>
          <c:w val="0.70988111116345864"/>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 JAYA PRIYA.K</a:t>
            </a:r>
            <a:endParaRPr lang="en-US" sz="2400" dirty="0"/>
          </a:p>
          <a:p>
            <a:r>
              <a:rPr lang="en-US" sz="2400" dirty="0"/>
              <a:t>REGISTER NO : 312217</a:t>
            </a:r>
            <a:r>
              <a:rPr lang="en-IN" sz="2400" dirty="0"/>
              <a:t>193</a:t>
            </a:r>
          </a:p>
          <a:p>
            <a:r>
              <a:rPr lang="en-IN" sz="2400" dirty="0"/>
              <a:t>NM id : 71C331CAC350294933D4D691A7DD140C</a:t>
            </a:r>
            <a:endParaRPr lang="en-US" sz="2400" dirty="0"/>
          </a:p>
          <a:p>
            <a:r>
              <a:rPr lang="en-US" sz="2400" dirty="0"/>
              <a:t>DEPARTMENT : B.COM (GENERAL)</a:t>
            </a:r>
          </a:p>
          <a:p>
            <a:r>
              <a:rPr lang="en-US" sz="2400" dirty="0"/>
              <a:t>COLLEGE : SHRI KRISHNASWAMY COLLEGE FOR WOMEN</a:t>
            </a:r>
          </a:p>
        </p:txBody>
      </p:sp>
      <p:sp>
        <p:nvSpPr>
          <p:cNvPr id="8" name="object 9">
            <a:extLst>
              <a:ext uri="{FF2B5EF4-FFF2-40B4-BE49-F238E27FC236}">
                <a16:creationId xmlns:a16="http://schemas.microsoft.com/office/drawing/2014/main" id="{9C6A89A2-50DB-D39F-3D1C-5BBBB4DB490F}"/>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a:t>
            </a:fld>
            <a:endParaRPr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p:cNvSpPr txBox="1"/>
          <p:nvPr/>
        </p:nvSpPr>
        <p:spPr>
          <a:xfrm>
            <a:off x="1295400" y="1600200"/>
            <a:ext cx="5257800" cy="5016758"/>
          </a:xfrm>
          <a:prstGeom prst="rect">
            <a:avLst/>
          </a:prstGeom>
          <a:noFill/>
        </p:spPr>
        <p:txBody>
          <a:bodyPr wrap="square" rtlCol="0">
            <a:spAutoFit/>
          </a:bodyPr>
          <a:lstStyle/>
          <a:p>
            <a:pPr marL="342900" indent="-342900">
              <a:buFont typeface="Wingdings" pitchFamily="2" charset="2"/>
              <a:buChar char="Ø"/>
            </a:pPr>
            <a:r>
              <a:rPr lang="en-US" sz="2000" b="1" dirty="0">
                <a:latin typeface="Times New Roman" pitchFamily="18" charset="0"/>
                <a:cs typeface="Times New Roman" pitchFamily="18" charset="0"/>
              </a:rPr>
              <a:t>Organize Data</a:t>
            </a:r>
            <a:r>
              <a:rPr lang="en-US" sz="2000" dirty="0">
                <a:latin typeface="Times New Roman" pitchFamily="18" charset="0"/>
                <a:cs typeface="Times New Roman" pitchFamily="18" charset="0"/>
              </a:rPr>
              <a:t>: Set up salary and compensation information in a structured way in Excel.</a:t>
            </a:r>
          </a:p>
          <a:p>
            <a:pPr marL="342900" indent="-342900">
              <a:buFont typeface="Wingdings" pitchFamily="2" charset="2"/>
              <a:buChar char="Ø"/>
            </a:pPr>
            <a:r>
              <a:rPr lang="en-US" sz="2000" b="1" dirty="0">
                <a:latin typeface="Times New Roman" pitchFamily="18" charset="0"/>
                <a:cs typeface="Times New Roman" pitchFamily="18" charset="0"/>
              </a:rPr>
              <a:t>Analyze Trends</a:t>
            </a:r>
            <a:r>
              <a:rPr lang="en-US" sz="2000" dirty="0">
                <a:latin typeface="Times New Roman" pitchFamily="18" charset="0"/>
                <a:cs typeface="Times New Roman" pitchFamily="18" charset="0"/>
              </a:rPr>
              <a:t>: Use Excel tools to spot patterns, such as which roles have higher or lower pay.</a:t>
            </a:r>
          </a:p>
          <a:p>
            <a:pPr marL="342900" indent="-342900">
              <a:buFont typeface="Wingdings" pitchFamily="2" charset="2"/>
              <a:buChar char="Ø"/>
            </a:pPr>
            <a:r>
              <a:rPr lang="en-US" sz="2000" b="1" dirty="0">
                <a:latin typeface="Times New Roman" pitchFamily="18" charset="0"/>
                <a:cs typeface="Times New Roman" pitchFamily="18" charset="0"/>
              </a:rPr>
              <a:t>Compare Benchmarks</a:t>
            </a:r>
            <a:r>
              <a:rPr lang="en-US" sz="2000" dirty="0">
                <a:latin typeface="Times New Roman" pitchFamily="18" charset="0"/>
                <a:cs typeface="Times New Roman" pitchFamily="18" charset="0"/>
              </a:rPr>
              <a:t>: Check how your salaries match up against industry standards to ensure competitiveness.</a:t>
            </a:r>
          </a:p>
          <a:p>
            <a:pPr marL="342900" indent="-342900">
              <a:buFont typeface="Wingdings" pitchFamily="2" charset="2"/>
              <a:buChar char="Ø"/>
            </a:pPr>
            <a:r>
              <a:rPr lang="en-US" sz="2000" b="1" dirty="0">
                <a:latin typeface="Times New Roman" pitchFamily="18" charset="0"/>
                <a:cs typeface="Times New Roman" pitchFamily="18" charset="0"/>
              </a:rPr>
              <a:t>Identify Disparities</a:t>
            </a:r>
            <a:r>
              <a:rPr lang="en-US" sz="2000" dirty="0">
                <a:latin typeface="Times New Roman" pitchFamily="18" charset="0"/>
                <a:cs typeface="Times New Roman" pitchFamily="18" charset="0"/>
              </a:rPr>
              <a:t>: Find any differences in pay between different groups or roles to address fairness.</a:t>
            </a:r>
          </a:p>
          <a:p>
            <a:pPr marL="342900" indent="-342900">
              <a:buFont typeface="Wingdings" pitchFamily="2" charset="2"/>
              <a:buChar char="ü"/>
            </a:pPr>
            <a:r>
              <a:rPr lang="en-US" sz="2000" b="1" dirty="0">
                <a:latin typeface="Times New Roman" pitchFamily="18" charset="0"/>
                <a:cs typeface="Times New Roman" pitchFamily="18" charset="0"/>
              </a:rPr>
              <a:t>Visualize Data</a:t>
            </a:r>
            <a:r>
              <a:rPr lang="en-US" sz="2000" dirty="0">
                <a:latin typeface="Times New Roman" pitchFamily="18" charset="0"/>
                <a:cs typeface="Times New Roman" pitchFamily="18" charset="0"/>
              </a:rPr>
              <a:t>: Create charts and graphs to make the data easier to understand and use in decision-making.</a:t>
            </a:r>
          </a:p>
          <a:p>
            <a:endParaRPr lang="en-IN" sz="2000" dirty="0">
              <a:latin typeface="Times New Roman" pitchFamily="18" charset="0"/>
              <a:cs typeface="Times New Roman" pitchFamily="18" charset="0"/>
            </a:endParaRPr>
          </a:p>
        </p:txBody>
      </p:sp>
      <p:sp>
        <p:nvSpPr>
          <p:cNvPr id="3" name="object 9">
            <a:extLst>
              <a:ext uri="{FF2B5EF4-FFF2-40B4-BE49-F238E27FC236}">
                <a16:creationId xmlns:a16="http://schemas.microsoft.com/office/drawing/2014/main" id="{C7DC2520-EBFA-3B84-AB97-6C96FE565AF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10</a:t>
            </a:fld>
            <a:endParaRPr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Box 7"/>
          <p:cNvSpPr txBox="1"/>
          <p:nvPr/>
        </p:nvSpPr>
        <p:spPr>
          <a:xfrm>
            <a:off x="457200" y="1549400"/>
            <a:ext cx="10363200" cy="6740307"/>
          </a:xfrm>
          <a:prstGeom prst="rect">
            <a:avLst/>
          </a:prstGeom>
          <a:noFill/>
        </p:spPr>
        <p:txBody>
          <a:bodyPr wrap="square" rtlCol="0">
            <a:spAutoFit/>
          </a:bodyPr>
          <a:lstStyle/>
          <a:p>
            <a:pPr marL="342900" indent="-342900">
              <a:buFont typeface="Wingdings" pitchFamily="2" charset="2"/>
              <a:buChar char="Ø"/>
            </a:pPr>
            <a:r>
              <a:rPr lang="en-US" b="1" dirty="0"/>
              <a:t>Clear Salary Trends</a:t>
            </a:r>
            <a:r>
              <a:rPr lang="en-US" dirty="0"/>
              <a:t>: </a:t>
            </a:r>
          </a:p>
          <a:p>
            <a:pPr marL="342900" indent="-342900">
              <a:buFont typeface="+mj-lt"/>
              <a:buAutoNum type="arabicPeriod"/>
            </a:pPr>
            <a:r>
              <a:rPr lang="en-US" dirty="0"/>
              <a:t>Identified patterns and trends in salary distributions across different roles and departments.</a:t>
            </a:r>
          </a:p>
          <a:p>
            <a:pPr marL="342900" indent="-342900">
              <a:buFont typeface="Wingdings" pitchFamily="2" charset="2"/>
              <a:buChar char="Ø"/>
            </a:pPr>
            <a:r>
              <a:rPr lang="en-US" b="1" dirty="0"/>
              <a:t>Benchmark Insights</a:t>
            </a:r>
            <a:r>
              <a:rPr lang="en-US" dirty="0"/>
              <a:t>: </a:t>
            </a:r>
          </a:p>
          <a:p>
            <a:pPr marL="342900" indent="-342900">
              <a:buFont typeface="+mj-lt"/>
              <a:buAutoNum type="arabicPeriod"/>
            </a:pPr>
            <a:r>
              <a:rPr lang="en-US" dirty="0"/>
              <a:t>Provided comparisons of internal salaries against industry standards, highlighting areas where adjustments may be needed.</a:t>
            </a:r>
          </a:p>
          <a:p>
            <a:pPr marL="342900" indent="-342900">
              <a:buFont typeface="Wingdings" pitchFamily="2" charset="2"/>
              <a:buChar char="Ø"/>
            </a:pPr>
            <a:r>
              <a:rPr lang="en-US" b="1" dirty="0"/>
              <a:t>Equity Analysis</a:t>
            </a:r>
            <a:r>
              <a:rPr lang="en-US" dirty="0"/>
              <a:t>: </a:t>
            </a:r>
          </a:p>
          <a:p>
            <a:pPr marL="342900" indent="-342900">
              <a:buFont typeface="+mj-lt"/>
              <a:buAutoNum type="arabicPeriod"/>
            </a:pPr>
            <a:r>
              <a:rPr lang="en-US" dirty="0"/>
              <a:t>Revealed pay disparities and gaps, enabling corrective actions to ensure fair compensation practices.</a:t>
            </a:r>
          </a:p>
          <a:p>
            <a:pPr marL="342900" indent="-342900">
              <a:buFont typeface="Wingdings" pitchFamily="2" charset="2"/>
              <a:buChar char="Ø"/>
            </a:pPr>
            <a:r>
              <a:rPr lang="en-US" b="1" dirty="0"/>
              <a:t>Informed Decisions</a:t>
            </a:r>
            <a:r>
              <a:rPr lang="en-US" dirty="0"/>
              <a:t>: </a:t>
            </a:r>
          </a:p>
          <a:p>
            <a:pPr marL="342900" indent="-342900">
              <a:buFont typeface="+mj-lt"/>
              <a:buAutoNum type="arabicPeriod"/>
            </a:pPr>
            <a:r>
              <a:rPr lang="en-US" dirty="0"/>
              <a:t>Delivered actionable insights for strategic salary adjustments and budget planning.</a:t>
            </a:r>
          </a:p>
          <a:p>
            <a:pPr marL="342900" indent="-342900">
              <a:buFont typeface="Wingdings" pitchFamily="2" charset="2"/>
              <a:buChar char="Ø"/>
            </a:pPr>
            <a:r>
              <a:rPr lang="en-US" b="1" dirty="0"/>
              <a:t>Visual </a:t>
            </a:r>
            <a:r>
              <a:rPr lang="en-US" dirty="0"/>
              <a:t>: </a:t>
            </a:r>
          </a:p>
          <a:p>
            <a:pPr marL="342900" indent="-342900">
              <a:buFont typeface="+mj-lt"/>
              <a:buAutoNum type="arabicPeriod"/>
            </a:pPr>
            <a:r>
              <a:rPr lang="en-US" dirty="0"/>
              <a:t>.</a:t>
            </a:r>
          </a:p>
          <a:p>
            <a:pPr marL="342900" indent="-342900">
              <a:buFont typeface="Wingdings" pitchFamily="2" charset="2"/>
              <a:buChar char="Ø"/>
            </a:pPr>
            <a:r>
              <a:rPr lang="en-US" b="1" dirty="0"/>
              <a:t>Identified Pay Patterns</a:t>
            </a:r>
            <a:r>
              <a:rPr lang="en-US" dirty="0"/>
              <a:t>:</a:t>
            </a:r>
          </a:p>
          <a:p>
            <a:pPr marL="342900" indent="-342900">
              <a:buFont typeface="+mj-lt"/>
              <a:buAutoNum type="arabicPeriod"/>
            </a:pPr>
            <a:r>
              <a:rPr lang="en-US" dirty="0"/>
              <a:t> Found trends in how salaries are distributed across roles and departments.</a:t>
            </a:r>
          </a:p>
          <a:p>
            <a:pPr marL="342900" indent="-342900">
              <a:buFont typeface="Wingdings" pitchFamily="2" charset="2"/>
              <a:buChar char="Ø"/>
            </a:pPr>
            <a:r>
              <a:rPr lang="en-US" b="1" dirty="0"/>
              <a:t>Benchmark Comparisons</a:t>
            </a:r>
            <a:r>
              <a:rPr lang="en-US" dirty="0"/>
              <a:t>: </a:t>
            </a:r>
          </a:p>
          <a:p>
            <a:pPr marL="342900" indent="-342900">
              <a:buFont typeface="+mj-lt"/>
              <a:buAutoNum type="arabicPeriod"/>
            </a:pPr>
            <a:r>
              <a:rPr lang="en-US" dirty="0"/>
              <a:t>Compared salaries with industry standards to see if they are competitive.</a:t>
            </a:r>
          </a:p>
          <a:p>
            <a:pPr marL="342900" indent="-342900">
              <a:buFont typeface="Wingdings" pitchFamily="2" charset="2"/>
              <a:buChar char="Ø"/>
            </a:pPr>
            <a:r>
              <a:rPr lang="en-US" b="1" dirty="0"/>
              <a:t>Detected Pay Gaps</a:t>
            </a:r>
            <a:r>
              <a:rPr lang="en-US" dirty="0"/>
              <a:t>: </a:t>
            </a:r>
          </a:p>
          <a:p>
            <a:pPr marL="342900" indent="-342900">
              <a:buFont typeface="+mj-lt"/>
              <a:buAutoNum type="arabicPeriod"/>
            </a:pPr>
            <a:r>
              <a:rPr lang="en-US" dirty="0"/>
              <a:t>Uncovered differences in pay to address fairness issues.</a:t>
            </a:r>
          </a:p>
          <a:p>
            <a:pPr marL="342900" indent="-342900">
              <a:buFont typeface="Wingdings" pitchFamily="2" charset="2"/>
              <a:buChar char="Ø"/>
            </a:pPr>
            <a:r>
              <a:rPr lang="en-US" b="1" dirty="0"/>
              <a:t>Supported Decisions</a:t>
            </a:r>
            <a:r>
              <a:rPr lang="en-US" dirty="0"/>
              <a:t>: </a:t>
            </a:r>
          </a:p>
          <a:p>
            <a:pPr marL="342900" indent="-342900">
              <a:buFont typeface="+mj-lt"/>
              <a:buAutoNum type="arabicPeriod"/>
            </a:pPr>
            <a:r>
              <a:rPr lang="en-US" dirty="0"/>
              <a:t>Provided useful information for making salary adjustments and planning budgets.</a:t>
            </a:r>
          </a:p>
          <a:p>
            <a:pPr marL="342900" indent="-342900">
              <a:buFont typeface="Wingdings" pitchFamily="2" charset="2"/>
              <a:buChar char="Ø"/>
            </a:pPr>
            <a:r>
              <a:rPr lang="en-US" b="1" dirty="0"/>
              <a:t>Visual Insights &amp; Reports</a:t>
            </a:r>
            <a:r>
              <a:rPr lang="en-US" dirty="0"/>
              <a:t>: </a:t>
            </a:r>
          </a:p>
          <a:p>
            <a:pPr marL="342900" indent="-342900">
              <a:buFont typeface="+mj-lt"/>
              <a:buAutoNum type="arabicPeriod"/>
            </a:pPr>
            <a:r>
              <a:rPr lang="en-US" dirty="0"/>
              <a:t>Created easy-to-understand charts and graphs to present the findings clearly</a:t>
            </a:r>
            <a:r>
              <a:rPr lang="en-US"/>
              <a:t>. </a:t>
            </a:r>
          </a:p>
          <a:p>
            <a:pPr marL="342900" indent="-342900">
              <a:buFont typeface="+mj-lt"/>
              <a:buAutoNum type="arabicPeriod"/>
            </a:pPr>
            <a:r>
              <a:rPr lang="en-US"/>
              <a:t>Produced </a:t>
            </a:r>
            <a:r>
              <a:rPr lang="en-US" dirty="0"/>
              <a:t>charts and graphs that effectively communicated findings and supported data-driven decision-making</a:t>
            </a:r>
          </a:p>
          <a:p>
            <a:endParaRPr lang="en-IN" dirty="0"/>
          </a:p>
        </p:txBody>
      </p:sp>
      <p:sp>
        <p:nvSpPr>
          <p:cNvPr id="2" name="object 9">
            <a:extLst>
              <a:ext uri="{FF2B5EF4-FFF2-40B4-BE49-F238E27FC236}">
                <a16:creationId xmlns:a16="http://schemas.microsoft.com/office/drawing/2014/main" id="{1AFF3941-5FEB-EE35-13EF-7B25543FE95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11</a:t>
            </a:fld>
            <a:endParaRPr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D70735A-B438-454E-1338-69F717513C28}"/>
              </a:ext>
            </a:extLst>
          </p:cNvPr>
          <p:cNvGraphicFramePr>
            <a:graphicFrameLocks/>
          </p:cNvGraphicFramePr>
          <p:nvPr>
            <p:extLst>
              <p:ext uri="{D42A27DB-BD31-4B8C-83A1-F6EECF244321}">
                <p14:modId xmlns:p14="http://schemas.microsoft.com/office/powerpoint/2010/main" val="1320657829"/>
              </p:ext>
            </p:extLst>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9">
            <a:extLst>
              <a:ext uri="{FF2B5EF4-FFF2-40B4-BE49-F238E27FC236}">
                <a16:creationId xmlns:a16="http://schemas.microsoft.com/office/drawing/2014/main" id="{DDFFF9D8-8884-30BA-E392-27E80812D963}"/>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12</a:t>
            </a:fld>
            <a:endParaRPr dirty="0">
              <a:latin typeface="Trebuchet MS"/>
              <a:cs typeface="Trebuchet MS"/>
            </a:endParaRPr>
          </a:p>
        </p:txBody>
      </p:sp>
    </p:spTree>
    <p:extLst>
      <p:ext uri="{BB962C8B-B14F-4D97-AF65-F5344CB8AC3E}">
        <p14:creationId xmlns:p14="http://schemas.microsoft.com/office/powerpoint/2010/main" val="213621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E908F5-82C3-2873-3B92-660CC7E6385C}"/>
              </a:ext>
            </a:extLst>
          </p:cNvPr>
          <p:cNvSpPr txBox="1"/>
          <p:nvPr/>
        </p:nvSpPr>
        <p:spPr>
          <a:xfrm>
            <a:off x="838200" y="1305341"/>
            <a:ext cx="9906000" cy="4247317"/>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lvl="0" eaLnBrk="0" fontAlgn="base" hangingPunct="0">
              <a:spcBef>
                <a:spcPct val="0"/>
              </a:spcBef>
              <a:spcAft>
                <a:spcPct val="0"/>
              </a:spcAft>
            </a:pPr>
            <a:r>
              <a:rPr lang="en-US" altLang="en-US" dirty="0">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lvl="0" eaLnBrk="0" fontAlgn="base" hangingPunct="0">
              <a:spcBef>
                <a:spcPct val="0"/>
              </a:spcBef>
              <a:spcAft>
                <a:spcPct val="0"/>
              </a:spcAft>
            </a:pPr>
            <a:r>
              <a:rPr lang="en-US" altLang="en-US" dirty="0">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lang="en-US" altLang="en-US" sz="500"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object 9">
            <a:extLst>
              <a:ext uri="{FF2B5EF4-FFF2-40B4-BE49-F238E27FC236}">
                <a16:creationId xmlns:a16="http://schemas.microsoft.com/office/drawing/2014/main" id="{06F758E8-8CEB-905C-6C08-664502F6016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2</a:t>
            </a:fld>
            <a:endParaRPr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28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724775" y="12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4" name="object 9">
            <a:extLst>
              <a:ext uri="{FF2B5EF4-FFF2-40B4-BE49-F238E27FC236}">
                <a16:creationId xmlns:a16="http://schemas.microsoft.com/office/drawing/2014/main" id="{34AC94ED-9D89-CF59-4A58-55E2C67B7C7E}"/>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3</a:t>
            </a:fld>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94529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1600200" y="1752600"/>
            <a:ext cx="5638800" cy="3170099"/>
          </a:xfrm>
          <a:prstGeom prst="rect">
            <a:avLst/>
          </a:prstGeom>
          <a:noFill/>
        </p:spPr>
        <p:txBody>
          <a:bodyPr wrap="square" rtlCol="0">
            <a:spAutoFit/>
          </a:bodyPr>
          <a:lstStyle/>
          <a:p>
            <a:r>
              <a:rPr lang="en-US" sz="2000" dirty="0">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6" name="object 9">
            <a:extLst>
              <a:ext uri="{FF2B5EF4-FFF2-40B4-BE49-F238E27FC236}">
                <a16:creationId xmlns:a16="http://schemas.microsoft.com/office/drawing/2014/main" id="{30498CF5-8A59-D1E0-3F36-B25BC9C0AAB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4</a:t>
            </a:fld>
            <a:endParaRPr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03300" y="2159000"/>
            <a:ext cx="5368925" cy="2862322"/>
          </a:xfrm>
          <a:prstGeom prst="rect">
            <a:avLst/>
          </a:prstGeom>
          <a:noFill/>
        </p:spPr>
        <p:txBody>
          <a:bodyPr wrap="square" rtlCol="0">
            <a:spAutoFit/>
          </a:bodyPr>
          <a:lstStyle/>
          <a:p>
            <a:r>
              <a:rPr lang="en-US" sz="2000" dirty="0">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9" name="object 9">
            <a:extLst>
              <a:ext uri="{FF2B5EF4-FFF2-40B4-BE49-F238E27FC236}">
                <a16:creationId xmlns:a16="http://schemas.microsoft.com/office/drawing/2014/main" id="{B41F0C47-EDE1-0A06-56CB-52372B168A9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5</a:t>
            </a:fld>
            <a:endParaRPr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1371600" y="1676400"/>
            <a:ext cx="6705600" cy="4247317"/>
          </a:xfrm>
          <a:prstGeom prst="rect">
            <a:avLst/>
          </a:prstGeom>
          <a:noFill/>
        </p:spPr>
        <p:txBody>
          <a:bodyPr wrap="square" rtlCol="0">
            <a:spAutoFit/>
          </a:bodyPr>
          <a:lstStyle/>
          <a:p>
            <a:pPr marL="285750" indent="-285750">
              <a:buFont typeface="Arial" pitchFamily="34" charset="0"/>
              <a:buChar char="•"/>
            </a:pPr>
            <a:r>
              <a:rPr lang="en-US" b="1" dirty="0"/>
              <a:t>HR Professionals &amp; HR Departments </a:t>
            </a:r>
            <a:r>
              <a:rPr lang="en-US" dirty="0"/>
              <a:t>: </a:t>
            </a:r>
          </a:p>
          <a:p>
            <a:r>
              <a:rPr lang="en-US" dirty="0"/>
              <a:t>For developing equitable compensation strategies and policies.</a:t>
            </a:r>
          </a:p>
          <a:p>
            <a:r>
              <a:rPr lang="en-US" dirty="0"/>
              <a:t>For optimizing compensation policies and ensuring fairness.</a:t>
            </a:r>
          </a:p>
          <a:p>
            <a:pPr marL="285750" indent="-285750">
              <a:buFont typeface="Arial" pitchFamily="34" charset="0"/>
              <a:buChar char="•"/>
            </a:pPr>
            <a:r>
              <a:rPr lang="en-US" b="1" dirty="0"/>
              <a:t>Compensation Analysts</a:t>
            </a:r>
            <a:r>
              <a:rPr lang="en-US" dirty="0"/>
              <a:t>: </a:t>
            </a:r>
          </a:p>
          <a:p>
            <a:r>
              <a:rPr lang="en-US" dirty="0"/>
              <a:t>To identify pay trends and disparities.</a:t>
            </a:r>
          </a:p>
          <a:p>
            <a:pPr marL="285750" indent="-285750">
              <a:buFont typeface="Arial" pitchFamily="34" charset="0"/>
              <a:buChar char="•"/>
            </a:pPr>
            <a:r>
              <a:rPr lang="en-US" b="1" dirty="0"/>
              <a:t>Finance Teams</a:t>
            </a:r>
            <a:r>
              <a:rPr lang="en-US" dirty="0"/>
              <a:t>: </a:t>
            </a:r>
          </a:p>
          <a:p>
            <a:r>
              <a:rPr lang="en-US" dirty="0"/>
              <a:t>For budget planning and financial forecasting.</a:t>
            </a:r>
          </a:p>
          <a:p>
            <a:r>
              <a:rPr lang="en-US" dirty="0"/>
              <a:t>To align salaries with budgetary constraints and forecasts.</a:t>
            </a:r>
          </a:p>
          <a:p>
            <a:pPr marL="285750" indent="-285750">
              <a:buFont typeface="Arial" pitchFamily="34" charset="0"/>
              <a:buChar char="•"/>
            </a:pPr>
            <a:r>
              <a:rPr lang="en-US" b="1" dirty="0"/>
              <a:t>Executives</a:t>
            </a:r>
            <a:r>
              <a:rPr lang="en-US" dirty="0"/>
              <a:t>: </a:t>
            </a:r>
          </a:p>
          <a:p>
            <a:r>
              <a:rPr lang="en-US" dirty="0"/>
              <a:t>To make informed decisions on salary structures and adjustments. </a:t>
            </a:r>
          </a:p>
          <a:p>
            <a:r>
              <a:rPr lang="en-US" dirty="0"/>
              <a:t>For strategic planning and competitive positioning in the market.</a:t>
            </a:r>
          </a:p>
          <a:p>
            <a:pPr marL="285750" indent="-285750">
              <a:buFont typeface="Arial" pitchFamily="34" charset="0"/>
              <a:buChar char="•"/>
            </a:pPr>
            <a:r>
              <a:rPr lang="en-US" b="1" dirty="0"/>
              <a:t>Employees</a:t>
            </a:r>
            <a:r>
              <a:rPr lang="en-US" dirty="0"/>
              <a:t>: As beneficiaries of fair and transparent compensation practices.</a:t>
            </a:r>
          </a:p>
          <a:p>
            <a:pPr marL="285750" indent="-285750">
              <a:buFont typeface="Arial" pitchFamily="34" charset="0"/>
              <a:buChar char="•"/>
            </a:pPr>
            <a:r>
              <a:rPr lang="en-US" b="1" dirty="0"/>
              <a:t>Management</a:t>
            </a:r>
            <a:r>
              <a:rPr lang="en-US" dirty="0"/>
              <a:t>: To make informed decisions on salary adjustments and equity.</a:t>
            </a:r>
          </a:p>
        </p:txBody>
      </p:sp>
      <p:sp>
        <p:nvSpPr>
          <p:cNvPr id="3" name="object 9">
            <a:extLst>
              <a:ext uri="{FF2B5EF4-FFF2-40B4-BE49-F238E27FC236}">
                <a16:creationId xmlns:a16="http://schemas.microsoft.com/office/drawing/2014/main" id="{16662F21-E862-D48E-5E7E-04B2FC051D2B}"/>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6</a:t>
            </a:fld>
            <a:endParaRPr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3352800" y="2133600"/>
            <a:ext cx="5715000" cy="4247317"/>
          </a:xfrm>
          <a:prstGeom prst="rect">
            <a:avLst/>
          </a:prstGeom>
          <a:noFill/>
        </p:spPr>
        <p:txBody>
          <a:bodyPr wrap="square" rtlCol="0">
            <a:spAutoFit/>
          </a:bodyPr>
          <a:lstStyle/>
          <a:p>
            <a:r>
              <a:rPr lang="en-US" b="1" dirty="0"/>
              <a:t>Value Proposition:</a:t>
            </a:r>
            <a:endParaRPr lang="en-US" dirty="0"/>
          </a:p>
          <a:p>
            <a:pPr marL="285750" indent="-285750">
              <a:buFont typeface="Wingdings" pitchFamily="2" charset="2"/>
              <a:buChar char="Ø"/>
            </a:pPr>
            <a:r>
              <a:rPr lang="en-US" b="1" dirty="0"/>
              <a:t>Clear Insights</a:t>
            </a:r>
            <a:r>
              <a:rPr lang="en-US" dirty="0"/>
              <a:t>: Provides a clear view of salary patterns and issues.</a:t>
            </a:r>
          </a:p>
          <a:p>
            <a:pPr marL="285750" indent="-285750">
              <a:buFont typeface="Wingdings" pitchFamily="2" charset="2"/>
              <a:buChar char="Ø"/>
            </a:pPr>
            <a:r>
              <a:rPr lang="en-US" b="1" dirty="0"/>
              <a:t>Competitive Edge</a:t>
            </a:r>
            <a:r>
              <a:rPr lang="en-US" dirty="0"/>
              <a:t>: Keeps salaries aligned with market rates to attract and retain talent.</a:t>
            </a:r>
          </a:p>
          <a:p>
            <a:pPr marL="285750" indent="-285750">
              <a:buFont typeface="Wingdings" pitchFamily="2" charset="2"/>
              <a:buChar char="Ø"/>
            </a:pPr>
            <a:r>
              <a:rPr lang="en-US" b="1" dirty="0"/>
              <a:t>Equitable Pay</a:t>
            </a:r>
            <a:r>
              <a:rPr lang="en-US" dirty="0"/>
              <a:t>: Ensures fair pay practices across the organization.</a:t>
            </a:r>
          </a:p>
          <a:p>
            <a:r>
              <a:rPr lang="en-US" b="1" dirty="0"/>
              <a:t>Solutions:</a:t>
            </a:r>
            <a:endParaRPr lang="en-US" dirty="0"/>
          </a:p>
          <a:p>
            <a:pPr marL="285750" indent="-285750">
              <a:buFont typeface="Arial" pitchFamily="34" charset="0"/>
              <a:buChar char="•"/>
            </a:pPr>
            <a:r>
              <a:rPr lang="en-US" b="1" dirty="0"/>
              <a:t>Detailed Salary Analysis</a:t>
            </a:r>
            <a:r>
              <a:rPr lang="en-US" dirty="0"/>
              <a:t>: Uses Excel to break down and understand salary data.</a:t>
            </a:r>
          </a:p>
          <a:p>
            <a:pPr marL="285750" indent="-285750">
              <a:buFont typeface="Arial" pitchFamily="34" charset="0"/>
              <a:buChar char="•"/>
            </a:pPr>
            <a:r>
              <a:rPr lang="en-US" b="1" dirty="0"/>
              <a:t>Market Comparison</a:t>
            </a:r>
            <a:r>
              <a:rPr lang="en-US" dirty="0"/>
              <a:t>: Compares salaries to industry standards to stay competitive.</a:t>
            </a:r>
          </a:p>
          <a:p>
            <a:pPr marL="285750" indent="-285750">
              <a:buFont typeface="Arial" pitchFamily="34" charset="0"/>
              <a:buChar char="•"/>
            </a:pPr>
            <a:r>
              <a:rPr lang="en-US" b="1" dirty="0"/>
              <a:t>Fairness Check</a:t>
            </a:r>
            <a:r>
              <a:rPr lang="en-US" dirty="0"/>
              <a:t>: Finds and fixes any pay gaps to ensure fair compensation.</a:t>
            </a:r>
          </a:p>
          <a:p>
            <a:endParaRPr lang="en-IN" dirty="0"/>
          </a:p>
        </p:txBody>
      </p:sp>
      <p:sp>
        <p:nvSpPr>
          <p:cNvPr id="4" name="object 9">
            <a:extLst>
              <a:ext uri="{FF2B5EF4-FFF2-40B4-BE49-F238E27FC236}">
                <a16:creationId xmlns:a16="http://schemas.microsoft.com/office/drawing/2014/main" id="{555BB290-C613-33D0-E30B-488DCFA01B2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7</a:t>
            </a:fld>
            <a:endParaRPr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object 9">
            <a:extLst>
              <a:ext uri="{FF2B5EF4-FFF2-40B4-BE49-F238E27FC236}">
                <a16:creationId xmlns:a16="http://schemas.microsoft.com/office/drawing/2014/main" id="{C480B504-6721-4D84-9BE8-5EE54376AAF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8</a:t>
            </a:fld>
            <a:endParaRPr dirty="0">
              <a:latin typeface="Trebuchet MS"/>
              <a:cs typeface="Trebuchet MS"/>
            </a:endParaRPr>
          </a:p>
        </p:txBody>
      </p:sp>
      <p:sp>
        <p:nvSpPr>
          <p:cNvPr id="5" name="TextBox 4">
            <a:extLst>
              <a:ext uri="{FF2B5EF4-FFF2-40B4-BE49-F238E27FC236}">
                <a16:creationId xmlns:a16="http://schemas.microsoft.com/office/drawing/2014/main" id="{BC009842-DF60-0B88-4742-9DAD0BB999D1}"/>
              </a:ext>
            </a:extLst>
          </p:cNvPr>
          <p:cNvSpPr txBox="1"/>
          <p:nvPr/>
        </p:nvSpPr>
        <p:spPr>
          <a:xfrm>
            <a:off x="2818613" y="1780226"/>
            <a:ext cx="4920792" cy="2862322"/>
          </a:xfrm>
          <a:prstGeom prst="rect">
            <a:avLst/>
          </a:prstGeom>
          <a:noFill/>
        </p:spPr>
        <p:txBody>
          <a:bodyPr wrap="square" rtlCol="0">
            <a:spAutoFit/>
          </a:bodyPr>
          <a:lstStyle/>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19651"/>
            <a:ext cx="1609725" cy="20002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object 9">
            <a:extLst>
              <a:ext uri="{FF2B5EF4-FFF2-40B4-BE49-F238E27FC236}">
                <a16:creationId xmlns:a16="http://schemas.microsoft.com/office/drawing/2014/main" id="{7BAC1060-F200-4E2F-40DD-0FA959E485B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9</a:t>
            </a:fld>
            <a:endParaRPr dirty="0">
              <a:latin typeface="Trebuchet MS"/>
              <a:cs typeface="Trebuchet MS"/>
            </a:endParaRPr>
          </a:p>
        </p:txBody>
      </p:sp>
      <p:sp>
        <p:nvSpPr>
          <p:cNvPr id="11" name="TextBox 10">
            <a:extLst>
              <a:ext uri="{FF2B5EF4-FFF2-40B4-BE49-F238E27FC236}">
                <a16:creationId xmlns:a16="http://schemas.microsoft.com/office/drawing/2014/main" id="{C7046A95-F8F2-EE42-ED20-0000A0DDBF55}"/>
              </a:ext>
            </a:extLst>
          </p:cNvPr>
          <p:cNvSpPr txBox="1"/>
          <p:nvPr/>
        </p:nvSpPr>
        <p:spPr>
          <a:xfrm>
            <a:off x="804862" y="1555176"/>
            <a:ext cx="10022670" cy="4247317"/>
          </a:xfrm>
          <a:prstGeom prst="rect">
            <a:avLst/>
          </a:prstGeom>
          <a:noFill/>
        </p:spPr>
        <p:txBody>
          <a:bodyPr wrap="square" rtlCol="0">
            <a:spAutoFit/>
          </a:bodyPr>
          <a:lstStyle/>
          <a:p>
            <a:r>
              <a:rPr lang="en-US" dirty="0"/>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lang="en-US" b="1" dirty="0"/>
              <a:t>Interactive Dashboards</a:t>
            </a:r>
            <a:r>
              <a:rPr lang="en-US" dirty="0"/>
              <a:t>: Engaging and user-friendly dashboards that visualize salary distributions, trends, and disparities at a glance, making data interpretation intuitive and impactful.</a:t>
            </a:r>
          </a:p>
          <a:p>
            <a:pPr>
              <a:buFont typeface="+mj-lt"/>
              <a:buAutoNum type="arabicPeriod"/>
            </a:pPr>
            <a:r>
              <a:rPr lang="en-US" b="1" dirty="0"/>
              <a:t>Scenario Analysis</a:t>
            </a:r>
            <a:r>
              <a:rPr lang="en-US" dirty="0"/>
              <a:t>: The ability to model different compensation scenarios and forecasts, allowing for strategic planning and what-if analysis to anticipate and address potential issues.</a:t>
            </a:r>
          </a:p>
          <a:p>
            <a:pPr>
              <a:buFont typeface="+mj-lt"/>
              <a:buAutoNum type="arabicPeriod"/>
            </a:pPr>
            <a:r>
              <a:rPr lang="en-US" b="1" dirty="0"/>
              <a:t>Automated Insights</a:t>
            </a:r>
            <a:r>
              <a:rPr lang="en-US" dirty="0"/>
              <a:t>: Streamlined data processing and automated reporting that significantly reduce manual effort and errors, providing reliable and timely insights.</a:t>
            </a:r>
          </a:p>
          <a:p>
            <a:pPr>
              <a:buFont typeface="+mj-lt"/>
              <a:buAutoNum type="arabicPeriod"/>
            </a:pPr>
            <a:r>
              <a:rPr lang="en-US" b="1" dirty="0"/>
              <a:t>Equity and Benchmarking</a:t>
            </a:r>
            <a:r>
              <a:rPr lang="en-US" dirty="0"/>
              <a:t>: In-depth analysis of compensation equity and alignment with market benchmarks, helping ensure fair and competitive remuneration practices.</a:t>
            </a:r>
          </a:p>
          <a:p>
            <a:r>
              <a:rPr lang="en-US" dirty="0"/>
              <a:t>Overall, the solution not only simplifies complex data management but also empowers decision-makers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1027</Words>
  <Application>Microsoft Office PowerPoint</Application>
  <PresentationFormat>Widescreen</PresentationFormat>
  <Paragraphs>110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18</cp:revision>
  <dcterms:created xsi:type="dcterms:W3CDTF">2024-03-29T15:07:22Z</dcterms:created>
  <dcterms:modified xsi:type="dcterms:W3CDTF">2024-09-09T09:56:17Z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