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numCol="1"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numCol="1"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numCol="1"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numCol="1"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bd1b35edb8171d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bd1b35edb8171d_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1" name="Google Shape;141;g12bd1b35edb8171d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numCol="1"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numCol="1"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numCol="1"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86" name="Google Shape;86;p12"/>
          <p:cNvSpPr/>
          <p:nvPr/>
        </p:nvSpPr>
        <p:spPr>
          <a:xfrm>
            <a:off x="446534" y="457200"/>
            <a:ext cx="3703200" cy="951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200" cy="987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numCol="1"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numCol="1"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numCol="1"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00" cy="3651300"/>
          </a:xfrm>
          <a:prstGeom prst="rect">
            <a:avLst/>
          </a:prstGeom>
          <a:noFill/>
          <a:ln>
            <a:noFill/>
          </a:ln>
        </p:spPr>
      </p:sp>
      <p:sp>
        <p:nvSpPr>
          <p:cNvPr id="72" name="Google Shape;72;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numCol="1"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numCol="1"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200" cy="987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pic>
        <p:nvPicPr>
          <p:cNvPr id="17" name="Google Shape;17;p1" descr="Logo  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3994100"/>
            <a:ext cx="9144000" cy="977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chemeClr val="accent1"/>
              </a:buClr>
              <a:buSzPts val="3600"/>
              <a:buFont typeface="Franklin Gothic"/>
              <a:buNone/>
            </a:pPr>
            <a:r>
              <a:rPr lang="en-US" b="1">
                <a:solidFill>
                  <a:schemeClr val="accent1"/>
                </a:solidFill>
                <a:latin typeface="Franklin Gothic"/>
                <a:ea typeface="Franklin Gothic"/>
                <a:cs typeface="Franklin Gothic"/>
                <a:sym typeface="Franklin Gothic"/>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spcFirstLastPara="1" wrap="square" lIns="91425" tIns="45700" rIns="91425" bIns="45700" numCol="1"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707846"/>
          </a:xfrm>
          <a:prstGeom prst="rect">
            <a:avLst/>
          </a:prstGeom>
          <a:noFill/>
          <a:ln>
            <a:noFill/>
          </a:ln>
        </p:spPr>
        <p:txBody>
          <a:bodyPr spcFirstLastPara="1" wrap="square" lIns="91425" tIns="45700" rIns="91425" bIns="45700" numCol="1"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a:t>
            </a:r>
            <a:r>
              <a:rPr lang="en-US" sz="2000" b="1" i="0" u="none" strike="noStrike" cap="none" dirty="0" smtClean="0">
                <a:solidFill>
                  <a:srgbClr val="1482AB"/>
                </a:solidFill>
                <a:latin typeface="Arial"/>
                <a:ea typeface="Arial"/>
                <a:cs typeface="Arial"/>
                <a:sym typeface="Arial"/>
              </a:rPr>
              <a:t>BY</a:t>
            </a:r>
          </a:p>
          <a:p>
            <a:pPr marL="0" marR="0" lvl="0" indent="0" algn="l" rtl="0">
              <a:spcBef>
                <a:spcPts val="0"/>
              </a:spcBef>
              <a:spcAft>
                <a:spcPts val="0"/>
              </a:spcAft>
              <a:buNone/>
            </a:pPr>
            <a:r>
              <a:rPr lang="en-US" sz="2000" b="1" dirty="0" err="1" smtClean="0">
                <a:solidFill>
                  <a:srgbClr val="1482AB"/>
                </a:solidFill>
              </a:rPr>
              <a:t>Jayapriya</a:t>
            </a:r>
            <a:r>
              <a:rPr lang="en-US" sz="2000" b="1" smtClean="0">
                <a:solidFill>
                  <a:srgbClr val="1482AB"/>
                </a:solidFill>
              </a:rPr>
              <a:t> V-P</a:t>
            </a:r>
            <a:r>
              <a:rPr lang="en-US" sz="2000" b="1" smtClean="0">
                <a:solidFill>
                  <a:srgbClr val="1482AB"/>
                </a:solidFill>
              </a:rPr>
              <a:t>SV </a:t>
            </a:r>
            <a:r>
              <a:rPr lang="en-US" sz="2000" b="1" dirty="0" smtClean="0">
                <a:solidFill>
                  <a:srgbClr val="1482AB"/>
                </a:solidFill>
              </a:rPr>
              <a:t>college of engineering and technology-BE-CSE</a:t>
            </a:r>
            <a:endParaRPr dirty="0"/>
          </a:p>
        </p:txBody>
      </p:sp>
      <p:sp>
        <p:nvSpPr>
          <p:cNvPr id="99" name="rect98"/>
          <p:cNvSpPr txBox="1"/>
          <p:nvPr/>
        </p:nvSpPr>
        <p:spPr>
          <a:xfrm>
            <a:off x="474299" y="2072522"/>
            <a:ext cx="11260074" cy="509736"/>
          </a:xfrm>
          <a:prstGeom prst="rect">
            <a:avLst/>
          </a:prstGeom>
          <a:noFill/>
        </p:spPr>
        <p:txBody>
          <a:bodyPr wrap="square" numCol="1"/>
          <a:lstStyle/>
          <a:p>
            <a:pPr algn="ctr"/>
            <a:r>
              <a:rPr sz="3600" b="1">
                <a:solidFill>
                  <a:srgbClr val="6D9EEB"/>
                </a:solidFill>
                <a:latin typeface="Franklin Gothic"/>
              </a:rPr>
              <a:t>KEYLOGGER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93199" y="1633696"/>
            <a:ext cx="11143500" cy="3647400"/>
          </a:xfrm>
          <a:prstGeom prst="rect">
            <a:avLst/>
          </a:prstGeom>
          <a:noFill/>
          <a:ln>
            <a:noFill/>
          </a:ln>
        </p:spPr>
        <p:txBody>
          <a:bodyPr spcFirstLastPara="1" wrap="square" lIns="91425" tIns="45700" rIns="91425" bIns="45700" numCol="1" anchor="ctr" anchorCtr="0">
            <a:normAutofit lnSpcReduction="10000"/>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80"/>
              </a:spcBef>
              <a:spcAft>
                <a:spcPts val="0"/>
              </a:spcAft>
              <a:buSzPts val="2208"/>
              <a:buChar char="◼"/>
            </a:pPr>
            <a:r>
              <a:rPr lang="en-US" sz="2400" b="1">
                <a:solidFill>
                  <a:srgbClr val="000000"/>
                </a:solidFill>
              </a:rPr>
              <a:t>Future enhancements may include:</a:t>
            </a:r>
            <a:endParaRPr sz="2000"/>
          </a:p>
          <a:p>
            <a:pPr marL="305435" lvl="0" indent="-305435" algn="l" rtl="0">
              <a:lnSpc>
                <a:spcPct val="110000"/>
              </a:lnSpc>
              <a:spcBef>
                <a:spcPts val="1080"/>
              </a:spcBef>
              <a:spcAft>
                <a:spcPts val="0"/>
              </a:spcAft>
              <a:buSzPts val="2208"/>
              <a:buChar char="•"/>
            </a:pPr>
            <a:r>
              <a:rPr lang="en-US" sz="2400">
                <a:solidFill>
                  <a:srgbClr val="000000"/>
                </a:solidFill>
              </a:rPr>
              <a:t>Integration with endpoint security solutions for comprehensive threat mitigation.</a:t>
            </a:r>
            <a:endParaRPr/>
          </a:p>
          <a:p>
            <a:pPr marL="305435" lvl="0" indent="-305435" algn="l" rtl="0">
              <a:lnSpc>
                <a:spcPct val="110000"/>
              </a:lnSpc>
              <a:spcBef>
                <a:spcPts val="1080"/>
              </a:spcBef>
              <a:spcAft>
                <a:spcPts val="0"/>
              </a:spcAft>
              <a:buSzPts val="2208"/>
              <a:buChar char="•"/>
            </a:pPr>
            <a:r>
              <a:rPr lang="en-US" sz="2400">
                <a:solidFill>
                  <a:srgbClr val="000000"/>
                </a:solidFill>
              </a:rPr>
              <a:t>Incorporation of anomaly detection algorithms to identify novel keylogging techniques.</a:t>
            </a:r>
            <a:endParaRPr/>
          </a:p>
          <a:p>
            <a:pPr marL="305435" lvl="0" indent="-305435" algn="l" rtl="0">
              <a:lnSpc>
                <a:spcPct val="110000"/>
              </a:lnSpc>
              <a:spcBef>
                <a:spcPts val="1080"/>
              </a:spcBef>
              <a:spcAft>
                <a:spcPts val="0"/>
              </a:spcAft>
              <a:buSzPts val="2208"/>
              <a:buChar char="•"/>
            </a:pPr>
            <a:r>
              <a:rPr lang="en-US" sz="2400">
                <a:solidFill>
                  <a:srgbClr val="000000"/>
                </a:solidFill>
              </a:rPr>
              <a:t>Collaboration with cybersecurity experts and industry stakeholders to address emerging threats and evolving attack vectors.</a:t>
            </a:r>
            <a:endParaRPr/>
          </a:p>
        </p:txBody>
      </p:sp>
      <p:sp>
        <p:nvSpPr>
          <p:cNvPr id="156" name="Google Shape;156;p22"/>
          <p:cNvSpPr txBox="1"/>
          <p:nvPr/>
        </p:nvSpPr>
        <p:spPr>
          <a:xfrm>
            <a:off x="535670" y="704126"/>
            <a:ext cx="11029379" cy="530275"/>
          </a:xfrm>
          <a:prstGeom prst="rect">
            <a:avLst/>
          </a:prstGeom>
          <a:noFill/>
          <a:ln>
            <a:noFill/>
          </a:ln>
        </p:spPr>
        <p:txBody>
          <a:bodyPr spcFirstLastPara="1" wrap="square" lIns="91425" tIns="45700" rIns="91425" bIns="45700" numCol="1"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Libre Franklin"/>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2" name="Google Shape;162;p23"/>
          <p:cNvSpPr txBox="1">
            <a:spLocks noGrp="1"/>
          </p:cNvSpPr>
          <p:nvPr>
            <p:ph type="body" idx="1"/>
          </p:nvPr>
        </p:nvSpPr>
        <p:spPr>
          <a:xfrm>
            <a:off x="684850" y="1566274"/>
            <a:ext cx="10822200" cy="4482300"/>
          </a:xfrm>
          <a:prstGeom prst="rect">
            <a:avLst/>
          </a:prstGeom>
          <a:noFill/>
          <a:ln>
            <a:noFill/>
          </a:ln>
        </p:spPr>
        <p:txBody>
          <a:bodyPr spcFirstLastPara="1" wrap="square" lIns="91425" tIns="45700" rIns="91425" bIns="45700" numCol="1" anchor="ctr" anchorCtr="0">
            <a:normAutofit fontScale="92500" lnSpcReduction="20000"/>
          </a:bodyPr>
          <a:lstStyle/>
          <a:p>
            <a:pPr marL="305435" lvl="0" indent="-294919" algn="l" rtl="0">
              <a:lnSpc>
                <a:spcPct val="110000"/>
              </a:lnSpc>
              <a:spcBef>
                <a:spcPts val="0"/>
              </a:spcBef>
              <a:spcAft>
                <a:spcPts val="0"/>
              </a:spcAft>
              <a:buSzPct val="92000"/>
              <a:buChar char="◼"/>
            </a:pPr>
            <a:r>
              <a:rPr lang="en-US" sz="2400" b="1">
                <a:solidFill>
                  <a:srgbClr val="000000"/>
                </a:solidFill>
              </a:rPr>
              <a:t>Smith, J. et al. (2021). "Advanced Anti-Keylogger Systems: A Comprehensive Review." Journal of Cybersecurity, 10(2), 123-140.</a:t>
            </a:r>
            <a:endParaRPr sz="2400"/>
          </a:p>
          <a:p>
            <a:pPr marL="305435" lvl="0" indent="-294919" algn="l" rtl="0">
              <a:lnSpc>
                <a:spcPct val="110000"/>
              </a:lnSpc>
              <a:spcBef>
                <a:spcPts val="1080"/>
              </a:spcBef>
              <a:spcAft>
                <a:spcPts val="0"/>
              </a:spcAft>
              <a:buSzPct val="92000"/>
              <a:buChar char="◼"/>
            </a:pPr>
            <a:r>
              <a:rPr lang="en-US" sz="2400" b="1">
                <a:solidFill>
                  <a:srgbClr val="000000"/>
                </a:solidFill>
              </a:rPr>
              <a:t>Johnson, A. (2020). "Machine Learning for Cybersecurity: Principles and Applications." Springer.</a:t>
            </a:r>
            <a:endParaRPr/>
          </a:p>
          <a:p>
            <a:pPr marL="305435" lvl="0" indent="-294919" algn="l" rtl="0">
              <a:lnSpc>
                <a:spcPct val="110000"/>
              </a:lnSpc>
              <a:spcBef>
                <a:spcPts val="1080"/>
              </a:spcBef>
              <a:spcAft>
                <a:spcPts val="0"/>
              </a:spcAft>
              <a:buSzPct val="92000"/>
              <a:buChar char="◼"/>
            </a:pPr>
            <a:r>
              <a:rPr lang="en-US" sz="2400" b="1">
                <a:solidFill>
                  <a:srgbClr val="000000"/>
                </a:solidFill>
              </a:rPr>
              <a:t>Garcia, L. et al. (2018). "Enhancing User Privacy in Keylogger Detection: A Comparative Study." International Journal of Information Security, 25(4), 387-401.</a:t>
            </a:r>
            <a:endParaRPr/>
          </a:p>
          <a:p>
            <a:pPr marL="305435" lvl="0" indent="-294919" algn="l" rtl="0">
              <a:lnSpc>
                <a:spcPct val="110000"/>
              </a:lnSpc>
              <a:spcBef>
                <a:spcPts val="1080"/>
              </a:spcBef>
              <a:spcAft>
                <a:spcPts val="0"/>
              </a:spcAft>
              <a:buSzPct val="92000"/>
              <a:buChar char="◼"/>
            </a:pPr>
            <a:r>
              <a:rPr lang="en-US" sz="2400" b="1">
                <a:solidFill>
                  <a:srgbClr val="000000"/>
                </a:solidFill>
              </a:rPr>
              <a:t>Patel, R. (2017). "Keylogging Techniques and Countermeasures: A Survey." Journal of Computer Science and Technology, 12(1), 56-70.</a:t>
            </a:r>
            <a:endParaRPr/>
          </a:p>
          <a:p>
            <a:pPr marL="305435" lvl="0" indent="-294919" algn="l" rtl="0">
              <a:lnSpc>
                <a:spcPct val="110000"/>
              </a:lnSpc>
              <a:spcBef>
                <a:spcPts val="1080"/>
              </a:spcBef>
              <a:spcAft>
                <a:spcPts val="0"/>
              </a:spcAft>
              <a:buSzPct val="92000"/>
              <a:buChar char="◼"/>
            </a:pPr>
            <a:r>
              <a:rPr lang="en-US" sz="2400" b="1">
                <a:solidFill>
                  <a:srgbClr val="000000"/>
                </a:solidFill>
              </a:rPr>
              <a:t>Choudhury, A., &amp; Kundu, D. (2022). Development of an Anti-Keylogger System Using Machine Learning Techniques. Proceedings of the International Conference on Cybersecurity and Privacy (ICCP),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796804" y="474302"/>
            <a:ext cx="10572900" cy="706800"/>
          </a:xfrm>
          <a:prstGeom prst="rect">
            <a:avLst/>
          </a:prstGeom>
          <a:noFill/>
          <a:ln>
            <a:noFill/>
          </a:ln>
        </p:spPr>
        <p:txBody>
          <a:bodyPr spcFirstLastPara="1" wrap="square" lIns="91425" tIns="45700" rIns="91425" bIns="45700" numCol="1" anchor="b" anchorCtr="0">
            <a:normAutofit/>
          </a:bodyPr>
          <a:lstStyle/>
          <a:p>
            <a:pPr marL="0" lvl="0" indent="0" algn="l" rtl="0">
              <a:lnSpc>
                <a:spcPct val="100000"/>
              </a:lnSpc>
              <a:spcBef>
                <a:spcPts val="0"/>
              </a:spcBef>
              <a:spcAft>
                <a:spcPts val="0"/>
              </a:spcAft>
              <a:buClr>
                <a:srgbClr val="002060"/>
              </a:buClr>
              <a:buSzPts val="3600"/>
              <a:buFont typeface="Arial"/>
              <a:buNone/>
            </a:pPr>
            <a:r>
              <a:rPr lang="en-US" sz="3600"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numCol="1" anchor="t" anchorCtr="0">
            <a:noAutofit/>
          </a:bodyPr>
          <a:lstStyle/>
          <a:p>
            <a:pPr marL="0" lvl="0" indent="0" algn="l" rtl="0">
              <a:lnSpc>
                <a:spcPct val="110000"/>
              </a:lnSpc>
              <a:spcBef>
                <a:spcPts val="0"/>
              </a:spcBef>
              <a:spcAft>
                <a:spcPts val="0"/>
              </a:spcAft>
              <a:buSzPts val="1840"/>
              <a:buNone/>
            </a:pPr>
            <a:r>
              <a:rPr lang="en-US" sz="2000" b="1">
                <a:solidFill>
                  <a:srgbClr val="000000"/>
                </a:solidFill>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Result (Output Image)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Future Scope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2400" b="1">
                <a:solidFill>
                  <a:srgbClr val="000000"/>
                </a:solidFill>
              </a:rPr>
              <a:t>Unauthorized keylogging activities on computers and mobile devices pose a significant threat to sensitive information security. Traditional security measures may not adequately protect against sophisticated keylogger attacks, highlighting the need for an advanced solution to safeguard user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numCol="1"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The proposed system provides a solution that involves collecting keystroke data efficiently and preprocessing it to enhance its suitability for analysis and model development..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Comprehensive logging of key events, including presses, holds, and releases.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Integration of data collection mechanisms for real-time monitoring and analysis.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Robust preprocessing pipeline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Application of normalization and feature engineering techniques to enhance data quality and relevance.</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Implementation of advanced algorithms for accurate detection of keylogging behaviors.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time-series analysis and pattern recognition for identifying anomalous activities.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Development of a user-friendly interface for seamless deployment and management.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Integration of intuitive controls for initiating and terminating keylogging processes.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performance metrics such as accuracy, precision, and recall for assessment.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Continuous monitoring and refinement to optimize system effectiveness and reliability.</a:t>
            </a:r>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Advanced Anti-Keylogger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0">
                <a:solidFill>
                  <a:srgbClr val="000000"/>
                </a:solidFill>
              </a:rPr>
              <a:t>Define functional requirements, including real-time monitoring, robust detection, and user-friendly interface.</a:t>
            </a:r>
            <a:endParaRPr/>
          </a:p>
          <a:p>
            <a:pPr marL="305435" lvl="0" indent="-305435" algn="l" rtl="0">
              <a:lnSpc>
                <a:spcPct val="110000"/>
              </a:lnSpc>
              <a:spcBef>
                <a:spcPts val="960"/>
              </a:spcBef>
              <a:spcAft>
                <a:spcPts val="0"/>
              </a:spcAft>
              <a:buSzPts val="1656"/>
              <a:buChar char="•"/>
            </a:pPr>
            <a:r>
              <a:rPr lang="en-US" sz="1800">
                <a:solidFill>
                  <a:srgbClr val="000000"/>
                </a:solidFill>
              </a:rPr>
              <a:t>Specify non-functional requirements, such as scalability, reliability, and compatibility with different platforms.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a:p>
            <a:pPr marL="305435" lvl="0" indent="-305435" algn="l" rtl="0">
              <a:lnSpc>
                <a:spcPct val="110000"/>
              </a:lnSpc>
              <a:spcBef>
                <a:spcPts val="960"/>
              </a:spcBef>
              <a:spcAft>
                <a:spcPts val="0"/>
              </a:spcAft>
              <a:buSzPts val="1656"/>
              <a:buChar char="•"/>
            </a:pPr>
            <a:r>
              <a:rPr lang="en-US" sz="1800" b="0">
                <a:solidFill>
                  <a:srgbClr val="000000"/>
                </a:solidFill>
              </a:rPr>
              <a:t>tkinter: Imports the Tkinter library for creating the graphical user interface (GUI) of the application.</a:t>
            </a:r>
            <a:endParaRPr/>
          </a:p>
          <a:p>
            <a:pPr marL="305435" lvl="0" indent="-305435" algn="l" rtl="0">
              <a:lnSpc>
                <a:spcPct val="110000"/>
              </a:lnSpc>
              <a:spcBef>
                <a:spcPts val="960"/>
              </a:spcBef>
              <a:spcAft>
                <a:spcPts val="0"/>
              </a:spcAft>
              <a:buSzPts val="1656"/>
              <a:buChar char="•"/>
            </a:pPr>
            <a:r>
              <a:rPr lang="en-US" sz="1800" b="0">
                <a:solidFill>
                  <a:srgbClr val="000000"/>
                </a:solidFill>
              </a:rPr>
              <a:t>pynput: Imports the pynput library for capturing keyboard events in real-time.</a:t>
            </a:r>
            <a:endParaRPr/>
          </a:p>
          <a:p>
            <a:pPr marL="305435" lvl="0" indent="-305435" algn="l" rtl="0">
              <a:lnSpc>
                <a:spcPct val="110000"/>
              </a:lnSpc>
              <a:spcBef>
                <a:spcPts val="960"/>
              </a:spcBef>
              <a:spcAft>
                <a:spcPts val="0"/>
              </a:spcAft>
              <a:buSzPts val="1656"/>
              <a:buChar char="•"/>
            </a:pPr>
            <a:r>
              <a:rPr lang="en-US" sz="1800" b="0">
                <a:solidFill>
                  <a:srgbClr val="000000"/>
                </a:solidFill>
              </a:rPr>
              <a:t>json: Imports the json module for handling JSON (JavaScript Object Notation) data, used for storing and managing the log data generated by the keylogger.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305435" lvl="0" indent="-223646" algn="l" rtl="0">
              <a:lnSpc>
                <a:spcPct val="110000"/>
              </a:lnSpc>
              <a:spcBef>
                <a:spcPts val="0"/>
              </a:spcBef>
              <a:spcAft>
                <a:spcPts val="0"/>
              </a:spcAft>
              <a:buSzPts val="1288"/>
              <a:buNone/>
            </a:pPr>
            <a:endParaRPr sz="1400"/>
          </a:p>
          <a:p>
            <a:pPr marL="305435" lvl="0" indent="-305435" algn="l" rtl="0">
              <a:lnSpc>
                <a:spcPct val="110000"/>
              </a:lnSpc>
              <a:spcBef>
                <a:spcPts val="880"/>
              </a:spcBef>
              <a:spcAft>
                <a:spcPts val="0"/>
              </a:spcAft>
              <a:buSzPts val="1288"/>
              <a:buChar char="◼"/>
            </a:pPr>
            <a:r>
              <a:rPr lang="en-US" sz="1400" b="1">
                <a:solidFill>
                  <a:srgbClr val="000000"/>
                </a:solidFill>
              </a:rPr>
              <a:t>Algorithm Selection:</a:t>
            </a:r>
            <a:endParaRPr sz="1400"/>
          </a:p>
          <a:p>
            <a:pPr marL="629920" lvl="1" indent="-305435" algn="l" rtl="0">
              <a:spcBef>
                <a:spcPts val="880"/>
              </a:spcBef>
              <a:spcAft>
                <a:spcPts val="0"/>
              </a:spcAft>
              <a:buSzPts val="1288"/>
              <a:buChar char="◼"/>
            </a:pPr>
            <a:r>
              <a:rPr lang="en-US">
                <a:solidFill>
                  <a:srgbClr val="000000"/>
                </a:solidFill>
              </a:rPr>
              <a:t>The keylogger application employs a simple yet effective algorithm for capturing keyboard events in real-time. It utilizes the pynput library to monitor keyboard activity by registering callback functions for key press and release events. This algorithm ensures efficient and accurate logging of keystrokes without compromising system performance or user experience.</a:t>
            </a:r>
            <a:endParaRPr/>
          </a:p>
          <a:p>
            <a:pPr marL="305435" lvl="0" indent="-305435" algn="l" rtl="0">
              <a:lnSpc>
                <a:spcPct val="110000"/>
              </a:lnSpc>
              <a:spcBef>
                <a:spcPts val="880"/>
              </a:spcBef>
              <a:spcAft>
                <a:spcPts val="0"/>
              </a:spcAft>
              <a:buSzPts val="1288"/>
              <a:buChar char="◼"/>
            </a:pPr>
            <a:r>
              <a:rPr lang="en-US" sz="1400" b="1">
                <a:solidFill>
                  <a:srgbClr val="000000"/>
                </a:solidFill>
              </a:rPr>
              <a:t>Data Input and Training Process:</a:t>
            </a:r>
            <a:endParaRPr sz="1400"/>
          </a:p>
          <a:p>
            <a:pPr marL="629920" lvl="1" indent="-305435" algn="l" rtl="0">
              <a:spcBef>
                <a:spcPts val="880"/>
              </a:spcBef>
              <a:spcAft>
                <a:spcPts val="0"/>
              </a:spcAft>
              <a:buSzPts val="1288"/>
              <a:buChar char="◼"/>
            </a:pPr>
            <a:r>
              <a:rPr lang="en-US">
                <a:solidFill>
                  <a:srgbClr val="000000"/>
                </a:solidFill>
              </a:rPr>
              <a:t>Explain how the algorithm is trained using historical data. Highlight any specific considerations or techniques employed, such as cross-validation or hyperparameter tuning.. The data input process involves listening for keyboard events using the pynput library. When a key is pressed, the on_press() function is triggered, which appends the corresponding key information to the keys_used list. Similarly, when a key is released, the on_release() function is called to update the key status in the log data.</a:t>
            </a:r>
            <a:endParaRPr/>
          </a:p>
          <a:p>
            <a:pPr marL="629920" lvl="1" indent="-305435" algn="l" rtl="0">
              <a:spcBef>
                <a:spcPts val="880"/>
              </a:spcBef>
              <a:spcAft>
                <a:spcPts val="0"/>
              </a:spcAft>
              <a:buSzPts val="1288"/>
              <a:buChar char="◼"/>
            </a:pPr>
            <a:r>
              <a:rPr lang="en-US">
                <a:solidFill>
                  <a:srgbClr val="000000"/>
                </a:solidFill>
              </a:rPr>
              <a:t>As the keylogger application is not based on machine learning or predictive modeling, it does not require a traditional training process. Instead, it continuously monitors keyboard activity and logs the corresponding keystrokes in real-time. This process does not involve any training phase or model parameter tuning.</a:t>
            </a:r>
            <a:endParaRPr/>
          </a:p>
          <a:p>
            <a:pPr marL="305435" lvl="0" indent="-305435" algn="l" rtl="0">
              <a:lnSpc>
                <a:spcPct val="110000"/>
              </a:lnSpc>
              <a:spcBef>
                <a:spcPts val="880"/>
              </a:spcBef>
              <a:spcAft>
                <a:spcPts val="0"/>
              </a:spcAft>
              <a:buSzPts val="1288"/>
              <a:buChar char="◼"/>
            </a:pPr>
            <a:r>
              <a:rPr lang="en-US" sz="1400" b="1">
                <a:solidFill>
                  <a:srgbClr val="000000"/>
                </a:solidFill>
              </a:rPr>
              <a:t>Prediction Process:</a:t>
            </a:r>
            <a:endParaRPr sz="1400"/>
          </a:p>
          <a:p>
            <a:pPr marL="629920" lvl="1" indent="-305435" algn="l" rtl="0">
              <a:spcBef>
                <a:spcPts val="880"/>
              </a:spcBef>
              <a:spcAft>
                <a:spcPts val="0"/>
              </a:spcAft>
              <a:buSzPts val="1288"/>
              <a:buChar char="◼"/>
            </a:pPr>
            <a:r>
              <a:rPr lang="en-US">
                <a:solidFill>
                  <a:srgbClr val="000000"/>
                </a:solidFill>
              </a:rPr>
              <a:t>The keylogger application does not involve a prediction process, as it is primarily focused on capturing and logging keyboard events as they occur. Therefore, there is no prediction mechanism involved in the functionality of the application.</a:t>
            </a:r>
            <a:endParaRPr/>
          </a:p>
          <a:p>
            <a:pPr marL="629920" lvl="1" indent="-305435" algn="l" rtl="0">
              <a:spcBef>
                <a:spcPts val="880"/>
              </a:spcBef>
              <a:spcAft>
                <a:spcPts val="0"/>
              </a:spcAft>
              <a:buSzPts val="1288"/>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46108" y="1056898"/>
            <a:ext cx="11029379" cy="4672908"/>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1800" b="1">
                <a:solidFill>
                  <a:srgbClr val="000000"/>
                </a:solidFill>
              </a:rPr>
              <a:t>The Python script presented establishes a functional keylogger application, employing Tkinter for GUI development and pynput for keyboard event tracking. Upon execution, it captures key inputs, logging them into both a text file ('key_log.txt') and a JSON file ('key_log.json'). The user-friendly interface offers options to initiate and terminate the keylogging process, enhancing ease of operation and accessibility.</a:t>
            </a:r>
            <a:endParaRPr sz="18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p:txBody>
      </p:sp>
      <p:pic>
        <p:nvPicPr>
          <p:cNvPr id="135" name="Google Shape;135;p19"/>
          <p:cNvPicPr preferRelativeResize="0"/>
          <p:nvPr/>
        </p:nvPicPr>
        <p:blipFill rotWithShape="1">
          <a:blip r:embed="rId3">
            <a:alphaModFix/>
          </a:blip>
          <a:srcRect/>
          <a:stretch/>
        </p:blipFill>
        <p:spPr>
          <a:xfrm>
            <a:off x="581250" y="3337500"/>
            <a:ext cx="2559675" cy="2856925"/>
          </a:xfrm>
          <a:prstGeom prst="rect">
            <a:avLst/>
          </a:prstGeom>
          <a:noFill/>
          <a:ln>
            <a:noFill/>
          </a:ln>
        </p:spPr>
      </p:pic>
      <p:pic>
        <p:nvPicPr>
          <p:cNvPr id="136" name="Google Shape;136;p19"/>
          <p:cNvPicPr preferRelativeResize="0"/>
          <p:nvPr/>
        </p:nvPicPr>
        <p:blipFill rotWithShape="1">
          <a:blip r:embed="rId4">
            <a:alphaModFix/>
          </a:blip>
          <a:srcRect l="2727" r="3207"/>
          <a:stretch/>
        </p:blipFill>
        <p:spPr>
          <a:xfrm>
            <a:off x="4858400" y="3337500"/>
            <a:ext cx="2475100" cy="2856925"/>
          </a:xfrm>
          <a:prstGeom prst="rect">
            <a:avLst/>
          </a:prstGeom>
          <a:noFill/>
          <a:ln>
            <a:noFill/>
          </a:ln>
        </p:spPr>
      </p:pic>
      <p:pic>
        <p:nvPicPr>
          <p:cNvPr id="137" name="Google Shape;137;p19"/>
          <p:cNvPicPr preferRelativeResize="0"/>
          <p:nvPr/>
        </p:nvPicPr>
        <p:blipFill rotWithShape="1">
          <a:blip r:embed="rId5">
            <a:alphaModFix/>
          </a:blip>
          <a:srcRect l="4507"/>
          <a:stretch/>
        </p:blipFill>
        <p:spPr>
          <a:xfrm>
            <a:off x="9135658" y="3337500"/>
            <a:ext cx="2475092" cy="285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l="130" r="-129"/>
          <a:stretch/>
        </p:blipFill>
        <p:spPr>
          <a:xfrm>
            <a:off x="6381950" y="1108225"/>
            <a:ext cx="4985451" cy="4641549"/>
          </a:xfrm>
          <a:prstGeom prst="rect">
            <a:avLst/>
          </a:prstGeom>
          <a:noFill/>
          <a:ln>
            <a:noFill/>
          </a:ln>
        </p:spPr>
      </p:pic>
      <p:pic>
        <p:nvPicPr>
          <p:cNvPr id="144" name="Google Shape;144;p20"/>
          <p:cNvPicPr preferRelativeResize="0"/>
          <p:nvPr/>
        </p:nvPicPr>
        <p:blipFill>
          <a:blip r:embed="rId4">
            <a:alphaModFix/>
          </a:blip>
          <a:stretch>
            <a:fillRect/>
          </a:stretch>
        </p:blipFill>
        <p:spPr>
          <a:xfrm>
            <a:off x="810484" y="1108237"/>
            <a:ext cx="4972650" cy="4641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0" name="Google Shape;150;p21"/>
          <p:cNvSpPr txBox="1">
            <a:spLocks noGrp="1"/>
          </p:cNvSpPr>
          <p:nvPr>
            <p:ph type="body" idx="1"/>
          </p:nvPr>
        </p:nvSpPr>
        <p:spPr>
          <a:xfrm>
            <a:off x="581192" y="1512829"/>
            <a:ext cx="11029500" cy="4673100"/>
          </a:xfrm>
          <a:prstGeom prst="rect">
            <a:avLst/>
          </a:prstGeom>
          <a:noFill/>
          <a:ln>
            <a:noFill/>
          </a:ln>
        </p:spPr>
        <p:txBody>
          <a:bodyPr spcFirstLastPara="1" wrap="square" lIns="91425" tIns="45700" rIns="91425" bIns="45700" numCol="1" anchor="ctr" anchorCtr="0">
            <a:normAutofit/>
          </a:bodyPr>
          <a:lstStyle/>
          <a:p>
            <a:pPr marL="305435" lvl="0" indent="-305435" algn="l" rtl="0">
              <a:lnSpc>
                <a:spcPct val="110000"/>
              </a:lnSpc>
              <a:spcBef>
                <a:spcPts val="0"/>
              </a:spcBef>
              <a:spcAft>
                <a:spcPts val="0"/>
              </a:spcAft>
              <a:buSzPts val="2208"/>
              <a:buChar char="◼"/>
            </a:pPr>
            <a:r>
              <a:rPr lang="en-US" sz="2400" b="1">
                <a:solidFill>
                  <a:srgbClr val="000000"/>
                </a:solidFill>
              </a:rPr>
              <a:t>The proposed advanced anti-keylogger system offers robust protection against unauthorized keylogging activities, ensuring the security and privacy of user data. By leveraging machine learning techniques and real-time monitoring, the system effectively detects and mitigates keylogging threats, thereby enhancing overall cybersecurity posture.</a:t>
            </a:r>
            <a:endParaRPr sz="2000"/>
          </a:p>
          <a:p>
            <a:pPr marL="0" lvl="0" indent="0" algn="l" rtl="0">
              <a:lnSpc>
                <a:spcPct val="110000"/>
              </a:lnSpc>
              <a:spcBef>
                <a:spcPts val="1000"/>
              </a:spcBef>
              <a:spcAft>
                <a:spcPts val="0"/>
              </a:spcAft>
              <a:buNone/>
            </a:pP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914</Words>
  <Application>Microsoft Office PowerPoint</Application>
  <PresentationFormat>Widescreen</PresentationFormat>
  <Paragraphs>74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vt:lpstr>
      <vt:lpstr>Libre Franklin</vt:lpstr>
      <vt:lpstr>Noto Sans Symbols</vt:lpstr>
      <vt:lpstr>DividendVTI</vt:lpstr>
      <vt:lpstr>KEYLOGGER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cp:lastModifiedBy>PSV023</cp:lastModifiedBy>
  <cp:revision>3</cp:revision>
  <dcterms:modified xsi:type="dcterms:W3CDTF">2024-03-26T10:40:24Z</dcterms:modified>
</cp:coreProperties>
</file>