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7" r:id="rId2"/>
  </p:sldMasterIdLst>
  <p:notesMasterIdLst>
    <p:notesMasterId r:id="rId13"/>
  </p:notesMasterIdLst>
  <p:sldIdLst>
    <p:sldId id="277" r:id="rId3"/>
    <p:sldId id="257" r:id="rId4"/>
    <p:sldId id="278" r:id="rId5"/>
    <p:sldId id="279" r:id="rId6"/>
    <p:sldId id="280" r:id="rId7"/>
    <p:sldId id="281" r:id="rId8"/>
    <p:sldId id="282" r:id="rId9"/>
    <p:sldId id="286" r:id="rId10"/>
    <p:sldId id="284" r:id="rId11"/>
    <p:sldId id="28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A9B9"/>
    <a:srgbClr val="1CADE4"/>
    <a:srgbClr val="FFC227"/>
    <a:srgbClr val="FFA2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D8D1BE-4961-42BF-80EC-4F642BD4F6D9}"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4C6AA9-8B5F-4B33-BC06-C4CAB23593BD}" type="slidenum">
              <a:rPr lang="en-IN" smtClean="0"/>
              <a:t>‹#›</a:t>
            </a:fld>
            <a:endParaRPr lang="en-IN"/>
          </a:p>
        </p:txBody>
      </p:sp>
    </p:spTree>
    <p:extLst>
      <p:ext uri="{BB962C8B-B14F-4D97-AF65-F5344CB8AC3E}">
        <p14:creationId xmlns:p14="http://schemas.microsoft.com/office/powerpoint/2010/main" val="1561019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BAEDA5-53AF-47D5-A809-0F4FE3CC5BD0}"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8A1C76-069F-4403-A0D0-BAD7A1BE6DC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flSlideMaster.Title SlideFooter" descr="Classification: Confidential Contains PII: No">
            <a:extLst>
              <a:ext uri="{FF2B5EF4-FFF2-40B4-BE49-F238E27FC236}">
                <a16:creationId xmlns:a16="http://schemas.microsoft.com/office/drawing/2014/main" id="{B1F0222F-CF3C-0E2A-36D2-C8AF6E511372}"/>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425063490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BAEDA5-53AF-47D5-A809-0F4FE3CC5BD0}"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8A1C76-069F-4403-A0D0-BAD7A1BE6DC8}" type="slidenum">
              <a:rPr lang="en-IN" smtClean="0"/>
              <a:t>‹#›</a:t>
            </a:fld>
            <a:endParaRPr lang="en-IN"/>
          </a:p>
        </p:txBody>
      </p:sp>
      <p:sp>
        <p:nvSpPr>
          <p:cNvPr id="7" name="flSlideMaster.Title and Vertical TextFooter" descr="Classification: Confidential Contains PII: No">
            <a:extLst>
              <a:ext uri="{FF2B5EF4-FFF2-40B4-BE49-F238E27FC236}">
                <a16:creationId xmlns:a16="http://schemas.microsoft.com/office/drawing/2014/main" id="{888DBD61-2896-403D-8BCA-763D392796F4}"/>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401233639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BAEDA5-53AF-47D5-A809-0F4FE3CC5BD0}"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8A1C76-069F-4403-A0D0-BAD7A1BE6DC8}" type="slidenum">
              <a:rPr lang="en-IN" smtClean="0"/>
              <a:t>‹#›</a:t>
            </a:fld>
            <a:endParaRPr lang="en-IN"/>
          </a:p>
        </p:txBody>
      </p:sp>
      <p:sp>
        <p:nvSpPr>
          <p:cNvPr id="9" name="flSlideMaster.Vertical Title and TextFooter" descr="Classification: Confidential Contains PII: No">
            <a:extLst>
              <a:ext uri="{FF2B5EF4-FFF2-40B4-BE49-F238E27FC236}">
                <a16:creationId xmlns:a16="http://schemas.microsoft.com/office/drawing/2014/main" id="{1B9DE056-5D98-B367-A47A-C993882B71DF}"/>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64383734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BAEDA5-53AF-47D5-A809-0F4FE3CC5BD0}"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8A1C76-069F-4403-A0D0-BAD7A1BE6DC8}" type="slidenum">
              <a:rPr lang="en-IN" smtClean="0"/>
              <a:t>‹#›</a:t>
            </a:fld>
            <a:endParaRPr lang="en-IN"/>
          </a:p>
        </p:txBody>
      </p:sp>
      <p:sp>
        <p:nvSpPr>
          <p:cNvPr id="7" name="flSlideMaster.Title and ContentFooter" descr="Classification: Confidential Contains PII: No">
            <a:extLst>
              <a:ext uri="{FF2B5EF4-FFF2-40B4-BE49-F238E27FC236}">
                <a16:creationId xmlns:a16="http://schemas.microsoft.com/office/drawing/2014/main" id="{501BAFC7-2590-1948-675B-49817A205FCD}"/>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86450447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BAEDA5-53AF-47D5-A809-0F4FE3CC5BD0}"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8A1C76-069F-4403-A0D0-BAD7A1BE6DC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flSlideMaster.Section HeaderFooter" descr="Classification: Confidential Contains PII: No">
            <a:extLst>
              <a:ext uri="{FF2B5EF4-FFF2-40B4-BE49-F238E27FC236}">
                <a16:creationId xmlns:a16="http://schemas.microsoft.com/office/drawing/2014/main" id="{F597F578-8018-061B-7B68-3B9C5C3F4D64}"/>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81750172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BAEDA5-53AF-47D5-A809-0F4FE3CC5BD0}"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8A1C76-069F-4403-A0D0-BAD7A1BE6DC8}" type="slidenum">
              <a:rPr lang="en-IN" smtClean="0"/>
              <a:t>‹#›</a:t>
            </a:fld>
            <a:endParaRPr lang="en-IN"/>
          </a:p>
        </p:txBody>
      </p:sp>
      <p:sp>
        <p:nvSpPr>
          <p:cNvPr id="2" name="flSlideMaster.Two ContentFooter" descr="Classification: Confidential Contains PII: No">
            <a:extLst>
              <a:ext uri="{FF2B5EF4-FFF2-40B4-BE49-F238E27FC236}">
                <a16:creationId xmlns:a16="http://schemas.microsoft.com/office/drawing/2014/main" id="{2EF47168-A33A-32D8-8918-CC5FF1948690}"/>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95249497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BAEDA5-53AF-47D5-A809-0F4FE3CC5BD0}" type="datetimeFigureOut">
              <a:rPr lang="en-IN" smtClean="0"/>
              <a:t>27-03-2024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8A1C76-069F-4403-A0D0-BAD7A1BE6DC8}" type="slidenum">
              <a:rPr lang="en-IN" smtClean="0"/>
              <a:t>‹#›</a:t>
            </a:fld>
            <a:endParaRPr lang="en-IN"/>
          </a:p>
        </p:txBody>
      </p:sp>
      <p:sp>
        <p:nvSpPr>
          <p:cNvPr id="2" name="flSlideMaster.ComparisonFooter" descr="Classification: Confidential Contains PII: No">
            <a:extLst>
              <a:ext uri="{FF2B5EF4-FFF2-40B4-BE49-F238E27FC236}">
                <a16:creationId xmlns:a16="http://schemas.microsoft.com/office/drawing/2014/main" id="{E605DDFB-9D6B-7785-2156-AF5728CF4F4B}"/>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80530712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BAEDA5-53AF-47D5-A809-0F4FE3CC5BD0}" type="datetimeFigureOut">
              <a:rPr lang="en-IN" smtClean="0"/>
              <a:t>27-03-2024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8A1C76-069F-4403-A0D0-BAD7A1BE6DC8}" type="slidenum">
              <a:rPr lang="en-IN" smtClean="0"/>
              <a:t>‹#›</a:t>
            </a:fld>
            <a:endParaRPr lang="en-IN"/>
          </a:p>
        </p:txBody>
      </p:sp>
      <p:sp>
        <p:nvSpPr>
          <p:cNvPr id="6" name="flSlideMaster.Title OnlyFooter" descr="Classification: Confidential Contains PII: No">
            <a:extLst>
              <a:ext uri="{FF2B5EF4-FFF2-40B4-BE49-F238E27FC236}">
                <a16:creationId xmlns:a16="http://schemas.microsoft.com/office/drawing/2014/main" id="{2E5F7D2B-81B5-B28A-0C12-C563AB5BE484}"/>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50613381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EBAEDA5-53AF-47D5-A809-0F4FE3CC5BD0}" type="datetimeFigureOut">
              <a:rPr lang="en-IN" smtClean="0"/>
              <a:t>27-03-2024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48A1C76-069F-4403-A0D0-BAD7A1BE6DC8}" type="slidenum">
              <a:rPr lang="en-IN" smtClean="0"/>
              <a:t>‹#›</a:t>
            </a:fld>
            <a:endParaRPr lang="en-IN"/>
          </a:p>
        </p:txBody>
      </p:sp>
      <p:sp>
        <p:nvSpPr>
          <p:cNvPr id="2" name="flSlideMaster.BlankFooter" descr="Classification: Confidential Contains PII: No">
            <a:extLst>
              <a:ext uri="{FF2B5EF4-FFF2-40B4-BE49-F238E27FC236}">
                <a16:creationId xmlns:a16="http://schemas.microsoft.com/office/drawing/2014/main" id="{A446F1CD-5EBF-E101-57D9-2C7D3EDFB374}"/>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54945631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EBAEDA5-53AF-47D5-A809-0F4FE3CC5BD0}" type="datetimeFigureOut">
              <a:rPr lang="en-IN" smtClean="0"/>
              <a:t>27-03-2024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48A1C76-069F-4403-A0D0-BAD7A1BE6DC8}" type="slidenum">
              <a:rPr lang="en-IN" smtClean="0"/>
              <a:t>‹#›</a:t>
            </a:fld>
            <a:endParaRPr lang="en-IN"/>
          </a:p>
        </p:txBody>
      </p:sp>
      <p:sp>
        <p:nvSpPr>
          <p:cNvPr id="10" name="flSlideMaster.Content with CaptionFooter" descr="Classification: Confidential Contains PII: No">
            <a:extLst>
              <a:ext uri="{FF2B5EF4-FFF2-40B4-BE49-F238E27FC236}">
                <a16:creationId xmlns:a16="http://schemas.microsoft.com/office/drawing/2014/main" id="{47FBA7BE-5839-2446-A524-4F3B56526B92}"/>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3888823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BAEDA5-53AF-47D5-A809-0F4FE3CC5BD0}"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8A1C76-069F-4403-A0D0-BAD7A1BE6DC8}" type="slidenum">
              <a:rPr lang="en-IN" smtClean="0"/>
              <a:t>‹#›</a:t>
            </a:fld>
            <a:endParaRPr lang="en-IN"/>
          </a:p>
        </p:txBody>
      </p:sp>
      <p:sp>
        <p:nvSpPr>
          <p:cNvPr id="10" name="flSlideMaster.Picture with CaptionFooter" descr="Classification: Confidential Contains PII: No">
            <a:extLst>
              <a:ext uri="{FF2B5EF4-FFF2-40B4-BE49-F238E27FC236}">
                <a16:creationId xmlns:a16="http://schemas.microsoft.com/office/drawing/2014/main" id="{62001BB3-FB70-BEC3-426B-7F3FAE40FFCE}"/>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11574597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EBAEDA5-53AF-47D5-A809-0F4FE3CC5BD0}" type="datetimeFigureOut">
              <a:rPr lang="en-IN" smtClean="0"/>
              <a:t>27-03-2024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48A1C76-069F-4403-A0D0-BAD7A1BE6DC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985615"/>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C7D8-F2D9-24C2-A355-EC0DC10F0DB0}"/>
              </a:ext>
            </a:extLst>
          </p:cNvPr>
          <p:cNvSpPr>
            <a:spLocks noGrp="1"/>
          </p:cNvSpPr>
          <p:nvPr>
            <p:ph type="ctrTitle"/>
          </p:nvPr>
        </p:nvSpPr>
        <p:spPr/>
        <p:txBody>
          <a:bodyPr/>
          <a:lstStyle/>
          <a:p>
            <a:r>
              <a:rPr lang="en-US" dirty="0"/>
              <a:t>Excel Re-Assessment </a:t>
            </a:r>
            <a:endParaRPr lang="en-IN" dirty="0"/>
          </a:p>
        </p:txBody>
      </p:sp>
      <p:sp>
        <p:nvSpPr>
          <p:cNvPr id="3" name="Subtitle 2">
            <a:extLst>
              <a:ext uri="{FF2B5EF4-FFF2-40B4-BE49-F238E27FC236}">
                <a16:creationId xmlns:a16="http://schemas.microsoft.com/office/drawing/2014/main" id="{5F79651A-9472-6623-0A1E-92F78738199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157603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1E25D2-87CE-EFE1-1009-014E3CAF0469}"/>
              </a:ext>
            </a:extLst>
          </p:cNvPr>
          <p:cNvSpPr/>
          <p:nvPr/>
        </p:nvSpPr>
        <p:spPr>
          <a:xfrm>
            <a:off x="2068287" y="359229"/>
            <a:ext cx="8479970" cy="64633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F5EC0C1-C157-0DF1-FAA4-6B6BC34D0CDF}"/>
              </a:ext>
            </a:extLst>
          </p:cNvPr>
          <p:cNvSpPr txBox="1"/>
          <p:nvPr/>
        </p:nvSpPr>
        <p:spPr>
          <a:xfrm>
            <a:off x="2503713" y="359230"/>
            <a:ext cx="7239001" cy="646331"/>
          </a:xfrm>
          <a:prstGeom prst="rect">
            <a:avLst/>
          </a:prstGeom>
          <a:noFill/>
        </p:spPr>
        <p:txBody>
          <a:bodyPr wrap="square" rtlCol="0">
            <a:spAutoFit/>
          </a:bodyPr>
          <a:lstStyle/>
          <a:p>
            <a:pPr algn="ctr"/>
            <a:r>
              <a:rPr lang="en-IN" sz="3600" b="1" dirty="0"/>
              <a:t>Dashboard</a:t>
            </a:r>
          </a:p>
        </p:txBody>
      </p:sp>
      <p:pic>
        <p:nvPicPr>
          <p:cNvPr id="7" name="Picture 6">
            <a:extLst>
              <a:ext uri="{FF2B5EF4-FFF2-40B4-BE49-F238E27FC236}">
                <a16:creationId xmlns:a16="http://schemas.microsoft.com/office/drawing/2014/main" id="{BA3796B0-0B46-A6F8-AC69-F3CFB410A4E1}"/>
              </a:ext>
            </a:extLst>
          </p:cNvPr>
          <p:cNvPicPr>
            <a:picLocks noChangeAspect="1"/>
          </p:cNvPicPr>
          <p:nvPr/>
        </p:nvPicPr>
        <p:blipFill>
          <a:blip r:embed="rId2"/>
          <a:stretch>
            <a:fillRect/>
          </a:stretch>
        </p:blipFill>
        <p:spPr>
          <a:xfrm>
            <a:off x="794657" y="1530252"/>
            <a:ext cx="10221685" cy="4905752"/>
          </a:xfrm>
          <a:prstGeom prst="rect">
            <a:avLst/>
          </a:prstGeom>
        </p:spPr>
      </p:pic>
    </p:spTree>
    <p:extLst>
      <p:ext uri="{BB962C8B-B14F-4D97-AF65-F5344CB8AC3E}">
        <p14:creationId xmlns:p14="http://schemas.microsoft.com/office/powerpoint/2010/main" val="4150929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02337A6-1EC7-640C-B26A-36F44B1560D9}"/>
              </a:ext>
            </a:extLst>
          </p:cNvPr>
          <p:cNvSpPr/>
          <p:nvPr/>
        </p:nvSpPr>
        <p:spPr>
          <a:xfrm>
            <a:off x="6580416" y="904285"/>
            <a:ext cx="5187041" cy="2033087"/>
          </a:xfrm>
          <a:prstGeom prst="rect">
            <a:avLst/>
          </a:prstGeom>
          <a:ln w="38100">
            <a:solidFill>
              <a:srgbClr val="92A9B9"/>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dirty="0"/>
          </a:p>
        </p:txBody>
      </p:sp>
      <p:sp>
        <p:nvSpPr>
          <p:cNvPr id="13" name="TextBox 12">
            <a:extLst>
              <a:ext uri="{FF2B5EF4-FFF2-40B4-BE49-F238E27FC236}">
                <a16:creationId xmlns:a16="http://schemas.microsoft.com/office/drawing/2014/main" id="{86A6ED7E-794A-423C-7FA0-A03909AD92C7}"/>
              </a:ext>
            </a:extLst>
          </p:cNvPr>
          <p:cNvSpPr txBox="1"/>
          <p:nvPr/>
        </p:nvSpPr>
        <p:spPr>
          <a:xfrm>
            <a:off x="5646966" y="163461"/>
            <a:ext cx="3418115" cy="553998"/>
          </a:xfrm>
          <a:prstGeom prst="rect">
            <a:avLst/>
          </a:prstGeom>
          <a:noFill/>
        </p:spPr>
        <p:txBody>
          <a:bodyPr wrap="square" rtlCol="0">
            <a:spAutoFit/>
          </a:bodyPr>
          <a:lstStyle/>
          <a:p>
            <a:r>
              <a:rPr lang="en-US" sz="3000" b="1" dirty="0"/>
              <a:t>Q1</a:t>
            </a:r>
            <a:endParaRPr lang="en-IN" sz="3000" b="1" dirty="0"/>
          </a:p>
        </p:txBody>
      </p:sp>
      <p:sp>
        <p:nvSpPr>
          <p:cNvPr id="16" name="Rectangle 15">
            <a:extLst>
              <a:ext uri="{FF2B5EF4-FFF2-40B4-BE49-F238E27FC236}">
                <a16:creationId xmlns:a16="http://schemas.microsoft.com/office/drawing/2014/main" id="{7C308519-743A-988A-0733-C377356D6A75}"/>
              </a:ext>
            </a:extLst>
          </p:cNvPr>
          <p:cNvSpPr/>
          <p:nvPr/>
        </p:nvSpPr>
        <p:spPr>
          <a:xfrm>
            <a:off x="6580416" y="3124199"/>
            <a:ext cx="5187041" cy="947057"/>
          </a:xfrm>
          <a:prstGeom prst="rect">
            <a:avLst/>
          </a:prstGeom>
          <a:ln w="38100">
            <a:solidFill>
              <a:srgbClr val="92A9B9"/>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7" name="Rectangle 16">
            <a:extLst>
              <a:ext uri="{FF2B5EF4-FFF2-40B4-BE49-F238E27FC236}">
                <a16:creationId xmlns:a16="http://schemas.microsoft.com/office/drawing/2014/main" id="{D64B4D83-C3D6-F094-B281-2C241D5A0268}"/>
              </a:ext>
            </a:extLst>
          </p:cNvPr>
          <p:cNvSpPr/>
          <p:nvPr/>
        </p:nvSpPr>
        <p:spPr>
          <a:xfrm>
            <a:off x="6580416" y="4182653"/>
            <a:ext cx="5187041" cy="1926770"/>
          </a:xfrm>
          <a:prstGeom prst="rect">
            <a:avLst/>
          </a:prstGeom>
          <a:ln w="38100">
            <a:solidFill>
              <a:srgbClr val="92A9B9"/>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8" name="TextBox 17">
            <a:extLst>
              <a:ext uri="{FF2B5EF4-FFF2-40B4-BE49-F238E27FC236}">
                <a16:creationId xmlns:a16="http://schemas.microsoft.com/office/drawing/2014/main" id="{8D5930E5-B92B-DFAF-FA2F-668051934090}"/>
              </a:ext>
            </a:extLst>
          </p:cNvPr>
          <p:cNvSpPr txBox="1"/>
          <p:nvPr/>
        </p:nvSpPr>
        <p:spPr>
          <a:xfrm>
            <a:off x="6580416" y="985942"/>
            <a:ext cx="4593772" cy="1477328"/>
          </a:xfrm>
          <a:prstGeom prst="rect">
            <a:avLst/>
          </a:prstGeom>
          <a:noFill/>
        </p:spPr>
        <p:txBody>
          <a:bodyPr wrap="square" rtlCol="0">
            <a:spAutoFit/>
          </a:bodyPr>
          <a:lstStyle/>
          <a:p>
            <a:r>
              <a:rPr lang="en-US" b="1" dirty="0"/>
              <a:t>INFERENCE:</a:t>
            </a:r>
          </a:p>
          <a:p>
            <a:endParaRPr lang="en-US" b="1" dirty="0"/>
          </a:p>
          <a:p>
            <a:r>
              <a:rPr lang="en-US" b="1" dirty="0"/>
              <a:t>We can see that the “8%” percentage of product is returned and the loss value in profit due to this 23232.36 and in sales is 180504.27</a:t>
            </a:r>
          </a:p>
        </p:txBody>
      </p:sp>
      <p:sp>
        <p:nvSpPr>
          <p:cNvPr id="20" name="TextBox 19">
            <a:extLst>
              <a:ext uri="{FF2B5EF4-FFF2-40B4-BE49-F238E27FC236}">
                <a16:creationId xmlns:a16="http://schemas.microsoft.com/office/drawing/2014/main" id="{6A02AC83-D408-118A-1B0F-CB6A967484E1}"/>
              </a:ext>
            </a:extLst>
          </p:cNvPr>
          <p:cNvSpPr txBox="1"/>
          <p:nvPr/>
        </p:nvSpPr>
        <p:spPr>
          <a:xfrm>
            <a:off x="6580416" y="3124198"/>
            <a:ext cx="4593772" cy="646331"/>
          </a:xfrm>
          <a:prstGeom prst="rect">
            <a:avLst/>
          </a:prstGeom>
          <a:noFill/>
        </p:spPr>
        <p:txBody>
          <a:bodyPr wrap="square" rtlCol="0">
            <a:spAutoFit/>
          </a:bodyPr>
          <a:lstStyle/>
          <a:p>
            <a:r>
              <a:rPr lang="en-US" b="1" dirty="0"/>
              <a:t>FORMULA: </a:t>
            </a:r>
          </a:p>
          <a:p>
            <a:r>
              <a:rPr lang="en-IN" b="1" dirty="0"/>
              <a:t>Used pivot table </a:t>
            </a:r>
          </a:p>
        </p:txBody>
      </p:sp>
      <p:sp>
        <p:nvSpPr>
          <p:cNvPr id="21" name="TextBox 20">
            <a:extLst>
              <a:ext uri="{FF2B5EF4-FFF2-40B4-BE49-F238E27FC236}">
                <a16:creationId xmlns:a16="http://schemas.microsoft.com/office/drawing/2014/main" id="{F2460CD9-38C3-3749-E527-485F9EBC4CF6}"/>
              </a:ext>
            </a:extLst>
          </p:cNvPr>
          <p:cNvSpPr txBox="1"/>
          <p:nvPr/>
        </p:nvSpPr>
        <p:spPr>
          <a:xfrm>
            <a:off x="6580416" y="4182653"/>
            <a:ext cx="4593772" cy="2308324"/>
          </a:xfrm>
          <a:prstGeom prst="rect">
            <a:avLst/>
          </a:prstGeom>
          <a:noFill/>
        </p:spPr>
        <p:txBody>
          <a:bodyPr wrap="square" rtlCol="0">
            <a:spAutoFit/>
          </a:bodyPr>
          <a:lstStyle/>
          <a:p>
            <a:r>
              <a:rPr lang="en-US" b="1" dirty="0"/>
              <a:t>INSIGHTS :</a:t>
            </a:r>
          </a:p>
          <a:p>
            <a:r>
              <a:rPr lang="en-US" b="1" dirty="0"/>
              <a:t>Create a row called returned in original data and using </a:t>
            </a:r>
            <a:r>
              <a:rPr lang="en-US" b="1" dirty="0" err="1"/>
              <a:t>xlookup</a:t>
            </a:r>
            <a:r>
              <a:rPr lang="en-US" b="1" dirty="0"/>
              <a:t> find the product is returned or not using return sheet. </a:t>
            </a:r>
          </a:p>
          <a:p>
            <a:r>
              <a:rPr lang="en-US" b="1" dirty="0"/>
              <a:t>Then using pivot table create the sum of profit and sales for each return </a:t>
            </a:r>
            <a:r>
              <a:rPr lang="en-US" b="1" dirty="0" err="1"/>
              <a:t>catgory</a:t>
            </a:r>
            <a:r>
              <a:rPr lang="en-US" b="1" dirty="0"/>
              <a:t>.</a:t>
            </a:r>
          </a:p>
          <a:p>
            <a:endParaRPr lang="en-US" dirty="0"/>
          </a:p>
          <a:p>
            <a:pPr marL="285750" indent="-285750">
              <a:buFont typeface="Arial" panose="020B0604020202020204" pitchFamily="34" charset="0"/>
              <a:buChar char="•"/>
            </a:pPr>
            <a:endParaRPr lang="en-IN" b="1" dirty="0"/>
          </a:p>
        </p:txBody>
      </p:sp>
      <p:pic>
        <p:nvPicPr>
          <p:cNvPr id="5" name="Picture 4">
            <a:extLst>
              <a:ext uri="{FF2B5EF4-FFF2-40B4-BE49-F238E27FC236}">
                <a16:creationId xmlns:a16="http://schemas.microsoft.com/office/drawing/2014/main" id="{5BB29E03-F429-9B38-5541-62CB3F5960BD}"/>
              </a:ext>
            </a:extLst>
          </p:cNvPr>
          <p:cNvPicPr>
            <a:picLocks noChangeAspect="1"/>
          </p:cNvPicPr>
          <p:nvPr/>
        </p:nvPicPr>
        <p:blipFill>
          <a:blip r:embed="rId2"/>
          <a:stretch>
            <a:fillRect/>
          </a:stretch>
        </p:blipFill>
        <p:spPr>
          <a:xfrm>
            <a:off x="424543" y="1586106"/>
            <a:ext cx="6007409" cy="2616334"/>
          </a:xfrm>
          <a:prstGeom prst="rect">
            <a:avLst/>
          </a:prstGeom>
        </p:spPr>
      </p:pic>
    </p:spTree>
    <p:extLst>
      <p:ext uri="{BB962C8B-B14F-4D97-AF65-F5344CB8AC3E}">
        <p14:creationId xmlns:p14="http://schemas.microsoft.com/office/powerpoint/2010/main" val="2821991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02337A6-1EC7-640C-B26A-36F44B1560D9}"/>
              </a:ext>
            </a:extLst>
          </p:cNvPr>
          <p:cNvSpPr/>
          <p:nvPr/>
        </p:nvSpPr>
        <p:spPr>
          <a:xfrm>
            <a:off x="6580416" y="904285"/>
            <a:ext cx="5187041" cy="2033087"/>
          </a:xfrm>
          <a:prstGeom prst="rect">
            <a:avLst/>
          </a:prstGeom>
          <a:ln w="38100">
            <a:solidFill>
              <a:srgbClr val="92A9B9"/>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dirty="0"/>
          </a:p>
        </p:txBody>
      </p:sp>
      <p:sp>
        <p:nvSpPr>
          <p:cNvPr id="13" name="TextBox 12">
            <a:extLst>
              <a:ext uri="{FF2B5EF4-FFF2-40B4-BE49-F238E27FC236}">
                <a16:creationId xmlns:a16="http://schemas.microsoft.com/office/drawing/2014/main" id="{86A6ED7E-794A-423C-7FA0-A03909AD92C7}"/>
              </a:ext>
            </a:extLst>
          </p:cNvPr>
          <p:cNvSpPr txBox="1"/>
          <p:nvPr/>
        </p:nvSpPr>
        <p:spPr>
          <a:xfrm>
            <a:off x="5646966" y="163461"/>
            <a:ext cx="3418115" cy="553998"/>
          </a:xfrm>
          <a:prstGeom prst="rect">
            <a:avLst/>
          </a:prstGeom>
          <a:noFill/>
        </p:spPr>
        <p:txBody>
          <a:bodyPr wrap="square" rtlCol="0">
            <a:spAutoFit/>
          </a:bodyPr>
          <a:lstStyle/>
          <a:p>
            <a:r>
              <a:rPr lang="en-US" sz="3000" b="1" dirty="0"/>
              <a:t>Q2</a:t>
            </a:r>
            <a:endParaRPr lang="en-IN" sz="3000" b="1" dirty="0"/>
          </a:p>
        </p:txBody>
      </p:sp>
      <p:sp>
        <p:nvSpPr>
          <p:cNvPr id="16" name="Rectangle 15">
            <a:extLst>
              <a:ext uri="{FF2B5EF4-FFF2-40B4-BE49-F238E27FC236}">
                <a16:creationId xmlns:a16="http://schemas.microsoft.com/office/drawing/2014/main" id="{7C308519-743A-988A-0733-C377356D6A75}"/>
              </a:ext>
            </a:extLst>
          </p:cNvPr>
          <p:cNvSpPr/>
          <p:nvPr/>
        </p:nvSpPr>
        <p:spPr>
          <a:xfrm>
            <a:off x="6580416" y="3124199"/>
            <a:ext cx="5187041" cy="947057"/>
          </a:xfrm>
          <a:prstGeom prst="rect">
            <a:avLst/>
          </a:prstGeom>
          <a:ln w="38100">
            <a:solidFill>
              <a:srgbClr val="92A9B9"/>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7" name="Rectangle 16">
            <a:extLst>
              <a:ext uri="{FF2B5EF4-FFF2-40B4-BE49-F238E27FC236}">
                <a16:creationId xmlns:a16="http://schemas.microsoft.com/office/drawing/2014/main" id="{D64B4D83-C3D6-F094-B281-2C241D5A0268}"/>
              </a:ext>
            </a:extLst>
          </p:cNvPr>
          <p:cNvSpPr/>
          <p:nvPr/>
        </p:nvSpPr>
        <p:spPr>
          <a:xfrm>
            <a:off x="6580416" y="4182653"/>
            <a:ext cx="5187041" cy="1926770"/>
          </a:xfrm>
          <a:prstGeom prst="rect">
            <a:avLst/>
          </a:prstGeom>
          <a:ln w="38100">
            <a:solidFill>
              <a:srgbClr val="92A9B9"/>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8" name="TextBox 17">
            <a:extLst>
              <a:ext uri="{FF2B5EF4-FFF2-40B4-BE49-F238E27FC236}">
                <a16:creationId xmlns:a16="http://schemas.microsoft.com/office/drawing/2014/main" id="{8D5930E5-B92B-DFAF-FA2F-668051934090}"/>
              </a:ext>
            </a:extLst>
          </p:cNvPr>
          <p:cNvSpPr txBox="1"/>
          <p:nvPr/>
        </p:nvSpPr>
        <p:spPr>
          <a:xfrm>
            <a:off x="6580416" y="985942"/>
            <a:ext cx="4593772" cy="1754326"/>
          </a:xfrm>
          <a:prstGeom prst="rect">
            <a:avLst/>
          </a:prstGeom>
          <a:noFill/>
        </p:spPr>
        <p:txBody>
          <a:bodyPr wrap="square" rtlCol="0">
            <a:spAutoFit/>
          </a:bodyPr>
          <a:lstStyle/>
          <a:p>
            <a:r>
              <a:rPr lang="en-US" b="1" dirty="0"/>
              <a:t>INFERENCE:</a:t>
            </a:r>
          </a:p>
          <a:p>
            <a:pPr marL="285750" indent="-285750">
              <a:buFont typeface="Arial" panose="020B0604020202020204" pitchFamily="34" charset="0"/>
              <a:buChar char="•"/>
            </a:pPr>
            <a:r>
              <a:rPr lang="en-US" b="1" dirty="0"/>
              <a:t>The fastest way of delivery is “Same Day” </a:t>
            </a:r>
          </a:p>
          <a:p>
            <a:pPr marL="285750" indent="-285750">
              <a:buFont typeface="Arial" panose="020B0604020202020204" pitchFamily="34" charset="0"/>
              <a:buChar char="•"/>
            </a:pPr>
            <a:r>
              <a:rPr lang="en-US" b="1" dirty="0"/>
              <a:t>The slowest way of delivery is “Standard Class” where it takes an average of 5 days for delivery </a:t>
            </a:r>
          </a:p>
          <a:p>
            <a:endParaRPr lang="en-US" b="1" dirty="0"/>
          </a:p>
        </p:txBody>
      </p:sp>
      <p:sp>
        <p:nvSpPr>
          <p:cNvPr id="20" name="TextBox 19">
            <a:extLst>
              <a:ext uri="{FF2B5EF4-FFF2-40B4-BE49-F238E27FC236}">
                <a16:creationId xmlns:a16="http://schemas.microsoft.com/office/drawing/2014/main" id="{6A02AC83-D408-118A-1B0F-CB6A967484E1}"/>
              </a:ext>
            </a:extLst>
          </p:cNvPr>
          <p:cNvSpPr txBox="1"/>
          <p:nvPr/>
        </p:nvSpPr>
        <p:spPr>
          <a:xfrm>
            <a:off x="6580416" y="3124198"/>
            <a:ext cx="4593772" cy="923330"/>
          </a:xfrm>
          <a:prstGeom prst="rect">
            <a:avLst/>
          </a:prstGeom>
          <a:noFill/>
        </p:spPr>
        <p:txBody>
          <a:bodyPr wrap="square" rtlCol="0">
            <a:spAutoFit/>
          </a:bodyPr>
          <a:lstStyle/>
          <a:p>
            <a:r>
              <a:rPr lang="en-US" b="1" dirty="0"/>
              <a:t>FORMULA:</a:t>
            </a:r>
          </a:p>
          <a:p>
            <a:r>
              <a:rPr lang="en-US" b="1" dirty="0"/>
              <a:t>Used pivot table  </a:t>
            </a:r>
          </a:p>
          <a:p>
            <a:endParaRPr lang="en-IN" b="1" dirty="0"/>
          </a:p>
        </p:txBody>
      </p:sp>
      <p:sp>
        <p:nvSpPr>
          <p:cNvPr id="21" name="TextBox 20">
            <a:extLst>
              <a:ext uri="{FF2B5EF4-FFF2-40B4-BE49-F238E27FC236}">
                <a16:creationId xmlns:a16="http://schemas.microsoft.com/office/drawing/2014/main" id="{F2460CD9-38C3-3749-E527-485F9EBC4CF6}"/>
              </a:ext>
            </a:extLst>
          </p:cNvPr>
          <p:cNvSpPr txBox="1"/>
          <p:nvPr/>
        </p:nvSpPr>
        <p:spPr>
          <a:xfrm>
            <a:off x="6580416" y="4182653"/>
            <a:ext cx="4593772" cy="2031325"/>
          </a:xfrm>
          <a:prstGeom prst="rect">
            <a:avLst/>
          </a:prstGeom>
          <a:noFill/>
        </p:spPr>
        <p:txBody>
          <a:bodyPr wrap="square" rtlCol="0">
            <a:spAutoFit/>
          </a:bodyPr>
          <a:lstStyle/>
          <a:p>
            <a:r>
              <a:rPr lang="en-US" b="1" dirty="0"/>
              <a:t>INSIGHTS :</a:t>
            </a:r>
          </a:p>
          <a:p>
            <a:pPr marL="285750" indent="-285750">
              <a:buFont typeface="Arial" panose="020B0604020202020204" pitchFamily="34" charset="0"/>
              <a:buChar char="•"/>
            </a:pPr>
            <a:r>
              <a:rPr lang="en-US" dirty="0"/>
              <a:t>The steps involved are I created a column called </a:t>
            </a:r>
            <a:r>
              <a:rPr lang="en-US" dirty="0" err="1"/>
              <a:t>date_diff</a:t>
            </a:r>
            <a:r>
              <a:rPr lang="en-US" dirty="0"/>
              <a:t> where I calculated the difference between order and shipped date.</a:t>
            </a:r>
          </a:p>
          <a:p>
            <a:endParaRPr lang="en-US" dirty="0"/>
          </a:p>
          <a:p>
            <a:pPr marL="285750" indent="-285750">
              <a:buFont typeface="Arial" panose="020B0604020202020204" pitchFamily="34" charset="0"/>
              <a:buChar char="•"/>
            </a:pPr>
            <a:r>
              <a:rPr lang="en-US" dirty="0"/>
              <a:t>Then using the pivot table calculate the average for each shipping mode.</a:t>
            </a:r>
          </a:p>
        </p:txBody>
      </p:sp>
      <p:pic>
        <p:nvPicPr>
          <p:cNvPr id="3" name="Picture 2">
            <a:extLst>
              <a:ext uri="{FF2B5EF4-FFF2-40B4-BE49-F238E27FC236}">
                <a16:creationId xmlns:a16="http://schemas.microsoft.com/office/drawing/2014/main" id="{28135A16-B7CC-0A11-940F-4BAF698ED88F}"/>
              </a:ext>
            </a:extLst>
          </p:cNvPr>
          <p:cNvPicPr>
            <a:picLocks noChangeAspect="1"/>
          </p:cNvPicPr>
          <p:nvPr/>
        </p:nvPicPr>
        <p:blipFill>
          <a:blip r:embed="rId2"/>
          <a:stretch>
            <a:fillRect/>
          </a:stretch>
        </p:blipFill>
        <p:spPr>
          <a:xfrm>
            <a:off x="424543" y="1415946"/>
            <a:ext cx="5845628" cy="4026107"/>
          </a:xfrm>
          <a:prstGeom prst="rect">
            <a:avLst/>
          </a:prstGeom>
        </p:spPr>
      </p:pic>
    </p:spTree>
    <p:extLst>
      <p:ext uri="{BB962C8B-B14F-4D97-AF65-F5344CB8AC3E}">
        <p14:creationId xmlns:p14="http://schemas.microsoft.com/office/powerpoint/2010/main" val="2458578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02337A6-1EC7-640C-B26A-36F44B1560D9}"/>
              </a:ext>
            </a:extLst>
          </p:cNvPr>
          <p:cNvSpPr/>
          <p:nvPr/>
        </p:nvSpPr>
        <p:spPr>
          <a:xfrm>
            <a:off x="6580416" y="904285"/>
            <a:ext cx="5187041" cy="2033087"/>
          </a:xfrm>
          <a:prstGeom prst="rect">
            <a:avLst/>
          </a:prstGeom>
          <a:ln w="38100">
            <a:solidFill>
              <a:srgbClr val="92A9B9"/>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dirty="0"/>
          </a:p>
        </p:txBody>
      </p:sp>
      <p:sp>
        <p:nvSpPr>
          <p:cNvPr id="13" name="TextBox 12">
            <a:extLst>
              <a:ext uri="{FF2B5EF4-FFF2-40B4-BE49-F238E27FC236}">
                <a16:creationId xmlns:a16="http://schemas.microsoft.com/office/drawing/2014/main" id="{86A6ED7E-794A-423C-7FA0-A03909AD92C7}"/>
              </a:ext>
            </a:extLst>
          </p:cNvPr>
          <p:cNvSpPr txBox="1"/>
          <p:nvPr/>
        </p:nvSpPr>
        <p:spPr>
          <a:xfrm>
            <a:off x="5646966" y="163461"/>
            <a:ext cx="3418115" cy="553998"/>
          </a:xfrm>
          <a:prstGeom prst="rect">
            <a:avLst/>
          </a:prstGeom>
          <a:noFill/>
        </p:spPr>
        <p:txBody>
          <a:bodyPr wrap="square" rtlCol="0">
            <a:spAutoFit/>
          </a:bodyPr>
          <a:lstStyle/>
          <a:p>
            <a:r>
              <a:rPr lang="en-US" sz="3000" b="1" dirty="0"/>
              <a:t>Q3</a:t>
            </a:r>
            <a:endParaRPr lang="en-IN" sz="3000" b="1" dirty="0"/>
          </a:p>
        </p:txBody>
      </p:sp>
      <p:sp>
        <p:nvSpPr>
          <p:cNvPr id="16" name="Rectangle 15">
            <a:extLst>
              <a:ext uri="{FF2B5EF4-FFF2-40B4-BE49-F238E27FC236}">
                <a16:creationId xmlns:a16="http://schemas.microsoft.com/office/drawing/2014/main" id="{7C308519-743A-988A-0733-C377356D6A75}"/>
              </a:ext>
            </a:extLst>
          </p:cNvPr>
          <p:cNvSpPr/>
          <p:nvPr/>
        </p:nvSpPr>
        <p:spPr>
          <a:xfrm>
            <a:off x="6580416" y="3124199"/>
            <a:ext cx="5187041" cy="947057"/>
          </a:xfrm>
          <a:prstGeom prst="rect">
            <a:avLst/>
          </a:prstGeom>
          <a:ln w="38100">
            <a:solidFill>
              <a:srgbClr val="92A9B9"/>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7" name="Rectangle 16">
            <a:extLst>
              <a:ext uri="{FF2B5EF4-FFF2-40B4-BE49-F238E27FC236}">
                <a16:creationId xmlns:a16="http://schemas.microsoft.com/office/drawing/2014/main" id="{D64B4D83-C3D6-F094-B281-2C241D5A0268}"/>
              </a:ext>
            </a:extLst>
          </p:cNvPr>
          <p:cNvSpPr/>
          <p:nvPr/>
        </p:nvSpPr>
        <p:spPr>
          <a:xfrm>
            <a:off x="6580416" y="4182653"/>
            <a:ext cx="5187041" cy="1926770"/>
          </a:xfrm>
          <a:prstGeom prst="rect">
            <a:avLst/>
          </a:prstGeom>
          <a:ln w="38100">
            <a:solidFill>
              <a:srgbClr val="92A9B9"/>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8" name="TextBox 17">
            <a:extLst>
              <a:ext uri="{FF2B5EF4-FFF2-40B4-BE49-F238E27FC236}">
                <a16:creationId xmlns:a16="http://schemas.microsoft.com/office/drawing/2014/main" id="{8D5930E5-B92B-DFAF-FA2F-668051934090}"/>
              </a:ext>
            </a:extLst>
          </p:cNvPr>
          <p:cNvSpPr txBox="1"/>
          <p:nvPr/>
        </p:nvSpPr>
        <p:spPr>
          <a:xfrm>
            <a:off x="6580416" y="985942"/>
            <a:ext cx="4593772" cy="1200329"/>
          </a:xfrm>
          <a:prstGeom prst="rect">
            <a:avLst/>
          </a:prstGeom>
          <a:noFill/>
        </p:spPr>
        <p:txBody>
          <a:bodyPr wrap="square" rtlCol="0">
            <a:spAutoFit/>
          </a:bodyPr>
          <a:lstStyle/>
          <a:p>
            <a:r>
              <a:rPr lang="en-US" b="1" dirty="0"/>
              <a:t>INFERENCE:</a:t>
            </a:r>
          </a:p>
          <a:p>
            <a:r>
              <a:rPr lang="en-US" b="1" dirty="0"/>
              <a:t> We can see that most of the customer fall under the category of sales between 0 to 10000.</a:t>
            </a:r>
          </a:p>
        </p:txBody>
      </p:sp>
      <p:sp>
        <p:nvSpPr>
          <p:cNvPr id="20" name="TextBox 19">
            <a:extLst>
              <a:ext uri="{FF2B5EF4-FFF2-40B4-BE49-F238E27FC236}">
                <a16:creationId xmlns:a16="http://schemas.microsoft.com/office/drawing/2014/main" id="{6A02AC83-D408-118A-1B0F-CB6A967484E1}"/>
              </a:ext>
            </a:extLst>
          </p:cNvPr>
          <p:cNvSpPr txBox="1"/>
          <p:nvPr/>
        </p:nvSpPr>
        <p:spPr>
          <a:xfrm>
            <a:off x="6580416" y="3124198"/>
            <a:ext cx="4593772" cy="923330"/>
          </a:xfrm>
          <a:prstGeom prst="rect">
            <a:avLst/>
          </a:prstGeom>
          <a:noFill/>
        </p:spPr>
        <p:txBody>
          <a:bodyPr wrap="square" rtlCol="0">
            <a:spAutoFit/>
          </a:bodyPr>
          <a:lstStyle/>
          <a:p>
            <a:r>
              <a:rPr lang="en-US" b="1" dirty="0"/>
              <a:t>FORMULA:</a:t>
            </a:r>
          </a:p>
          <a:p>
            <a:r>
              <a:rPr lang="en-US" b="1" dirty="0"/>
              <a:t>Used pivot table  </a:t>
            </a:r>
          </a:p>
          <a:p>
            <a:endParaRPr lang="en-IN" b="1" dirty="0"/>
          </a:p>
        </p:txBody>
      </p:sp>
      <p:sp>
        <p:nvSpPr>
          <p:cNvPr id="21" name="TextBox 20">
            <a:extLst>
              <a:ext uri="{FF2B5EF4-FFF2-40B4-BE49-F238E27FC236}">
                <a16:creationId xmlns:a16="http://schemas.microsoft.com/office/drawing/2014/main" id="{F2460CD9-38C3-3749-E527-485F9EBC4CF6}"/>
              </a:ext>
            </a:extLst>
          </p:cNvPr>
          <p:cNvSpPr txBox="1"/>
          <p:nvPr/>
        </p:nvSpPr>
        <p:spPr>
          <a:xfrm>
            <a:off x="6580416" y="4182653"/>
            <a:ext cx="4593772" cy="1754326"/>
          </a:xfrm>
          <a:prstGeom prst="rect">
            <a:avLst/>
          </a:prstGeom>
          <a:noFill/>
        </p:spPr>
        <p:txBody>
          <a:bodyPr wrap="square" rtlCol="0">
            <a:spAutoFit/>
          </a:bodyPr>
          <a:lstStyle/>
          <a:p>
            <a:r>
              <a:rPr lang="en-US" b="1" dirty="0"/>
              <a:t>INSIGHTS :</a:t>
            </a:r>
          </a:p>
          <a:p>
            <a:r>
              <a:rPr lang="en-US" b="1" dirty="0"/>
              <a:t>Using pivot table group the sales column by 10000 then calculate the count of customer id in each group .</a:t>
            </a:r>
          </a:p>
          <a:p>
            <a:endParaRPr lang="en-US" dirty="0"/>
          </a:p>
          <a:p>
            <a:pPr marL="285750" indent="-285750">
              <a:buFont typeface="Arial" panose="020B0604020202020204" pitchFamily="34" charset="0"/>
              <a:buChar char="•"/>
            </a:pPr>
            <a:endParaRPr lang="en-IN" b="1" dirty="0"/>
          </a:p>
        </p:txBody>
      </p:sp>
      <p:pic>
        <p:nvPicPr>
          <p:cNvPr id="3" name="Picture 2">
            <a:extLst>
              <a:ext uri="{FF2B5EF4-FFF2-40B4-BE49-F238E27FC236}">
                <a16:creationId xmlns:a16="http://schemas.microsoft.com/office/drawing/2014/main" id="{5C5559D6-7A03-0EEE-7516-5652BFA8AD31}"/>
              </a:ext>
            </a:extLst>
          </p:cNvPr>
          <p:cNvPicPr>
            <a:picLocks noChangeAspect="1"/>
          </p:cNvPicPr>
          <p:nvPr/>
        </p:nvPicPr>
        <p:blipFill>
          <a:blip r:embed="rId2"/>
          <a:stretch>
            <a:fillRect/>
          </a:stretch>
        </p:blipFill>
        <p:spPr>
          <a:xfrm>
            <a:off x="424543" y="985941"/>
            <a:ext cx="5187041" cy="3618716"/>
          </a:xfrm>
          <a:prstGeom prst="rect">
            <a:avLst/>
          </a:prstGeom>
        </p:spPr>
      </p:pic>
    </p:spTree>
    <p:extLst>
      <p:ext uri="{BB962C8B-B14F-4D97-AF65-F5344CB8AC3E}">
        <p14:creationId xmlns:p14="http://schemas.microsoft.com/office/powerpoint/2010/main" val="2667888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02337A6-1EC7-640C-B26A-36F44B1560D9}"/>
              </a:ext>
            </a:extLst>
          </p:cNvPr>
          <p:cNvSpPr/>
          <p:nvPr/>
        </p:nvSpPr>
        <p:spPr>
          <a:xfrm>
            <a:off x="6580415" y="486187"/>
            <a:ext cx="5187041" cy="2427693"/>
          </a:xfrm>
          <a:prstGeom prst="rect">
            <a:avLst/>
          </a:prstGeom>
          <a:ln w="38100">
            <a:solidFill>
              <a:srgbClr val="92A9B9"/>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dirty="0"/>
          </a:p>
        </p:txBody>
      </p:sp>
      <p:sp>
        <p:nvSpPr>
          <p:cNvPr id="13" name="TextBox 12">
            <a:extLst>
              <a:ext uri="{FF2B5EF4-FFF2-40B4-BE49-F238E27FC236}">
                <a16:creationId xmlns:a16="http://schemas.microsoft.com/office/drawing/2014/main" id="{86A6ED7E-794A-423C-7FA0-A03909AD92C7}"/>
              </a:ext>
            </a:extLst>
          </p:cNvPr>
          <p:cNvSpPr txBox="1"/>
          <p:nvPr/>
        </p:nvSpPr>
        <p:spPr>
          <a:xfrm>
            <a:off x="5646966" y="163461"/>
            <a:ext cx="3418115" cy="553998"/>
          </a:xfrm>
          <a:prstGeom prst="rect">
            <a:avLst/>
          </a:prstGeom>
          <a:noFill/>
        </p:spPr>
        <p:txBody>
          <a:bodyPr wrap="square" rtlCol="0">
            <a:spAutoFit/>
          </a:bodyPr>
          <a:lstStyle/>
          <a:p>
            <a:r>
              <a:rPr lang="en-US" sz="3000" b="1" dirty="0"/>
              <a:t>Q4</a:t>
            </a:r>
            <a:endParaRPr lang="en-IN" sz="3000" b="1" dirty="0"/>
          </a:p>
        </p:txBody>
      </p:sp>
      <p:sp>
        <p:nvSpPr>
          <p:cNvPr id="16" name="Rectangle 15">
            <a:extLst>
              <a:ext uri="{FF2B5EF4-FFF2-40B4-BE49-F238E27FC236}">
                <a16:creationId xmlns:a16="http://schemas.microsoft.com/office/drawing/2014/main" id="{7C308519-743A-988A-0733-C377356D6A75}"/>
              </a:ext>
            </a:extLst>
          </p:cNvPr>
          <p:cNvSpPr/>
          <p:nvPr/>
        </p:nvSpPr>
        <p:spPr>
          <a:xfrm>
            <a:off x="6580416" y="3124199"/>
            <a:ext cx="5187041" cy="947057"/>
          </a:xfrm>
          <a:prstGeom prst="rect">
            <a:avLst/>
          </a:prstGeom>
          <a:ln w="38100">
            <a:solidFill>
              <a:srgbClr val="92A9B9"/>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7" name="Rectangle 16">
            <a:extLst>
              <a:ext uri="{FF2B5EF4-FFF2-40B4-BE49-F238E27FC236}">
                <a16:creationId xmlns:a16="http://schemas.microsoft.com/office/drawing/2014/main" id="{D64B4D83-C3D6-F094-B281-2C241D5A0268}"/>
              </a:ext>
            </a:extLst>
          </p:cNvPr>
          <p:cNvSpPr/>
          <p:nvPr/>
        </p:nvSpPr>
        <p:spPr>
          <a:xfrm>
            <a:off x="6580416" y="4182653"/>
            <a:ext cx="5187041" cy="1926770"/>
          </a:xfrm>
          <a:prstGeom prst="rect">
            <a:avLst/>
          </a:prstGeom>
          <a:ln w="38100">
            <a:solidFill>
              <a:srgbClr val="92A9B9"/>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8" name="TextBox 17">
            <a:extLst>
              <a:ext uri="{FF2B5EF4-FFF2-40B4-BE49-F238E27FC236}">
                <a16:creationId xmlns:a16="http://schemas.microsoft.com/office/drawing/2014/main" id="{8D5930E5-B92B-DFAF-FA2F-668051934090}"/>
              </a:ext>
            </a:extLst>
          </p:cNvPr>
          <p:cNvSpPr txBox="1"/>
          <p:nvPr/>
        </p:nvSpPr>
        <p:spPr>
          <a:xfrm>
            <a:off x="6591302" y="587829"/>
            <a:ext cx="5056412" cy="2308324"/>
          </a:xfrm>
          <a:prstGeom prst="rect">
            <a:avLst/>
          </a:prstGeom>
          <a:noFill/>
        </p:spPr>
        <p:txBody>
          <a:bodyPr wrap="square" rtlCol="0">
            <a:spAutoFit/>
          </a:bodyPr>
          <a:lstStyle/>
          <a:p>
            <a:r>
              <a:rPr lang="en-US" b="1" dirty="0"/>
              <a:t>INFERENCE:</a:t>
            </a:r>
          </a:p>
          <a:p>
            <a:pPr marL="285750" indent="-285750">
              <a:buFont typeface="Arial" panose="020B0604020202020204" pitchFamily="34" charset="0"/>
              <a:buChar char="•"/>
            </a:pPr>
            <a:r>
              <a:rPr lang="en-US" b="1" dirty="0"/>
              <a:t> From this we can infer that the overall top selling category is “Furniture”.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Also based on category wise “Chairs”, “Phones”, “Storage”  are top selling sub-category on furniture , technology and office supplies respectively.</a:t>
            </a:r>
          </a:p>
        </p:txBody>
      </p:sp>
      <p:sp>
        <p:nvSpPr>
          <p:cNvPr id="20" name="TextBox 19">
            <a:extLst>
              <a:ext uri="{FF2B5EF4-FFF2-40B4-BE49-F238E27FC236}">
                <a16:creationId xmlns:a16="http://schemas.microsoft.com/office/drawing/2014/main" id="{6A02AC83-D408-118A-1B0F-CB6A967484E1}"/>
              </a:ext>
            </a:extLst>
          </p:cNvPr>
          <p:cNvSpPr txBox="1"/>
          <p:nvPr/>
        </p:nvSpPr>
        <p:spPr>
          <a:xfrm>
            <a:off x="6580416" y="3124198"/>
            <a:ext cx="4593772" cy="923330"/>
          </a:xfrm>
          <a:prstGeom prst="rect">
            <a:avLst/>
          </a:prstGeom>
          <a:noFill/>
        </p:spPr>
        <p:txBody>
          <a:bodyPr wrap="square" rtlCol="0">
            <a:spAutoFit/>
          </a:bodyPr>
          <a:lstStyle/>
          <a:p>
            <a:r>
              <a:rPr lang="en-US" b="1" dirty="0"/>
              <a:t>FORMULA:</a:t>
            </a:r>
          </a:p>
          <a:p>
            <a:r>
              <a:rPr lang="en-US" b="1" dirty="0"/>
              <a:t>Used pivot table </a:t>
            </a:r>
          </a:p>
          <a:p>
            <a:endParaRPr lang="en-IN" b="1" dirty="0"/>
          </a:p>
        </p:txBody>
      </p:sp>
      <p:sp>
        <p:nvSpPr>
          <p:cNvPr id="21" name="TextBox 20">
            <a:extLst>
              <a:ext uri="{FF2B5EF4-FFF2-40B4-BE49-F238E27FC236}">
                <a16:creationId xmlns:a16="http://schemas.microsoft.com/office/drawing/2014/main" id="{F2460CD9-38C3-3749-E527-485F9EBC4CF6}"/>
              </a:ext>
            </a:extLst>
          </p:cNvPr>
          <p:cNvSpPr txBox="1"/>
          <p:nvPr/>
        </p:nvSpPr>
        <p:spPr>
          <a:xfrm>
            <a:off x="6580416" y="4182653"/>
            <a:ext cx="4593772" cy="1754326"/>
          </a:xfrm>
          <a:prstGeom prst="rect">
            <a:avLst/>
          </a:prstGeom>
          <a:noFill/>
        </p:spPr>
        <p:txBody>
          <a:bodyPr wrap="square" rtlCol="0">
            <a:spAutoFit/>
          </a:bodyPr>
          <a:lstStyle/>
          <a:p>
            <a:r>
              <a:rPr lang="en-US" b="1" dirty="0"/>
              <a:t>INSIGHTS :</a:t>
            </a:r>
          </a:p>
          <a:p>
            <a:r>
              <a:rPr lang="en-US" b="1" dirty="0"/>
              <a:t>First find the category and subcategory wise “sum of total sales” and filter the top 1 value . Find the average of profit for each sub </a:t>
            </a:r>
            <a:r>
              <a:rPr lang="en-US" b="1" dirty="0" err="1"/>
              <a:t>catgory</a:t>
            </a:r>
            <a:r>
              <a:rPr lang="en-US" b="1" dirty="0"/>
              <a:t>.</a:t>
            </a:r>
          </a:p>
          <a:p>
            <a:endParaRPr lang="en-US" dirty="0"/>
          </a:p>
          <a:p>
            <a:pPr marL="285750" indent="-285750">
              <a:buFont typeface="Arial" panose="020B0604020202020204" pitchFamily="34" charset="0"/>
              <a:buChar char="•"/>
            </a:pPr>
            <a:endParaRPr lang="en-IN" b="1" dirty="0"/>
          </a:p>
        </p:txBody>
      </p:sp>
      <p:pic>
        <p:nvPicPr>
          <p:cNvPr id="3" name="Picture 2">
            <a:extLst>
              <a:ext uri="{FF2B5EF4-FFF2-40B4-BE49-F238E27FC236}">
                <a16:creationId xmlns:a16="http://schemas.microsoft.com/office/drawing/2014/main" id="{687A4083-8E68-1C4D-6887-DFE5795707CF}"/>
              </a:ext>
            </a:extLst>
          </p:cNvPr>
          <p:cNvPicPr>
            <a:picLocks noChangeAspect="1"/>
          </p:cNvPicPr>
          <p:nvPr/>
        </p:nvPicPr>
        <p:blipFill>
          <a:blip r:embed="rId2"/>
          <a:stretch>
            <a:fillRect/>
          </a:stretch>
        </p:blipFill>
        <p:spPr>
          <a:xfrm>
            <a:off x="424543" y="1407931"/>
            <a:ext cx="5355771" cy="4187325"/>
          </a:xfrm>
          <a:prstGeom prst="rect">
            <a:avLst/>
          </a:prstGeom>
        </p:spPr>
      </p:pic>
    </p:spTree>
    <p:extLst>
      <p:ext uri="{BB962C8B-B14F-4D97-AF65-F5344CB8AC3E}">
        <p14:creationId xmlns:p14="http://schemas.microsoft.com/office/powerpoint/2010/main" val="2918501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02337A6-1EC7-640C-B26A-36F44B1560D9}"/>
              </a:ext>
            </a:extLst>
          </p:cNvPr>
          <p:cNvSpPr/>
          <p:nvPr/>
        </p:nvSpPr>
        <p:spPr>
          <a:xfrm>
            <a:off x="6580416" y="587829"/>
            <a:ext cx="5187041" cy="2349543"/>
          </a:xfrm>
          <a:prstGeom prst="rect">
            <a:avLst/>
          </a:prstGeom>
          <a:ln w="38100">
            <a:solidFill>
              <a:srgbClr val="92A9B9"/>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dirty="0"/>
          </a:p>
        </p:txBody>
      </p:sp>
      <p:sp>
        <p:nvSpPr>
          <p:cNvPr id="13" name="TextBox 12">
            <a:extLst>
              <a:ext uri="{FF2B5EF4-FFF2-40B4-BE49-F238E27FC236}">
                <a16:creationId xmlns:a16="http://schemas.microsoft.com/office/drawing/2014/main" id="{86A6ED7E-794A-423C-7FA0-A03909AD92C7}"/>
              </a:ext>
            </a:extLst>
          </p:cNvPr>
          <p:cNvSpPr txBox="1"/>
          <p:nvPr/>
        </p:nvSpPr>
        <p:spPr>
          <a:xfrm>
            <a:off x="5646966" y="163461"/>
            <a:ext cx="3418115" cy="553998"/>
          </a:xfrm>
          <a:prstGeom prst="rect">
            <a:avLst/>
          </a:prstGeom>
          <a:noFill/>
        </p:spPr>
        <p:txBody>
          <a:bodyPr wrap="square" rtlCol="0">
            <a:spAutoFit/>
          </a:bodyPr>
          <a:lstStyle/>
          <a:p>
            <a:r>
              <a:rPr lang="en-US" sz="3000" b="1" dirty="0"/>
              <a:t>Q5</a:t>
            </a:r>
            <a:endParaRPr lang="en-IN" sz="3000" b="1" dirty="0"/>
          </a:p>
        </p:txBody>
      </p:sp>
      <p:sp>
        <p:nvSpPr>
          <p:cNvPr id="16" name="Rectangle 15">
            <a:extLst>
              <a:ext uri="{FF2B5EF4-FFF2-40B4-BE49-F238E27FC236}">
                <a16:creationId xmlns:a16="http://schemas.microsoft.com/office/drawing/2014/main" id="{7C308519-743A-988A-0733-C377356D6A75}"/>
              </a:ext>
            </a:extLst>
          </p:cNvPr>
          <p:cNvSpPr/>
          <p:nvPr/>
        </p:nvSpPr>
        <p:spPr>
          <a:xfrm>
            <a:off x="6580416" y="3124199"/>
            <a:ext cx="5187041" cy="947057"/>
          </a:xfrm>
          <a:prstGeom prst="rect">
            <a:avLst/>
          </a:prstGeom>
          <a:ln w="38100">
            <a:solidFill>
              <a:srgbClr val="92A9B9"/>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7" name="Rectangle 16">
            <a:extLst>
              <a:ext uri="{FF2B5EF4-FFF2-40B4-BE49-F238E27FC236}">
                <a16:creationId xmlns:a16="http://schemas.microsoft.com/office/drawing/2014/main" id="{D64B4D83-C3D6-F094-B281-2C241D5A0268}"/>
              </a:ext>
            </a:extLst>
          </p:cNvPr>
          <p:cNvSpPr/>
          <p:nvPr/>
        </p:nvSpPr>
        <p:spPr>
          <a:xfrm>
            <a:off x="6580416" y="4182653"/>
            <a:ext cx="5187041" cy="1926770"/>
          </a:xfrm>
          <a:prstGeom prst="rect">
            <a:avLst/>
          </a:prstGeom>
          <a:ln w="38100">
            <a:solidFill>
              <a:srgbClr val="92A9B9"/>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8" name="TextBox 17">
            <a:extLst>
              <a:ext uri="{FF2B5EF4-FFF2-40B4-BE49-F238E27FC236}">
                <a16:creationId xmlns:a16="http://schemas.microsoft.com/office/drawing/2014/main" id="{8D5930E5-B92B-DFAF-FA2F-668051934090}"/>
              </a:ext>
            </a:extLst>
          </p:cNvPr>
          <p:cNvSpPr txBox="1"/>
          <p:nvPr/>
        </p:nvSpPr>
        <p:spPr>
          <a:xfrm>
            <a:off x="6580416" y="587828"/>
            <a:ext cx="5187040" cy="2308324"/>
          </a:xfrm>
          <a:prstGeom prst="rect">
            <a:avLst/>
          </a:prstGeom>
          <a:noFill/>
        </p:spPr>
        <p:txBody>
          <a:bodyPr wrap="square" rtlCol="0">
            <a:spAutoFit/>
          </a:bodyPr>
          <a:lstStyle/>
          <a:p>
            <a:r>
              <a:rPr lang="en-US" b="1" dirty="0"/>
              <a:t>INFERENCE:</a:t>
            </a:r>
          </a:p>
          <a:p>
            <a:pPr marL="285750" indent="-285750">
              <a:buFont typeface="Arial" panose="020B0604020202020204" pitchFamily="34" charset="0"/>
              <a:buChar char="•"/>
            </a:pPr>
            <a:r>
              <a:rPr lang="en-US" dirty="0"/>
              <a:t>From this we can see that “West” region has the highest amount of sales and the “South” region have the lowest amount of sales.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Also from the chart we can see that the profit is affected in the “south” region and it is high in “West” region.</a:t>
            </a:r>
            <a:r>
              <a:rPr lang="en-US" b="1" dirty="0"/>
              <a:t> </a:t>
            </a:r>
          </a:p>
        </p:txBody>
      </p:sp>
      <p:sp>
        <p:nvSpPr>
          <p:cNvPr id="20" name="TextBox 19">
            <a:extLst>
              <a:ext uri="{FF2B5EF4-FFF2-40B4-BE49-F238E27FC236}">
                <a16:creationId xmlns:a16="http://schemas.microsoft.com/office/drawing/2014/main" id="{6A02AC83-D408-118A-1B0F-CB6A967484E1}"/>
              </a:ext>
            </a:extLst>
          </p:cNvPr>
          <p:cNvSpPr txBox="1"/>
          <p:nvPr/>
        </p:nvSpPr>
        <p:spPr>
          <a:xfrm>
            <a:off x="6580416" y="3124198"/>
            <a:ext cx="4593772" cy="923330"/>
          </a:xfrm>
          <a:prstGeom prst="rect">
            <a:avLst/>
          </a:prstGeom>
          <a:noFill/>
        </p:spPr>
        <p:txBody>
          <a:bodyPr wrap="square" rtlCol="0">
            <a:spAutoFit/>
          </a:bodyPr>
          <a:lstStyle/>
          <a:p>
            <a:r>
              <a:rPr lang="en-US" b="1" dirty="0"/>
              <a:t>FORMULA:</a:t>
            </a:r>
          </a:p>
          <a:p>
            <a:r>
              <a:rPr lang="en-US" b="1" dirty="0"/>
              <a:t>Used pivot table. </a:t>
            </a:r>
          </a:p>
          <a:p>
            <a:endParaRPr lang="en-IN" b="1" dirty="0"/>
          </a:p>
        </p:txBody>
      </p:sp>
      <p:sp>
        <p:nvSpPr>
          <p:cNvPr id="21" name="TextBox 20">
            <a:extLst>
              <a:ext uri="{FF2B5EF4-FFF2-40B4-BE49-F238E27FC236}">
                <a16:creationId xmlns:a16="http://schemas.microsoft.com/office/drawing/2014/main" id="{F2460CD9-38C3-3749-E527-485F9EBC4CF6}"/>
              </a:ext>
            </a:extLst>
          </p:cNvPr>
          <p:cNvSpPr txBox="1"/>
          <p:nvPr/>
        </p:nvSpPr>
        <p:spPr>
          <a:xfrm>
            <a:off x="6580416" y="4182653"/>
            <a:ext cx="4593772" cy="2031325"/>
          </a:xfrm>
          <a:prstGeom prst="rect">
            <a:avLst/>
          </a:prstGeom>
          <a:noFill/>
        </p:spPr>
        <p:txBody>
          <a:bodyPr wrap="square" rtlCol="0">
            <a:spAutoFit/>
          </a:bodyPr>
          <a:lstStyle/>
          <a:p>
            <a:r>
              <a:rPr lang="en-US" b="1" dirty="0"/>
              <a:t>INSIGHTS :</a:t>
            </a:r>
          </a:p>
          <a:p>
            <a:r>
              <a:rPr lang="en-US" dirty="0"/>
              <a:t>Calculate the region wise sum of sales for using pivot table fields, then sort them in ascending order based on the sum of sales.</a:t>
            </a:r>
          </a:p>
          <a:p>
            <a:r>
              <a:rPr lang="en-US" dirty="0"/>
              <a:t>Also calculate the profitability for each region and create a chart to </a:t>
            </a:r>
            <a:r>
              <a:rPr lang="en-US" dirty="0" err="1"/>
              <a:t>analyse</a:t>
            </a:r>
            <a:r>
              <a:rPr lang="en-US" dirty="0"/>
              <a:t> the trends.</a:t>
            </a:r>
          </a:p>
          <a:p>
            <a:pPr marL="285750" indent="-285750">
              <a:buFont typeface="Arial" panose="020B0604020202020204" pitchFamily="34" charset="0"/>
              <a:buChar char="•"/>
            </a:pPr>
            <a:endParaRPr lang="en-IN" b="1" dirty="0"/>
          </a:p>
        </p:txBody>
      </p:sp>
      <p:pic>
        <p:nvPicPr>
          <p:cNvPr id="3" name="Picture 2">
            <a:extLst>
              <a:ext uri="{FF2B5EF4-FFF2-40B4-BE49-F238E27FC236}">
                <a16:creationId xmlns:a16="http://schemas.microsoft.com/office/drawing/2014/main" id="{39AD0919-C9C4-8A6C-B795-42CF0A2B2B34}"/>
              </a:ext>
            </a:extLst>
          </p:cNvPr>
          <p:cNvPicPr>
            <a:picLocks noChangeAspect="1"/>
          </p:cNvPicPr>
          <p:nvPr/>
        </p:nvPicPr>
        <p:blipFill>
          <a:blip r:embed="rId2"/>
          <a:stretch>
            <a:fillRect/>
          </a:stretch>
        </p:blipFill>
        <p:spPr>
          <a:xfrm>
            <a:off x="94283" y="828855"/>
            <a:ext cx="6306517" cy="4472487"/>
          </a:xfrm>
          <a:prstGeom prst="rect">
            <a:avLst/>
          </a:prstGeom>
        </p:spPr>
      </p:pic>
    </p:spTree>
    <p:extLst>
      <p:ext uri="{BB962C8B-B14F-4D97-AF65-F5344CB8AC3E}">
        <p14:creationId xmlns:p14="http://schemas.microsoft.com/office/powerpoint/2010/main" val="1859456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02337A6-1EC7-640C-B26A-36F44B1560D9}"/>
              </a:ext>
            </a:extLst>
          </p:cNvPr>
          <p:cNvSpPr/>
          <p:nvPr/>
        </p:nvSpPr>
        <p:spPr>
          <a:xfrm>
            <a:off x="6580416" y="480094"/>
            <a:ext cx="5187041" cy="3000795"/>
          </a:xfrm>
          <a:prstGeom prst="rect">
            <a:avLst/>
          </a:prstGeom>
          <a:ln w="38100">
            <a:solidFill>
              <a:srgbClr val="92A9B9"/>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dirty="0"/>
          </a:p>
        </p:txBody>
      </p:sp>
      <p:sp>
        <p:nvSpPr>
          <p:cNvPr id="13" name="TextBox 12">
            <a:extLst>
              <a:ext uri="{FF2B5EF4-FFF2-40B4-BE49-F238E27FC236}">
                <a16:creationId xmlns:a16="http://schemas.microsoft.com/office/drawing/2014/main" id="{86A6ED7E-794A-423C-7FA0-A03909AD92C7}"/>
              </a:ext>
            </a:extLst>
          </p:cNvPr>
          <p:cNvSpPr txBox="1"/>
          <p:nvPr/>
        </p:nvSpPr>
        <p:spPr>
          <a:xfrm>
            <a:off x="5646966" y="163461"/>
            <a:ext cx="3418115" cy="553998"/>
          </a:xfrm>
          <a:prstGeom prst="rect">
            <a:avLst/>
          </a:prstGeom>
          <a:noFill/>
        </p:spPr>
        <p:txBody>
          <a:bodyPr wrap="square" rtlCol="0">
            <a:spAutoFit/>
          </a:bodyPr>
          <a:lstStyle/>
          <a:p>
            <a:r>
              <a:rPr lang="en-US" sz="3000" b="1" dirty="0"/>
              <a:t>Q6</a:t>
            </a:r>
            <a:endParaRPr lang="en-IN" sz="3000" b="1" dirty="0"/>
          </a:p>
        </p:txBody>
      </p:sp>
      <p:sp>
        <p:nvSpPr>
          <p:cNvPr id="16" name="Rectangle 15">
            <a:extLst>
              <a:ext uri="{FF2B5EF4-FFF2-40B4-BE49-F238E27FC236}">
                <a16:creationId xmlns:a16="http://schemas.microsoft.com/office/drawing/2014/main" id="{7C308519-743A-988A-0733-C377356D6A75}"/>
              </a:ext>
            </a:extLst>
          </p:cNvPr>
          <p:cNvSpPr/>
          <p:nvPr/>
        </p:nvSpPr>
        <p:spPr>
          <a:xfrm>
            <a:off x="6580416" y="3592286"/>
            <a:ext cx="5187041" cy="478970"/>
          </a:xfrm>
          <a:prstGeom prst="rect">
            <a:avLst/>
          </a:prstGeom>
          <a:ln w="38100">
            <a:solidFill>
              <a:srgbClr val="92A9B9"/>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7" name="Rectangle 16">
            <a:extLst>
              <a:ext uri="{FF2B5EF4-FFF2-40B4-BE49-F238E27FC236}">
                <a16:creationId xmlns:a16="http://schemas.microsoft.com/office/drawing/2014/main" id="{D64B4D83-C3D6-F094-B281-2C241D5A0268}"/>
              </a:ext>
            </a:extLst>
          </p:cNvPr>
          <p:cNvSpPr/>
          <p:nvPr/>
        </p:nvSpPr>
        <p:spPr>
          <a:xfrm>
            <a:off x="6580416" y="4182653"/>
            <a:ext cx="5187041" cy="1926770"/>
          </a:xfrm>
          <a:prstGeom prst="rect">
            <a:avLst/>
          </a:prstGeom>
          <a:ln w="38100">
            <a:solidFill>
              <a:srgbClr val="92A9B9"/>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8" name="TextBox 17">
            <a:extLst>
              <a:ext uri="{FF2B5EF4-FFF2-40B4-BE49-F238E27FC236}">
                <a16:creationId xmlns:a16="http://schemas.microsoft.com/office/drawing/2014/main" id="{8D5930E5-B92B-DFAF-FA2F-668051934090}"/>
              </a:ext>
            </a:extLst>
          </p:cNvPr>
          <p:cNvSpPr txBox="1"/>
          <p:nvPr/>
        </p:nvSpPr>
        <p:spPr>
          <a:xfrm>
            <a:off x="6580416" y="620486"/>
            <a:ext cx="5187040" cy="2800767"/>
          </a:xfrm>
          <a:prstGeom prst="rect">
            <a:avLst/>
          </a:prstGeom>
          <a:noFill/>
        </p:spPr>
        <p:txBody>
          <a:bodyPr wrap="square" rtlCol="0">
            <a:spAutoFit/>
          </a:bodyPr>
          <a:lstStyle/>
          <a:p>
            <a:r>
              <a:rPr lang="en-US" sz="1600" dirty="0"/>
              <a:t>INFERENCE:</a:t>
            </a:r>
          </a:p>
          <a:p>
            <a:pPr marL="285750" indent="-285750">
              <a:buFont typeface="Arial" panose="020B0604020202020204" pitchFamily="34" charset="0"/>
              <a:buChar char="•"/>
            </a:pPr>
            <a:r>
              <a:rPr lang="en-US" sz="1600" dirty="0"/>
              <a:t>We can see that the correlation between discount rate and quantity sold is “0.008623” which indicates it has a positive correlation and the sales increases when the discount increases.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see that the correlation between discount rate and profit  is “-0.21949” which indicates it has a negative correlation and the profit decreases when the discount increases.</a:t>
            </a:r>
          </a:p>
          <a:p>
            <a:endParaRPr lang="en-US" sz="1600" dirty="0"/>
          </a:p>
        </p:txBody>
      </p:sp>
      <p:sp>
        <p:nvSpPr>
          <p:cNvPr id="20" name="TextBox 19">
            <a:extLst>
              <a:ext uri="{FF2B5EF4-FFF2-40B4-BE49-F238E27FC236}">
                <a16:creationId xmlns:a16="http://schemas.microsoft.com/office/drawing/2014/main" id="{6A02AC83-D408-118A-1B0F-CB6A967484E1}"/>
              </a:ext>
            </a:extLst>
          </p:cNvPr>
          <p:cNvSpPr txBox="1"/>
          <p:nvPr/>
        </p:nvSpPr>
        <p:spPr>
          <a:xfrm>
            <a:off x="6580416" y="3536322"/>
            <a:ext cx="4593772" cy="923330"/>
          </a:xfrm>
          <a:prstGeom prst="rect">
            <a:avLst/>
          </a:prstGeom>
          <a:noFill/>
        </p:spPr>
        <p:txBody>
          <a:bodyPr wrap="square" rtlCol="0">
            <a:spAutoFit/>
          </a:bodyPr>
          <a:lstStyle/>
          <a:p>
            <a:r>
              <a:rPr lang="en-US" b="1" dirty="0"/>
              <a:t>FORMULA:</a:t>
            </a:r>
          </a:p>
          <a:p>
            <a:r>
              <a:rPr lang="en-US" b="1" dirty="0"/>
              <a:t>CORREL(</a:t>
            </a:r>
            <a:r>
              <a:rPr lang="en-US" b="1" dirty="0" err="1"/>
              <a:t>Orders!T:T,Orders!S:S</a:t>
            </a:r>
            <a:r>
              <a:rPr lang="en-US" b="1" dirty="0"/>
              <a:t>) </a:t>
            </a:r>
          </a:p>
          <a:p>
            <a:endParaRPr lang="en-IN" b="1" dirty="0"/>
          </a:p>
        </p:txBody>
      </p:sp>
      <p:sp>
        <p:nvSpPr>
          <p:cNvPr id="21" name="TextBox 20">
            <a:extLst>
              <a:ext uri="{FF2B5EF4-FFF2-40B4-BE49-F238E27FC236}">
                <a16:creationId xmlns:a16="http://schemas.microsoft.com/office/drawing/2014/main" id="{F2460CD9-38C3-3749-E527-485F9EBC4CF6}"/>
              </a:ext>
            </a:extLst>
          </p:cNvPr>
          <p:cNvSpPr txBox="1"/>
          <p:nvPr/>
        </p:nvSpPr>
        <p:spPr>
          <a:xfrm>
            <a:off x="6580416" y="4182653"/>
            <a:ext cx="4593772" cy="1754326"/>
          </a:xfrm>
          <a:prstGeom prst="rect">
            <a:avLst/>
          </a:prstGeom>
          <a:noFill/>
        </p:spPr>
        <p:txBody>
          <a:bodyPr wrap="square" rtlCol="0">
            <a:spAutoFit/>
          </a:bodyPr>
          <a:lstStyle/>
          <a:p>
            <a:r>
              <a:rPr lang="en-US" b="1" dirty="0"/>
              <a:t>INSIGHTS : </a:t>
            </a:r>
          </a:p>
          <a:p>
            <a:r>
              <a:rPr lang="en-US" b="1" dirty="0"/>
              <a:t>Calculate the correlation for discount and sales and discount and profit using the function “</a:t>
            </a:r>
            <a:r>
              <a:rPr lang="en-US" b="1" dirty="0" err="1"/>
              <a:t>correl</a:t>
            </a:r>
            <a:r>
              <a:rPr lang="en-US" b="1" dirty="0"/>
              <a:t>”.</a:t>
            </a:r>
          </a:p>
          <a:p>
            <a:endParaRPr lang="en-US" dirty="0"/>
          </a:p>
          <a:p>
            <a:pPr marL="285750" indent="-285750">
              <a:buFont typeface="Arial" panose="020B0604020202020204" pitchFamily="34" charset="0"/>
              <a:buChar char="•"/>
            </a:pPr>
            <a:endParaRPr lang="en-IN" b="1" dirty="0"/>
          </a:p>
        </p:txBody>
      </p:sp>
      <p:pic>
        <p:nvPicPr>
          <p:cNvPr id="3" name="Picture 2">
            <a:extLst>
              <a:ext uri="{FF2B5EF4-FFF2-40B4-BE49-F238E27FC236}">
                <a16:creationId xmlns:a16="http://schemas.microsoft.com/office/drawing/2014/main" id="{184CF29D-2B01-033C-DA35-4FA389CF24A1}"/>
              </a:ext>
            </a:extLst>
          </p:cNvPr>
          <p:cNvPicPr>
            <a:picLocks noChangeAspect="1"/>
          </p:cNvPicPr>
          <p:nvPr/>
        </p:nvPicPr>
        <p:blipFill>
          <a:blip r:embed="rId2"/>
          <a:stretch>
            <a:fillRect/>
          </a:stretch>
        </p:blipFill>
        <p:spPr>
          <a:xfrm>
            <a:off x="0" y="744378"/>
            <a:ext cx="6580416" cy="5154599"/>
          </a:xfrm>
          <a:prstGeom prst="rect">
            <a:avLst/>
          </a:prstGeom>
        </p:spPr>
      </p:pic>
    </p:spTree>
    <p:extLst>
      <p:ext uri="{BB962C8B-B14F-4D97-AF65-F5344CB8AC3E}">
        <p14:creationId xmlns:p14="http://schemas.microsoft.com/office/powerpoint/2010/main" val="4075779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02337A6-1EC7-640C-B26A-36F44B1560D9}"/>
              </a:ext>
            </a:extLst>
          </p:cNvPr>
          <p:cNvSpPr/>
          <p:nvPr/>
        </p:nvSpPr>
        <p:spPr>
          <a:xfrm>
            <a:off x="6580416" y="587829"/>
            <a:ext cx="5187041" cy="2349543"/>
          </a:xfrm>
          <a:prstGeom prst="rect">
            <a:avLst/>
          </a:prstGeom>
          <a:ln w="38100">
            <a:solidFill>
              <a:srgbClr val="92A9B9"/>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dirty="0"/>
          </a:p>
        </p:txBody>
      </p:sp>
      <p:sp>
        <p:nvSpPr>
          <p:cNvPr id="13" name="TextBox 12">
            <a:extLst>
              <a:ext uri="{FF2B5EF4-FFF2-40B4-BE49-F238E27FC236}">
                <a16:creationId xmlns:a16="http://schemas.microsoft.com/office/drawing/2014/main" id="{86A6ED7E-794A-423C-7FA0-A03909AD92C7}"/>
              </a:ext>
            </a:extLst>
          </p:cNvPr>
          <p:cNvSpPr txBox="1"/>
          <p:nvPr/>
        </p:nvSpPr>
        <p:spPr>
          <a:xfrm>
            <a:off x="5646966" y="163461"/>
            <a:ext cx="3418115" cy="553998"/>
          </a:xfrm>
          <a:prstGeom prst="rect">
            <a:avLst/>
          </a:prstGeom>
          <a:noFill/>
        </p:spPr>
        <p:txBody>
          <a:bodyPr wrap="square" rtlCol="0">
            <a:spAutoFit/>
          </a:bodyPr>
          <a:lstStyle/>
          <a:p>
            <a:r>
              <a:rPr lang="en-US" sz="3000" b="1" dirty="0"/>
              <a:t>Q7</a:t>
            </a:r>
            <a:endParaRPr lang="en-IN" sz="3000" b="1" dirty="0"/>
          </a:p>
        </p:txBody>
      </p:sp>
      <p:sp>
        <p:nvSpPr>
          <p:cNvPr id="16" name="Rectangle 15">
            <a:extLst>
              <a:ext uri="{FF2B5EF4-FFF2-40B4-BE49-F238E27FC236}">
                <a16:creationId xmlns:a16="http://schemas.microsoft.com/office/drawing/2014/main" id="{7C308519-743A-988A-0733-C377356D6A75}"/>
              </a:ext>
            </a:extLst>
          </p:cNvPr>
          <p:cNvSpPr/>
          <p:nvPr/>
        </p:nvSpPr>
        <p:spPr>
          <a:xfrm>
            <a:off x="6580416" y="3124199"/>
            <a:ext cx="5187041" cy="947057"/>
          </a:xfrm>
          <a:prstGeom prst="rect">
            <a:avLst/>
          </a:prstGeom>
          <a:ln w="38100">
            <a:solidFill>
              <a:srgbClr val="92A9B9"/>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7" name="Rectangle 16">
            <a:extLst>
              <a:ext uri="{FF2B5EF4-FFF2-40B4-BE49-F238E27FC236}">
                <a16:creationId xmlns:a16="http://schemas.microsoft.com/office/drawing/2014/main" id="{D64B4D83-C3D6-F094-B281-2C241D5A0268}"/>
              </a:ext>
            </a:extLst>
          </p:cNvPr>
          <p:cNvSpPr/>
          <p:nvPr/>
        </p:nvSpPr>
        <p:spPr>
          <a:xfrm>
            <a:off x="6580416" y="4182653"/>
            <a:ext cx="5187041" cy="1926770"/>
          </a:xfrm>
          <a:prstGeom prst="rect">
            <a:avLst/>
          </a:prstGeom>
          <a:ln w="38100">
            <a:solidFill>
              <a:srgbClr val="92A9B9"/>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8" name="TextBox 17">
            <a:extLst>
              <a:ext uri="{FF2B5EF4-FFF2-40B4-BE49-F238E27FC236}">
                <a16:creationId xmlns:a16="http://schemas.microsoft.com/office/drawing/2014/main" id="{8D5930E5-B92B-DFAF-FA2F-668051934090}"/>
              </a:ext>
            </a:extLst>
          </p:cNvPr>
          <p:cNvSpPr txBox="1"/>
          <p:nvPr/>
        </p:nvSpPr>
        <p:spPr>
          <a:xfrm>
            <a:off x="6580416" y="587828"/>
            <a:ext cx="5187040" cy="1754326"/>
          </a:xfrm>
          <a:prstGeom prst="rect">
            <a:avLst/>
          </a:prstGeom>
          <a:noFill/>
        </p:spPr>
        <p:txBody>
          <a:bodyPr wrap="square" rtlCol="0">
            <a:spAutoFit/>
          </a:bodyPr>
          <a:lstStyle/>
          <a:p>
            <a:r>
              <a:rPr lang="en-US" b="1" dirty="0"/>
              <a:t>INFERENCE:</a:t>
            </a:r>
          </a:p>
          <a:p>
            <a:pPr marL="285750" indent="-285750">
              <a:buFont typeface="Arial" panose="020B0604020202020204" pitchFamily="34" charset="0"/>
              <a:buChar char="•"/>
            </a:pPr>
            <a:r>
              <a:rPr lang="en-US" dirty="0"/>
              <a:t>From this we can see that “South” region has the lowest market saturation , but also we can see that profit is increasing in the south compared to central so if we tend to improve strategies here it will result in high sales.</a:t>
            </a:r>
          </a:p>
        </p:txBody>
      </p:sp>
      <p:sp>
        <p:nvSpPr>
          <p:cNvPr id="20" name="TextBox 19">
            <a:extLst>
              <a:ext uri="{FF2B5EF4-FFF2-40B4-BE49-F238E27FC236}">
                <a16:creationId xmlns:a16="http://schemas.microsoft.com/office/drawing/2014/main" id="{6A02AC83-D408-118A-1B0F-CB6A967484E1}"/>
              </a:ext>
            </a:extLst>
          </p:cNvPr>
          <p:cNvSpPr txBox="1"/>
          <p:nvPr/>
        </p:nvSpPr>
        <p:spPr>
          <a:xfrm>
            <a:off x="6580416" y="3124198"/>
            <a:ext cx="4593772" cy="923330"/>
          </a:xfrm>
          <a:prstGeom prst="rect">
            <a:avLst/>
          </a:prstGeom>
          <a:noFill/>
        </p:spPr>
        <p:txBody>
          <a:bodyPr wrap="square" rtlCol="0">
            <a:spAutoFit/>
          </a:bodyPr>
          <a:lstStyle/>
          <a:p>
            <a:r>
              <a:rPr lang="en-US" b="1" dirty="0"/>
              <a:t>FORMULA:</a:t>
            </a:r>
          </a:p>
          <a:p>
            <a:r>
              <a:rPr lang="en-US" b="1" dirty="0"/>
              <a:t>Used pivot table. </a:t>
            </a:r>
          </a:p>
          <a:p>
            <a:endParaRPr lang="en-IN" b="1" dirty="0"/>
          </a:p>
        </p:txBody>
      </p:sp>
      <p:sp>
        <p:nvSpPr>
          <p:cNvPr id="21" name="TextBox 20">
            <a:extLst>
              <a:ext uri="{FF2B5EF4-FFF2-40B4-BE49-F238E27FC236}">
                <a16:creationId xmlns:a16="http://schemas.microsoft.com/office/drawing/2014/main" id="{F2460CD9-38C3-3749-E527-485F9EBC4CF6}"/>
              </a:ext>
            </a:extLst>
          </p:cNvPr>
          <p:cNvSpPr txBox="1"/>
          <p:nvPr/>
        </p:nvSpPr>
        <p:spPr>
          <a:xfrm>
            <a:off x="6580416" y="4182653"/>
            <a:ext cx="4593772" cy="2031325"/>
          </a:xfrm>
          <a:prstGeom prst="rect">
            <a:avLst/>
          </a:prstGeom>
          <a:noFill/>
        </p:spPr>
        <p:txBody>
          <a:bodyPr wrap="square" rtlCol="0">
            <a:spAutoFit/>
          </a:bodyPr>
          <a:lstStyle/>
          <a:p>
            <a:r>
              <a:rPr lang="en-US" b="1" dirty="0"/>
              <a:t>INSIGHTS :</a:t>
            </a:r>
          </a:p>
          <a:p>
            <a:r>
              <a:rPr lang="en-US" dirty="0"/>
              <a:t>Calculate the region wise sum of sales for using pivot table fields, then sort them in ascending order based on the sum of sales.</a:t>
            </a:r>
          </a:p>
          <a:p>
            <a:r>
              <a:rPr lang="en-US" dirty="0"/>
              <a:t>Also calculate the profitability for each region and create a chart to </a:t>
            </a:r>
            <a:r>
              <a:rPr lang="en-US" dirty="0" err="1"/>
              <a:t>analyse</a:t>
            </a:r>
            <a:r>
              <a:rPr lang="en-US" dirty="0"/>
              <a:t> the trends.</a:t>
            </a:r>
          </a:p>
          <a:p>
            <a:pPr marL="285750" indent="-285750">
              <a:buFont typeface="Arial" panose="020B0604020202020204" pitchFamily="34" charset="0"/>
              <a:buChar char="•"/>
            </a:pPr>
            <a:endParaRPr lang="en-IN" b="1" dirty="0"/>
          </a:p>
        </p:txBody>
      </p:sp>
      <p:pic>
        <p:nvPicPr>
          <p:cNvPr id="3" name="Picture 2">
            <a:extLst>
              <a:ext uri="{FF2B5EF4-FFF2-40B4-BE49-F238E27FC236}">
                <a16:creationId xmlns:a16="http://schemas.microsoft.com/office/drawing/2014/main" id="{39AD0919-C9C4-8A6C-B795-42CF0A2B2B34}"/>
              </a:ext>
            </a:extLst>
          </p:cNvPr>
          <p:cNvPicPr>
            <a:picLocks noChangeAspect="1"/>
          </p:cNvPicPr>
          <p:nvPr/>
        </p:nvPicPr>
        <p:blipFill>
          <a:blip r:embed="rId2"/>
          <a:stretch>
            <a:fillRect/>
          </a:stretch>
        </p:blipFill>
        <p:spPr>
          <a:xfrm>
            <a:off x="94283" y="828855"/>
            <a:ext cx="6306517" cy="4472487"/>
          </a:xfrm>
          <a:prstGeom prst="rect">
            <a:avLst/>
          </a:prstGeom>
        </p:spPr>
      </p:pic>
    </p:spTree>
    <p:extLst>
      <p:ext uri="{BB962C8B-B14F-4D97-AF65-F5344CB8AC3E}">
        <p14:creationId xmlns:p14="http://schemas.microsoft.com/office/powerpoint/2010/main" val="3596921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02337A6-1EC7-640C-B26A-36F44B1560D9}"/>
              </a:ext>
            </a:extLst>
          </p:cNvPr>
          <p:cNvSpPr/>
          <p:nvPr/>
        </p:nvSpPr>
        <p:spPr>
          <a:xfrm>
            <a:off x="6580416" y="904285"/>
            <a:ext cx="5187041" cy="2033087"/>
          </a:xfrm>
          <a:prstGeom prst="rect">
            <a:avLst/>
          </a:prstGeom>
          <a:ln w="38100">
            <a:solidFill>
              <a:srgbClr val="92A9B9"/>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dirty="0"/>
          </a:p>
        </p:txBody>
      </p:sp>
      <p:sp>
        <p:nvSpPr>
          <p:cNvPr id="13" name="TextBox 12">
            <a:extLst>
              <a:ext uri="{FF2B5EF4-FFF2-40B4-BE49-F238E27FC236}">
                <a16:creationId xmlns:a16="http://schemas.microsoft.com/office/drawing/2014/main" id="{86A6ED7E-794A-423C-7FA0-A03909AD92C7}"/>
              </a:ext>
            </a:extLst>
          </p:cNvPr>
          <p:cNvSpPr txBox="1"/>
          <p:nvPr/>
        </p:nvSpPr>
        <p:spPr>
          <a:xfrm>
            <a:off x="5646966" y="163461"/>
            <a:ext cx="3418115" cy="553998"/>
          </a:xfrm>
          <a:prstGeom prst="rect">
            <a:avLst/>
          </a:prstGeom>
          <a:noFill/>
        </p:spPr>
        <p:txBody>
          <a:bodyPr wrap="square" rtlCol="0">
            <a:spAutoFit/>
          </a:bodyPr>
          <a:lstStyle/>
          <a:p>
            <a:r>
              <a:rPr lang="en-US" sz="3000" b="1" dirty="0"/>
              <a:t>Q8</a:t>
            </a:r>
            <a:endParaRPr lang="en-IN" sz="3000" b="1" dirty="0"/>
          </a:p>
        </p:txBody>
      </p:sp>
      <p:sp>
        <p:nvSpPr>
          <p:cNvPr id="16" name="Rectangle 15">
            <a:extLst>
              <a:ext uri="{FF2B5EF4-FFF2-40B4-BE49-F238E27FC236}">
                <a16:creationId xmlns:a16="http://schemas.microsoft.com/office/drawing/2014/main" id="{7C308519-743A-988A-0733-C377356D6A75}"/>
              </a:ext>
            </a:extLst>
          </p:cNvPr>
          <p:cNvSpPr/>
          <p:nvPr/>
        </p:nvSpPr>
        <p:spPr>
          <a:xfrm>
            <a:off x="6580416" y="3124199"/>
            <a:ext cx="5187041" cy="947057"/>
          </a:xfrm>
          <a:prstGeom prst="rect">
            <a:avLst/>
          </a:prstGeom>
          <a:ln w="38100">
            <a:solidFill>
              <a:srgbClr val="92A9B9"/>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7" name="Rectangle 16">
            <a:extLst>
              <a:ext uri="{FF2B5EF4-FFF2-40B4-BE49-F238E27FC236}">
                <a16:creationId xmlns:a16="http://schemas.microsoft.com/office/drawing/2014/main" id="{D64B4D83-C3D6-F094-B281-2C241D5A0268}"/>
              </a:ext>
            </a:extLst>
          </p:cNvPr>
          <p:cNvSpPr/>
          <p:nvPr/>
        </p:nvSpPr>
        <p:spPr>
          <a:xfrm>
            <a:off x="6580416" y="4182653"/>
            <a:ext cx="5187041" cy="1926770"/>
          </a:xfrm>
          <a:prstGeom prst="rect">
            <a:avLst/>
          </a:prstGeom>
          <a:ln w="38100">
            <a:solidFill>
              <a:srgbClr val="92A9B9"/>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8" name="TextBox 17">
            <a:extLst>
              <a:ext uri="{FF2B5EF4-FFF2-40B4-BE49-F238E27FC236}">
                <a16:creationId xmlns:a16="http://schemas.microsoft.com/office/drawing/2014/main" id="{8D5930E5-B92B-DFAF-FA2F-668051934090}"/>
              </a:ext>
            </a:extLst>
          </p:cNvPr>
          <p:cNvSpPr txBox="1"/>
          <p:nvPr/>
        </p:nvSpPr>
        <p:spPr>
          <a:xfrm>
            <a:off x="6580416" y="985942"/>
            <a:ext cx="4593772" cy="2308324"/>
          </a:xfrm>
          <a:prstGeom prst="rect">
            <a:avLst/>
          </a:prstGeom>
          <a:noFill/>
        </p:spPr>
        <p:txBody>
          <a:bodyPr wrap="square" rtlCol="0">
            <a:spAutoFit/>
          </a:bodyPr>
          <a:lstStyle/>
          <a:p>
            <a:r>
              <a:rPr lang="en-US" b="1" dirty="0"/>
              <a:t>INFERENCE:</a:t>
            </a:r>
          </a:p>
          <a:p>
            <a:r>
              <a:rPr lang="en-US" b="1" dirty="0"/>
              <a:t>We can see the top 10 customers based on the maximum number of repeated orders to improve the customer retention we can give higher discounts to these customer every year which will automatically improve the customer lifetime value.  </a:t>
            </a:r>
          </a:p>
          <a:p>
            <a:endParaRPr lang="en-US" b="1" dirty="0"/>
          </a:p>
        </p:txBody>
      </p:sp>
      <p:sp>
        <p:nvSpPr>
          <p:cNvPr id="20" name="TextBox 19">
            <a:extLst>
              <a:ext uri="{FF2B5EF4-FFF2-40B4-BE49-F238E27FC236}">
                <a16:creationId xmlns:a16="http://schemas.microsoft.com/office/drawing/2014/main" id="{6A02AC83-D408-118A-1B0F-CB6A967484E1}"/>
              </a:ext>
            </a:extLst>
          </p:cNvPr>
          <p:cNvSpPr txBox="1"/>
          <p:nvPr/>
        </p:nvSpPr>
        <p:spPr>
          <a:xfrm>
            <a:off x="6580416" y="3124198"/>
            <a:ext cx="4593772" cy="923330"/>
          </a:xfrm>
          <a:prstGeom prst="rect">
            <a:avLst/>
          </a:prstGeom>
          <a:noFill/>
        </p:spPr>
        <p:txBody>
          <a:bodyPr wrap="square" rtlCol="0">
            <a:spAutoFit/>
          </a:bodyPr>
          <a:lstStyle/>
          <a:p>
            <a:r>
              <a:rPr lang="en-US" b="1" dirty="0"/>
              <a:t>FORMULA:</a:t>
            </a:r>
          </a:p>
          <a:p>
            <a:r>
              <a:rPr lang="en-US" b="1" dirty="0"/>
              <a:t>Used pivot table  </a:t>
            </a:r>
          </a:p>
          <a:p>
            <a:endParaRPr lang="en-IN" b="1" dirty="0"/>
          </a:p>
        </p:txBody>
      </p:sp>
      <p:sp>
        <p:nvSpPr>
          <p:cNvPr id="21" name="TextBox 20">
            <a:extLst>
              <a:ext uri="{FF2B5EF4-FFF2-40B4-BE49-F238E27FC236}">
                <a16:creationId xmlns:a16="http://schemas.microsoft.com/office/drawing/2014/main" id="{F2460CD9-38C3-3749-E527-485F9EBC4CF6}"/>
              </a:ext>
            </a:extLst>
          </p:cNvPr>
          <p:cNvSpPr txBox="1"/>
          <p:nvPr/>
        </p:nvSpPr>
        <p:spPr>
          <a:xfrm>
            <a:off x="6580416" y="4182653"/>
            <a:ext cx="4593772" cy="1754326"/>
          </a:xfrm>
          <a:prstGeom prst="rect">
            <a:avLst/>
          </a:prstGeom>
          <a:noFill/>
        </p:spPr>
        <p:txBody>
          <a:bodyPr wrap="square" rtlCol="0">
            <a:spAutoFit/>
          </a:bodyPr>
          <a:lstStyle/>
          <a:p>
            <a:r>
              <a:rPr lang="en-US" b="1" dirty="0"/>
              <a:t>INSIGHTS :</a:t>
            </a:r>
          </a:p>
          <a:p>
            <a:r>
              <a:rPr lang="en-US" b="1" dirty="0"/>
              <a:t>Calculate  the number of repeated orders for each customer id and customer name and filter the top 10 customers.</a:t>
            </a:r>
          </a:p>
          <a:p>
            <a:endParaRPr lang="en-US" dirty="0"/>
          </a:p>
          <a:p>
            <a:pPr marL="285750" indent="-285750">
              <a:buFont typeface="Arial" panose="020B0604020202020204" pitchFamily="34" charset="0"/>
              <a:buChar char="•"/>
            </a:pPr>
            <a:endParaRPr lang="en-IN" b="1" dirty="0"/>
          </a:p>
        </p:txBody>
      </p:sp>
      <p:pic>
        <p:nvPicPr>
          <p:cNvPr id="3" name="Picture 2">
            <a:extLst>
              <a:ext uri="{FF2B5EF4-FFF2-40B4-BE49-F238E27FC236}">
                <a16:creationId xmlns:a16="http://schemas.microsoft.com/office/drawing/2014/main" id="{56484F4C-F2AE-6A1E-6C73-0AC3432D3FAE}"/>
              </a:ext>
            </a:extLst>
          </p:cNvPr>
          <p:cNvPicPr>
            <a:picLocks noChangeAspect="1"/>
          </p:cNvPicPr>
          <p:nvPr/>
        </p:nvPicPr>
        <p:blipFill>
          <a:blip r:embed="rId2"/>
          <a:stretch>
            <a:fillRect/>
          </a:stretch>
        </p:blipFill>
        <p:spPr>
          <a:xfrm>
            <a:off x="383153" y="828856"/>
            <a:ext cx="6197263" cy="4940573"/>
          </a:xfrm>
          <a:prstGeom prst="rect">
            <a:avLst/>
          </a:prstGeom>
        </p:spPr>
      </p:pic>
    </p:spTree>
    <p:extLst>
      <p:ext uri="{BB962C8B-B14F-4D97-AF65-F5344CB8AC3E}">
        <p14:creationId xmlns:p14="http://schemas.microsoft.com/office/powerpoint/2010/main" val="242131359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titus xmlns="http://schemas.titus.com/TitusProperties/">
  <TitusGUID xmlns="">aa83b727-811a-4bf7-a568-3504bec6f59c</TitusGUID>
  <TitusMetadata xmlns="">eyJucyI6Imh0dHA6XC9cL3d3dy50aXR1cy5jb21cL25zXC9MYXRlbnRWaWV3IiwicHJvcHMiOlt7Im4iOiJDbGFzc2lmaWNhdGlvbiIsInZhbHMiOlt7InZhbHVlIjoiTFZfQzBORjFEM05UMUFMIn1dfSx7Im4iOiJDb250YWluc1BJSSIsInZhbHMiOlt7InZhbHVlIjoiTm8ifV19XX0=</TitusMetadata>
</titus>
</file>

<file path=customXml/itemProps1.xml><?xml version="1.0" encoding="utf-8"?>
<ds:datastoreItem xmlns:ds="http://schemas.openxmlformats.org/officeDocument/2006/customXml" ds:itemID="{787A30AE-0A8B-49B7-AD6B-623A7215D733}">
  <ds:schemaRefs>
    <ds:schemaRef ds:uri="http://schemas.titus.com/TitusProperties/"/>
    <ds:schemaRef ds:uri=""/>
  </ds:schemaRefs>
</ds:datastoreItem>
</file>

<file path=docProps/app.xml><?xml version="1.0" encoding="utf-8"?>
<Properties xmlns="http://schemas.openxmlformats.org/officeDocument/2006/extended-properties" xmlns:vt="http://schemas.openxmlformats.org/officeDocument/2006/docPropsVTypes">
  <Template>Retrospect</Template>
  <TotalTime>644</TotalTime>
  <Words>667</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Calibri</vt:lpstr>
      <vt:lpstr>Calibri Light</vt:lpstr>
      <vt:lpstr>Microsoft Sans Serif</vt:lpstr>
      <vt:lpstr>Retrospect</vt:lpstr>
      <vt:lpstr>Excel Re-Assessment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Assessment </dc:title>
  <dc:creator/>
  <cp:keywords>Classification=LV_C0NF1D3NT1AL</cp:keywords>
  <cp:lastModifiedBy>Jayapriyaa R G</cp:lastModifiedBy>
  <cp:revision>19</cp:revision>
  <dcterms:created xsi:type="dcterms:W3CDTF">2024-02-28T04:45:35Z</dcterms:created>
  <dcterms:modified xsi:type="dcterms:W3CDTF">2024-03-27T11:44:14Z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aa83b727-811a-4bf7-a568-3504bec6f59c</vt:lpwstr>
  </property>
  <property fmtid="{D5CDD505-2E9C-101B-9397-08002B2CF9AE}" pid="3" name="Classification">
    <vt:lpwstr>LV_C0NF1D3NT1AL</vt:lpwstr>
  </property>
  <property fmtid="{D5CDD505-2E9C-101B-9397-08002B2CF9AE}" pid="4" name="ContainsPII">
    <vt:lpwstr>No</vt:lpwstr>
  </property>
</Properties>
</file>