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64" r:id="rId3"/>
    <p:sldId id="265" r:id="rId4"/>
    <p:sldId id="266" r:id="rId5"/>
    <p:sldId id="271" r:id="rId6"/>
    <p:sldId id="270" r:id="rId7"/>
    <p:sldId id="277" r:id="rId8"/>
    <p:sldId id="275" r:id="rId9"/>
    <p:sldId id="267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B13"/>
    <a:srgbClr val="2D5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 /><Relationship Id="rId3" Type="http://schemas.openxmlformats.org/officeDocument/2006/relationships/image" Target="../media/image11.jpeg" /><Relationship Id="rId7" Type="http://schemas.openxmlformats.org/officeDocument/2006/relationships/image" Target="../media/image15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4.png" /><Relationship Id="rId5" Type="http://schemas.openxmlformats.org/officeDocument/2006/relationships/image" Target="../media/image13.jpeg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lege"/>
          <p:cNvPicPr>
            <a:picLocks noChangeAspect="1"/>
          </p:cNvPicPr>
          <p:nvPr/>
        </p:nvPicPr>
        <p:blipFill>
          <a:blip r:embed="rId2"/>
          <a:srcRect l="9620" t="9191" r="14944" b="27140"/>
          <a:stretch>
            <a:fillRect/>
          </a:stretch>
        </p:blipFill>
        <p:spPr>
          <a:xfrm>
            <a:off x="4837430" y="593090"/>
            <a:ext cx="2141220" cy="10248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4185" y="1842135"/>
            <a:ext cx="1118235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Box 6"/>
          <p:cNvSpPr txBox="1"/>
          <p:nvPr/>
        </p:nvSpPr>
        <p:spPr>
          <a:xfrm>
            <a:off x="896620" y="20662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BATCH MEMBERS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788795" y="3265805"/>
            <a:ext cx="9526270" cy="2160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JAYAPRIYA .K                  (511321104036)         jayapriyakumaresan02@gmail.com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ANU.S                              (511321104005)         s.anupriyanka1225@gmail.com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CHARISHMA.M                (511321104014)         charishmamasarapu@gmail.com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LAHARI.P                         (511321104045)         laharipasala8@gmail.com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28370" y="721360"/>
            <a:ext cx="4161155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/>
              <a:t>WORK FLOW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665605" y="544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254885"/>
            <a:ext cx="1520825" cy="1216025"/>
          </a:xfrm>
          <a:prstGeom prst="rect">
            <a:avLst/>
          </a:prstGeom>
        </p:spPr>
      </p:pic>
      <p:pic>
        <p:nvPicPr>
          <p:cNvPr id="7" name="Picture 6" descr="data process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254885"/>
            <a:ext cx="1811655" cy="1022350"/>
          </a:xfrm>
          <a:prstGeom prst="rect">
            <a:avLst/>
          </a:prstGeom>
        </p:spPr>
      </p:pic>
      <p:pic>
        <p:nvPicPr>
          <p:cNvPr id="8" name="Picture 7" descr="data analysis"/>
          <p:cNvPicPr>
            <a:picLocks noChangeAspect="1"/>
          </p:cNvPicPr>
          <p:nvPr/>
        </p:nvPicPr>
        <p:blipFill>
          <a:blip r:embed="rId4"/>
          <a:srcRect r="5541" b="35052"/>
          <a:stretch>
            <a:fillRect/>
          </a:stretch>
        </p:blipFill>
        <p:spPr>
          <a:xfrm>
            <a:off x="7555865" y="2108835"/>
            <a:ext cx="1598930" cy="1099820"/>
          </a:xfrm>
          <a:prstGeom prst="rect">
            <a:avLst/>
          </a:prstGeom>
        </p:spPr>
      </p:pic>
      <p:pic>
        <p:nvPicPr>
          <p:cNvPr id="9" name="Picture 8" descr="time seri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070" y="2254885"/>
            <a:ext cx="1703070" cy="9537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 flipV="1">
            <a:off x="5729605" y="5142230"/>
            <a:ext cx="2803525" cy="144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12" name="Picture 11" descr="product analysi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4410" y="4884420"/>
            <a:ext cx="1216025" cy="1216025"/>
          </a:xfrm>
          <a:prstGeom prst="rect">
            <a:avLst/>
          </a:prstGeom>
        </p:spPr>
      </p:pic>
      <p:pic>
        <p:nvPicPr>
          <p:cNvPr id="13" name="Picture 12" descr="customer analysi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065" y="4884420"/>
            <a:ext cx="1272540" cy="1326515"/>
          </a:xfrm>
          <a:prstGeom prst="rect">
            <a:avLst/>
          </a:prstGeom>
        </p:spPr>
      </p:pic>
      <p:pic>
        <p:nvPicPr>
          <p:cNvPr id="14" name="Picture 13" descr="evaluation"/>
          <p:cNvPicPr>
            <a:picLocks noChangeAspect="1"/>
          </p:cNvPicPr>
          <p:nvPr/>
        </p:nvPicPr>
        <p:blipFill>
          <a:blip r:embed="rId8"/>
          <a:srcRect l="7146" t="4474" r="15604" b="20504"/>
          <a:stretch>
            <a:fillRect/>
          </a:stretch>
        </p:blipFill>
        <p:spPr>
          <a:xfrm>
            <a:off x="2273935" y="4678045"/>
            <a:ext cx="1906270" cy="167195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728980" y="3444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3490595" y="3470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7444105" y="352488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DATA ANALYSIS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10085070" y="3366770"/>
            <a:ext cx="189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 SERIES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9451975" y="6210935"/>
            <a:ext cx="382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PRODUCT ANALYSIS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5526405" y="6263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 ANALYSIS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1927225" y="6344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482850" y="2691765"/>
            <a:ext cx="96075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Straight Connector 60"/>
          <p:cNvCxnSpPr/>
          <p:nvPr/>
        </p:nvCxnSpPr>
        <p:spPr>
          <a:xfrm>
            <a:off x="6119495" y="2723515"/>
            <a:ext cx="993140" cy="158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traight Connector 61"/>
          <p:cNvCxnSpPr/>
          <p:nvPr/>
        </p:nvCxnSpPr>
        <p:spPr>
          <a:xfrm>
            <a:off x="9403715" y="2723515"/>
            <a:ext cx="54483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Straight Connector 62"/>
          <p:cNvCxnSpPr/>
          <p:nvPr/>
        </p:nvCxnSpPr>
        <p:spPr>
          <a:xfrm>
            <a:off x="10573385" y="4037330"/>
            <a:ext cx="0" cy="6248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Straight Connector 63"/>
          <p:cNvCxnSpPr/>
          <p:nvPr/>
        </p:nvCxnSpPr>
        <p:spPr>
          <a:xfrm flipH="1">
            <a:off x="8249920" y="5527040"/>
            <a:ext cx="120205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traight Connector 64"/>
          <p:cNvCxnSpPr/>
          <p:nvPr/>
        </p:nvCxnSpPr>
        <p:spPr>
          <a:xfrm flipH="1">
            <a:off x="4629150" y="5559425"/>
            <a:ext cx="1233805" cy="158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CLU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55" y="2836333"/>
            <a:ext cx="4318582" cy="3410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7845D-5ABC-42BA-79A0-F2B0C9B48AD2}"/>
              </a:ext>
            </a:extLst>
          </p:cNvPr>
          <p:cNvSpPr txBox="1"/>
          <p:nvPr/>
        </p:nvSpPr>
        <p:spPr>
          <a:xfrm>
            <a:off x="1371674" y="127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SALES PREDICTION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8EC76-5397-089E-A866-B4E2AAA0ABBE}"/>
              </a:ext>
            </a:extLst>
          </p:cNvPr>
          <p:cNvSpPr txBox="1"/>
          <p:nvPr/>
        </p:nvSpPr>
        <p:spPr>
          <a:xfrm>
            <a:off x="465667" y="30698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40C28"/>
                </a:solidFill>
                <a:effectLst/>
                <a:latin typeface="Google Sans"/>
              </a:rPr>
              <a:t>Data Science job opportunities in India are increasing as organizations seek to harness the power of data to drive decision-making</a:t>
            </a:r>
            <a:r>
              <a:rPr lang="en-GB" i="0" dirty="0">
                <a:solidFill>
                  <a:srgbClr val="474747"/>
                </a:solidFill>
                <a:effectLst/>
                <a:latin typeface="Google Sans"/>
              </a:rPr>
              <a:t>.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C1157-9320-3BF2-8773-8CB7C7D6E246}"/>
              </a:ext>
            </a:extLst>
          </p:cNvPr>
          <p:cNvSpPr txBox="1"/>
          <p:nvPr/>
        </p:nvSpPr>
        <p:spPr>
          <a:xfrm>
            <a:off x="465667" y="39931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74747"/>
                </a:solidFill>
                <a:effectLst/>
                <a:latin typeface="Google Sans"/>
              </a:rPr>
              <a:t>The volume of data being generated continues to grow at an exponential rate, and being able to handle and </a:t>
            </a:r>
            <a:r>
              <a:rPr lang="en-GB" b="1" i="0" dirty="0" err="1">
                <a:solidFill>
                  <a:srgbClr val="474747"/>
                </a:solidFill>
                <a:effectLst/>
                <a:latin typeface="Google Sans"/>
              </a:rPr>
              <a:t>analyze</a:t>
            </a:r>
            <a:r>
              <a:rPr lang="en-GB" b="1" i="0" dirty="0">
                <a:solidFill>
                  <a:srgbClr val="474747"/>
                </a:solidFill>
                <a:effectLst/>
                <a:latin typeface="Google Sans"/>
              </a:rPr>
              <a:t> this data effectively is essential for making informed decisions and gaining valuable insights.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FD6AE-5C7C-FCF1-934E-6D8D97D567B1}"/>
              </a:ext>
            </a:extLst>
          </p:cNvPr>
          <p:cNvSpPr txBox="1"/>
          <p:nvPr/>
        </p:nvSpPr>
        <p:spPr>
          <a:xfrm>
            <a:off x="465667" y="2421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40C28"/>
                </a:solidFill>
                <a:effectLst/>
                <a:latin typeface="Google Sans"/>
              </a:rPr>
              <a:t>Predictive analytics uses historical data to predict future events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>
          <a:xfrm>
            <a:off x="624205" y="3684905"/>
            <a:ext cx="4022090" cy="1413510"/>
          </a:xfrm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</a:rPr>
              <a:t>Project: </a:t>
            </a: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4464050" y="4908550"/>
            <a:ext cx="6311265" cy="1108075"/>
          </a:xfrm>
        </p:spPr>
        <p:txBody>
          <a:bodyPr/>
          <a:lstStyle/>
          <a:p>
            <a:r>
              <a:rPr lang="en-US" sz="4000"/>
              <a:t>Future Sales Prediction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0050" y="3940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063740" y="5098415"/>
            <a:ext cx="382460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57755" y="882015"/>
            <a:ext cx="7475855" cy="1825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Applied Data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472555" y="4165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CONTENT: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46350" y="1730375"/>
            <a:ext cx="3983990" cy="335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54530" y="2066925"/>
            <a:ext cx="8036560" cy="40774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charset="0"/>
              <a:buNone/>
            </a:pPr>
            <a:endParaRPr lang="en-US" sz="2000" b="1">
              <a:solidFill>
                <a:srgbClr val="293B13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293B13"/>
                </a:solidFill>
                <a:latin typeface="Cambria" panose="02040503050406030204" charset="0"/>
                <a:cs typeface="Cambria" panose="02040503050406030204" charset="0"/>
              </a:rPr>
              <a:t>OBJECTIVE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>
              <a:solidFill>
                <a:srgbClr val="293B13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293B13"/>
                </a:solidFill>
                <a:latin typeface="Cambria" panose="02040503050406030204" charset="0"/>
                <a:cs typeface="Cambria" panose="02040503050406030204" charset="0"/>
              </a:rPr>
              <a:t>SALES FORECASTING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>
              <a:solidFill>
                <a:srgbClr val="293B13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293B13"/>
                </a:solidFill>
                <a:latin typeface="Cambria" panose="02040503050406030204" charset="0"/>
                <a:cs typeface="Cambria" panose="02040503050406030204" charset="0"/>
              </a:rPr>
              <a:t>PROBLEM STATEMENT AND DESIGN THINKING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>
              <a:solidFill>
                <a:srgbClr val="293B13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293B13"/>
                </a:solidFill>
                <a:latin typeface="Cambria" panose="02040503050406030204" charset="0"/>
                <a:cs typeface="Cambria" panose="02040503050406030204" charset="0"/>
              </a:rPr>
              <a:t>PRODUCT ANALYSIS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>
              <a:solidFill>
                <a:srgbClr val="293B13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293B13"/>
                </a:solidFill>
                <a:latin typeface="Cambria" panose="02040503050406030204" charset="0"/>
                <a:cs typeface="Cambria" panose="02040503050406030204" charset="0"/>
              </a:rPr>
              <a:t>CUSTOMER ANALYSIS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>
              <a:solidFill>
                <a:srgbClr val="293B13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293B13"/>
                </a:solidFill>
                <a:latin typeface="Cambria" panose="02040503050406030204" charset="0"/>
                <a:cs typeface="Cambria" panose="02040503050406030204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637030" y="1970405"/>
            <a:ext cx="9696208" cy="3351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charset="0"/>
                <a:cs typeface="Courier New" panose="02070309020205020404" charset="0"/>
              </a:rPr>
              <a:t>SALES FORECASTING IS TO PREDICT THE REVENUE OF THE COMPANY TO PREDICT IN FUTURE SALES.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charset="0"/>
                <a:cs typeface="Courier New" panose="02070309020205020404" charset="0"/>
              </a:rPr>
              <a:t>SALES FORECASTING IS A LONG TIME GOAL THAT ACHIEVE IN SALES TEAM TO PUSH THE COMPANY FORWARD.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charset="0"/>
                <a:cs typeface="Courier New" panose="02070309020205020404" charset="0"/>
              </a:rPr>
              <a:t>PREDICT THE QUALITATIVE ANALYSIS.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charset="0"/>
                <a:cs typeface="Courier New" panose="02070309020205020404" charset="0"/>
              </a:rPr>
              <a:t>ACHIEVE A TIME SERIES.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charset="0"/>
                <a:cs typeface="Courier New" panose="02070309020205020404" charset="0"/>
              </a:rPr>
              <a:t>ANALYSIS THE PROJECTION MODEL.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charset="0"/>
                <a:cs typeface="Courier New" panose="02070309020205020404" charset="0"/>
              </a:rPr>
              <a:t>TO PREDICT THE CAUSAL MODEL FOR SALES ANALYSIS.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US" sz="2400" b="1" dirty="0">
              <a:solidFill>
                <a:schemeClr val="accent4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22880" y="1970405"/>
            <a:ext cx="4064000" cy="352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44980" y="817245"/>
            <a:ext cx="3984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69720" y="267970"/>
            <a:ext cx="5747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SALES FORECASTING:</a:t>
            </a:r>
          </a:p>
        </p:txBody>
      </p:sp>
      <p:pic>
        <p:nvPicPr>
          <p:cNvPr id="3" name="Picture 2" descr="sales"/>
          <p:cNvPicPr>
            <a:picLocks noChangeAspect="1"/>
          </p:cNvPicPr>
          <p:nvPr/>
        </p:nvPicPr>
        <p:blipFill>
          <a:blip r:embed="rId3"/>
          <a:srcRect l="-55" t="8081" r="9597" b="11833"/>
          <a:stretch>
            <a:fillRect/>
          </a:stretch>
        </p:blipFill>
        <p:spPr>
          <a:xfrm>
            <a:off x="1437005" y="1449705"/>
            <a:ext cx="790575" cy="57848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Rounded Rectangle 3"/>
          <p:cNvSpPr/>
          <p:nvPr/>
        </p:nvSpPr>
        <p:spPr>
          <a:xfrm>
            <a:off x="1212850" y="2169795"/>
            <a:ext cx="1379855" cy="91440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Sales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forecasting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64585" y="2375535"/>
            <a:ext cx="979170" cy="48577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Process</a:t>
            </a:r>
          </a:p>
        </p:txBody>
      </p:sp>
      <p:sp>
        <p:nvSpPr>
          <p:cNvPr id="6" name="Rectangles 5"/>
          <p:cNvSpPr/>
          <p:nvPr/>
        </p:nvSpPr>
        <p:spPr>
          <a:xfrm>
            <a:off x="5523230" y="2375535"/>
            <a:ext cx="2371725" cy="52959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Predicting future sales</a:t>
            </a:r>
            <a:endParaRPr kumimoji="0" lang="en-US" altLang="en-US" b="0" i="0" u="none" strike="noStrike" cap="none" normalizeH="0" baseline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518525" y="2375535"/>
            <a:ext cx="2405380" cy="52959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Business or product</a:t>
            </a:r>
            <a:endParaRPr kumimoji="0" lang="en-US" altLang="en-US" b="0" i="0" u="none" strike="noStrike" cap="none" normalizeH="0" baseline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Arial" panose="020B0604020202020204" pitchFamily="34" charset="0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569720" y="3434715"/>
            <a:ext cx="819150" cy="98869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879725" y="3075940"/>
            <a:ext cx="1075690" cy="68770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Helps</a:t>
            </a:r>
          </a:p>
        </p:txBody>
      </p: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 flipV="1">
            <a:off x="2592705" y="2618740"/>
            <a:ext cx="1071880" cy="825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/>
          <p:cNvCxnSpPr>
            <a:stCxn id="5" idx="3"/>
            <a:endCxn id="6" idx="1"/>
          </p:cNvCxnSpPr>
          <p:nvPr/>
        </p:nvCxnSpPr>
        <p:spPr>
          <a:xfrm>
            <a:off x="4643755" y="2618740"/>
            <a:ext cx="879475" cy="2159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>
            <a:stCxn id="6" idx="3"/>
            <a:endCxn id="8" idx="1"/>
          </p:cNvCxnSpPr>
          <p:nvPr/>
        </p:nvCxnSpPr>
        <p:spPr>
          <a:xfrm>
            <a:off x="7894955" y="2640330"/>
            <a:ext cx="62357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traight Connector 13"/>
          <p:cNvCxnSpPr/>
          <p:nvPr/>
        </p:nvCxnSpPr>
        <p:spPr>
          <a:xfrm>
            <a:off x="3968750" y="3420110"/>
            <a:ext cx="0" cy="159258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/>
          <p:cNvCxnSpPr>
            <a:stCxn id="10" idx="3"/>
          </p:cNvCxnSpPr>
          <p:nvPr/>
        </p:nvCxnSpPr>
        <p:spPr>
          <a:xfrm flipV="1">
            <a:off x="3955415" y="3410585"/>
            <a:ext cx="974725" cy="95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traight Connector 15"/>
          <p:cNvCxnSpPr/>
          <p:nvPr/>
        </p:nvCxnSpPr>
        <p:spPr>
          <a:xfrm>
            <a:off x="3955415" y="4175125"/>
            <a:ext cx="92964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 flipV="1">
            <a:off x="3984625" y="4963795"/>
            <a:ext cx="945515" cy="158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Rectangles 17"/>
          <p:cNvSpPr/>
          <p:nvPr/>
        </p:nvSpPr>
        <p:spPr>
          <a:xfrm>
            <a:off x="5138420" y="3307080"/>
            <a:ext cx="1731010" cy="4565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Planning</a:t>
            </a:r>
          </a:p>
        </p:txBody>
      </p:sp>
      <p:sp>
        <p:nvSpPr>
          <p:cNvPr id="19" name="Rectangles 18"/>
          <p:cNvSpPr/>
          <p:nvPr/>
        </p:nvSpPr>
        <p:spPr>
          <a:xfrm>
            <a:off x="5138420" y="4725670"/>
            <a:ext cx="1537970" cy="51244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Decision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making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5138420" y="3969385"/>
            <a:ext cx="1490345" cy="4565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Budgeting</a:t>
            </a:r>
          </a:p>
        </p:txBody>
      </p:sp>
      <p:sp>
        <p:nvSpPr>
          <p:cNvPr id="21" name="Rectangles 20"/>
          <p:cNvSpPr/>
          <p:nvPr/>
        </p:nvSpPr>
        <p:spPr>
          <a:xfrm>
            <a:off x="1420495" y="4773930"/>
            <a:ext cx="1378585" cy="4635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Historical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1356360" y="5588000"/>
            <a:ext cx="1442720" cy="51181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Market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research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3140075" y="2739390"/>
            <a:ext cx="6048375" cy="295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3092450" y="2172970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 </a:t>
            </a:r>
          </a:p>
        </p:txBody>
      </p:sp>
      <p:cxnSp>
        <p:nvCxnSpPr>
          <p:cNvPr id="41" name="Straight Connector 40"/>
          <p:cNvCxnSpPr>
            <a:endCxn id="22" idx="0"/>
          </p:cNvCxnSpPr>
          <p:nvPr/>
        </p:nvCxnSpPr>
        <p:spPr>
          <a:xfrm>
            <a:off x="2066290" y="5238750"/>
            <a:ext cx="11430" cy="3492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k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3093720"/>
            <a:ext cx="4134485" cy="24028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32655" y="3846195"/>
            <a:ext cx="1629410" cy="481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4800">
                <a:latin typeface="Arial Black" panose="020B0A04020102020204" charset="0"/>
                <a:cs typeface="Arial Black" panose="020B0A04020102020204" charset="0"/>
              </a:rPr>
              <a:t>→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16660" y="1089025"/>
            <a:ext cx="8662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PROBLEM STATEMENT AND DESIGN THINKING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055360" y="3014345"/>
            <a:ext cx="4079875" cy="748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520690" y="1350010"/>
            <a:ext cx="6002655" cy="5517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charset="0"/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charset="0"/>
                <a:ea typeface="MS PGothic" panose="020B0600070205080204" charset="-128"/>
                <a:cs typeface="Constantia" panose="02030602050306030303" charset="0"/>
                <a:sym typeface="+mn-ea"/>
              </a:rPr>
              <a:t>List out the goods and services.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tantia" panose="02030602050306030303" charset="0"/>
              <a:ea typeface="MS PGothic" panose="020B0600070205080204" charset="-128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charset="0"/>
                <a:ea typeface="MS PGothic" panose="020B0600070205080204" charset="-128"/>
                <a:cs typeface="Constantia" panose="02030602050306030303" charset="0"/>
              </a:rPr>
              <a:t>Estimate  how much product except to sell.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tantia" panose="02030602050306030303" charset="0"/>
              <a:ea typeface="MS PGothic" panose="020B0600070205080204" charset="-128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charset="0"/>
                <a:ea typeface="MS PGothic" panose="020B0600070205080204" charset="-128"/>
                <a:cs typeface="Constantia" panose="02030602050306030303" charset="0"/>
              </a:rPr>
              <a:t>Define the price of good and services are sold.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tantia" panose="02030602050306030303" charset="0"/>
              <a:ea typeface="MS PGothic" panose="020B0600070205080204" charset="-128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charset="0"/>
                <a:ea typeface="MS PGothic" panose="020B0600070205080204" charset="-128"/>
                <a:cs typeface="Constantia" panose="02030602050306030303" charset="0"/>
              </a:rPr>
              <a:t>Multiply the number sold by the price.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tantia" panose="02030602050306030303" charset="0"/>
              <a:ea typeface="MS PGothic" panose="020B0600070205080204" charset="-128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charset="0"/>
                <a:ea typeface="MS PGothic" panose="020B0600070205080204" charset="-128"/>
                <a:cs typeface="Constantia" panose="02030602050306030303" charset="0"/>
              </a:rPr>
              <a:t>Determine the cost will produce and sell each goods and services.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tantia" panose="02030602050306030303" charset="0"/>
              <a:ea typeface="MS PGothic" panose="020B0600070205080204" charset="-128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charset="0"/>
                <a:ea typeface="MS PGothic" panose="020B0600070205080204" charset="-128"/>
                <a:cs typeface="Constantia" panose="02030602050306030303" charset="0"/>
              </a:rPr>
              <a:t>Multiply the cost by estimated  to sales volume.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tantia" panose="02030602050306030303" charset="0"/>
              <a:ea typeface="MS PGothic" panose="020B0600070205080204" charset="-128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charset="0"/>
                <a:ea typeface="MS PGothic" panose="020B0600070205080204" charset="-128"/>
                <a:cs typeface="Constantia" panose="02030602050306030303" charset="0"/>
              </a:rPr>
              <a:t>Subtract the total cost from the total sales for sales prediction analysis.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tantia" panose="02030602050306030303" charset="0"/>
              <a:ea typeface="MS PGothic" panose="020B0600070205080204" charset="-128"/>
              <a:cs typeface="Constantia" panose="02030602050306030303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b="1" dirty="0"/>
          </a:p>
          <a:p>
            <a:pPr marL="285750" indent="-285750">
              <a:buFont typeface="Wingdings" panose="05000000000000000000" charset="0"/>
              <a:buChar char="v"/>
            </a:pPr>
            <a:endParaRPr lang="en-US" b="1" dirty="0"/>
          </a:p>
          <a:p>
            <a:pPr marL="285750" indent="-285750">
              <a:buFont typeface="Wingdings" panose="05000000000000000000" charset="0"/>
              <a:buChar char="v"/>
            </a:pPr>
            <a:endParaRPr lang="en-US" b="1" dirty="0"/>
          </a:p>
        </p:txBody>
      </p:sp>
      <p:sp>
        <p:nvSpPr>
          <p:cNvPr id="14" name="Text Box 13"/>
          <p:cNvSpPr txBox="1"/>
          <p:nvPr/>
        </p:nvSpPr>
        <p:spPr>
          <a:xfrm>
            <a:off x="668655" y="58762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GROCERY STORE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16660" y="10090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PRODUCT ANALYSIS</a:t>
            </a:r>
          </a:p>
        </p:txBody>
      </p:sp>
      <p:pic>
        <p:nvPicPr>
          <p:cNvPr id="4" name="Picture 3" descr="PRODUCT METHODS"/>
          <p:cNvPicPr>
            <a:picLocks noChangeAspect="1"/>
          </p:cNvPicPr>
          <p:nvPr/>
        </p:nvPicPr>
        <p:blipFill>
          <a:blip r:embed="rId2"/>
          <a:srcRect l="13409" t="-247" r="11781" b="1126"/>
          <a:stretch>
            <a:fillRect/>
          </a:stretch>
        </p:blipFill>
        <p:spPr>
          <a:xfrm>
            <a:off x="9036050" y="4149725"/>
            <a:ext cx="2947670" cy="22910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09700" y="2051685"/>
            <a:ext cx="7009765" cy="4495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THE PROCESS OF ANALYZING HOW USERS ENGAGE WITH A PRODUCT OR SEVICES.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IT ENABLES TEAMS TO TRACK,VISUALIZE AND ANALYZE USER ENGAGEMENT AND BEHAVIOR DATA OR SERVICE.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TEAMS USE THIS DATA TO IMPROVE AND OPTIMIZE A PRODUCT OR SERVICE.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IT HELPS TO IDENTIFY WHAT THE DATA IS RELEVANT TO  YOUR PRODUCT.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IT PERFORMS USER SESSIONS AND INTERACTIONS IN SOFTWARE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75945" y="944880"/>
            <a:ext cx="6258560" cy="1136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/>
              <a:t>CUSTOMER ANALYSIS</a:t>
            </a:r>
          </a:p>
        </p:txBody>
      </p:sp>
      <p:pic>
        <p:nvPicPr>
          <p:cNvPr id="4" name="Picture 3" descr="METHODS"/>
          <p:cNvPicPr>
            <a:picLocks noChangeAspect="1"/>
          </p:cNvPicPr>
          <p:nvPr/>
        </p:nvPicPr>
        <p:blipFill>
          <a:blip r:embed="rId2"/>
          <a:srcRect l="18444" t="17278" r="9130" b="17778"/>
          <a:stretch>
            <a:fillRect/>
          </a:stretch>
        </p:blipFill>
        <p:spPr>
          <a:xfrm>
            <a:off x="9227820" y="4342130"/>
            <a:ext cx="2483485" cy="22269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69670" y="2081530"/>
            <a:ext cx="7875905" cy="4214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CUSTOMER ANALYSIS  IS THE SYSTEMATIC EXAMINATION OF A COMPANY’S CUSTOMER INFORMATION AND BEHAVIOUR TO IDENTIFY,ATTRACT AND RETAIN THE MOST PROFITABLE CUSTOMERS.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CUSTOMER LIFE TIME VALUE,ENGAGEMENT,SATISFACTION AND LOYALTY,CONVERSIOIN AND COMPLETION RATE.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IT INVOLVES IN GATHERING AND STUDYING DEMOGRAPHICS,BUYING PATTERNS,PRODUCT USAGE HISTORY,SPENDING HABITS,LOYALTY METRICS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IT MAKES AN ACCURATE DECISIONS FOR FUTURE DEVELOPMENT..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13865" y="2082800"/>
            <a:ext cx="52177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Makes strategic decisions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Set better goals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More accurate budgeting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Better prospecting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Better hiring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Resource planning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Smooth external operations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Determine your sales process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20775" y="817245"/>
            <a:ext cx="4032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Benefits of sales prediction</a:t>
            </a:r>
            <a:r>
              <a:rPr lang="en-US"/>
              <a:t>.</a:t>
            </a:r>
          </a:p>
        </p:txBody>
      </p:sp>
      <p:pic>
        <p:nvPicPr>
          <p:cNvPr id="4" name="Picture 3" descr="sales datasci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55" y="3385820"/>
            <a:ext cx="4142105" cy="3007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Green Color</vt:lpstr>
      <vt:lpstr>PowerPoint Presentation</vt:lpstr>
      <vt:lpstr>Project: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</dc:title>
  <dc:creator/>
  <cp:lastModifiedBy>Jayapriya k</cp:lastModifiedBy>
  <cp:revision>7</cp:revision>
  <dcterms:created xsi:type="dcterms:W3CDTF">2023-10-10T06:50:34Z</dcterms:created>
  <dcterms:modified xsi:type="dcterms:W3CDTF">2023-10-10T14:16:16Z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7507E334F46C4D888E12DF8DA3599EBD_13</vt:lpwstr>
  </property>
  <property fmtid="{D5CDD505-2E9C-101B-9397-08002B2CF9AE}" pid="3" name="KSOProductBuildVer">
    <vt:lpwstr>1033-12.2.0.13215</vt:lpwstr>
  </property>
</Properties>
</file>