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7" r:id="rId1"/>
  </p:sldMasterIdLst>
  <p:sldIdLst>
    <p:sldId id="256" r:id="rId2"/>
    <p:sldId id="272" r:id="rId3"/>
    <p:sldId id="258" r:id="rId4"/>
    <p:sldId id="259" r:id="rId5"/>
    <p:sldId id="260" r:id="rId6"/>
    <p:sldId id="271" r:id="rId7"/>
    <p:sldId id="270" r:id="rId8"/>
    <p:sldId id="262" r:id="rId9"/>
    <p:sldId id="263" r:id="rId10"/>
    <p:sldId id="264" r:id="rId11"/>
    <p:sldId id="265" r:id="rId12"/>
    <p:sldId id="266" r:id="rId13"/>
    <p:sldId id="267" r:id="rId14"/>
    <p:sldId id="269" r:id="rId15"/>
    <p:sldId id="268"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9" d="100"/>
          <a:sy n="79" d="100"/>
        </p:scale>
        <p:origin x="-384" y="-3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6348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1526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43134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5171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536177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6554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85416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38119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51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9590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0685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3267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9926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9511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785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85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838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4/1/2024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1832707"/>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 id="2147483880" r:id="rId13"/>
    <p:sldLayoutId id="2147483881" r:id="rId14"/>
    <p:sldLayoutId id="2147483882" r:id="rId15"/>
    <p:sldLayoutId id="2147483883" r:id="rId16"/>
    <p:sldLayoutId id="2147483884"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towardsdatascience.com/clustering-music-to-create-your-personal-playlists-on-spotify-using-python-and-k-means-a39c4158589a" TargetMode="External"/><Relationship Id="rId2" Type="http://schemas.openxmlformats.org/officeDocument/2006/relationships/hyperlink" Target="https://towardsdatascience.com/cross-validation-explained-evaluating-estimator-performance-e51e5430ff85" TargetMode="External"/><Relationship Id="rId1" Type="http://schemas.openxmlformats.org/officeDocument/2006/relationships/slideLayout" Target="../slideLayouts/slideLayout2.xml"/><Relationship Id="rId4" Type="http://schemas.openxmlformats.org/officeDocument/2006/relationships/hyperlink" Target="https://machinelearningmastery.com/multi-class-classification-tutorial-keras-deep-learning-librar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3F1B02-7118-1E7D-650C-9EDB9621422D}"/>
              </a:ext>
            </a:extLst>
          </p:cNvPr>
          <p:cNvSpPr>
            <a:spLocks noGrp="1"/>
          </p:cNvSpPr>
          <p:nvPr>
            <p:ph type="ctrTitle"/>
          </p:nvPr>
        </p:nvSpPr>
        <p:spPr>
          <a:xfrm>
            <a:off x="608625" y="240430"/>
            <a:ext cx="10023700" cy="2766528"/>
          </a:xfrm>
        </p:spPr>
        <p:txBody>
          <a:bodyPr>
            <a:normAutofit/>
          </a:bodyPr>
          <a:lstStyle/>
          <a:p>
            <a:pPr algn="ctr"/>
            <a:r>
              <a:rPr lang="en-IN" dirty="0"/>
              <a:t>MUSIC MOOD </a:t>
            </a:r>
            <a:r>
              <a:rPr lang="en-IN" dirty="0" smtClean="0"/>
              <a:t>PREDICTION</a:t>
            </a:r>
            <a:endParaRPr lang="en-IN" dirty="0"/>
          </a:p>
        </p:txBody>
      </p:sp>
      <p:sp>
        <p:nvSpPr>
          <p:cNvPr id="3" name="Subtitle 2">
            <a:extLst>
              <a:ext uri="{FF2B5EF4-FFF2-40B4-BE49-F238E27FC236}">
                <a16:creationId xmlns:a16="http://schemas.microsoft.com/office/drawing/2014/main" xmlns="" id="{0210E154-4C3A-7D53-745B-578E95046DE6}"/>
              </a:ext>
            </a:extLst>
          </p:cNvPr>
          <p:cNvSpPr>
            <a:spLocks noGrp="1"/>
          </p:cNvSpPr>
          <p:nvPr>
            <p:ph type="subTitle" idx="1"/>
          </p:nvPr>
        </p:nvSpPr>
        <p:spPr>
          <a:xfrm>
            <a:off x="6779174" y="3900997"/>
            <a:ext cx="10023700" cy="550333"/>
          </a:xfrm>
        </p:spPr>
        <p:txBody>
          <a:bodyPr>
            <a:normAutofit fontScale="25000" lnSpcReduction="20000"/>
          </a:bodyPr>
          <a:lstStyle/>
          <a:p>
            <a:pPr>
              <a:spcBef>
                <a:spcPts val="0"/>
              </a:spcBef>
            </a:pPr>
            <a:r>
              <a:rPr lang="en-US" sz="6400" b="1" dirty="0"/>
              <a:t>Presented by : </a:t>
            </a:r>
          </a:p>
          <a:p>
            <a:pPr>
              <a:spcBef>
                <a:spcPts val="0"/>
              </a:spcBef>
            </a:pPr>
            <a:endParaRPr lang="en-US" sz="6400" b="1" dirty="0"/>
          </a:p>
          <a:p>
            <a:pPr>
              <a:spcBef>
                <a:spcPts val="0"/>
              </a:spcBef>
            </a:pPr>
            <a:r>
              <a:rPr lang="en-US" sz="6400" b="1" dirty="0"/>
              <a:t>Jaya </a:t>
            </a:r>
            <a:r>
              <a:rPr lang="en-US" sz="6400" b="1" dirty="0" err="1"/>
              <a:t>Priya.T</a:t>
            </a:r>
            <a:endParaRPr lang="en-US" sz="6400" b="1" dirty="0"/>
          </a:p>
          <a:p>
            <a:pPr>
              <a:spcBef>
                <a:spcPts val="0"/>
              </a:spcBef>
            </a:pPr>
            <a:endParaRPr lang="en-US" sz="6400" b="1" dirty="0"/>
          </a:p>
          <a:p>
            <a:pPr>
              <a:spcBef>
                <a:spcPts val="0"/>
              </a:spcBef>
            </a:pPr>
            <a:r>
              <a:rPr lang="en-US" sz="6400" b="1" dirty="0"/>
              <a:t>au211521104058,</a:t>
            </a:r>
          </a:p>
          <a:p>
            <a:pPr>
              <a:spcBef>
                <a:spcPts val="0"/>
              </a:spcBef>
            </a:pPr>
            <a:endParaRPr lang="en-US" sz="6400" b="1" dirty="0"/>
          </a:p>
          <a:p>
            <a:pPr>
              <a:spcBef>
                <a:spcPts val="0"/>
              </a:spcBef>
            </a:pPr>
            <a:r>
              <a:rPr lang="en-US" sz="6400" b="1" dirty="0"/>
              <a:t>Pre-Final Student,</a:t>
            </a:r>
          </a:p>
          <a:p>
            <a:pPr>
              <a:spcBef>
                <a:spcPts val="0"/>
              </a:spcBef>
            </a:pPr>
            <a:endParaRPr lang="en-US" sz="6400" b="1" dirty="0"/>
          </a:p>
          <a:p>
            <a:pPr>
              <a:spcBef>
                <a:spcPts val="0"/>
              </a:spcBef>
            </a:pPr>
            <a:r>
              <a:rPr lang="en-US" sz="6400" b="1" dirty="0"/>
              <a:t>Computer Science and Engineering,</a:t>
            </a:r>
          </a:p>
          <a:p>
            <a:pPr>
              <a:spcBef>
                <a:spcPts val="0"/>
              </a:spcBef>
            </a:pPr>
            <a:endParaRPr lang="en-US" sz="6400" b="1" dirty="0"/>
          </a:p>
          <a:p>
            <a:pPr>
              <a:spcBef>
                <a:spcPts val="0"/>
              </a:spcBef>
            </a:pPr>
            <a:r>
              <a:rPr lang="en-US" sz="6400" b="1" dirty="0" err="1"/>
              <a:t>Panimalar</a:t>
            </a:r>
            <a:r>
              <a:rPr lang="en-US" sz="6400" b="1" dirty="0"/>
              <a:t> Institute of Technology</a:t>
            </a:r>
            <a:r>
              <a:rPr lang="en-US" sz="5600" dirty="0"/>
              <a:t>.</a:t>
            </a:r>
            <a:endParaRPr lang="en-IN" dirty="0"/>
          </a:p>
        </p:txBody>
      </p:sp>
      <p:sp>
        <p:nvSpPr>
          <p:cNvPr id="5" name="TextBox 4">
            <a:extLst>
              <a:ext uri="{FF2B5EF4-FFF2-40B4-BE49-F238E27FC236}">
                <a16:creationId xmlns:a16="http://schemas.microsoft.com/office/drawing/2014/main" xmlns="" id="{04ACEC7C-4863-FAAB-DA6C-86BFEDF08684}"/>
              </a:ext>
            </a:extLst>
          </p:cNvPr>
          <p:cNvSpPr txBox="1"/>
          <p:nvPr/>
        </p:nvSpPr>
        <p:spPr>
          <a:xfrm>
            <a:off x="3781985" y="615433"/>
            <a:ext cx="7513544" cy="523220"/>
          </a:xfrm>
          <a:prstGeom prst="rect">
            <a:avLst/>
          </a:prstGeom>
          <a:noFill/>
        </p:spPr>
        <p:txBody>
          <a:bodyPr wrap="square">
            <a:spAutoFit/>
          </a:bodyPr>
          <a:lstStyle/>
          <a:p>
            <a:r>
              <a:rPr lang="en-IN" sz="2800" b="1" dirty="0"/>
              <a:t>TNSDC-Generative AI</a:t>
            </a:r>
          </a:p>
        </p:txBody>
      </p:sp>
    </p:spTree>
    <p:extLst>
      <p:ext uri="{BB962C8B-B14F-4D97-AF65-F5344CB8AC3E}">
        <p14:creationId xmlns:p14="http://schemas.microsoft.com/office/powerpoint/2010/main" val="769413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A6948C-E1F7-6EFA-8798-946B3DD0792C}"/>
              </a:ext>
            </a:extLst>
          </p:cNvPr>
          <p:cNvSpPr>
            <a:spLocks noGrp="1"/>
          </p:cNvSpPr>
          <p:nvPr>
            <p:ph type="title"/>
          </p:nvPr>
        </p:nvSpPr>
        <p:spPr>
          <a:xfrm>
            <a:off x="1059959" y="782506"/>
            <a:ext cx="8911687" cy="1280890"/>
          </a:xfrm>
        </p:spPr>
        <p:txBody>
          <a:bodyPr>
            <a:normAutofit/>
          </a:bodyPr>
          <a:lstStyle/>
          <a:p>
            <a:pPr algn="ctr"/>
            <a:r>
              <a:rPr lang="en-US" sz="4000" b="1" i="0" dirty="0">
                <a:solidFill>
                  <a:schemeClr val="tx2"/>
                </a:solidFill>
                <a:effectLst/>
                <a:latin typeface="sohne"/>
              </a:rPr>
              <a:t>4.Evaluating the model</a:t>
            </a:r>
            <a:endParaRPr lang="en-IN" sz="4000" dirty="0">
              <a:solidFill>
                <a:schemeClr val="tx2"/>
              </a:solidFill>
            </a:endParaRPr>
          </a:p>
        </p:txBody>
      </p:sp>
      <p:sp>
        <p:nvSpPr>
          <p:cNvPr id="3" name="Content Placeholder 2">
            <a:extLst>
              <a:ext uri="{FF2B5EF4-FFF2-40B4-BE49-F238E27FC236}">
                <a16:creationId xmlns:a16="http://schemas.microsoft.com/office/drawing/2014/main" xmlns="" id="{4A3CA41A-8471-4A7E-2B58-E444F9905277}"/>
              </a:ext>
            </a:extLst>
          </p:cNvPr>
          <p:cNvSpPr>
            <a:spLocks noGrp="1"/>
          </p:cNvSpPr>
          <p:nvPr>
            <p:ph sz="quarter" idx="13"/>
          </p:nvPr>
        </p:nvSpPr>
        <p:spPr>
          <a:xfrm>
            <a:off x="685800" y="2063396"/>
            <a:ext cx="10152529" cy="3759180"/>
          </a:xfrm>
        </p:spPr>
        <p:txBody>
          <a:bodyPr/>
          <a:lstStyle/>
          <a:p>
            <a:r>
              <a:rPr lang="en-US" sz="2400" b="0" i="0" dirty="0">
                <a:solidFill>
                  <a:srgbClr val="242424"/>
                </a:solidFill>
                <a:effectLst/>
                <a:latin typeface="source-serif-pro"/>
              </a:rPr>
              <a:t>Using </a:t>
            </a:r>
            <a:r>
              <a:rPr lang="en-US" sz="2400" b="1" i="0" dirty="0">
                <a:solidFill>
                  <a:srgbClr val="242424"/>
                </a:solidFill>
                <a:effectLst/>
                <a:latin typeface="source-serif-pro"/>
              </a:rPr>
              <a:t>K-Fold Cross Validation</a:t>
            </a:r>
            <a:r>
              <a:rPr lang="en-US" sz="2400" b="0" i="0" dirty="0">
                <a:solidFill>
                  <a:srgbClr val="242424"/>
                </a:solidFill>
                <a:effectLst/>
                <a:latin typeface="source-serif-pro"/>
              </a:rPr>
              <a:t> I evaluated the estimator using the train data. The number of splits is K=</a:t>
            </a:r>
            <a:r>
              <a:rPr lang="en-US" sz="2400" b="1" i="0" dirty="0">
                <a:solidFill>
                  <a:srgbClr val="242424"/>
                </a:solidFill>
                <a:effectLst/>
                <a:latin typeface="source-serif-pro"/>
              </a:rPr>
              <a:t>10</a:t>
            </a:r>
            <a:r>
              <a:rPr lang="en-US" sz="2400" b="0" i="0" dirty="0">
                <a:solidFill>
                  <a:srgbClr val="242424"/>
                </a:solidFill>
                <a:effectLst/>
                <a:latin typeface="source-serif-pro"/>
              </a:rPr>
              <a:t> shuffling all the values.</a:t>
            </a:r>
          </a:p>
          <a:p>
            <a:pPr marL="0" indent="0">
              <a:buNone/>
            </a:pPr>
            <a:endParaRPr lang="en-US" sz="2400" b="0" i="0" dirty="0">
              <a:solidFill>
                <a:srgbClr val="242424"/>
              </a:solidFill>
              <a:effectLst/>
              <a:latin typeface="source-serif-pro"/>
            </a:endParaRPr>
          </a:p>
          <a:p>
            <a:r>
              <a:rPr lang="en-US" sz="2400" b="0" i="0" dirty="0">
                <a:solidFill>
                  <a:srgbClr val="242424"/>
                </a:solidFill>
                <a:effectLst/>
                <a:latin typeface="source-serif-pro"/>
              </a:rPr>
              <a:t>The Accuracy of the model is the average of the accuracy of each fold, in this case, the Accuracy was </a:t>
            </a:r>
            <a:r>
              <a:rPr lang="en-US" sz="2400" b="1" i="0" dirty="0">
                <a:solidFill>
                  <a:srgbClr val="242424"/>
                </a:solidFill>
                <a:effectLst/>
                <a:latin typeface="source-serif-pro"/>
              </a:rPr>
              <a:t>72.75</a:t>
            </a:r>
            <a:r>
              <a:rPr lang="en-US" sz="2400" b="0" i="0" dirty="0">
                <a:solidFill>
                  <a:srgbClr val="242424"/>
                </a:solidFill>
                <a:effectLst/>
                <a:latin typeface="source-serif-pro"/>
              </a:rPr>
              <a:t>%.</a:t>
            </a:r>
          </a:p>
          <a:p>
            <a:pPr marL="0" indent="0" algn="l">
              <a:buNone/>
            </a:pPr>
            <a:endParaRPr lang="en-US" b="0" i="0" dirty="0">
              <a:solidFill>
                <a:srgbClr val="242424"/>
              </a:solidFill>
              <a:effectLst/>
              <a:latin typeface="source-serif-pro"/>
            </a:endParaRPr>
          </a:p>
          <a:p>
            <a:pPr marL="0" indent="0" algn="l">
              <a:buNone/>
            </a:pPr>
            <a:endParaRPr lang="en-US" b="0" i="0" dirty="0">
              <a:solidFill>
                <a:srgbClr val="242424"/>
              </a:solidFill>
              <a:effectLst/>
              <a:latin typeface="source-serif-pro"/>
            </a:endParaRPr>
          </a:p>
          <a:p>
            <a:endParaRPr lang="en-IN" dirty="0"/>
          </a:p>
        </p:txBody>
      </p:sp>
    </p:spTree>
    <p:extLst>
      <p:ext uri="{BB962C8B-B14F-4D97-AF65-F5344CB8AC3E}">
        <p14:creationId xmlns:p14="http://schemas.microsoft.com/office/powerpoint/2010/main" val="3430399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F444F4-F7D4-F73F-3E14-928A3F106D3C}"/>
              </a:ext>
            </a:extLst>
          </p:cNvPr>
          <p:cNvSpPr>
            <a:spLocks noGrp="1"/>
          </p:cNvSpPr>
          <p:nvPr>
            <p:ph type="title"/>
          </p:nvPr>
        </p:nvSpPr>
        <p:spPr>
          <a:xfrm>
            <a:off x="562601" y="263103"/>
            <a:ext cx="10396882" cy="1151965"/>
          </a:xfrm>
        </p:spPr>
        <p:txBody>
          <a:bodyPr>
            <a:normAutofit fontScale="90000"/>
          </a:bodyPr>
          <a:lstStyle/>
          <a:p>
            <a:pPr algn="ctr"/>
            <a:r>
              <a:rPr lang="en-IN" sz="4400" b="1" i="0" dirty="0">
                <a:solidFill>
                  <a:schemeClr val="tx2"/>
                </a:solidFill>
                <a:effectLst/>
                <a:latin typeface="sohne"/>
              </a:rPr>
              <a:t>5.Training the Model</a:t>
            </a:r>
            <a:r>
              <a:rPr lang="en-IN" b="1" i="0" dirty="0">
                <a:solidFill>
                  <a:srgbClr val="242424"/>
                </a:solidFill>
                <a:effectLst/>
                <a:latin typeface="sohne"/>
              </a:rPr>
              <a:t/>
            </a:r>
            <a:br>
              <a:rPr lang="en-IN" b="1" i="0" dirty="0">
                <a:solidFill>
                  <a:srgbClr val="242424"/>
                </a:solidFill>
                <a:effectLst/>
                <a:latin typeface="sohne"/>
              </a:rPr>
            </a:br>
            <a:endParaRPr lang="en-IN" dirty="0"/>
          </a:p>
        </p:txBody>
      </p:sp>
      <p:sp>
        <p:nvSpPr>
          <p:cNvPr id="3" name="Content Placeholder 2">
            <a:extLst>
              <a:ext uri="{FF2B5EF4-FFF2-40B4-BE49-F238E27FC236}">
                <a16:creationId xmlns:a16="http://schemas.microsoft.com/office/drawing/2014/main" xmlns="" id="{D6E520D6-F478-E27D-2A7E-F1FB4EFAA521}"/>
              </a:ext>
            </a:extLst>
          </p:cNvPr>
          <p:cNvSpPr>
            <a:spLocks noGrp="1"/>
          </p:cNvSpPr>
          <p:nvPr>
            <p:ph sz="quarter" idx="13"/>
          </p:nvPr>
        </p:nvSpPr>
        <p:spPr>
          <a:xfrm>
            <a:off x="898646" y="852532"/>
            <a:ext cx="10394707" cy="3311189"/>
          </a:xfrm>
        </p:spPr>
        <p:txBody>
          <a:bodyPr/>
          <a:lstStyle/>
          <a:p>
            <a:pPr algn="l"/>
            <a:r>
              <a:rPr lang="en-US" sz="2000" b="0" i="0" dirty="0">
                <a:solidFill>
                  <a:srgbClr val="242424"/>
                </a:solidFill>
                <a:effectLst/>
                <a:latin typeface="source-serif-pro"/>
              </a:rPr>
              <a:t> the model was trained with </a:t>
            </a:r>
            <a:r>
              <a:rPr lang="en-US" sz="2000" b="1" i="0" dirty="0">
                <a:solidFill>
                  <a:srgbClr val="242424"/>
                </a:solidFill>
                <a:effectLst/>
                <a:latin typeface="source-serif-pro"/>
              </a:rPr>
              <a:t>640 samples</a:t>
            </a:r>
            <a:r>
              <a:rPr lang="en-US" sz="2000" b="0" i="0" dirty="0">
                <a:solidFill>
                  <a:srgbClr val="242424"/>
                </a:solidFill>
                <a:effectLst/>
                <a:latin typeface="source-serif-pro"/>
              </a:rPr>
              <a:t> (80% of the main data).</a:t>
            </a:r>
          </a:p>
          <a:p>
            <a:pPr algn="l"/>
            <a:r>
              <a:rPr lang="en-US" sz="2000" b="0" i="0" dirty="0">
                <a:solidFill>
                  <a:srgbClr val="242424"/>
                </a:solidFill>
                <a:effectLst/>
                <a:latin typeface="source-serif-pro"/>
              </a:rPr>
              <a:t>Some of the output of the last epochs when the model was training.</a:t>
            </a:r>
          </a:p>
          <a:p>
            <a:pPr marL="0" indent="0">
              <a:buNone/>
            </a:pPr>
            <a:endParaRPr lang="en-IN" dirty="0"/>
          </a:p>
        </p:txBody>
      </p:sp>
      <p:pic>
        <p:nvPicPr>
          <p:cNvPr id="5" name="Picture 4">
            <a:extLst>
              <a:ext uri="{FF2B5EF4-FFF2-40B4-BE49-F238E27FC236}">
                <a16:creationId xmlns:a16="http://schemas.microsoft.com/office/drawing/2014/main" xmlns="" id="{3FAA3995-1B90-2695-61E2-5980AA08C236}"/>
              </a:ext>
            </a:extLst>
          </p:cNvPr>
          <p:cNvPicPr>
            <a:picLocks noChangeAspect="1"/>
          </p:cNvPicPr>
          <p:nvPr/>
        </p:nvPicPr>
        <p:blipFill>
          <a:blip r:embed="rId2"/>
          <a:stretch>
            <a:fillRect/>
          </a:stretch>
        </p:blipFill>
        <p:spPr>
          <a:xfrm>
            <a:off x="2025893" y="1978324"/>
            <a:ext cx="7415848" cy="4368688"/>
          </a:xfrm>
          <a:prstGeom prst="rect">
            <a:avLst/>
          </a:prstGeom>
        </p:spPr>
      </p:pic>
    </p:spTree>
    <p:extLst>
      <p:ext uri="{BB962C8B-B14F-4D97-AF65-F5344CB8AC3E}">
        <p14:creationId xmlns:p14="http://schemas.microsoft.com/office/powerpoint/2010/main" val="2918445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736BA3-C1A0-2013-3EA7-3F9FC901C6FA}"/>
              </a:ext>
            </a:extLst>
          </p:cNvPr>
          <p:cNvSpPr>
            <a:spLocks noGrp="1"/>
          </p:cNvSpPr>
          <p:nvPr>
            <p:ph type="title"/>
          </p:nvPr>
        </p:nvSpPr>
        <p:spPr>
          <a:xfrm>
            <a:off x="-423584" y="161363"/>
            <a:ext cx="12478870" cy="1394012"/>
          </a:xfrm>
        </p:spPr>
        <p:txBody>
          <a:bodyPr>
            <a:noAutofit/>
          </a:bodyPr>
          <a:lstStyle/>
          <a:p>
            <a:pPr algn="ctr"/>
            <a:r>
              <a:rPr lang="en-US" sz="4000" b="1" i="0" dirty="0">
                <a:solidFill>
                  <a:schemeClr val="accent1">
                    <a:lumMod val="75000"/>
                  </a:schemeClr>
                </a:solidFill>
                <a:effectLst/>
                <a:latin typeface="sohne"/>
              </a:rPr>
              <a:t>MODELLING</a:t>
            </a:r>
            <a:br>
              <a:rPr lang="en-US" sz="4000" b="1" i="0" dirty="0">
                <a:solidFill>
                  <a:schemeClr val="accent1">
                    <a:lumMod val="75000"/>
                  </a:schemeClr>
                </a:solidFill>
                <a:effectLst/>
                <a:latin typeface="sohne"/>
              </a:rPr>
            </a:br>
            <a:r>
              <a:rPr lang="en-US" sz="3200" b="1" i="0" dirty="0">
                <a:solidFill>
                  <a:schemeClr val="tx1">
                    <a:lumMod val="95000"/>
                    <a:lumOff val="5000"/>
                  </a:schemeClr>
                </a:solidFill>
                <a:effectLst/>
                <a:latin typeface="sohne"/>
              </a:rPr>
              <a:t>Accuracy of the Multi-Class Neural Network</a:t>
            </a:r>
            <a:r>
              <a:rPr lang="en-US" sz="4000" b="1" i="0" dirty="0">
                <a:solidFill>
                  <a:schemeClr val="tx1">
                    <a:lumMod val="95000"/>
                    <a:lumOff val="5000"/>
                  </a:schemeClr>
                </a:solidFill>
                <a:effectLst/>
                <a:latin typeface="sohne"/>
              </a:rPr>
              <a:t/>
            </a:r>
            <a:br>
              <a:rPr lang="en-US" sz="4000" b="1" i="0" dirty="0">
                <a:solidFill>
                  <a:schemeClr val="tx1">
                    <a:lumMod val="95000"/>
                    <a:lumOff val="5000"/>
                  </a:schemeClr>
                </a:solidFill>
                <a:effectLst/>
                <a:latin typeface="sohne"/>
              </a:rPr>
            </a:br>
            <a:endParaRPr lang="en-IN" sz="4000" dirty="0">
              <a:solidFill>
                <a:schemeClr val="tx1">
                  <a:lumMod val="95000"/>
                  <a:lumOff val="5000"/>
                </a:schemeClr>
              </a:solidFill>
            </a:endParaRPr>
          </a:p>
        </p:txBody>
      </p:sp>
      <p:sp>
        <p:nvSpPr>
          <p:cNvPr id="6" name="TextBox 5">
            <a:extLst>
              <a:ext uri="{FF2B5EF4-FFF2-40B4-BE49-F238E27FC236}">
                <a16:creationId xmlns:a16="http://schemas.microsoft.com/office/drawing/2014/main" xmlns="" id="{5D4E963C-708D-557A-A2D4-166C837E9D75}"/>
              </a:ext>
            </a:extLst>
          </p:cNvPr>
          <p:cNvSpPr txBox="1"/>
          <p:nvPr/>
        </p:nvSpPr>
        <p:spPr>
          <a:xfrm>
            <a:off x="457199" y="1555375"/>
            <a:ext cx="10959353" cy="1323439"/>
          </a:xfrm>
          <a:prstGeom prst="rect">
            <a:avLst/>
          </a:prstGeom>
          <a:noFill/>
        </p:spPr>
        <p:txBody>
          <a:bodyPr wrap="square" rtlCol="0">
            <a:spAutoFit/>
          </a:bodyPr>
          <a:lstStyle/>
          <a:p>
            <a:r>
              <a:rPr lang="en-US" sz="2000" b="0" i="0" dirty="0">
                <a:solidFill>
                  <a:srgbClr val="242424"/>
                </a:solidFill>
                <a:effectLst/>
                <a:latin typeface="source-serif-pro"/>
              </a:rPr>
              <a:t>With a Final Accuracy score of </a:t>
            </a:r>
            <a:r>
              <a:rPr lang="en-US" sz="2000" b="1" i="0" dirty="0">
                <a:solidFill>
                  <a:srgbClr val="242424"/>
                </a:solidFill>
                <a:effectLst/>
                <a:latin typeface="source-serif-pro"/>
              </a:rPr>
              <a:t>76%</a:t>
            </a:r>
            <a:r>
              <a:rPr lang="en-US" sz="2000" b="0" i="0" dirty="0">
                <a:solidFill>
                  <a:srgbClr val="242424"/>
                </a:solidFill>
                <a:effectLst/>
                <a:latin typeface="source-serif-pro"/>
              </a:rPr>
              <a:t> and taking a look at the Confusion Matrix, I noticed my model is good classifying Calm and Sad songs, but it’s having some issues dealing with Energetic and Happy songs. I could modify some parameters like the batch size, epochs, or maybe aggregate or delete some track features to train my model and thus help to improve the accuracy of the model.</a:t>
            </a:r>
            <a:endParaRPr lang="en-IN" sz="2000" dirty="0"/>
          </a:p>
        </p:txBody>
      </p:sp>
      <p:pic>
        <p:nvPicPr>
          <p:cNvPr id="8" name="Picture 7">
            <a:extLst>
              <a:ext uri="{FF2B5EF4-FFF2-40B4-BE49-F238E27FC236}">
                <a16:creationId xmlns:a16="http://schemas.microsoft.com/office/drawing/2014/main" xmlns="" id="{BBDC8974-CF0B-31D5-A87C-70C8C02D3EE5}"/>
              </a:ext>
            </a:extLst>
          </p:cNvPr>
          <p:cNvPicPr>
            <a:picLocks noChangeAspect="1"/>
          </p:cNvPicPr>
          <p:nvPr/>
        </p:nvPicPr>
        <p:blipFill>
          <a:blip r:embed="rId2"/>
          <a:stretch>
            <a:fillRect/>
          </a:stretch>
        </p:blipFill>
        <p:spPr>
          <a:xfrm>
            <a:off x="3209747" y="3013744"/>
            <a:ext cx="4777806" cy="3682893"/>
          </a:xfrm>
          <a:prstGeom prst="rect">
            <a:avLst/>
          </a:prstGeom>
        </p:spPr>
      </p:pic>
    </p:spTree>
    <p:extLst>
      <p:ext uri="{BB962C8B-B14F-4D97-AF65-F5344CB8AC3E}">
        <p14:creationId xmlns:p14="http://schemas.microsoft.com/office/powerpoint/2010/main" val="3160797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6064F4-FE5C-8257-EF4D-BA9E19B00D35}"/>
              </a:ext>
            </a:extLst>
          </p:cNvPr>
          <p:cNvSpPr>
            <a:spLocks noGrp="1"/>
          </p:cNvSpPr>
          <p:nvPr>
            <p:ph type="title"/>
          </p:nvPr>
        </p:nvSpPr>
        <p:spPr>
          <a:xfrm>
            <a:off x="-586164" y="1867"/>
            <a:ext cx="12492317" cy="1151965"/>
          </a:xfrm>
        </p:spPr>
        <p:txBody>
          <a:bodyPr>
            <a:normAutofit fontScale="90000"/>
          </a:bodyPr>
          <a:lstStyle/>
          <a:p>
            <a:pPr algn="ctr"/>
            <a:r>
              <a:rPr lang="en-US" sz="4000" b="1" dirty="0">
                <a:solidFill>
                  <a:schemeClr val="accent1">
                    <a:lumMod val="75000"/>
                  </a:schemeClr>
                </a:solidFill>
                <a:latin typeface="sohne"/>
              </a:rPr>
              <a:t>THE WOW IN SOLUTION</a:t>
            </a:r>
            <a:r>
              <a:rPr lang="en-US" sz="4000" b="1" dirty="0">
                <a:solidFill>
                  <a:schemeClr val="tx1">
                    <a:lumMod val="95000"/>
                    <a:lumOff val="5000"/>
                  </a:schemeClr>
                </a:solidFill>
                <a:latin typeface="sohne"/>
              </a:rPr>
              <a:t/>
            </a:r>
            <a:br>
              <a:rPr lang="en-US" sz="4000" b="1" dirty="0">
                <a:solidFill>
                  <a:schemeClr val="tx1">
                    <a:lumMod val="95000"/>
                    <a:lumOff val="5000"/>
                  </a:schemeClr>
                </a:solidFill>
                <a:latin typeface="sohne"/>
              </a:rPr>
            </a:br>
            <a:r>
              <a:rPr lang="en-US" sz="4000" b="1" i="0" dirty="0">
                <a:solidFill>
                  <a:schemeClr val="tx1">
                    <a:lumMod val="95000"/>
                    <a:lumOff val="5000"/>
                  </a:schemeClr>
                </a:solidFill>
                <a:effectLst/>
                <a:latin typeface="sohne"/>
              </a:rPr>
              <a:t>Having Fun Classifying Music by Mood</a:t>
            </a:r>
            <a:r>
              <a:rPr lang="en-US" b="1" i="0" dirty="0">
                <a:solidFill>
                  <a:srgbClr val="242424"/>
                </a:solidFill>
                <a:effectLst/>
                <a:latin typeface="sohne"/>
              </a:rPr>
              <a:t/>
            </a:r>
            <a:br>
              <a:rPr lang="en-US" b="1" i="0" dirty="0">
                <a:solidFill>
                  <a:srgbClr val="242424"/>
                </a:solidFill>
                <a:effectLst/>
                <a:latin typeface="sohne"/>
              </a:rPr>
            </a:br>
            <a:endParaRPr lang="en-IN" dirty="0"/>
          </a:p>
        </p:txBody>
      </p:sp>
      <p:sp>
        <p:nvSpPr>
          <p:cNvPr id="4" name="TextBox 3">
            <a:extLst>
              <a:ext uri="{FF2B5EF4-FFF2-40B4-BE49-F238E27FC236}">
                <a16:creationId xmlns:a16="http://schemas.microsoft.com/office/drawing/2014/main" xmlns="" id="{1D044820-F604-A929-FD19-AA0F74D40953}"/>
              </a:ext>
            </a:extLst>
          </p:cNvPr>
          <p:cNvSpPr txBox="1"/>
          <p:nvPr/>
        </p:nvSpPr>
        <p:spPr>
          <a:xfrm>
            <a:off x="285847" y="1153832"/>
            <a:ext cx="10986247" cy="2462213"/>
          </a:xfrm>
          <a:prstGeom prst="rect">
            <a:avLst/>
          </a:prstGeom>
          <a:noFill/>
        </p:spPr>
        <p:txBody>
          <a:bodyPr wrap="square" rtlCol="0">
            <a:spAutoFit/>
          </a:bodyPr>
          <a:lstStyle/>
          <a:p>
            <a:r>
              <a:rPr lang="en-US" sz="2000" b="0" i="0" dirty="0">
                <a:solidFill>
                  <a:srgbClr val="242424"/>
                </a:solidFill>
                <a:effectLst/>
                <a:latin typeface="source-serif-pro"/>
              </a:rPr>
              <a:t>I want to show how to predict the mood of a song that may you are lazy to listen completely but you want to know if the song will make you dance or cry.</a:t>
            </a:r>
          </a:p>
          <a:p>
            <a:pPr algn="l"/>
            <a:r>
              <a:rPr lang="en-US" sz="2000" b="0" i="0" dirty="0">
                <a:solidFill>
                  <a:srgbClr val="242424"/>
                </a:solidFill>
                <a:effectLst/>
                <a:latin typeface="source-serif-pro"/>
              </a:rPr>
              <a:t>First, we need to obtain the Spotify URI of any song provided by the Spotify App. For instance, I will like to predict the mood of “</a:t>
            </a:r>
            <a:r>
              <a:rPr lang="en-US" sz="2000" b="1" i="0" dirty="0">
                <a:solidFill>
                  <a:srgbClr val="242424"/>
                </a:solidFill>
                <a:effectLst/>
                <a:latin typeface="source-serif-pro"/>
              </a:rPr>
              <a:t>Blinding Lights</a:t>
            </a:r>
            <a:r>
              <a:rPr lang="en-US" sz="2000" b="0" i="0" dirty="0">
                <a:solidFill>
                  <a:srgbClr val="242424"/>
                </a:solidFill>
                <a:effectLst/>
                <a:latin typeface="source-serif-pro"/>
              </a:rPr>
              <a:t> by T</a:t>
            </a:r>
            <a:r>
              <a:rPr lang="en-US" sz="2000" b="1" i="0" dirty="0">
                <a:solidFill>
                  <a:srgbClr val="242424"/>
                </a:solidFill>
                <a:effectLst/>
                <a:latin typeface="source-serif-pro"/>
              </a:rPr>
              <a:t>he Weekend</a:t>
            </a:r>
            <a:r>
              <a:rPr lang="en-US" sz="2000" b="0" i="0" dirty="0">
                <a:solidFill>
                  <a:srgbClr val="242424"/>
                </a:solidFill>
                <a:effectLst/>
                <a:latin typeface="source-serif-pro"/>
              </a:rPr>
              <a:t>”.</a:t>
            </a:r>
          </a:p>
          <a:p>
            <a:pPr algn="l"/>
            <a:r>
              <a:rPr lang="en-US" sz="2000" b="0" i="0" dirty="0">
                <a:solidFill>
                  <a:srgbClr val="242424"/>
                </a:solidFill>
                <a:effectLst/>
                <a:latin typeface="source-serif-pro"/>
              </a:rPr>
              <a:t>Spotify URI of Blinding Lights : spotify:track:0VjIjW4GlUZAMYd2vXMi3b</a:t>
            </a:r>
          </a:p>
          <a:p>
            <a:pPr algn="l"/>
            <a:endParaRPr lang="en-US" dirty="0">
              <a:solidFill>
                <a:srgbClr val="242424"/>
              </a:solidFill>
              <a:latin typeface="source-serif-pro"/>
            </a:endParaRPr>
          </a:p>
          <a:p>
            <a:pPr algn="l"/>
            <a:endParaRPr lang="en-US" b="0" i="0" dirty="0">
              <a:solidFill>
                <a:srgbClr val="242424"/>
              </a:solidFill>
              <a:effectLst/>
              <a:latin typeface="source-serif-pro"/>
            </a:endParaRPr>
          </a:p>
          <a:p>
            <a:endParaRPr lang="en-IN" dirty="0"/>
          </a:p>
        </p:txBody>
      </p:sp>
      <p:pic>
        <p:nvPicPr>
          <p:cNvPr id="6" name="Picture 5">
            <a:extLst>
              <a:ext uri="{FF2B5EF4-FFF2-40B4-BE49-F238E27FC236}">
                <a16:creationId xmlns:a16="http://schemas.microsoft.com/office/drawing/2014/main" xmlns="" id="{9288704B-87E9-51FC-7592-BF8D4F19165B}"/>
              </a:ext>
            </a:extLst>
          </p:cNvPr>
          <p:cNvPicPr>
            <a:picLocks noChangeAspect="1"/>
          </p:cNvPicPr>
          <p:nvPr/>
        </p:nvPicPr>
        <p:blipFill>
          <a:blip r:embed="rId2"/>
          <a:stretch>
            <a:fillRect/>
          </a:stretch>
        </p:blipFill>
        <p:spPr>
          <a:xfrm>
            <a:off x="1974283" y="2669893"/>
            <a:ext cx="7371421" cy="3959506"/>
          </a:xfrm>
          <a:prstGeom prst="rect">
            <a:avLst/>
          </a:prstGeom>
        </p:spPr>
      </p:pic>
    </p:spTree>
    <p:extLst>
      <p:ext uri="{BB962C8B-B14F-4D97-AF65-F5344CB8AC3E}">
        <p14:creationId xmlns:p14="http://schemas.microsoft.com/office/powerpoint/2010/main" val="607829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47FA9BC-2B95-F288-63CE-4BF935801BBD}"/>
              </a:ext>
            </a:extLst>
          </p:cNvPr>
          <p:cNvSpPr txBox="1"/>
          <p:nvPr/>
        </p:nvSpPr>
        <p:spPr>
          <a:xfrm>
            <a:off x="954741" y="1690062"/>
            <a:ext cx="9628094" cy="3477875"/>
          </a:xfrm>
          <a:prstGeom prst="rect">
            <a:avLst/>
          </a:prstGeom>
          <a:noFill/>
        </p:spPr>
        <p:txBody>
          <a:bodyPr wrap="square" rtlCol="0">
            <a:spAutoFit/>
          </a:bodyPr>
          <a:lstStyle/>
          <a:p>
            <a:pPr algn="l"/>
            <a:r>
              <a:rPr lang="en-US" sz="2000" b="0" i="0" dirty="0">
                <a:solidFill>
                  <a:srgbClr val="242424"/>
                </a:solidFill>
                <a:effectLst/>
                <a:latin typeface="source-serif-pro"/>
              </a:rPr>
              <a:t>Then I will pass the Spotify URI of the song into a function I defined called </a:t>
            </a:r>
            <a:r>
              <a:rPr lang="en-US" sz="2000" b="0" i="0" dirty="0" err="1">
                <a:solidFill>
                  <a:srgbClr val="242424"/>
                </a:solidFill>
                <a:effectLst/>
                <a:latin typeface="source-serif-pro"/>
              </a:rPr>
              <a:t>predict_mood</a:t>
            </a:r>
            <a:r>
              <a:rPr lang="en-US" sz="2000" b="0" i="0" dirty="0">
                <a:solidFill>
                  <a:srgbClr val="242424"/>
                </a:solidFill>
                <a:effectLst/>
                <a:latin typeface="source-serif-pro"/>
              </a:rPr>
              <a:t>. This function takes the Id of the song as an argument and includes inside the Neural Network model created</a:t>
            </a:r>
          </a:p>
          <a:p>
            <a:pPr algn="l"/>
            <a:endParaRPr lang="en-US" sz="2000" dirty="0">
              <a:solidFill>
                <a:srgbClr val="242424"/>
              </a:solidFill>
              <a:latin typeface="source-serif-pro"/>
            </a:endParaRPr>
          </a:p>
          <a:p>
            <a:pPr algn="l"/>
            <a:r>
              <a:rPr lang="en-US" sz="2000" b="0" i="0" dirty="0">
                <a:solidFill>
                  <a:srgbClr val="242424"/>
                </a:solidFill>
                <a:effectLst/>
                <a:latin typeface="source-serif-pro"/>
              </a:rPr>
              <a:t>Spotify URI of Blinding Lights is “spotify:track:0VjIjW4GlUZAMYd2vXMi3b” but the</a:t>
            </a:r>
            <a:r>
              <a:rPr lang="en-US" sz="2000" b="1" i="0" dirty="0">
                <a:solidFill>
                  <a:srgbClr val="242424"/>
                </a:solidFill>
                <a:effectLst/>
                <a:latin typeface="source-serif-pro"/>
              </a:rPr>
              <a:t> </a:t>
            </a:r>
            <a:r>
              <a:rPr lang="en-US" sz="2000" b="0" i="0" dirty="0" err="1">
                <a:solidFill>
                  <a:srgbClr val="242424"/>
                </a:solidFill>
                <a:effectLst/>
                <a:latin typeface="source-serif-pro"/>
              </a:rPr>
              <a:t>predict_mood</a:t>
            </a:r>
            <a:r>
              <a:rPr lang="en-US" sz="2000" b="0" i="0" dirty="0">
                <a:solidFill>
                  <a:srgbClr val="242424"/>
                </a:solidFill>
                <a:effectLst/>
                <a:latin typeface="source-serif-pro"/>
              </a:rPr>
              <a:t> function takes the Id,</a:t>
            </a:r>
            <a:r>
              <a:rPr lang="en-US" sz="2000" b="1" i="0" dirty="0">
                <a:solidFill>
                  <a:srgbClr val="242424"/>
                </a:solidFill>
                <a:effectLst/>
                <a:latin typeface="source-serif-pro"/>
              </a:rPr>
              <a:t> </a:t>
            </a:r>
            <a:r>
              <a:rPr lang="en-US" sz="2000" b="0" i="0" dirty="0">
                <a:solidFill>
                  <a:srgbClr val="242424"/>
                </a:solidFill>
                <a:effectLst/>
                <a:latin typeface="source-serif-pro"/>
              </a:rPr>
              <a:t>so I just need to take the code after “</a:t>
            </a:r>
            <a:r>
              <a:rPr lang="en-US" sz="2000" b="0" i="0" dirty="0" err="1">
                <a:solidFill>
                  <a:srgbClr val="242424"/>
                </a:solidFill>
                <a:effectLst/>
                <a:latin typeface="source-serif-pro"/>
              </a:rPr>
              <a:t>spotify:track</a:t>
            </a:r>
            <a:r>
              <a:rPr lang="en-US" sz="2000" b="0" i="0" dirty="0">
                <a:solidFill>
                  <a:srgbClr val="242424"/>
                </a:solidFill>
                <a:effectLst/>
                <a:latin typeface="source-serif-pro"/>
              </a:rPr>
              <a:t>”: in this case, the Id is </a:t>
            </a:r>
            <a:r>
              <a:rPr lang="en-US" sz="2000" b="1" i="0" dirty="0">
                <a:solidFill>
                  <a:srgbClr val="242424"/>
                </a:solidFill>
                <a:effectLst/>
                <a:latin typeface="source-serif-pro"/>
              </a:rPr>
              <a:t>0VjIjW4GlUZAMYd2vXMi3b.</a:t>
            </a:r>
          </a:p>
          <a:p>
            <a:pPr algn="l"/>
            <a:endParaRPr lang="en-US" sz="2000" b="1" dirty="0">
              <a:solidFill>
                <a:srgbClr val="242424"/>
              </a:solidFill>
              <a:latin typeface="source-serif-pro"/>
            </a:endParaRPr>
          </a:p>
          <a:p>
            <a:pPr algn="l"/>
            <a:r>
              <a:rPr lang="en-US" sz="2000" b="0" i="0" dirty="0">
                <a:solidFill>
                  <a:srgbClr val="242424"/>
                </a:solidFill>
                <a:effectLst/>
                <a:latin typeface="source-serif-pro"/>
              </a:rPr>
              <a:t>And the result display that Blinding Lights by the </a:t>
            </a:r>
            <a:r>
              <a:rPr lang="en-US" sz="2000" b="0" i="0" dirty="0" err="1">
                <a:solidFill>
                  <a:srgbClr val="242424"/>
                </a:solidFill>
                <a:effectLst/>
                <a:latin typeface="source-serif-pro"/>
              </a:rPr>
              <a:t>Weeknd</a:t>
            </a:r>
            <a:r>
              <a:rPr lang="en-US" sz="2000" b="0" i="0" dirty="0">
                <a:solidFill>
                  <a:srgbClr val="242424"/>
                </a:solidFill>
                <a:effectLst/>
                <a:latin typeface="source-serif-pro"/>
              </a:rPr>
              <a:t> have an Energetic Mood. Pretty accurate don’t you think so?.</a:t>
            </a:r>
          </a:p>
          <a:p>
            <a:endParaRPr lang="en-IN" sz="2000" dirty="0"/>
          </a:p>
        </p:txBody>
      </p:sp>
    </p:spTree>
    <p:extLst>
      <p:ext uri="{BB962C8B-B14F-4D97-AF65-F5344CB8AC3E}">
        <p14:creationId xmlns:p14="http://schemas.microsoft.com/office/powerpoint/2010/main" val="4283478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99609-685A-A880-CACF-10E3F231FE93}"/>
              </a:ext>
            </a:extLst>
          </p:cNvPr>
          <p:cNvSpPr>
            <a:spLocks noGrp="1"/>
          </p:cNvSpPr>
          <p:nvPr>
            <p:ph type="title"/>
          </p:nvPr>
        </p:nvSpPr>
        <p:spPr>
          <a:xfrm>
            <a:off x="1640156" y="462745"/>
            <a:ext cx="8911687" cy="1280890"/>
          </a:xfrm>
        </p:spPr>
        <p:txBody>
          <a:bodyPr>
            <a:normAutofit/>
          </a:bodyPr>
          <a:lstStyle/>
          <a:p>
            <a:pPr algn="ctr"/>
            <a:r>
              <a:rPr lang="en-IN" sz="4000" b="1" i="0" dirty="0">
                <a:solidFill>
                  <a:schemeClr val="accent1">
                    <a:lumMod val="75000"/>
                  </a:schemeClr>
                </a:solidFill>
                <a:effectLst/>
                <a:latin typeface="sohne"/>
              </a:rPr>
              <a:t>Conclusion</a:t>
            </a:r>
            <a:r>
              <a:rPr lang="en-IN" b="1" i="0" dirty="0">
                <a:solidFill>
                  <a:srgbClr val="242424"/>
                </a:solidFill>
                <a:effectLst/>
                <a:latin typeface="sohne"/>
              </a:rPr>
              <a:t/>
            </a:r>
            <a:br>
              <a:rPr lang="en-IN" b="1" i="0" dirty="0">
                <a:solidFill>
                  <a:srgbClr val="242424"/>
                </a:solidFill>
                <a:effectLst/>
                <a:latin typeface="sohne"/>
              </a:rPr>
            </a:br>
            <a:endParaRPr lang="en-IN" dirty="0"/>
          </a:p>
        </p:txBody>
      </p:sp>
      <p:sp>
        <p:nvSpPr>
          <p:cNvPr id="3" name="TextBox 2">
            <a:extLst>
              <a:ext uri="{FF2B5EF4-FFF2-40B4-BE49-F238E27FC236}">
                <a16:creationId xmlns:a16="http://schemas.microsoft.com/office/drawing/2014/main" xmlns="" id="{D86B5CC9-7470-D3D3-6861-25DC429710A8}"/>
              </a:ext>
            </a:extLst>
          </p:cNvPr>
          <p:cNvSpPr txBox="1"/>
          <p:nvPr/>
        </p:nvSpPr>
        <p:spPr>
          <a:xfrm>
            <a:off x="981636" y="2312895"/>
            <a:ext cx="9184340" cy="2677656"/>
          </a:xfrm>
          <a:prstGeom prst="rect">
            <a:avLst/>
          </a:prstGeom>
          <a:noFill/>
        </p:spPr>
        <p:txBody>
          <a:bodyPr wrap="square" rtlCol="0">
            <a:spAutoFit/>
          </a:bodyPr>
          <a:lstStyle/>
          <a:p>
            <a:pPr marL="342900" indent="-342900">
              <a:buFont typeface="Arial" panose="020B0604020202020204" pitchFamily="34" charset="0"/>
              <a:buChar char="•"/>
            </a:pPr>
            <a:r>
              <a:rPr lang="en-US" sz="2400" b="0" i="0" dirty="0">
                <a:solidFill>
                  <a:srgbClr val="242424"/>
                </a:solidFill>
                <a:effectLst/>
                <a:latin typeface="source-serif-pro"/>
              </a:rPr>
              <a:t>Deep Learning Algorithms are a lot of fun to implement ideas or projects related to things you like. In my case, I like music a lot, so I could use this knowledge to create cool ways helping me to automate a task that can take a long time to perform it.</a:t>
            </a:r>
          </a:p>
          <a:p>
            <a:endParaRPr lang="en-US" sz="2400" b="0" i="0" dirty="0">
              <a:solidFill>
                <a:srgbClr val="242424"/>
              </a:solidFill>
              <a:effectLst/>
              <a:latin typeface="source-serif-pro"/>
            </a:endParaRPr>
          </a:p>
          <a:p>
            <a:pPr marL="342900" indent="-342900">
              <a:buFont typeface="Arial" panose="020B0604020202020204" pitchFamily="34" charset="0"/>
              <a:buChar char="•"/>
            </a:pPr>
            <a:r>
              <a:rPr lang="en-US" sz="2400" b="0" i="0" dirty="0">
                <a:solidFill>
                  <a:srgbClr val="242424"/>
                </a:solidFill>
                <a:effectLst/>
                <a:latin typeface="source-serif-pro"/>
              </a:rPr>
              <a:t> I also could learn more about this amazing world of Data Science and my tendencies to music tastes.</a:t>
            </a:r>
            <a:endParaRPr lang="en-IN" sz="2400" dirty="0"/>
          </a:p>
        </p:txBody>
      </p:sp>
    </p:spTree>
    <p:extLst>
      <p:ext uri="{BB962C8B-B14F-4D97-AF65-F5344CB8AC3E}">
        <p14:creationId xmlns:p14="http://schemas.microsoft.com/office/powerpoint/2010/main" val="933729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352F30-ECED-B937-E310-3C6768FCD337}"/>
              </a:ext>
            </a:extLst>
          </p:cNvPr>
          <p:cNvSpPr>
            <a:spLocks noGrp="1"/>
          </p:cNvSpPr>
          <p:nvPr>
            <p:ph type="title"/>
          </p:nvPr>
        </p:nvSpPr>
        <p:spPr/>
        <p:txBody>
          <a:bodyPr/>
          <a:lstStyle/>
          <a:p>
            <a:pPr algn="ctr"/>
            <a:r>
              <a:rPr lang="en-IN" dirty="0"/>
              <a:t>References</a:t>
            </a:r>
          </a:p>
        </p:txBody>
      </p:sp>
      <p:sp>
        <p:nvSpPr>
          <p:cNvPr id="3" name="Content Placeholder 2">
            <a:extLst>
              <a:ext uri="{FF2B5EF4-FFF2-40B4-BE49-F238E27FC236}">
                <a16:creationId xmlns:a16="http://schemas.microsoft.com/office/drawing/2014/main" xmlns="" id="{19E49FBD-350C-6CBD-F5D1-420C5BAD71AD}"/>
              </a:ext>
            </a:extLst>
          </p:cNvPr>
          <p:cNvSpPr>
            <a:spLocks noGrp="1"/>
          </p:cNvSpPr>
          <p:nvPr>
            <p:ph idx="1"/>
          </p:nvPr>
        </p:nvSpPr>
        <p:spPr>
          <a:xfrm>
            <a:off x="1707776" y="1748118"/>
            <a:ext cx="9796836" cy="4163104"/>
          </a:xfrm>
        </p:spPr>
        <p:txBody>
          <a:bodyPr>
            <a:normAutofit lnSpcReduction="10000"/>
          </a:bodyPr>
          <a:lstStyle/>
          <a:p>
            <a:pPr algn="l">
              <a:buFont typeface="Arial" panose="020B0604020202020204" pitchFamily="34" charset="0"/>
              <a:buChar char="•"/>
            </a:pPr>
            <a:r>
              <a:rPr lang="en-IN" sz="2000" b="0" i="0" u="sng" dirty="0">
                <a:solidFill>
                  <a:srgbClr val="242424"/>
                </a:solidFill>
                <a:effectLst/>
                <a:latin typeface="source-serif-pro"/>
                <a:hlinkClick r:id="rId2"/>
              </a:rPr>
              <a:t>https://towardsdatascience.com/cross-validation-explained-evaluating-estimator-performance-e51e5430ff85</a:t>
            </a:r>
            <a:endParaRPr lang="en-IN" sz="2000" b="0" i="0" u="sng" dirty="0">
              <a:solidFill>
                <a:srgbClr val="242424"/>
              </a:solidFill>
              <a:effectLst/>
              <a:latin typeface="source-serif-pro"/>
            </a:endParaRPr>
          </a:p>
          <a:p>
            <a:pPr algn="l">
              <a:buFont typeface="Arial" panose="020B0604020202020204" pitchFamily="34" charset="0"/>
              <a:buChar char="•"/>
            </a:pPr>
            <a:endParaRPr lang="en-IN" sz="2000" b="0" i="0" dirty="0">
              <a:solidFill>
                <a:srgbClr val="242424"/>
              </a:solidFill>
              <a:effectLst/>
              <a:latin typeface="source-serif-pro"/>
            </a:endParaRPr>
          </a:p>
          <a:p>
            <a:pPr algn="l">
              <a:buFont typeface="Arial" panose="020B0604020202020204" pitchFamily="34" charset="0"/>
              <a:buChar char="•"/>
            </a:pPr>
            <a:r>
              <a:rPr lang="en-IN" sz="2000" b="0" i="0" u="sng" dirty="0">
                <a:solidFill>
                  <a:srgbClr val="242424"/>
                </a:solidFill>
                <a:effectLst/>
                <a:latin typeface="source-serif-pro"/>
                <a:hlinkClick r:id="rId3"/>
              </a:rPr>
              <a:t>https://towardsdatascience.com/clustering-music-to-create-your-personal-playlists-on-spotify-using-python-and-k-means-a39c4158589a</a:t>
            </a:r>
            <a:endParaRPr lang="en-IN" sz="2000" b="0" i="0" u="sng" dirty="0">
              <a:solidFill>
                <a:srgbClr val="242424"/>
              </a:solidFill>
              <a:effectLst/>
              <a:latin typeface="source-serif-pro"/>
            </a:endParaRPr>
          </a:p>
          <a:p>
            <a:pPr algn="l">
              <a:buFont typeface="Arial" panose="020B0604020202020204" pitchFamily="34" charset="0"/>
              <a:buChar char="•"/>
            </a:pPr>
            <a:endParaRPr lang="en-IN" sz="2000" b="0" i="0" dirty="0">
              <a:solidFill>
                <a:srgbClr val="242424"/>
              </a:solidFill>
              <a:effectLst/>
              <a:latin typeface="source-serif-pro"/>
            </a:endParaRPr>
          </a:p>
          <a:p>
            <a:pPr algn="l">
              <a:buFont typeface="Arial" panose="020B0604020202020204" pitchFamily="34" charset="0"/>
              <a:buChar char="•"/>
            </a:pPr>
            <a:r>
              <a:rPr lang="en-IN" sz="2000" b="0" i="0" u="sng" dirty="0">
                <a:solidFill>
                  <a:srgbClr val="242424"/>
                </a:solidFill>
                <a:effectLst/>
                <a:latin typeface="source-serif-pro"/>
                <a:hlinkClick r:id="rId4"/>
              </a:rPr>
              <a:t>https://machinelearningmastery.com/multi-class-classification-tutorial-keras-deep-learning-library/</a:t>
            </a:r>
            <a:endParaRPr lang="en-IN" sz="2000" b="0" i="0" dirty="0">
              <a:solidFill>
                <a:srgbClr val="242424"/>
              </a:solidFill>
              <a:effectLst/>
              <a:latin typeface="source-serif-pro"/>
            </a:endParaRPr>
          </a:p>
          <a:p>
            <a:pPr marL="0" indent="0">
              <a:buNone/>
            </a:pPr>
            <a:endParaRPr lang="en-US" dirty="0" smtClean="0"/>
          </a:p>
          <a:p>
            <a:pPr marL="0" indent="0">
              <a:buNone/>
            </a:pPr>
            <a:endParaRPr lang="en-US" dirty="0"/>
          </a:p>
          <a:p>
            <a:pPr marL="0" indent="0">
              <a:buNone/>
            </a:pPr>
            <a:r>
              <a:rPr lang="en-US" dirty="0" err="1" smtClean="0"/>
              <a:t>Github</a:t>
            </a:r>
            <a:r>
              <a:rPr lang="en-US" dirty="0" smtClean="0"/>
              <a:t> </a:t>
            </a:r>
            <a:r>
              <a:rPr lang="en-US" dirty="0" err="1" smtClean="0"/>
              <a:t>reposiotory</a:t>
            </a:r>
            <a:r>
              <a:rPr lang="en-US" dirty="0"/>
              <a:t> Demo </a:t>
            </a:r>
            <a:r>
              <a:rPr lang="en-US" dirty="0" smtClean="0"/>
              <a:t>link - https</a:t>
            </a:r>
            <a:r>
              <a:rPr lang="en-US" dirty="0"/>
              <a:t>://github.com/Jayapriyathenraj/TNSDC-Generative-AI-project-Au211521104058.git</a:t>
            </a:r>
            <a:endParaRPr lang="en-IN" dirty="0"/>
          </a:p>
        </p:txBody>
      </p:sp>
    </p:spTree>
    <p:extLst>
      <p:ext uri="{BB962C8B-B14F-4D97-AF65-F5344CB8AC3E}">
        <p14:creationId xmlns:p14="http://schemas.microsoft.com/office/powerpoint/2010/main" val="2506496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F30766-F1A1-F71C-3CB6-5D2908F1A06D}"/>
              </a:ext>
            </a:extLst>
          </p:cNvPr>
          <p:cNvSpPr>
            <a:spLocks noGrp="1"/>
          </p:cNvSpPr>
          <p:nvPr>
            <p:ph type="title"/>
          </p:nvPr>
        </p:nvSpPr>
        <p:spPr/>
        <p:txBody>
          <a:bodyPr>
            <a:normAutofit fontScale="90000"/>
          </a:bodyPr>
          <a:lstStyle/>
          <a:p>
            <a:pPr algn="ctr"/>
            <a:r>
              <a:rPr lang="en-US" b="1" dirty="0" smtClean="0"/>
              <a:t>AGENDA</a:t>
            </a:r>
            <a:r>
              <a:rPr lang="en-US" dirty="0"/>
              <a:t/>
            </a:r>
            <a:br>
              <a:rPr lang="en-US" dirty="0"/>
            </a:br>
            <a:r>
              <a:rPr lang="en-US" dirty="0"/>
              <a:t/>
            </a:r>
            <a:br>
              <a:rPr lang="en-US" dirty="0"/>
            </a:br>
            <a:r>
              <a:rPr lang="en-US" dirty="0"/>
              <a:t/>
            </a:r>
            <a:br>
              <a:rPr lang="en-US" dirty="0"/>
            </a:br>
            <a:endParaRPr lang="en-IN" dirty="0"/>
          </a:p>
        </p:txBody>
      </p:sp>
      <p:sp>
        <p:nvSpPr>
          <p:cNvPr id="5" name="TextBox 4">
            <a:extLst>
              <a:ext uri="{FF2B5EF4-FFF2-40B4-BE49-F238E27FC236}">
                <a16:creationId xmlns:a16="http://schemas.microsoft.com/office/drawing/2014/main" xmlns="" id="{FF8C4132-216E-70D1-4491-4F275F875965}"/>
              </a:ext>
            </a:extLst>
          </p:cNvPr>
          <p:cNvSpPr txBox="1"/>
          <p:nvPr/>
        </p:nvSpPr>
        <p:spPr>
          <a:xfrm>
            <a:off x="2766733" y="1555377"/>
            <a:ext cx="6098240" cy="4893647"/>
          </a:xfrm>
          <a:prstGeom prst="rect">
            <a:avLst/>
          </a:prstGeom>
          <a:noFill/>
        </p:spPr>
        <p:txBody>
          <a:bodyPr wrap="square">
            <a:spAutoFit/>
          </a:bodyPr>
          <a:lstStyle/>
          <a:p>
            <a:pPr marL="285750" indent="-285750">
              <a:buFont typeface="Arial" panose="020B0604020202020204" pitchFamily="34" charset="0"/>
              <a:buChar char="•"/>
            </a:pPr>
            <a:r>
              <a:rPr lang="en-US" sz="2400" dirty="0"/>
              <a:t>Problem Statement</a:t>
            </a:r>
            <a:br>
              <a:rPr lang="en-US" sz="2400" dirty="0"/>
            </a:br>
            <a:endParaRPr lang="en-US" sz="2400" dirty="0"/>
          </a:p>
          <a:p>
            <a:pPr marL="285750" indent="-285750">
              <a:buFont typeface="Arial" panose="020B0604020202020204" pitchFamily="34" charset="0"/>
              <a:buChar char="•"/>
            </a:pPr>
            <a:r>
              <a:rPr lang="en-US" sz="2400" dirty="0"/>
              <a:t>Project overview</a:t>
            </a:r>
            <a:br>
              <a:rPr lang="en-US" sz="2400" dirty="0"/>
            </a:br>
            <a:endParaRPr lang="en-US" sz="2400" dirty="0"/>
          </a:p>
          <a:p>
            <a:pPr marL="285750" indent="-285750">
              <a:buFont typeface="Arial" panose="020B0604020202020204" pitchFamily="34" charset="0"/>
              <a:buChar char="•"/>
            </a:pPr>
            <a:r>
              <a:rPr lang="en-US" sz="2400" dirty="0"/>
              <a:t>Proposed Solution</a:t>
            </a:r>
            <a:br>
              <a:rPr lang="en-US" sz="2400" dirty="0"/>
            </a:br>
            <a:endParaRPr lang="en-US" sz="2400" dirty="0"/>
          </a:p>
          <a:p>
            <a:pPr marL="285750" indent="-285750">
              <a:buFont typeface="Arial" panose="020B0604020202020204" pitchFamily="34" charset="0"/>
              <a:buChar char="•"/>
            </a:pPr>
            <a:r>
              <a:rPr lang="en-US" sz="2400" dirty="0"/>
              <a:t>Modelling</a:t>
            </a:r>
            <a:br>
              <a:rPr lang="en-US" sz="2400" dirty="0"/>
            </a:br>
            <a:endParaRPr lang="en-US" sz="2400" dirty="0"/>
          </a:p>
          <a:p>
            <a:pPr marL="285750" indent="-285750">
              <a:buFont typeface="Arial" panose="020B0604020202020204" pitchFamily="34" charset="0"/>
              <a:buChar char="•"/>
            </a:pPr>
            <a:r>
              <a:rPr lang="en-US" sz="2400" dirty="0"/>
              <a:t>Wow in the solution</a:t>
            </a:r>
            <a:br>
              <a:rPr lang="en-US" sz="2400" dirty="0"/>
            </a:br>
            <a:endParaRPr lang="en-US" sz="2400" dirty="0"/>
          </a:p>
          <a:p>
            <a:pPr marL="285750" indent="-285750">
              <a:buFont typeface="Arial" panose="020B0604020202020204" pitchFamily="34" charset="0"/>
              <a:buChar char="•"/>
            </a:pPr>
            <a:r>
              <a:rPr lang="en-US" sz="2400" dirty="0"/>
              <a:t>Conclusion</a:t>
            </a:r>
            <a:br>
              <a:rPr lang="en-US" sz="2400" dirty="0"/>
            </a:br>
            <a:endParaRPr lang="en-US" sz="2400" dirty="0"/>
          </a:p>
          <a:p>
            <a:pPr marL="285750" indent="-285750">
              <a:buFont typeface="Arial" panose="020B0604020202020204" pitchFamily="34" charset="0"/>
              <a:buChar char="•"/>
            </a:pPr>
            <a:r>
              <a:rPr lang="en-US" sz="2400" dirty="0"/>
              <a:t>References</a:t>
            </a:r>
            <a:endParaRPr lang="en-IN" sz="2400" dirty="0"/>
          </a:p>
        </p:txBody>
      </p:sp>
    </p:spTree>
    <p:extLst>
      <p:ext uri="{BB962C8B-B14F-4D97-AF65-F5344CB8AC3E}">
        <p14:creationId xmlns:p14="http://schemas.microsoft.com/office/powerpoint/2010/main" val="2631901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BB2F93D-90F0-A449-DFE6-275F2CB5F8C5}"/>
              </a:ext>
            </a:extLst>
          </p:cNvPr>
          <p:cNvSpPr txBox="1"/>
          <p:nvPr/>
        </p:nvSpPr>
        <p:spPr>
          <a:xfrm>
            <a:off x="1680881" y="2030506"/>
            <a:ext cx="9049871" cy="4093428"/>
          </a:xfrm>
          <a:prstGeom prst="rect">
            <a:avLst/>
          </a:prstGeom>
          <a:noFill/>
        </p:spPr>
        <p:txBody>
          <a:bodyPr wrap="square">
            <a:spAutoFit/>
          </a:bodyPr>
          <a:lstStyle/>
          <a:p>
            <a:pPr algn="l"/>
            <a:r>
              <a:rPr lang="en-US" sz="2000" b="1" dirty="0">
                <a:latin typeface="Bookman Old Style" panose="02050604050505020204" pitchFamily="18" charset="0"/>
              </a:rPr>
              <a:t>Music is a powerful language to express our feelings and in many cases is used as a therapy to deal with tough moments in our lives. Emotions and moods can be easily reflected in music, when we are doing sports, we tend to listen to energetic music, similarly when we are anxious or tired a nice relaxed song can help us to calm down. That’s why I try to figure out how classification models could help to determinate which is the mood of a specific track.</a:t>
            </a:r>
          </a:p>
          <a:p>
            <a:pPr algn="l"/>
            <a:endParaRPr lang="en-US" sz="2000" b="1" dirty="0">
              <a:latin typeface="Bookman Old Style" panose="02050604050505020204" pitchFamily="18" charset="0"/>
            </a:endParaRPr>
          </a:p>
          <a:p>
            <a:pPr algn="l"/>
            <a:r>
              <a:rPr lang="en-US" sz="2000" b="1" dirty="0">
                <a:latin typeface="Bookman Old Style" panose="02050604050505020204" pitchFamily="18" charset="0"/>
              </a:rPr>
              <a:t>In this I will expose and explain how I could achieve this idea using a Multi-Class Neural Network for Classification and a cool Dataset provided from Spotify. So with no more talk, let’s start working!!</a:t>
            </a:r>
          </a:p>
        </p:txBody>
      </p:sp>
      <p:sp>
        <p:nvSpPr>
          <p:cNvPr id="2" name="Title 1">
            <a:extLst>
              <a:ext uri="{FF2B5EF4-FFF2-40B4-BE49-F238E27FC236}">
                <a16:creationId xmlns:a16="http://schemas.microsoft.com/office/drawing/2014/main" xmlns="" id="{4A335059-1FF6-6D88-1A5B-EEA382486120}"/>
              </a:ext>
            </a:extLst>
          </p:cNvPr>
          <p:cNvSpPr>
            <a:spLocks noGrp="1"/>
          </p:cNvSpPr>
          <p:nvPr>
            <p:ph type="title"/>
          </p:nvPr>
        </p:nvSpPr>
        <p:spPr>
          <a:xfrm>
            <a:off x="1396135" y="556874"/>
            <a:ext cx="8911687" cy="1280890"/>
          </a:xfrm>
        </p:spPr>
        <p:txBody>
          <a:bodyPr>
            <a:normAutofit fontScale="90000"/>
          </a:bodyPr>
          <a:lstStyle/>
          <a:p>
            <a:pPr algn="ctr"/>
            <a:r>
              <a:rPr lang="en-IN" sz="5400" dirty="0"/>
              <a:t>PROBLEM</a:t>
            </a:r>
            <a:r>
              <a:rPr lang="en-IN" sz="5400" dirty="0">
                <a:latin typeface="Algerian" panose="04020705040A02060702" pitchFamily="82" charset="0"/>
              </a:rPr>
              <a:t> </a:t>
            </a:r>
            <a:r>
              <a:rPr lang="en-IN" sz="5400" dirty="0"/>
              <a:t>STATEMENT</a:t>
            </a:r>
            <a:r>
              <a:rPr lang="en-IN" sz="5400" dirty="0">
                <a:latin typeface="Algerian" panose="04020705040A02060702" pitchFamily="82" charset="0"/>
              </a:rPr>
              <a:t/>
            </a:r>
            <a:br>
              <a:rPr lang="en-IN" sz="5400" dirty="0">
                <a:latin typeface="Algerian" panose="04020705040A02060702" pitchFamily="82" charset="0"/>
              </a:rPr>
            </a:br>
            <a:endParaRPr lang="en-IN" dirty="0"/>
          </a:p>
        </p:txBody>
      </p:sp>
    </p:spTree>
    <p:extLst>
      <p:ext uri="{BB962C8B-B14F-4D97-AF65-F5344CB8AC3E}">
        <p14:creationId xmlns:p14="http://schemas.microsoft.com/office/powerpoint/2010/main" val="2178964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D98C7C-431F-1E9D-F169-1DA460983B3F}"/>
              </a:ext>
            </a:extLst>
          </p:cNvPr>
          <p:cNvSpPr>
            <a:spLocks noGrp="1"/>
          </p:cNvSpPr>
          <p:nvPr>
            <p:ph type="title"/>
          </p:nvPr>
        </p:nvSpPr>
        <p:spPr>
          <a:xfrm>
            <a:off x="685801" y="685800"/>
            <a:ext cx="9439834" cy="45719"/>
          </a:xfrm>
        </p:spPr>
        <p:txBody>
          <a:bodyPr>
            <a:normAutofit fontScale="90000"/>
          </a:bodyPr>
          <a:lstStyle/>
          <a:p>
            <a:pPr algn="ctr"/>
            <a:r>
              <a:rPr lang="en-IN" dirty="0"/>
              <a:t>PROJECT OVERVIEW</a:t>
            </a:r>
          </a:p>
        </p:txBody>
      </p:sp>
      <p:sp>
        <p:nvSpPr>
          <p:cNvPr id="3" name="TextBox 2">
            <a:extLst>
              <a:ext uri="{FF2B5EF4-FFF2-40B4-BE49-F238E27FC236}">
                <a16:creationId xmlns:a16="http://schemas.microsoft.com/office/drawing/2014/main" xmlns="" id="{A576CC5B-5DB7-54FE-9299-AEEA8828C382}"/>
              </a:ext>
            </a:extLst>
          </p:cNvPr>
          <p:cNvSpPr txBox="1"/>
          <p:nvPr/>
        </p:nvSpPr>
        <p:spPr>
          <a:xfrm>
            <a:off x="685801" y="1506070"/>
            <a:ext cx="10986247" cy="4985980"/>
          </a:xfrm>
          <a:prstGeom prst="rect">
            <a:avLst/>
          </a:prstGeom>
          <a:noFill/>
        </p:spPr>
        <p:txBody>
          <a:bodyPr wrap="square" rtlCol="0">
            <a:spAutoFit/>
          </a:bodyPr>
          <a:lstStyle/>
          <a:p>
            <a:pPr algn="l"/>
            <a:r>
              <a:rPr lang="en-US" sz="2000" i="0" dirty="0">
                <a:solidFill>
                  <a:srgbClr val="242424"/>
                </a:solidFill>
                <a:effectLst/>
                <a:latin typeface="source-serif-pro"/>
              </a:rPr>
              <a:t>Spotify uses a series of different features to classify tracks. I copy/paste the information from the Spotify Webpage.</a:t>
            </a:r>
          </a:p>
          <a:p>
            <a:pPr algn="l">
              <a:buFont typeface="Arial" panose="020B0604020202020204" pitchFamily="34" charset="0"/>
              <a:buChar char="•"/>
            </a:pPr>
            <a:r>
              <a:rPr lang="en-US" sz="2000" b="1" i="0" dirty="0" err="1">
                <a:solidFill>
                  <a:srgbClr val="242424"/>
                </a:solidFill>
                <a:effectLst/>
                <a:latin typeface="source-serif-pro"/>
              </a:rPr>
              <a:t>Acousticness</a:t>
            </a:r>
            <a:r>
              <a:rPr lang="en-US" sz="2000" i="0" dirty="0">
                <a:solidFill>
                  <a:srgbClr val="242424"/>
                </a:solidFill>
                <a:effectLst/>
                <a:latin typeface="source-serif-pro"/>
              </a:rPr>
              <a:t>: A confidence measure from 0.0 to 1.0 of whether the track is acoustic. 1.0 represents high confidence the track is acoustic.</a:t>
            </a:r>
          </a:p>
          <a:p>
            <a:pPr algn="l">
              <a:buFont typeface="Arial" panose="020B0604020202020204" pitchFamily="34" charset="0"/>
              <a:buChar char="•"/>
            </a:pPr>
            <a:r>
              <a:rPr lang="en-US" sz="2000" b="1" i="0" dirty="0">
                <a:solidFill>
                  <a:srgbClr val="242424"/>
                </a:solidFill>
                <a:effectLst/>
                <a:latin typeface="source-serif-pro"/>
              </a:rPr>
              <a:t>Danceability</a:t>
            </a:r>
            <a:r>
              <a:rPr lang="en-US" sz="2000" i="0" dirty="0">
                <a:solidFill>
                  <a:srgbClr val="242424"/>
                </a:solidFill>
                <a:effectLst/>
                <a:latin typeface="source-serif-pro"/>
              </a:rPr>
              <a:t>: Danceability describes how suitable a track is for dancing based on a combination of musical elements including tempo, rhythm stability, beat strength, and overall regularity. A value of 0.0 is least danceable and 1.0 is most danceable.</a:t>
            </a:r>
          </a:p>
          <a:p>
            <a:pPr algn="l">
              <a:buFont typeface="Arial" panose="020B0604020202020204" pitchFamily="34" charset="0"/>
              <a:buChar char="•"/>
            </a:pPr>
            <a:r>
              <a:rPr lang="en-US" sz="2000" b="1" i="0" dirty="0">
                <a:solidFill>
                  <a:srgbClr val="242424"/>
                </a:solidFill>
                <a:effectLst/>
                <a:latin typeface="source-serif-pro"/>
              </a:rPr>
              <a:t>Energy</a:t>
            </a:r>
            <a:r>
              <a:rPr lang="en-US" sz="2000" i="0" dirty="0">
                <a:solidFill>
                  <a:srgbClr val="242424"/>
                </a:solidFill>
                <a:effectLst/>
                <a:latin typeface="source-serif-pro"/>
              </a:rPr>
              <a:t>: Energy is a measure from 0.0 to 1.0 and represents a perceptual measure of intensity and activity. Typically, energetic tracks feel fast, loud, and noisy. For example, death metal has high energy, while a Bach prelude scores low on the scale. Perceptual features contributing to this attribute include dynamic range, perceived loudness, timbre, onset rate, and general entropy.</a:t>
            </a:r>
          </a:p>
          <a:p>
            <a:pPr algn="l">
              <a:buFont typeface="Arial" panose="020B0604020202020204" pitchFamily="34" charset="0"/>
              <a:buChar char="•"/>
            </a:pPr>
            <a:r>
              <a:rPr lang="en-US" sz="2000" b="1" i="0" dirty="0" err="1">
                <a:solidFill>
                  <a:srgbClr val="242424"/>
                </a:solidFill>
                <a:effectLst/>
                <a:latin typeface="source-serif-pro"/>
              </a:rPr>
              <a:t>Instrumentalness</a:t>
            </a:r>
            <a:r>
              <a:rPr lang="en-US" sz="2000" i="0" dirty="0">
                <a:solidFill>
                  <a:srgbClr val="242424"/>
                </a:solidFill>
                <a:effectLst/>
                <a:latin typeface="source-serif-pro"/>
              </a:rPr>
              <a:t>: Predicts whether a track contains no vocals. “Ooh” and “aah” sounds are treated as instrumental in this context. Rap or spoken word tracks are clearly “vocal”. The closer the </a:t>
            </a:r>
            <a:r>
              <a:rPr lang="en-US" sz="2000" i="0" dirty="0" err="1">
                <a:solidFill>
                  <a:srgbClr val="242424"/>
                </a:solidFill>
                <a:effectLst/>
                <a:latin typeface="source-serif-pro"/>
              </a:rPr>
              <a:t>instrumentalness</a:t>
            </a:r>
            <a:r>
              <a:rPr lang="en-US" sz="2000" i="0" dirty="0">
                <a:solidFill>
                  <a:srgbClr val="242424"/>
                </a:solidFill>
                <a:effectLst/>
                <a:latin typeface="source-serif-pro"/>
              </a:rPr>
              <a:t> value is to 1.0, the greater likelihood the track contains no vocal content. Values above 0.5 are intended to represent instrumental tracks, but confidence is higher as the value approaches 1.0.</a:t>
            </a:r>
          </a:p>
          <a:p>
            <a:endParaRPr lang="en-IN" sz="2000" b="1" dirty="0"/>
          </a:p>
        </p:txBody>
      </p:sp>
    </p:spTree>
    <p:extLst>
      <p:ext uri="{BB962C8B-B14F-4D97-AF65-F5344CB8AC3E}">
        <p14:creationId xmlns:p14="http://schemas.microsoft.com/office/powerpoint/2010/main" val="54069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4DDFA9E-8BC9-84B3-35B3-4F0FC3E381D4}"/>
              </a:ext>
            </a:extLst>
          </p:cNvPr>
          <p:cNvSpPr txBox="1"/>
          <p:nvPr/>
        </p:nvSpPr>
        <p:spPr>
          <a:xfrm>
            <a:off x="672353" y="567165"/>
            <a:ext cx="10233211" cy="5940088"/>
          </a:xfrm>
          <a:prstGeom prst="rect">
            <a:avLst/>
          </a:prstGeom>
          <a:noFill/>
        </p:spPr>
        <p:txBody>
          <a:bodyPr wrap="square">
            <a:spAutoFit/>
          </a:bodyPr>
          <a:lstStyle/>
          <a:p>
            <a:pPr algn="l">
              <a:buFont typeface="Arial" panose="020B0604020202020204" pitchFamily="34" charset="0"/>
              <a:buChar char="•"/>
            </a:pPr>
            <a:r>
              <a:rPr lang="en-US" sz="2000" b="1" i="0" dirty="0">
                <a:solidFill>
                  <a:srgbClr val="242424"/>
                </a:solidFill>
                <a:effectLst/>
                <a:latin typeface="source-serif-pro"/>
              </a:rPr>
              <a:t>Liveness: </a:t>
            </a:r>
            <a:r>
              <a:rPr lang="en-US" sz="2000" i="0" dirty="0">
                <a:solidFill>
                  <a:srgbClr val="242424"/>
                </a:solidFill>
                <a:effectLst/>
                <a:latin typeface="source-serif-pro"/>
              </a:rPr>
              <a:t>Detects the presence of an audience in the recording. Higher liveness values represent an increased probability that the track was performed live. A value above 0.8 provides a strong likelihood that the track is live.</a:t>
            </a:r>
          </a:p>
          <a:p>
            <a:pPr algn="l">
              <a:buFont typeface="Arial" panose="020B0604020202020204" pitchFamily="34" charset="0"/>
              <a:buChar char="•"/>
            </a:pPr>
            <a:r>
              <a:rPr lang="en-US" sz="2000" b="1" i="0" dirty="0">
                <a:solidFill>
                  <a:srgbClr val="242424"/>
                </a:solidFill>
                <a:effectLst/>
                <a:latin typeface="source-serif-pro"/>
              </a:rPr>
              <a:t>Loudness:</a:t>
            </a:r>
            <a:r>
              <a:rPr lang="en-US" sz="2000" i="0" dirty="0">
                <a:solidFill>
                  <a:srgbClr val="242424"/>
                </a:solidFill>
                <a:effectLst/>
                <a:latin typeface="source-serif-pro"/>
              </a:rPr>
              <a:t> the overall loudness of a track in decibels (dB). Loudness values are averaged across the entire track and are useful for comparing the relative loudness of tracks. Loudness is the quality of a sound that is the primary psychological correlate of physical strength (amplitude). Values typically range between -60 and 0 db.</a:t>
            </a:r>
          </a:p>
          <a:p>
            <a:pPr algn="l">
              <a:buFont typeface="Arial" panose="020B0604020202020204" pitchFamily="34" charset="0"/>
              <a:buChar char="•"/>
            </a:pPr>
            <a:r>
              <a:rPr lang="en-US" sz="2000" b="1" i="0" dirty="0" err="1">
                <a:solidFill>
                  <a:srgbClr val="242424"/>
                </a:solidFill>
                <a:effectLst/>
                <a:latin typeface="source-serif-pro"/>
              </a:rPr>
              <a:t>Speechiness</a:t>
            </a:r>
            <a:r>
              <a:rPr lang="en-US" sz="2000" b="1" i="0" dirty="0">
                <a:solidFill>
                  <a:srgbClr val="242424"/>
                </a:solidFill>
                <a:effectLst/>
                <a:latin typeface="source-serif-pro"/>
              </a:rPr>
              <a:t>:</a:t>
            </a:r>
            <a:r>
              <a:rPr lang="en-US" sz="2000" i="0" dirty="0">
                <a:solidFill>
                  <a:srgbClr val="242424"/>
                </a:solidFill>
                <a:effectLst/>
                <a:latin typeface="source-serif-pro"/>
              </a:rPr>
              <a:t> </a:t>
            </a:r>
            <a:r>
              <a:rPr lang="en-US" sz="2000" i="0" dirty="0" err="1">
                <a:solidFill>
                  <a:srgbClr val="242424"/>
                </a:solidFill>
                <a:effectLst/>
                <a:latin typeface="source-serif-pro"/>
              </a:rPr>
              <a:t>Speechiness</a:t>
            </a:r>
            <a:r>
              <a:rPr lang="en-US" sz="2000" i="0" dirty="0">
                <a:solidFill>
                  <a:srgbClr val="242424"/>
                </a:solidFill>
                <a:effectLst/>
                <a:latin typeface="source-serif-pro"/>
              </a:rPr>
              <a:t> detects the presence of spoken words in a track. The more exclusively speech-like the recording (e.g. talk show, audiobook, poetry), the closer to 1.0 the attribute value. Values above 0.66 describe tracks that are probably made entirely of spoken words. Values between 0.33 and 0.66 describe tracks that may contain both music and speech, either in sections or layered, including such cases as rap music. Values below 0.33 most likely represent music and other non-speech-like tracks.</a:t>
            </a:r>
          </a:p>
          <a:p>
            <a:pPr algn="l">
              <a:buFont typeface="Arial" panose="020B0604020202020204" pitchFamily="34" charset="0"/>
              <a:buChar char="•"/>
            </a:pPr>
            <a:r>
              <a:rPr lang="en-US" sz="2000" b="1" i="0" dirty="0">
                <a:solidFill>
                  <a:srgbClr val="242424"/>
                </a:solidFill>
                <a:effectLst/>
                <a:latin typeface="source-serif-pro"/>
              </a:rPr>
              <a:t>Valence: </a:t>
            </a:r>
            <a:r>
              <a:rPr lang="en-US" sz="2000" i="0" dirty="0">
                <a:solidFill>
                  <a:srgbClr val="242424"/>
                </a:solidFill>
                <a:effectLst/>
                <a:latin typeface="source-serif-pro"/>
              </a:rPr>
              <a:t>A measure from 0.0 to 1.0 describing the musical positiveness conveyed by a track. Tracks with high valence sound more positive (e.g. happy, cheerful, euphoric), while tracks with low valence sound more negative (e.g. sad, depressed, angry).</a:t>
            </a:r>
          </a:p>
          <a:p>
            <a:pPr algn="l">
              <a:buFont typeface="Arial" panose="020B0604020202020204" pitchFamily="34" charset="0"/>
              <a:buChar char="•"/>
            </a:pPr>
            <a:r>
              <a:rPr lang="en-US" sz="2000" b="1" i="0" dirty="0">
                <a:solidFill>
                  <a:srgbClr val="242424"/>
                </a:solidFill>
                <a:effectLst/>
                <a:latin typeface="source-serif-pro"/>
              </a:rPr>
              <a:t>Tempo:</a:t>
            </a:r>
            <a:r>
              <a:rPr lang="en-US" sz="2000" i="0" dirty="0">
                <a:solidFill>
                  <a:srgbClr val="242424"/>
                </a:solidFill>
                <a:effectLst/>
                <a:latin typeface="source-serif-pro"/>
              </a:rPr>
              <a:t> The overall estimated tempo of a track in beats per minute (BPM). In musical terminology, the tempo is the speed or pace of a given piece and derives directly from the average beat duration.</a:t>
            </a:r>
          </a:p>
        </p:txBody>
      </p:sp>
    </p:spTree>
    <p:extLst>
      <p:ext uri="{BB962C8B-B14F-4D97-AF65-F5344CB8AC3E}">
        <p14:creationId xmlns:p14="http://schemas.microsoft.com/office/powerpoint/2010/main" val="1489330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24A754-1332-2774-48F2-A24277CD6092}"/>
              </a:ext>
            </a:extLst>
          </p:cNvPr>
          <p:cNvSpPr>
            <a:spLocks noGrp="1"/>
          </p:cNvSpPr>
          <p:nvPr>
            <p:ph type="title"/>
          </p:nvPr>
        </p:nvSpPr>
        <p:spPr>
          <a:xfrm>
            <a:off x="201705" y="226032"/>
            <a:ext cx="10396882" cy="1151965"/>
          </a:xfrm>
        </p:spPr>
        <p:txBody>
          <a:bodyPr>
            <a:normAutofit/>
          </a:bodyPr>
          <a:lstStyle/>
          <a:p>
            <a:pPr algn="ctr"/>
            <a:r>
              <a:rPr lang="en-IN" sz="4400" b="1" dirty="0"/>
              <a:t> PROPOSED SOLUTION</a:t>
            </a:r>
          </a:p>
        </p:txBody>
      </p:sp>
      <p:sp>
        <p:nvSpPr>
          <p:cNvPr id="4" name="TextBox 3">
            <a:extLst>
              <a:ext uri="{FF2B5EF4-FFF2-40B4-BE49-F238E27FC236}">
                <a16:creationId xmlns:a16="http://schemas.microsoft.com/office/drawing/2014/main" xmlns="" id="{2CB748EC-6366-DF6E-3DE3-F82938B32CE5}"/>
              </a:ext>
            </a:extLst>
          </p:cNvPr>
          <p:cNvSpPr txBox="1"/>
          <p:nvPr/>
        </p:nvSpPr>
        <p:spPr>
          <a:xfrm>
            <a:off x="201705" y="1205753"/>
            <a:ext cx="10703859" cy="707886"/>
          </a:xfrm>
          <a:prstGeom prst="rect">
            <a:avLst/>
          </a:prstGeom>
          <a:noFill/>
        </p:spPr>
        <p:txBody>
          <a:bodyPr wrap="square">
            <a:spAutoFit/>
          </a:bodyPr>
          <a:lstStyle/>
          <a:p>
            <a:pPr algn="ctr"/>
            <a:r>
              <a:rPr lang="en-US" sz="4000" b="1" i="0" dirty="0">
                <a:solidFill>
                  <a:schemeClr val="tx2"/>
                </a:solidFill>
                <a:effectLst/>
                <a:latin typeface="sohne"/>
              </a:rPr>
              <a:t>1.Explaining and </a:t>
            </a:r>
            <a:r>
              <a:rPr lang="en-US" sz="4000" b="1" i="0" dirty="0" err="1">
                <a:solidFill>
                  <a:schemeClr val="tx2"/>
                </a:solidFill>
                <a:effectLst/>
                <a:latin typeface="sohne"/>
              </a:rPr>
              <a:t>Analysing</a:t>
            </a:r>
            <a:r>
              <a:rPr lang="en-US" sz="4000" b="1" i="0" dirty="0">
                <a:solidFill>
                  <a:schemeClr val="tx2"/>
                </a:solidFill>
                <a:effectLst/>
                <a:latin typeface="sohne"/>
              </a:rPr>
              <a:t> the Data</a:t>
            </a:r>
          </a:p>
        </p:txBody>
      </p:sp>
      <p:sp>
        <p:nvSpPr>
          <p:cNvPr id="6" name="TextBox 5">
            <a:extLst>
              <a:ext uri="{FF2B5EF4-FFF2-40B4-BE49-F238E27FC236}">
                <a16:creationId xmlns:a16="http://schemas.microsoft.com/office/drawing/2014/main" xmlns="" id="{416E747C-4C80-8047-BC22-A7B66DA722D1}"/>
              </a:ext>
            </a:extLst>
          </p:cNvPr>
          <p:cNvSpPr txBox="1"/>
          <p:nvPr/>
        </p:nvSpPr>
        <p:spPr>
          <a:xfrm>
            <a:off x="416858" y="1967426"/>
            <a:ext cx="10488705" cy="7171194"/>
          </a:xfrm>
          <a:prstGeom prst="rect">
            <a:avLst/>
          </a:prstGeom>
          <a:noFill/>
        </p:spPr>
        <p:txBody>
          <a:bodyPr wrap="square">
            <a:spAutoFit/>
          </a:bodyPr>
          <a:lstStyle/>
          <a:p>
            <a:pPr algn="l"/>
            <a:r>
              <a:rPr lang="en-US" sz="2000" b="0" i="0" dirty="0">
                <a:solidFill>
                  <a:srgbClr val="242424"/>
                </a:solidFill>
                <a:effectLst/>
                <a:latin typeface="source-serif-pro"/>
              </a:rPr>
              <a:t>To obtain the data I had to create a series of functions using the </a:t>
            </a:r>
            <a:r>
              <a:rPr lang="en-US" sz="2000" b="0" i="0" dirty="0" err="1">
                <a:solidFill>
                  <a:srgbClr val="242424"/>
                </a:solidFill>
                <a:effectLst/>
                <a:latin typeface="source-serif-pro"/>
              </a:rPr>
              <a:t>Spotipy</a:t>
            </a:r>
            <a:r>
              <a:rPr lang="en-US" sz="2000" b="0" i="0" dirty="0">
                <a:solidFill>
                  <a:srgbClr val="242424"/>
                </a:solidFill>
                <a:effectLst/>
                <a:latin typeface="source-serif-pro"/>
              </a:rPr>
              <a:t> Library. This library helps to automate the Spotify services downloading more technical information (explaining above) about playlists, songs, artist music, etc. For the main purpose of this article, I’ll not mention how I obtained the data, but I’ll explain what the data consists of.</a:t>
            </a:r>
          </a:p>
          <a:p>
            <a:pPr algn="l"/>
            <a:endParaRPr lang="en-US" sz="2000" b="0" i="0" dirty="0">
              <a:solidFill>
                <a:srgbClr val="242424"/>
              </a:solidFill>
              <a:effectLst/>
              <a:latin typeface="source-serif-pro"/>
            </a:endParaRPr>
          </a:p>
          <a:p>
            <a:pPr algn="l"/>
            <a:r>
              <a:rPr lang="en-US" sz="2000" b="0" i="0" dirty="0">
                <a:solidFill>
                  <a:srgbClr val="242424"/>
                </a:solidFill>
                <a:effectLst/>
                <a:latin typeface="source-serif-pro"/>
              </a:rPr>
              <a:t>As you may know, Classification problems use labeled data, so I had to create these labels. I decided to create 4 categories to label the tracks, these categories are “</a:t>
            </a:r>
            <a:r>
              <a:rPr lang="en-US" sz="2000" b="1" i="0" dirty="0">
                <a:solidFill>
                  <a:srgbClr val="242424"/>
                </a:solidFill>
                <a:effectLst/>
                <a:latin typeface="source-serif-pro"/>
              </a:rPr>
              <a:t>Energetic</a:t>
            </a:r>
            <a:r>
              <a:rPr lang="en-US" sz="2000" b="0" i="0" dirty="0">
                <a:solidFill>
                  <a:srgbClr val="242424"/>
                </a:solidFill>
                <a:effectLst/>
                <a:latin typeface="source-serif-pro"/>
              </a:rPr>
              <a:t>”, ”</a:t>
            </a:r>
            <a:r>
              <a:rPr lang="en-US" sz="2000" b="1" i="0" dirty="0">
                <a:solidFill>
                  <a:srgbClr val="242424"/>
                </a:solidFill>
                <a:effectLst/>
                <a:latin typeface="source-serif-pro"/>
              </a:rPr>
              <a:t>Calm</a:t>
            </a:r>
            <a:r>
              <a:rPr lang="en-US" sz="2000" b="0" i="0" dirty="0">
                <a:solidFill>
                  <a:srgbClr val="242424"/>
                </a:solidFill>
                <a:effectLst/>
                <a:latin typeface="source-serif-pro"/>
              </a:rPr>
              <a:t>”, “</a:t>
            </a:r>
            <a:r>
              <a:rPr lang="en-US" sz="2000" b="1" i="0" dirty="0">
                <a:solidFill>
                  <a:srgbClr val="242424"/>
                </a:solidFill>
                <a:effectLst/>
                <a:latin typeface="source-serif-pro"/>
              </a:rPr>
              <a:t>Happy</a:t>
            </a:r>
            <a:r>
              <a:rPr lang="en-US" sz="2000" b="0" i="0" dirty="0">
                <a:solidFill>
                  <a:srgbClr val="242424"/>
                </a:solidFill>
                <a:effectLst/>
                <a:latin typeface="source-serif-pro"/>
              </a:rPr>
              <a:t>” and “</a:t>
            </a:r>
            <a:r>
              <a:rPr lang="en-US" sz="2000" b="1" i="0" dirty="0">
                <a:solidFill>
                  <a:srgbClr val="242424"/>
                </a:solidFill>
                <a:effectLst/>
                <a:latin typeface="source-serif-pro"/>
              </a:rPr>
              <a:t>Sad</a:t>
            </a:r>
            <a:r>
              <a:rPr lang="en-US" sz="2000" b="0" i="0" dirty="0">
                <a:solidFill>
                  <a:srgbClr val="242424"/>
                </a:solidFill>
                <a:effectLst/>
                <a:latin typeface="source-serif-pro"/>
              </a:rPr>
              <a:t>”. I choose these categories based on the following article, who explains what is the best way of classifying music by mood.</a:t>
            </a:r>
          </a:p>
          <a:p>
            <a:pPr algn="l"/>
            <a:r>
              <a:rPr lang="en-US" sz="2000" b="0" i="0" dirty="0">
                <a:solidFill>
                  <a:srgbClr val="242424"/>
                </a:solidFill>
                <a:effectLst/>
                <a:latin typeface="source-serif-pro"/>
              </a:rPr>
              <a:t>Then I searched on Spotify some playlists with different music tracks based on these 4 labels (200 tracks per label) and finally, I concatenated all these tracks into the main data frame labeled by each mood. </a:t>
            </a:r>
          </a:p>
          <a:p>
            <a:pPr algn="l"/>
            <a:endParaRPr lang="en-US" sz="2000" dirty="0">
              <a:solidFill>
                <a:srgbClr val="242424"/>
              </a:solidFill>
              <a:latin typeface="source-serif-pro"/>
            </a:endParaRPr>
          </a:p>
          <a:p>
            <a:pPr algn="l"/>
            <a:endParaRPr lang="en-US" sz="2000" dirty="0">
              <a:solidFill>
                <a:srgbClr val="242424"/>
              </a:solidFill>
              <a:latin typeface="source-serif-pro"/>
            </a:endParaRPr>
          </a:p>
          <a:p>
            <a:pPr algn="l"/>
            <a:endParaRPr lang="en-US" dirty="0">
              <a:solidFill>
                <a:srgbClr val="242424"/>
              </a:solidFill>
              <a:latin typeface="source-serif-pro"/>
            </a:endParaRPr>
          </a:p>
          <a:p>
            <a:pPr algn="l"/>
            <a:endParaRPr lang="en-US" dirty="0">
              <a:solidFill>
                <a:srgbClr val="242424"/>
              </a:solidFill>
              <a:latin typeface="source-serif-pro"/>
            </a:endParaRPr>
          </a:p>
          <a:p>
            <a:pPr algn="l"/>
            <a:endParaRPr lang="en-US" dirty="0">
              <a:solidFill>
                <a:srgbClr val="242424"/>
              </a:solidFill>
              <a:latin typeface="source-serif-pro"/>
            </a:endParaRPr>
          </a:p>
          <a:p>
            <a:pPr algn="l"/>
            <a:endParaRPr lang="en-US" dirty="0">
              <a:solidFill>
                <a:srgbClr val="242424"/>
              </a:solidFill>
              <a:latin typeface="source-serif-pro"/>
            </a:endParaRPr>
          </a:p>
          <a:p>
            <a:pPr algn="l"/>
            <a:endParaRPr lang="en-US" dirty="0">
              <a:solidFill>
                <a:srgbClr val="242424"/>
              </a:solidFill>
              <a:latin typeface="source-serif-pro"/>
            </a:endParaRPr>
          </a:p>
          <a:p>
            <a:pPr algn="l"/>
            <a:endParaRPr lang="en-US" dirty="0">
              <a:solidFill>
                <a:srgbClr val="242424"/>
              </a:solidFill>
              <a:latin typeface="source-serif-pro"/>
            </a:endParaRPr>
          </a:p>
          <a:p>
            <a:pPr algn="l"/>
            <a:endParaRPr lang="en-US" dirty="0">
              <a:solidFill>
                <a:srgbClr val="242424"/>
              </a:solidFill>
              <a:latin typeface="source-serif-pro"/>
            </a:endParaRPr>
          </a:p>
          <a:p>
            <a:pPr algn="l"/>
            <a:endParaRPr lang="en-US" dirty="0">
              <a:solidFill>
                <a:srgbClr val="242424"/>
              </a:solidFill>
              <a:latin typeface="source-serif-pro"/>
            </a:endParaRPr>
          </a:p>
          <a:p>
            <a:pPr algn="l"/>
            <a:endParaRPr lang="en-US" dirty="0">
              <a:solidFill>
                <a:srgbClr val="242424"/>
              </a:solidFill>
              <a:latin typeface="source-serif-pro"/>
            </a:endParaRPr>
          </a:p>
          <a:p>
            <a:pPr algn="l"/>
            <a:endParaRPr lang="en-US" b="0" i="0" dirty="0">
              <a:solidFill>
                <a:srgbClr val="242424"/>
              </a:solidFill>
              <a:effectLst/>
              <a:latin typeface="source-serif-pro"/>
            </a:endParaRPr>
          </a:p>
        </p:txBody>
      </p:sp>
    </p:spTree>
    <p:extLst>
      <p:ext uri="{BB962C8B-B14F-4D97-AF65-F5344CB8AC3E}">
        <p14:creationId xmlns:p14="http://schemas.microsoft.com/office/powerpoint/2010/main" val="595653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01AB7F-2582-E12F-B7B4-FE895FDF46F8}"/>
              </a:ext>
            </a:extLst>
          </p:cNvPr>
          <p:cNvSpPr txBox="1"/>
          <p:nvPr/>
        </p:nvSpPr>
        <p:spPr>
          <a:xfrm>
            <a:off x="1021976" y="632012"/>
            <a:ext cx="8105215" cy="2554545"/>
          </a:xfrm>
          <a:prstGeom prst="rect">
            <a:avLst/>
          </a:prstGeom>
          <a:noFill/>
        </p:spPr>
        <p:txBody>
          <a:bodyPr wrap="square">
            <a:spAutoFit/>
          </a:bodyPr>
          <a:lstStyle/>
          <a:p>
            <a:pPr algn="l"/>
            <a:r>
              <a:rPr lang="en-US" sz="2000" b="0" i="0" dirty="0">
                <a:solidFill>
                  <a:srgbClr val="242424"/>
                </a:solidFill>
                <a:effectLst/>
                <a:latin typeface="source-serif-pro"/>
              </a:rPr>
              <a:t>The main data have </a:t>
            </a:r>
            <a:r>
              <a:rPr lang="en-US" sz="2000" b="1" i="0" dirty="0">
                <a:solidFill>
                  <a:srgbClr val="242424"/>
                </a:solidFill>
                <a:effectLst/>
                <a:latin typeface="source-serif-pro"/>
              </a:rPr>
              <a:t>800 rows</a:t>
            </a:r>
            <a:r>
              <a:rPr lang="en-US" sz="2000" b="0" i="0" dirty="0">
                <a:solidFill>
                  <a:srgbClr val="242424"/>
                </a:solidFill>
                <a:effectLst/>
                <a:latin typeface="source-serif-pro"/>
              </a:rPr>
              <a:t> and </a:t>
            </a:r>
            <a:r>
              <a:rPr lang="en-US" sz="2000" b="1" i="0" dirty="0">
                <a:solidFill>
                  <a:srgbClr val="242424"/>
                </a:solidFill>
                <a:effectLst/>
                <a:latin typeface="source-serif-pro"/>
              </a:rPr>
              <a:t>18 columns</a:t>
            </a:r>
            <a:r>
              <a:rPr lang="en-US" sz="2000" b="0" i="0" dirty="0">
                <a:solidFill>
                  <a:srgbClr val="242424"/>
                </a:solidFill>
                <a:effectLst/>
                <a:latin typeface="source-serif-pro"/>
              </a:rPr>
              <a:t>, but for information reduction purposes I decided to use the features of </a:t>
            </a:r>
            <a:r>
              <a:rPr lang="en-US" sz="2000" b="1" i="0" dirty="0">
                <a:solidFill>
                  <a:srgbClr val="242424"/>
                </a:solidFill>
                <a:effectLst/>
                <a:latin typeface="source-serif-pro"/>
              </a:rPr>
              <a:t>Length</a:t>
            </a:r>
            <a:r>
              <a:rPr lang="en-US" sz="2000" b="0" i="0" dirty="0">
                <a:solidFill>
                  <a:srgbClr val="242424"/>
                </a:solidFill>
                <a:effectLst/>
                <a:latin typeface="source-serif-pro"/>
              </a:rPr>
              <a:t>,</a:t>
            </a:r>
            <a:r>
              <a:rPr lang="en-US" sz="2000" b="1" i="0" dirty="0">
                <a:solidFill>
                  <a:srgbClr val="242424"/>
                </a:solidFill>
                <a:effectLst/>
                <a:latin typeface="source-serif-pro"/>
              </a:rPr>
              <a:t> Danceability</a:t>
            </a:r>
            <a:r>
              <a:rPr lang="en-US" sz="2000" b="0" i="0" dirty="0">
                <a:solidFill>
                  <a:srgbClr val="242424"/>
                </a:solidFill>
                <a:effectLst/>
                <a:latin typeface="source-serif-pro"/>
              </a:rPr>
              <a:t>, </a:t>
            </a:r>
            <a:r>
              <a:rPr lang="en-US" sz="2000" b="1" i="0" dirty="0" err="1">
                <a:solidFill>
                  <a:srgbClr val="242424"/>
                </a:solidFill>
                <a:effectLst/>
                <a:latin typeface="source-serif-pro"/>
              </a:rPr>
              <a:t>Acousticness</a:t>
            </a:r>
            <a:r>
              <a:rPr lang="en-US" sz="2000" b="0" i="0" dirty="0">
                <a:solidFill>
                  <a:srgbClr val="242424"/>
                </a:solidFill>
                <a:effectLst/>
                <a:latin typeface="source-serif-pro"/>
              </a:rPr>
              <a:t>, </a:t>
            </a:r>
            <a:r>
              <a:rPr lang="en-US" sz="2000" b="1" i="0" dirty="0">
                <a:solidFill>
                  <a:srgbClr val="242424"/>
                </a:solidFill>
                <a:effectLst/>
                <a:latin typeface="source-serif-pro"/>
              </a:rPr>
              <a:t>Energy</a:t>
            </a:r>
            <a:r>
              <a:rPr lang="en-US" sz="2000" b="0" i="0" dirty="0">
                <a:solidFill>
                  <a:srgbClr val="242424"/>
                </a:solidFill>
                <a:effectLst/>
                <a:latin typeface="source-serif-pro"/>
              </a:rPr>
              <a:t>, </a:t>
            </a:r>
            <a:r>
              <a:rPr lang="en-US" sz="2000" b="0" i="0" dirty="0" err="1">
                <a:solidFill>
                  <a:srgbClr val="242424"/>
                </a:solidFill>
                <a:effectLst/>
                <a:latin typeface="source-serif-pro"/>
              </a:rPr>
              <a:t>I</a:t>
            </a:r>
            <a:r>
              <a:rPr lang="en-US" sz="2000" b="1" i="0" dirty="0" err="1">
                <a:solidFill>
                  <a:srgbClr val="242424"/>
                </a:solidFill>
                <a:effectLst/>
                <a:latin typeface="source-serif-pro"/>
              </a:rPr>
              <a:t>nstrumentalness</a:t>
            </a:r>
            <a:r>
              <a:rPr lang="en-US" sz="2000" b="0" i="0" dirty="0">
                <a:solidFill>
                  <a:srgbClr val="242424"/>
                </a:solidFill>
                <a:effectLst/>
                <a:latin typeface="source-serif-pro"/>
              </a:rPr>
              <a:t>, </a:t>
            </a:r>
            <a:r>
              <a:rPr lang="en-US" sz="2000" b="1" i="0" dirty="0">
                <a:solidFill>
                  <a:srgbClr val="242424"/>
                </a:solidFill>
                <a:effectLst/>
                <a:latin typeface="source-serif-pro"/>
              </a:rPr>
              <a:t>Liveness</a:t>
            </a:r>
            <a:r>
              <a:rPr lang="en-US" sz="2000" b="0" i="0" dirty="0">
                <a:solidFill>
                  <a:srgbClr val="242424"/>
                </a:solidFill>
                <a:effectLst/>
                <a:latin typeface="source-serif-pro"/>
              </a:rPr>
              <a:t>, </a:t>
            </a:r>
            <a:r>
              <a:rPr lang="en-US" sz="2000" b="1" i="0" dirty="0">
                <a:solidFill>
                  <a:srgbClr val="242424"/>
                </a:solidFill>
                <a:effectLst/>
                <a:latin typeface="source-serif-pro"/>
              </a:rPr>
              <a:t>Valence</a:t>
            </a:r>
            <a:r>
              <a:rPr lang="en-US" sz="2000" b="0" i="0" dirty="0">
                <a:solidFill>
                  <a:srgbClr val="242424"/>
                </a:solidFill>
                <a:effectLst/>
                <a:latin typeface="source-serif-pro"/>
              </a:rPr>
              <a:t>, </a:t>
            </a:r>
            <a:r>
              <a:rPr lang="en-US" sz="2000" b="1" i="0" dirty="0">
                <a:solidFill>
                  <a:srgbClr val="242424"/>
                </a:solidFill>
                <a:effectLst/>
                <a:latin typeface="source-serif-pro"/>
              </a:rPr>
              <a:t>Loudness</a:t>
            </a:r>
            <a:r>
              <a:rPr lang="en-US" sz="2000" b="0" i="0" dirty="0">
                <a:solidFill>
                  <a:srgbClr val="242424"/>
                </a:solidFill>
                <a:effectLst/>
                <a:latin typeface="source-serif-pro"/>
              </a:rPr>
              <a:t>, </a:t>
            </a:r>
            <a:r>
              <a:rPr lang="en-US" sz="2000" b="1" i="0" dirty="0" err="1">
                <a:solidFill>
                  <a:srgbClr val="242424"/>
                </a:solidFill>
                <a:effectLst/>
                <a:latin typeface="source-serif-pro"/>
              </a:rPr>
              <a:t>Speechiness</a:t>
            </a:r>
            <a:r>
              <a:rPr lang="en-US" sz="2000" b="0" i="0" dirty="0">
                <a:solidFill>
                  <a:srgbClr val="242424"/>
                </a:solidFill>
                <a:effectLst/>
                <a:latin typeface="source-serif-pro"/>
              </a:rPr>
              <a:t> and </a:t>
            </a:r>
            <a:r>
              <a:rPr lang="en-US" sz="2000" b="1" i="0" dirty="0">
                <a:solidFill>
                  <a:srgbClr val="242424"/>
                </a:solidFill>
                <a:effectLst/>
                <a:latin typeface="source-serif-pro"/>
              </a:rPr>
              <a:t>Tempo</a:t>
            </a:r>
            <a:r>
              <a:rPr lang="en-US" sz="2000" b="0" i="0" dirty="0">
                <a:solidFill>
                  <a:srgbClr val="242424"/>
                </a:solidFill>
                <a:effectLst/>
                <a:latin typeface="source-serif-pro"/>
              </a:rPr>
              <a:t> because they have more influence to classify the tracks.</a:t>
            </a:r>
          </a:p>
          <a:p>
            <a:pPr algn="l"/>
            <a:endParaRPr lang="en-US" sz="2000" b="0" i="0" dirty="0">
              <a:solidFill>
                <a:srgbClr val="242424"/>
              </a:solidFill>
              <a:effectLst/>
              <a:latin typeface="source-serif-pro"/>
            </a:endParaRPr>
          </a:p>
          <a:p>
            <a:pPr algn="l"/>
            <a:r>
              <a:rPr lang="en-US" sz="2000" b="0" i="0" dirty="0">
                <a:solidFill>
                  <a:srgbClr val="242424"/>
                </a:solidFill>
                <a:effectLst/>
                <a:latin typeface="source-serif-pro"/>
              </a:rPr>
              <a:t>I grouped the data frame by labels calculating the mean of the tracks’ features. I obtained the following result:</a:t>
            </a:r>
          </a:p>
        </p:txBody>
      </p:sp>
      <p:pic>
        <p:nvPicPr>
          <p:cNvPr id="6" name="Picture 5">
            <a:extLst>
              <a:ext uri="{FF2B5EF4-FFF2-40B4-BE49-F238E27FC236}">
                <a16:creationId xmlns:a16="http://schemas.microsoft.com/office/drawing/2014/main" xmlns="" id="{A254A289-2B1E-CBEE-AF1B-60CD5CB19BB1}"/>
              </a:ext>
            </a:extLst>
          </p:cNvPr>
          <p:cNvPicPr>
            <a:picLocks noChangeAspect="1"/>
          </p:cNvPicPr>
          <p:nvPr/>
        </p:nvPicPr>
        <p:blipFill>
          <a:blip r:embed="rId2"/>
          <a:stretch>
            <a:fillRect/>
          </a:stretch>
        </p:blipFill>
        <p:spPr>
          <a:xfrm>
            <a:off x="1021976" y="3671444"/>
            <a:ext cx="10613155" cy="1531327"/>
          </a:xfrm>
          <a:prstGeom prst="rect">
            <a:avLst/>
          </a:prstGeom>
        </p:spPr>
      </p:pic>
    </p:spTree>
    <p:extLst>
      <p:ext uri="{BB962C8B-B14F-4D97-AF65-F5344CB8AC3E}">
        <p14:creationId xmlns:p14="http://schemas.microsoft.com/office/powerpoint/2010/main" val="3303261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9B9AAD4-AA56-987C-FFD8-D1F2B8A955CF}"/>
              </a:ext>
            </a:extLst>
          </p:cNvPr>
          <p:cNvSpPr txBox="1"/>
          <p:nvPr/>
        </p:nvSpPr>
        <p:spPr>
          <a:xfrm>
            <a:off x="514349" y="584538"/>
            <a:ext cx="11103909" cy="3631763"/>
          </a:xfrm>
          <a:prstGeom prst="rect">
            <a:avLst/>
          </a:prstGeom>
          <a:noFill/>
        </p:spPr>
        <p:txBody>
          <a:bodyPr wrap="square">
            <a:spAutoFit/>
          </a:bodyPr>
          <a:lstStyle/>
          <a:p>
            <a:pPr algn="ctr"/>
            <a:r>
              <a:rPr lang="en-US" sz="4000" b="1" dirty="0">
                <a:solidFill>
                  <a:schemeClr val="tx2"/>
                </a:solidFill>
              </a:rPr>
              <a:t>2. Building the Model</a:t>
            </a:r>
            <a:r>
              <a:rPr lang="en-US" sz="3200" dirty="0">
                <a:solidFill>
                  <a:schemeClr val="tx2"/>
                </a:solidFill>
              </a:rPr>
              <a:t>:</a:t>
            </a:r>
          </a:p>
          <a:p>
            <a:pPr algn="l"/>
            <a:endParaRPr lang="en-US" b="0" i="0" dirty="0">
              <a:solidFill>
                <a:srgbClr val="242424"/>
              </a:solidFill>
              <a:effectLst/>
              <a:latin typeface="source-serif-pro"/>
            </a:endParaRPr>
          </a:p>
          <a:p>
            <a:pPr algn="l"/>
            <a:r>
              <a:rPr lang="en-US" sz="2000" b="0" i="0" dirty="0">
                <a:solidFill>
                  <a:srgbClr val="242424"/>
                </a:solidFill>
                <a:effectLst/>
                <a:latin typeface="source-serif-pro"/>
              </a:rPr>
              <a:t>To normalize the features I used </a:t>
            </a:r>
            <a:r>
              <a:rPr lang="en-US" sz="2000" b="1" i="0" dirty="0" err="1">
                <a:solidFill>
                  <a:srgbClr val="242424"/>
                </a:solidFill>
                <a:effectLst/>
                <a:latin typeface="source-serif-pro"/>
              </a:rPr>
              <a:t>MinMaxScaler</a:t>
            </a:r>
            <a:r>
              <a:rPr lang="en-US" sz="2000" b="1" i="0" dirty="0">
                <a:solidFill>
                  <a:srgbClr val="242424"/>
                </a:solidFill>
                <a:effectLst/>
                <a:latin typeface="source-serif-pro"/>
              </a:rPr>
              <a:t> </a:t>
            </a:r>
            <a:r>
              <a:rPr lang="en-US" sz="2000" b="0" i="0" dirty="0">
                <a:solidFill>
                  <a:srgbClr val="242424"/>
                </a:solidFill>
                <a:effectLst/>
                <a:latin typeface="source-serif-pro"/>
              </a:rPr>
              <a:t>to scale the values between a range of [0,1] and preserving the shape of the original distribution. I also encoded the 4 labels because Neural Networks uses numerical values to train and test. Finally, I split the data by </a:t>
            </a:r>
            <a:r>
              <a:rPr lang="en-US" sz="2000" b="1" i="0" dirty="0">
                <a:solidFill>
                  <a:srgbClr val="242424"/>
                </a:solidFill>
                <a:effectLst/>
                <a:latin typeface="source-serif-pro"/>
              </a:rPr>
              <a:t>80% for training</a:t>
            </a:r>
            <a:r>
              <a:rPr lang="en-US" sz="2000" b="0" i="0" dirty="0">
                <a:solidFill>
                  <a:srgbClr val="242424"/>
                </a:solidFill>
                <a:effectLst/>
                <a:latin typeface="source-serif-pro"/>
              </a:rPr>
              <a:t> and </a:t>
            </a:r>
            <a:r>
              <a:rPr lang="en-US" sz="2000" b="1" i="0" dirty="0">
                <a:solidFill>
                  <a:srgbClr val="242424"/>
                </a:solidFill>
                <a:effectLst/>
                <a:latin typeface="source-serif-pro"/>
              </a:rPr>
              <a:t>20% for testing</a:t>
            </a:r>
            <a:r>
              <a:rPr lang="en-US" sz="2000" b="0" i="0" dirty="0">
                <a:solidFill>
                  <a:srgbClr val="242424"/>
                </a:solidFill>
                <a:effectLst/>
                <a:latin typeface="source-serif-pro"/>
              </a:rPr>
              <a:t>.</a:t>
            </a:r>
          </a:p>
          <a:p>
            <a:pPr algn="l"/>
            <a:endParaRPr lang="en-US" sz="2000" b="0" i="0" dirty="0">
              <a:solidFill>
                <a:srgbClr val="242424"/>
              </a:solidFill>
              <a:effectLst/>
              <a:latin typeface="source-serif-pro"/>
            </a:endParaRPr>
          </a:p>
          <a:p>
            <a:pPr algn="l"/>
            <a:r>
              <a:rPr lang="en-US" sz="2000" b="0" i="0" dirty="0">
                <a:solidFill>
                  <a:srgbClr val="242424"/>
                </a:solidFill>
                <a:effectLst/>
                <a:latin typeface="source-serif-pro"/>
              </a:rPr>
              <a:t>The labels are encoded as follows:</a:t>
            </a:r>
          </a:p>
          <a:p>
            <a:r>
              <a:rPr lang="en-US" dirty="0"/>
              <a:t/>
            </a:r>
            <a:br>
              <a:rPr lang="en-US" dirty="0"/>
            </a:br>
            <a:endParaRPr lang="en-US" b="0" i="0" dirty="0">
              <a:solidFill>
                <a:srgbClr val="242424"/>
              </a:solidFill>
              <a:effectLst/>
              <a:latin typeface="source-serif-pro"/>
            </a:endParaRPr>
          </a:p>
          <a:p>
            <a:pPr algn="l"/>
            <a:endParaRPr lang="en-US" b="0" i="0" dirty="0">
              <a:solidFill>
                <a:srgbClr val="242424"/>
              </a:solidFill>
              <a:effectLst/>
              <a:latin typeface="source-serif-pro"/>
            </a:endParaRPr>
          </a:p>
          <a:p>
            <a:pPr algn="l"/>
            <a:endParaRPr lang="en-US" b="0" i="0" dirty="0">
              <a:solidFill>
                <a:srgbClr val="242424"/>
              </a:solidFill>
              <a:effectLst/>
              <a:latin typeface="source-serif-pro"/>
            </a:endParaRPr>
          </a:p>
        </p:txBody>
      </p:sp>
      <p:sp>
        <p:nvSpPr>
          <p:cNvPr id="9" name="AutoShape 6">
            <a:extLst>
              <a:ext uri="{FF2B5EF4-FFF2-40B4-BE49-F238E27FC236}">
                <a16:creationId xmlns:a16="http://schemas.microsoft.com/office/drawing/2014/main" xmlns="" id="{80889A6B-6105-37DA-69E1-7833B0C74ADD}"/>
              </a:ext>
            </a:extLst>
          </p:cNvPr>
          <p:cNvSpPr>
            <a:spLocks noChangeAspect="1" noChangeArrowheads="1"/>
          </p:cNvSpPr>
          <p:nvPr/>
        </p:nvSpPr>
        <p:spPr bwMode="auto">
          <a:xfrm>
            <a:off x="127000" y="-503238"/>
            <a:ext cx="1600200" cy="12858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 name="Picture 10">
            <a:extLst>
              <a:ext uri="{FF2B5EF4-FFF2-40B4-BE49-F238E27FC236}">
                <a16:creationId xmlns:a16="http://schemas.microsoft.com/office/drawing/2014/main" xmlns="" id="{11CB1F03-1681-FE15-2D6F-16E61FB3EB9C}"/>
              </a:ext>
            </a:extLst>
          </p:cNvPr>
          <p:cNvPicPr>
            <a:picLocks noChangeAspect="1"/>
          </p:cNvPicPr>
          <p:nvPr/>
        </p:nvPicPr>
        <p:blipFill>
          <a:blip r:embed="rId2"/>
          <a:stretch>
            <a:fillRect/>
          </a:stretch>
        </p:blipFill>
        <p:spPr>
          <a:xfrm>
            <a:off x="3711521" y="3428999"/>
            <a:ext cx="2837197" cy="2279891"/>
          </a:xfrm>
          <a:prstGeom prst="rect">
            <a:avLst/>
          </a:prstGeom>
        </p:spPr>
      </p:pic>
    </p:spTree>
    <p:extLst>
      <p:ext uri="{BB962C8B-B14F-4D97-AF65-F5344CB8AC3E}">
        <p14:creationId xmlns:p14="http://schemas.microsoft.com/office/powerpoint/2010/main" val="4034564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DDFDF1-0909-0249-2841-0E918173A44B}"/>
              </a:ext>
            </a:extLst>
          </p:cNvPr>
          <p:cNvSpPr>
            <a:spLocks noGrp="1"/>
          </p:cNvSpPr>
          <p:nvPr>
            <p:ph type="title"/>
          </p:nvPr>
        </p:nvSpPr>
        <p:spPr>
          <a:xfrm>
            <a:off x="1059960" y="529980"/>
            <a:ext cx="8911687" cy="1280890"/>
          </a:xfrm>
        </p:spPr>
        <p:txBody>
          <a:bodyPr>
            <a:normAutofit/>
          </a:bodyPr>
          <a:lstStyle/>
          <a:p>
            <a:pPr algn="ctr"/>
            <a:r>
              <a:rPr lang="en-US" sz="4000" b="1" dirty="0">
                <a:solidFill>
                  <a:schemeClr val="tx2"/>
                </a:solidFill>
                <a:latin typeface="sohne"/>
              </a:rPr>
              <a:t>3.</a:t>
            </a:r>
            <a:r>
              <a:rPr lang="en-US" sz="4000" b="1" i="0" dirty="0">
                <a:solidFill>
                  <a:schemeClr val="tx2"/>
                </a:solidFill>
                <a:effectLst/>
                <a:latin typeface="sohne"/>
              </a:rPr>
              <a:t>Creating the model</a:t>
            </a:r>
            <a:r>
              <a:rPr lang="en-US" b="1" i="0" dirty="0">
                <a:solidFill>
                  <a:srgbClr val="242424"/>
                </a:solidFill>
                <a:effectLst/>
                <a:latin typeface="sohne"/>
              </a:rPr>
              <a:t/>
            </a:r>
            <a:br>
              <a:rPr lang="en-US" b="1" i="0" dirty="0">
                <a:solidFill>
                  <a:srgbClr val="242424"/>
                </a:solidFill>
                <a:effectLst/>
                <a:latin typeface="sohne"/>
              </a:rPr>
            </a:br>
            <a:endParaRPr lang="en-IN" dirty="0"/>
          </a:p>
        </p:txBody>
      </p:sp>
      <p:sp>
        <p:nvSpPr>
          <p:cNvPr id="3" name="Content Placeholder 2">
            <a:extLst>
              <a:ext uri="{FF2B5EF4-FFF2-40B4-BE49-F238E27FC236}">
                <a16:creationId xmlns:a16="http://schemas.microsoft.com/office/drawing/2014/main" xmlns="" id="{79F81A49-A482-7A97-16CA-945EBBF8BB08}"/>
              </a:ext>
            </a:extLst>
          </p:cNvPr>
          <p:cNvSpPr>
            <a:spLocks noGrp="1"/>
          </p:cNvSpPr>
          <p:nvPr>
            <p:ph sz="quarter" idx="13"/>
          </p:nvPr>
        </p:nvSpPr>
        <p:spPr>
          <a:xfrm>
            <a:off x="914087" y="1623024"/>
            <a:ext cx="10363826" cy="3424107"/>
          </a:xfrm>
        </p:spPr>
        <p:txBody>
          <a:bodyPr>
            <a:normAutofit/>
          </a:bodyPr>
          <a:lstStyle/>
          <a:p>
            <a:pPr algn="l"/>
            <a:r>
              <a:rPr lang="en-US" sz="2000" b="0" i="0" dirty="0">
                <a:solidFill>
                  <a:srgbClr val="242424"/>
                </a:solidFill>
                <a:effectLst/>
                <a:latin typeface="source-serif-pro"/>
              </a:rPr>
              <a:t>To build the model I used the library </a:t>
            </a:r>
            <a:r>
              <a:rPr lang="en-US" sz="2000" b="0" i="0" dirty="0" err="1">
                <a:solidFill>
                  <a:srgbClr val="242424"/>
                </a:solidFill>
                <a:effectLst/>
                <a:latin typeface="source-serif-pro"/>
              </a:rPr>
              <a:t>Keras</a:t>
            </a:r>
            <a:r>
              <a:rPr lang="en-US" sz="2000" b="0" i="0" dirty="0">
                <a:solidFill>
                  <a:srgbClr val="242424"/>
                </a:solidFill>
                <a:effectLst/>
                <a:latin typeface="source-serif-pro"/>
              </a:rPr>
              <a:t>, this library is designed to enable fast experimentation with </a:t>
            </a:r>
            <a:r>
              <a:rPr lang="en-US" sz="2000" b="1" i="0" dirty="0">
                <a:solidFill>
                  <a:srgbClr val="242424"/>
                </a:solidFill>
                <a:effectLst/>
                <a:latin typeface="source-serif-pro"/>
              </a:rPr>
              <a:t>Deep Neural Networks</a:t>
            </a:r>
            <a:r>
              <a:rPr lang="en-US" sz="2000" b="0" i="0" dirty="0">
                <a:solidFill>
                  <a:srgbClr val="242424"/>
                </a:solidFill>
                <a:effectLst/>
                <a:latin typeface="source-serif-pro"/>
              </a:rPr>
              <a:t>, focused on being user-friendly. My main goal is to classify tracks in the 4 categories of moods (</a:t>
            </a:r>
            <a:r>
              <a:rPr lang="en-US" sz="2000" b="1" i="0" dirty="0">
                <a:solidFill>
                  <a:srgbClr val="242424"/>
                </a:solidFill>
                <a:effectLst/>
                <a:latin typeface="source-serif-pro"/>
              </a:rPr>
              <a:t>Calm, Energetic, Happy and Sad</a:t>
            </a:r>
            <a:r>
              <a:rPr lang="en-US" sz="2000" b="0" i="0" dirty="0">
                <a:solidFill>
                  <a:srgbClr val="242424"/>
                </a:solidFill>
                <a:effectLst/>
                <a:latin typeface="source-serif-pro"/>
              </a:rPr>
              <a:t>) so my model consists of a </a:t>
            </a:r>
            <a:r>
              <a:rPr lang="en-US" sz="2000" b="1" i="0" dirty="0">
                <a:solidFill>
                  <a:srgbClr val="242424"/>
                </a:solidFill>
                <a:effectLst/>
                <a:latin typeface="source-serif-pro"/>
              </a:rPr>
              <a:t>Multi-Class Neural Network </a:t>
            </a:r>
            <a:r>
              <a:rPr lang="en-US" sz="2000" b="0" i="0" dirty="0">
                <a:solidFill>
                  <a:srgbClr val="242424"/>
                </a:solidFill>
                <a:effectLst/>
                <a:latin typeface="source-serif-pro"/>
              </a:rPr>
              <a:t>with an input of </a:t>
            </a:r>
            <a:r>
              <a:rPr lang="en-US" sz="2000" b="1" i="0" dirty="0">
                <a:solidFill>
                  <a:srgbClr val="242424"/>
                </a:solidFill>
                <a:effectLst/>
                <a:latin typeface="source-serif-pro"/>
              </a:rPr>
              <a:t>10 Features</a:t>
            </a:r>
            <a:r>
              <a:rPr lang="en-US" sz="2000" b="0" i="0" dirty="0">
                <a:solidFill>
                  <a:srgbClr val="242424"/>
                </a:solidFill>
                <a:effectLst/>
                <a:latin typeface="source-serif-pro"/>
              </a:rPr>
              <a:t>, </a:t>
            </a:r>
            <a:r>
              <a:rPr lang="en-US" sz="2000" b="1" i="0" dirty="0">
                <a:solidFill>
                  <a:srgbClr val="242424"/>
                </a:solidFill>
                <a:effectLst/>
                <a:latin typeface="source-serif-pro"/>
              </a:rPr>
              <a:t>1 Layer </a:t>
            </a:r>
            <a:r>
              <a:rPr lang="en-US" sz="2000" b="0" i="0" dirty="0">
                <a:solidFill>
                  <a:srgbClr val="242424"/>
                </a:solidFill>
                <a:effectLst/>
                <a:latin typeface="source-serif-pro"/>
              </a:rPr>
              <a:t>with </a:t>
            </a:r>
            <a:r>
              <a:rPr lang="en-US" sz="2000" b="1" i="0" dirty="0">
                <a:solidFill>
                  <a:srgbClr val="242424"/>
                </a:solidFill>
                <a:effectLst/>
                <a:latin typeface="source-serif-pro"/>
              </a:rPr>
              <a:t>8 nodes</a:t>
            </a:r>
            <a:r>
              <a:rPr lang="en-US" sz="2000" b="0" i="0" dirty="0">
                <a:solidFill>
                  <a:srgbClr val="242424"/>
                </a:solidFill>
                <a:effectLst/>
                <a:latin typeface="source-serif-pro"/>
              </a:rPr>
              <a:t>, and </a:t>
            </a:r>
            <a:r>
              <a:rPr lang="en-US" sz="2000" b="1" i="0" dirty="0">
                <a:solidFill>
                  <a:srgbClr val="242424"/>
                </a:solidFill>
                <a:effectLst/>
                <a:latin typeface="source-serif-pro"/>
              </a:rPr>
              <a:t>4 outputs </a:t>
            </a:r>
            <a:r>
              <a:rPr lang="en-US" sz="2000" b="0" i="0" dirty="0">
                <a:solidFill>
                  <a:srgbClr val="242424"/>
                </a:solidFill>
                <a:effectLst/>
                <a:latin typeface="source-serif-pro"/>
              </a:rPr>
              <a:t>with the output Layer.</a:t>
            </a:r>
          </a:p>
          <a:p>
            <a:pPr algn="l"/>
            <a:r>
              <a:rPr lang="en-US" sz="2000" b="0" i="0" dirty="0">
                <a:solidFill>
                  <a:srgbClr val="242424"/>
                </a:solidFill>
                <a:effectLst/>
                <a:latin typeface="source-serif-pro"/>
              </a:rPr>
              <a:t> I also need to use a Classifier as an Estimator, in this case, the Classifier is </a:t>
            </a:r>
            <a:r>
              <a:rPr lang="en-US" sz="2000" b="1" i="0" dirty="0" err="1">
                <a:solidFill>
                  <a:srgbClr val="242424"/>
                </a:solidFill>
                <a:effectLst/>
                <a:latin typeface="source-serif-pro"/>
              </a:rPr>
              <a:t>KerasClassifier</a:t>
            </a:r>
            <a:r>
              <a:rPr lang="en-US" sz="2000" b="0" i="0" dirty="0">
                <a:solidFill>
                  <a:srgbClr val="242424"/>
                </a:solidFill>
                <a:effectLst/>
                <a:latin typeface="source-serif-pro"/>
              </a:rPr>
              <a:t>, which takes as an argument a function that I created previously with the Neural Network model defined. The activation Function corresponds to a </a:t>
            </a:r>
            <a:r>
              <a:rPr lang="en-US" sz="2000" b="1" i="0" dirty="0">
                <a:solidFill>
                  <a:srgbClr val="242424"/>
                </a:solidFill>
                <a:effectLst/>
                <a:latin typeface="source-serif-pro"/>
              </a:rPr>
              <a:t>Rectified Linear Unit </a:t>
            </a:r>
            <a:r>
              <a:rPr lang="en-US" sz="2000" b="0" i="0" dirty="0">
                <a:solidFill>
                  <a:srgbClr val="242424"/>
                </a:solidFill>
                <a:effectLst/>
                <a:latin typeface="source-serif-pro"/>
              </a:rPr>
              <a:t>(</a:t>
            </a:r>
            <a:r>
              <a:rPr lang="en-US" sz="2000" b="1" i="0" dirty="0" err="1">
                <a:solidFill>
                  <a:srgbClr val="242424"/>
                </a:solidFill>
                <a:effectLst/>
                <a:latin typeface="source-serif-pro"/>
              </a:rPr>
              <a:t>Relu</a:t>
            </a:r>
            <a:r>
              <a:rPr lang="en-US" sz="2000" b="1" i="0" dirty="0">
                <a:solidFill>
                  <a:srgbClr val="242424"/>
                </a:solidFill>
                <a:effectLst/>
                <a:latin typeface="source-serif-pro"/>
              </a:rPr>
              <a:t>)</a:t>
            </a:r>
            <a:r>
              <a:rPr lang="en-US" sz="2000" b="0" i="0" dirty="0">
                <a:solidFill>
                  <a:srgbClr val="242424"/>
                </a:solidFill>
                <a:effectLst/>
                <a:latin typeface="source-serif-pro"/>
              </a:rPr>
              <a:t>, the Loss function is a L</a:t>
            </a:r>
            <a:r>
              <a:rPr lang="en-US" sz="2000" b="1" i="0" dirty="0">
                <a:solidFill>
                  <a:srgbClr val="242424"/>
                </a:solidFill>
                <a:effectLst/>
                <a:latin typeface="source-serif-pro"/>
              </a:rPr>
              <a:t>ogistic Function</a:t>
            </a:r>
            <a:r>
              <a:rPr lang="en-US" sz="2000" b="0" i="0" dirty="0">
                <a:solidFill>
                  <a:srgbClr val="242424"/>
                </a:solidFill>
                <a:effectLst/>
                <a:latin typeface="source-serif-pro"/>
              </a:rPr>
              <a:t> and </a:t>
            </a:r>
            <a:r>
              <a:rPr lang="en-US" sz="2000" b="1" i="0" dirty="0">
                <a:solidFill>
                  <a:srgbClr val="242424"/>
                </a:solidFill>
                <a:effectLst/>
                <a:latin typeface="source-serif-pro"/>
              </a:rPr>
              <a:t>Adam Gradient Descent Algorithm</a:t>
            </a:r>
            <a:r>
              <a:rPr lang="en-US" sz="2000" b="0" i="0" dirty="0">
                <a:solidFill>
                  <a:srgbClr val="242424"/>
                </a:solidFill>
                <a:effectLst/>
                <a:latin typeface="source-serif-pro"/>
              </a:rPr>
              <a:t> is the optimizer.</a:t>
            </a:r>
          </a:p>
          <a:p>
            <a:endParaRPr lang="en-IN" dirty="0"/>
          </a:p>
        </p:txBody>
      </p:sp>
    </p:spTree>
    <p:extLst>
      <p:ext uri="{BB962C8B-B14F-4D97-AF65-F5344CB8AC3E}">
        <p14:creationId xmlns:p14="http://schemas.microsoft.com/office/powerpoint/2010/main" val="221609960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77</TotalTime>
  <Words>1110</Words>
  <Application>Microsoft Office PowerPoint</Application>
  <PresentationFormat>Custom</PresentationFormat>
  <Paragraphs>97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Wisp</vt:lpstr>
      <vt:lpstr>MUSIC MOOD PREDICTION</vt:lpstr>
      <vt:lpstr>AGENDA   </vt:lpstr>
      <vt:lpstr>PROBLEM STATEMENT </vt:lpstr>
      <vt:lpstr>PROJECT OVERVIEW</vt:lpstr>
      <vt:lpstr>PowerPoint Presentation</vt:lpstr>
      <vt:lpstr> PROPOSED SOLUTION</vt:lpstr>
      <vt:lpstr>PowerPoint Presentation</vt:lpstr>
      <vt:lpstr>PowerPoint Presentation</vt:lpstr>
      <vt:lpstr>3.Creating the model </vt:lpstr>
      <vt:lpstr>4.Evaluating the model</vt:lpstr>
      <vt:lpstr>5.Training the Model </vt:lpstr>
      <vt:lpstr>MODELLING Accuracy of the Multi-Class Neural Network </vt:lpstr>
      <vt:lpstr>THE WOW IN SOLUTION Having Fun Classifying Music by Mood </vt:lpstr>
      <vt:lpstr>PowerPoint Presentation</vt:lpstr>
      <vt:lpstr>Conclusion </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MOOD PREDICTION USING DEEP LEARNING</dc:title>
  <dc:creator>Soundarya Thenraj</dc:creator>
  <cp:lastModifiedBy>2021PITCS127</cp:lastModifiedBy>
  <cp:revision>7</cp:revision>
  <dcterms:created xsi:type="dcterms:W3CDTF">2024-03-31T12:53:49Z</dcterms:created>
  <dcterms:modified xsi:type="dcterms:W3CDTF">2024-04-01T06:34:01Z</dcterms:modified>
</cp:coreProperties>
</file>