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3" r:id="rId6"/>
    <p:sldId id="264" r:id="rId7"/>
    <p:sldId id="265" r:id="rId8"/>
    <p:sldId id="266" r:id="rId9"/>
    <p:sldId id="267" r:id="rId10"/>
    <p:sldId id="268" r:id="rId11"/>
    <p:sldId id="260" r:id="rId12"/>
    <p:sldId id="269" r:id="rId13"/>
    <p:sldId id="26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09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0" autoAdjust="0"/>
    <p:restoredTop sz="94660"/>
  </p:normalViewPr>
  <p:slideViewPr>
    <p:cSldViewPr snapToGrid="0">
      <p:cViewPr varScale="1">
        <p:scale>
          <a:sx n="71" d="100"/>
          <a:sy n="71"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271809-B52F-4984-95A6-04620CFA0391}"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360255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271809-B52F-4984-95A6-04620CFA0391}"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51523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271809-B52F-4984-95A6-04620CFA0391}"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1558565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271809-B52F-4984-95A6-04620CFA0391}"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2E47F-E361-431A-ACCC-6CB7E3D82DD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7543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271809-B52F-4984-95A6-04620CFA0391}"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3146856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271809-B52F-4984-95A6-04620CFA0391}"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3984021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271809-B52F-4984-95A6-04620CFA0391}"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169180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271809-B52F-4984-95A6-04620CFA0391}"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3169440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271809-B52F-4984-95A6-04620CFA0391}"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324429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271809-B52F-4984-95A6-04620CFA0391}"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142814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271809-B52F-4984-95A6-04620CFA0391}"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3695631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271809-B52F-4984-95A6-04620CFA0391}"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53628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271809-B52F-4984-95A6-04620CFA0391}"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190669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271809-B52F-4984-95A6-04620CFA0391}"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237369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71809-B52F-4984-95A6-04620CFA0391}"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189911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271809-B52F-4984-95A6-04620CFA0391}"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79802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271809-B52F-4984-95A6-04620CFA0391}"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2E47F-E361-431A-ACCC-6CB7E3D82DDA}" type="slidenum">
              <a:rPr lang="en-IN" smtClean="0"/>
              <a:t>‹#›</a:t>
            </a:fld>
            <a:endParaRPr lang="en-IN"/>
          </a:p>
        </p:txBody>
      </p:sp>
    </p:spTree>
    <p:extLst>
      <p:ext uri="{BB962C8B-B14F-4D97-AF65-F5344CB8AC3E}">
        <p14:creationId xmlns:p14="http://schemas.microsoft.com/office/powerpoint/2010/main" val="388468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6271809-B52F-4984-95A6-04620CFA0391}" type="datetimeFigureOut">
              <a:rPr lang="en-IN" smtClean="0"/>
              <a:t>05-12-2024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8A2E47F-E361-431A-ACCC-6CB7E3D82DDA}" type="slidenum">
              <a:rPr lang="en-IN" smtClean="0"/>
              <a:t>‹#›</a:t>
            </a:fld>
            <a:endParaRPr lang="en-IN"/>
          </a:p>
        </p:txBody>
      </p:sp>
    </p:spTree>
    <p:extLst>
      <p:ext uri="{BB962C8B-B14F-4D97-AF65-F5344CB8AC3E}">
        <p14:creationId xmlns:p14="http://schemas.microsoft.com/office/powerpoint/2010/main" val="2620138535"/>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ttrition vs Retention: Comprehensive Guide+ Ways to Measure">
            <a:extLst>
              <a:ext uri="{FF2B5EF4-FFF2-40B4-BE49-F238E27FC236}">
                <a16:creationId xmlns:a16="http://schemas.microsoft.com/office/drawing/2014/main" id="{2362DAB1-1DA2-4F62-9866-B561BB0176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40" b="-15440"/>
          <a:stretch/>
        </p:blipFill>
        <p:spPr bwMode="auto">
          <a:xfrm>
            <a:off x="423863" y="2554942"/>
            <a:ext cx="11344274" cy="4745520"/>
          </a:xfrm>
          <a:prstGeom prst="rect">
            <a:avLst/>
          </a:prstGeom>
          <a:noFill/>
          <a:effectLst/>
        </p:spPr>
      </p:pic>
      <p:sp>
        <p:nvSpPr>
          <p:cNvPr id="2" name="Title 1">
            <a:extLst>
              <a:ext uri="{FF2B5EF4-FFF2-40B4-BE49-F238E27FC236}">
                <a16:creationId xmlns:a16="http://schemas.microsoft.com/office/drawing/2014/main" id="{88875271-C958-4C26-B1C4-72690BAD0D56}"/>
              </a:ext>
            </a:extLst>
          </p:cNvPr>
          <p:cNvSpPr>
            <a:spLocks noGrp="1"/>
          </p:cNvSpPr>
          <p:nvPr>
            <p:ph type="ctrTitle"/>
          </p:nvPr>
        </p:nvSpPr>
        <p:spPr>
          <a:xfrm>
            <a:off x="1595269" y="167342"/>
            <a:ext cx="9001462" cy="2387600"/>
          </a:xfrm>
        </p:spPr>
        <p:txBody>
          <a:bodyPr>
            <a:normAutofit/>
          </a:bodyPr>
          <a:lstStyle/>
          <a:p>
            <a:r>
              <a:rPr lang="en-US" u="sng" dirty="0">
                <a:solidFill>
                  <a:srgbClr val="FFC000"/>
                </a:solidFill>
                <a:latin typeface="Algerian" panose="04020705040A02060702" pitchFamily="82" charset="0"/>
              </a:rPr>
              <a:t>The study of Employee attrition &amp; retention analysis</a:t>
            </a:r>
            <a:endParaRPr lang="en-IN" u="sng" dirty="0">
              <a:solidFill>
                <a:srgbClr val="FFC000"/>
              </a:solidFill>
              <a:latin typeface="Algerian" panose="04020705040A02060702" pitchFamily="82" charset="0"/>
            </a:endParaRPr>
          </a:p>
        </p:txBody>
      </p:sp>
      <p:sp>
        <p:nvSpPr>
          <p:cNvPr id="3" name="TextBox 2">
            <a:extLst>
              <a:ext uri="{FF2B5EF4-FFF2-40B4-BE49-F238E27FC236}">
                <a16:creationId xmlns:a16="http://schemas.microsoft.com/office/drawing/2014/main" id="{927D46F4-BE4E-4EF5-B91F-01C96D7FF5EE}"/>
              </a:ext>
            </a:extLst>
          </p:cNvPr>
          <p:cNvSpPr txBox="1"/>
          <p:nvPr/>
        </p:nvSpPr>
        <p:spPr>
          <a:xfrm>
            <a:off x="632012" y="4155141"/>
            <a:ext cx="4061012" cy="1846659"/>
          </a:xfrm>
          <a:prstGeom prst="rect">
            <a:avLst/>
          </a:prstGeom>
          <a:noFill/>
        </p:spPr>
        <p:txBody>
          <a:bodyPr wrap="square" rtlCol="0">
            <a:spAutoFit/>
          </a:bodyPr>
          <a:lstStyle/>
          <a:p>
            <a:r>
              <a:rPr lang="en-US" sz="2400" b="1" dirty="0">
                <a:solidFill>
                  <a:schemeClr val="accent5">
                    <a:lumMod val="50000"/>
                  </a:schemeClr>
                </a:solidFill>
              </a:rPr>
              <a:t>Presenting by,</a:t>
            </a:r>
          </a:p>
          <a:p>
            <a:r>
              <a:rPr lang="en-US" dirty="0">
                <a:solidFill>
                  <a:srgbClr val="510957"/>
                </a:solidFill>
              </a:rPr>
              <a:t>Abdulkadir Siddiqui</a:t>
            </a:r>
          </a:p>
          <a:p>
            <a:r>
              <a:rPr lang="en-US" dirty="0">
                <a:solidFill>
                  <a:srgbClr val="510957"/>
                </a:solidFill>
              </a:rPr>
              <a:t>Paresh Ruke</a:t>
            </a:r>
          </a:p>
          <a:p>
            <a:r>
              <a:rPr lang="en-US" dirty="0">
                <a:solidFill>
                  <a:srgbClr val="510957"/>
                </a:solidFill>
              </a:rPr>
              <a:t>Deepak Gupta</a:t>
            </a:r>
          </a:p>
          <a:p>
            <a:r>
              <a:rPr lang="en-US" dirty="0">
                <a:solidFill>
                  <a:srgbClr val="510957"/>
                </a:solidFill>
              </a:rPr>
              <a:t>Shaikh Mohammed Ghouse</a:t>
            </a:r>
          </a:p>
          <a:p>
            <a:r>
              <a:rPr lang="en-US" dirty="0">
                <a:solidFill>
                  <a:srgbClr val="510957"/>
                </a:solidFill>
              </a:rPr>
              <a:t>Varaprasad Kotte</a:t>
            </a:r>
            <a:endParaRPr lang="en-IN" dirty="0">
              <a:solidFill>
                <a:srgbClr val="510957"/>
              </a:solidFill>
            </a:endParaRPr>
          </a:p>
        </p:txBody>
      </p:sp>
    </p:spTree>
    <p:extLst>
      <p:ext uri="{BB962C8B-B14F-4D97-AF65-F5344CB8AC3E}">
        <p14:creationId xmlns:p14="http://schemas.microsoft.com/office/powerpoint/2010/main" val="47501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6DBF-AB18-418D-A939-D4C27115BB58}"/>
              </a:ext>
            </a:extLst>
          </p:cNvPr>
          <p:cNvSpPr>
            <a:spLocks noGrp="1"/>
          </p:cNvSpPr>
          <p:nvPr>
            <p:ph type="title"/>
          </p:nvPr>
        </p:nvSpPr>
        <p:spPr/>
        <p:txBody>
          <a:bodyPr>
            <a:normAutofit/>
          </a:bodyPr>
          <a:lstStyle/>
          <a:p>
            <a:pPr algn="ctr"/>
            <a:r>
              <a:rPr lang="en-US" sz="3600" b="1" u="sng" dirty="0">
                <a:latin typeface="Times New Roman" panose="02020603050405020304" pitchFamily="18" charset="0"/>
                <a:cs typeface="Times New Roman" panose="02020603050405020304" pitchFamily="18" charset="0"/>
              </a:rPr>
              <a:t>KPI :6</a:t>
            </a:r>
            <a:r>
              <a:rPr lang="en-US" sz="3600" b="1" dirty="0">
                <a:latin typeface="Times New Roman" panose="02020603050405020304" pitchFamily="18" charset="0"/>
                <a:cs typeface="Times New Roman" panose="02020603050405020304" pitchFamily="18" charset="0"/>
              </a:rPr>
              <a:t> – Attrition rate vs year since last promotion relation</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D8EEAB7-A590-429E-92E5-632F00EDFDF8}"/>
              </a:ext>
            </a:extLst>
          </p:cNvPr>
          <p:cNvSpPr>
            <a:spLocks noGrp="1"/>
          </p:cNvSpPr>
          <p:nvPr>
            <p:ph sz="half" idx="1"/>
          </p:nvPr>
        </p:nvSpPr>
        <p:spPr>
          <a:xfrm>
            <a:off x="6096000" y="2215589"/>
            <a:ext cx="5181600" cy="4351338"/>
          </a:xfrm>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Longer intervals since the last promotion correlate with higher turnover rates.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Actionable Insight: Implement clear promotion criteria and timelines to motivate employees and retain top talent.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3655AB6-602B-4B64-AFF9-50C5786E7DD9}"/>
              </a:ext>
            </a:extLst>
          </p:cNvPr>
          <p:cNvPicPr>
            <a:picLocks noChangeAspect="1"/>
          </p:cNvPicPr>
          <p:nvPr/>
        </p:nvPicPr>
        <p:blipFill>
          <a:blip r:embed="rId2"/>
          <a:stretch>
            <a:fillRect/>
          </a:stretch>
        </p:blipFill>
        <p:spPr>
          <a:xfrm>
            <a:off x="838200" y="2215589"/>
            <a:ext cx="4820323" cy="3768351"/>
          </a:xfrm>
          <a:prstGeom prst="rect">
            <a:avLst/>
          </a:prstGeom>
        </p:spPr>
      </p:pic>
    </p:spTree>
    <p:extLst>
      <p:ext uri="{BB962C8B-B14F-4D97-AF65-F5344CB8AC3E}">
        <p14:creationId xmlns:p14="http://schemas.microsoft.com/office/powerpoint/2010/main" val="1202109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1F5F-C834-48AE-B2D1-3DB0C6969EBF}"/>
              </a:ext>
            </a:extLst>
          </p:cNvPr>
          <p:cNvSpPr>
            <a:spLocks noGrp="1"/>
          </p:cNvSpPr>
          <p:nvPr>
            <p:ph type="title"/>
          </p:nvPr>
        </p:nvSpPr>
        <p:spPr>
          <a:xfrm>
            <a:off x="913795" y="246530"/>
            <a:ext cx="10353761" cy="1326321"/>
          </a:xfrm>
        </p:spPr>
        <p:txBody>
          <a:bodyPr/>
          <a:lstStyle/>
          <a:p>
            <a:pPr algn="ctr"/>
            <a:r>
              <a:rPr lang="en-US" b="1" u="sng" dirty="0">
                <a:latin typeface="Times New Roman" panose="02020603050405020304" pitchFamily="18" charset="0"/>
                <a:cs typeface="Times New Roman" panose="02020603050405020304" pitchFamily="18" charset="0"/>
              </a:rPr>
              <a:t>INSIGHTS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92762A-CDA5-491B-AF9A-8269B9AA5AAB}"/>
              </a:ext>
            </a:extLst>
          </p:cNvPr>
          <p:cNvSpPr>
            <a:spLocks noGrp="1"/>
          </p:cNvSpPr>
          <p:nvPr>
            <p:ph idx="1"/>
          </p:nvPr>
        </p:nvSpPr>
        <p:spPr>
          <a:xfrm>
            <a:off x="913795" y="1882588"/>
            <a:ext cx="10353762" cy="4728882"/>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Attrition Drivers: High turnover is linked to factors such as compensation, lack of career progression, poor work-life balance, and department-specific challenges.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Compensation Gaps: Disparities in pay and below-market rates significantly impact employee satisfaction and retention.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Work-Life Balance: Roles with poor work-life balance experience higher burnout and attrition.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Career Growth: Employees with limited promotion opportunities are more likely to leave.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Tenure Dynamics: Short tenures in certain departments point to issues like poor onboarding or dissatisfaction with management.</a:t>
            </a:r>
          </a:p>
        </p:txBody>
      </p:sp>
    </p:spTree>
    <p:extLst>
      <p:ext uri="{BB962C8B-B14F-4D97-AF65-F5344CB8AC3E}">
        <p14:creationId xmlns:p14="http://schemas.microsoft.com/office/powerpoint/2010/main" val="1884050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13D4A-9662-4FD2-A015-5CF429B6157A}"/>
              </a:ext>
            </a:extLst>
          </p:cNvPr>
          <p:cNvSpPr>
            <a:spLocks noGrp="1"/>
          </p:cNvSpPr>
          <p:nvPr>
            <p:ph type="title"/>
          </p:nvPr>
        </p:nvSpPr>
        <p:spPr>
          <a:xfrm>
            <a:off x="913795" y="286870"/>
            <a:ext cx="10353761" cy="1326321"/>
          </a:xfrm>
        </p:spPr>
        <p:txBody>
          <a:bodyPr>
            <a:normAutofit/>
          </a:bodyPr>
          <a:lstStyle/>
          <a:p>
            <a:pPr algn="ctr"/>
            <a:r>
              <a:rPr lang="en-IN" b="1" u="sng"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ABFA06A2-0690-4122-B71C-8E7F548F8A85}"/>
              </a:ext>
            </a:extLst>
          </p:cNvPr>
          <p:cNvSpPr>
            <a:spLocks noGrp="1"/>
          </p:cNvSpPr>
          <p:nvPr>
            <p:ph idx="1"/>
          </p:nvPr>
        </p:nvSpPr>
        <p:spPr>
          <a:xfrm>
            <a:off x="913795" y="1761565"/>
            <a:ext cx="10353762" cy="4921623"/>
          </a:xfrm>
        </p:spPr>
        <p:txBody>
          <a:bodyPr>
            <a:no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Address Compensation Issues: Benchmark salaries against industry standards and rectify any disparities. Offer performance-based bonuses and financial incentives to retain top talent.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 Career Development: Provide transparent promotion criteria and timelines. Invest in training, mentorship programs, and career pathing to support employee growth.</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Improve Work-Life Balance: Introduce flexible working arrangements, such as hybrid or remote work. Monitor and manage workloads to reduce stress and prevent burnout.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Focus on Department-Specific Interventions: Identify departments with high attrition or short tenures and address their unique challenges. Provide targeted leadership training and foster supportive team environments.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Strengthen Employee Engagement: Conduct regular feedback sessions and act on employee concerns. Recognize and reward employee contributions through monetary and non-monetary means.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611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4BC1-6FC7-47E3-85AC-888F8905620C}"/>
              </a:ext>
            </a:extLst>
          </p:cNvPr>
          <p:cNvSpPr>
            <a:spLocks noGrp="1"/>
          </p:cNvSpPr>
          <p:nvPr>
            <p:ph type="title"/>
          </p:nvPr>
        </p:nvSpPr>
        <p:spPr>
          <a:xfrm>
            <a:off x="913794" y="282388"/>
            <a:ext cx="10353761" cy="1209781"/>
          </a:xfrm>
        </p:spPr>
        <p:txBody>
          <a:bodyPr/>
          <a:lstStyle/>
          <a:p>
            <a:pPr algn="ctr"/>
            <a:r>
              <a:rPr lang="en-US"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5C5DCE-1F69-4ED9-A1F7-924D17A2FEA4}"/>
              </a:ext>
            </a:extLst>
          </p:cNvPr>
          <p:cNvSpPr>
            <a:spLocks noGrp="1"/>
          </p:cNvSpPr>
          <p:nvPr>
            <p:ph idx="1"/>
          </p:nvPr>
        </p:nvSpPr>
        <p:spPr>
          <a:xfrm>
            <a:off x="913794" y="1492168"/>
            <a:ext cx="10353762" cy="5083443"/>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KPIs reveal that compensation, work-life balance, career growth, and department dynamics are critical to employee retention and satisfaction. </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Addressing these factors with targeted strategies will enhance engagement, reduce attrition, and create a supportive, high-performing workplace, positioning the organization as an employer of choice.</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leveraging the insights from the data, implementing equitable compensation policies, fostering career development opportunities, and promoting work-life balance, the organization can enhance employee engagement, reduce turnover, and create a supportive, growth-oriented workplace. This approach positions the organization as a preferred employer, ensuring long-term success and alignment with strategic goals.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084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600+ Thank You Presentation Stock Photos, Pictures &amp; Royalty-Free Images  - iStock | Thank you for listening, Thank you sign, Thank you note">
            <a:extLst>
              <a:ext uri="{FF2B5EF4-FFF2-40B4-BE49-F238E27FC236}">
                <a16:creationId xmlns:a16="http://schemas.microsoft.com/office/drawing/2014/main" id="{B9829266-584B-45DA-8048-2A31A5AFD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485900"/>
            <a:ext cx="58293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073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8120-1BF9-4C4D-A0DE-6449888B8D3E}"/>
              </a:ext>
            </a:extLst>
          </p:cNvPr>
          <p:cNvSpPr>
            <a:spLocks noGrp="1"/>
          </p:cNvSpPr>
          <p:nvPr>
            <p:ph type="title"/>
          </p:nvPr>
        </p:nvSpPr>
        <p:spPr>
          <a:xfrm>
            <a:off x="913795" y="246529"/>
            <a:ext cx="10353761" cy="1326321"/>
          </a:xfrm>
        </p:spPr>
        <p:txBody>
          <a:bodyPr/>
          <a:lstStyle/>
          <a:p>
            <a:pPr algn="ctr"/>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E340EE-891A-4999-9FDF-34D81EAF2963}"/>
              </a:ext>
            </a:extLst>
          </p:cNvPr>
          <p:cNvSpPr>
            <a:spLocks noGrp="1"/>
          </p:cNvSpPr>
          <p:nvPr>
            <p:ph idx="1"/>
          </p:nvPr>
        </p:nvSpPr>
        <p:spPr>
          <a:xfrm>
            <a:off x="913795" y="1694329"/>
            <a:ext cx="10353762" cy="4760259"/>
          </a:xfrm>
        </p:spPr>
        <p:txBody>
          <a:bodyPr>
            <a:normAutofit/>
          </a:bodyPr>
          <a:lstStyle/>
          <a:p>
            <a:r>
              <a:rPr lang="en-US" dirty="0">
                <a:latin typeface="Times New Roman" panose="02020603050405020304" pitchFamily="18" charset="0"/>
                <a:cs typeface="Times New Roman" panose="02020603050405020304" pitchFamily="18" charset="0"/>
              </a:rPr>
              <a:t>Human Resource (HR) analytics, also known as people or workforce analytics, involves systematically collecting and analyzing HR data to enhance decision-making and boost organizational performance.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HR Analytics Dashboard provides key insights into workforce dynamics, enabling data-driven decisions to enhance retention, engagement, and productivity. By visualizing metrics like attrition, compensation, and work-life balance, it helps identify trends, address challenges, and align HR strategies with business goals.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tool fosters equitable practices and positions the organization as an employer of choice.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258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28B7-898F-4E47-974C-FBA585E28BEB}"/>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DATA OVERVIEW</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E55B75-ED76-4573-8559-4780CAD9142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Datasets- HR1 &amp; HR2</a:t>
            </a:r>
          </a:p>
          <a:p>
            <a:r>
              <a:rPr lang="en-US" sz="2400" dirty="0">
                <a:latin typeface="Times New Roman" panose="02020603050405020304" pitchFamily="18" charset="0"/>
                <a:cs typeface="Times New Roman" panose="02020603050405020304" pitchFamily="18" charset="0"/>
              </a:rPr>
              <a:t>Total 50000 rows &amp; 35 Columns.</a:t>
            </a:r>
          </a:p>
          <a:p>
            <a:r>
              <a:rPr lang="en-US" sz="2400" dirty="0">
                <a:latin typeface="Times New Roman" panose="02020603050405020304" pitchFamily="18" charset="0"/>
                <a:cs typeface="Times New Roman" panose="02020603050405020304" pitchFamily="18" charset="0"/>
              </a:rPr>
              <a:t>Employee working History.</a:t>
            </a:r>
          </a:p>
          <a:p>
            <a:r>
              <a:rPr lang="en-US" sz="2400" dirty="0">
                <a:latin typeface="Times New Roman" panose="02020603050405020304" pitchFamily="18" charset="0"/>
                <a:cs typeface="Times New Roman" panose="02020603050405020304" pitchFamily="18" charset="0"/>
              </a:rPr>
              <a:t>Common column- employee ID</a:t>
            </a:r>
          </a:p>
          <a:p>
            <a:r>
              <a:rPr lang="en-US" sz="2400" dirty="0">
                <a:latin typeface="Times New Roman" panose="02020603050405020304" pitchFamily="18" charset="0"/>
                <a:cs typeface="Times New Roman" panose="02020603050405020304" pitchFamily="18" charset="0"/>
              </a:rPr>
              <a:t>40 years Dataset.</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469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1D52-B9AC-4BE7-9898-5B932DB2BA30}"/>
              </a:ext>
            </a:extLst>
          </p:cNvPr>
          <p:cNvSpPr>
            <a:spLocks noGrp="1"/>
          </p:cNvSpPr>
          <p:nvPr>
            <p:ph type="title"/>
          </p:nvPr>
        </p:nvSpPr>
        <p:spPr>
          <a:xfrm>
            <a:off x="913796" y="219635"/>
            <a:ext cx="10353761" cy="1326321"/>
          </a:xfrm>
        </p:spPr>
        <p:txBody>
          <a:bodyPr/>
          <a:lstStyle/>
          <a:p>
            <a:pPr algn="ctr"/>
            <a:r>
              <a:rPr lang="en-US" b="1" u="sng" dirty="0">
                <a:latin typeface="Times New Roman" panose="02020603050405020304" pitchFamily="18" charset="0"/>
                <a:cs typeface="Times New Roman" panose="02020603050405020304" pitchFamily="18" charset="0"/>
              </a:rPr>
              <a:t>OBJECTIVES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A95FBC-2067-4F08-B64B-D5D13838674D}"/>
              </a:ext>
            </a:extLst>
          </p:cNvPr>
          <p:cNvSpPr>
            <a:spLocks noGrp="1"/>
          </p:cNvSpPr>
          <p:nvPr>
            <p:ph idx="1"/>
          </p:nvPr>
        </p:nvSpPr>
        <p:spPr>
          <a:xfrm>
            <a:off x="913795" y="1545956"/>
            <a:ext cx="10353762" cy="4827950"/>
          </a:xfrm>
        </p:spPr>
        <p:txBody>
          <a:bodyPr>
            <a:normAutofit/>
          </a:bodyPr>
          <a:lstStyle/>
          <a:p>
            <a:r>
              <a:rPr lang="en-US" dirty="0">
                <a:latin typeface="Times New Roman" panose="02020603050405020304" pitchFamily="18" charset="0"/>
                <a:cs typeface="Times New Roman" panose="02020603050405020304" pitchFamily="18" charset="0"/>
              </a:rPr>
              <a:t>The main objective of all the KPIs is to evaluate and optimize workforce dynamics by identifying trends, challenges, and opportunities in key areas like employee retention, compensation, tenure, and job satisfaction.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helps in making data-driven decisions to improve employee engagement, reduce attrition, and foster a balanced, productive, and equitable workplace.</a:t>
            </a:r>
          </a:p>
          <a:p>
            <a:pPr marL="0" indent="0">
              <a:buNone/>
            </a:pP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monitor employee turnover across the organization and identify departments with higher attrition rates for targeted retention strategies.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332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28E1-92B4-4018-8B10-99B824E6723B}"/>
              </a:ext>
            </a:extLst>
          </p:cNvPr>
          <p:cNvSpPr>
            <a:spLocks noGrp="1"/>
          </p:cNvSpPr>
          <p:nvPr>
            <p:ph type="title"/>
          </p:nvPr>
        </p:nvSpPr>
        <p:spPr/>
        <p:txBody>
          <a:bodyPr>
            <a:normAutofit/>
          </a:bodyPr>
          <a:lstStyle/>
          <a:p>
            <a:pPr algn="ctr"/>
            <a:r>
              <a:rPr lang="en-US" sz="3600" b="1" u="sng" dirty="0">
                <a:latin typeface="Times New Roman" panose="02020603050405020304" pitchFamily="18" charset="0"/>
                <a:cs typeface="Times New Roman" panose="02020603050405020304" pitchFamily="18" charset="0"/>
              </a:rPr>
              <a:t>KPI :1</a:t>
            </a:r>
            <a:r>
              <a:rPr lang="en-US" sz="3600" b="1" dirty="0">
                <a:latin typeface="Times New Roman" panose="02020603050405020304" pitchFamily="18" charset="0"/>
                <a:cs typeface="Times New Roman" panose="02020603050405020304" pitchFamily="18" charset="0"/>
              </a:rPr>
              <a:t>- Average attrition rate for all departments</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C7DD634-FF94-47EC-A26E-56E12A0F2270}"/>
              </a:ext>
            </a:extLst>
          </p:cNvPr>
          <p:cNvSpPr>
            <a:spLocks noGrp="1"/>
          </p:cNvSpPr>
          <p:nvPr>
            <p:ph sz="half" idx="1"/>
          </p:nvPr>
        </p:nvSpPr>
        <p:spPr>
          <a:xfrm>
            <a:off x="6172200" y="2161335"/>
            <a:ext cx="5181600" cy="3541338"/>
          </a:xfrm>
        </p:spPr>
        <p:txBody>
          <a:bodyPr>
            <a:norm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High attrition rates in specific departments indicate dissatisfaction or challenges such as poor management, limited growth opportunities, or workload imbalances.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Actionable Insight: Targeted interventions, such as leadership development or workload redistribution, are required.</a:t>
            </a:r>
          </a:p>
        </p:txBody>
      </p:sp>
      <p:pic>
        <p:nvPicPr>
          <p:cNvPr id="10" name="Picture 9">
            <a:extLst>
              <a:ext uri="{FF2B5EF4-FFF2-40B4-BE49-F238E27FC236}">
                <a16:creationId xmlns:a16="http://schemas.microsoft.com/office/drawing/2014/main" id="{7CBC860A-9050-4B5C-843A-79E773A271E9}"/>
              </a:ext>
            </a:extLst>
          </p:cNvPr>
          <p:cNvPicPr>
            <a:picLocks noChangeAspect="1"/>
          </p:cNvPicPr>
          <p:nvPr/>
        </p:nvPicPr>
        <p:blipFill>
          <a:blip r:embed="rId2"/>
          <a:stretch>
            <a:fillRect/>
          </a:stretch>
        </p:blipFill>
        <p:spPr>
          <a:xfrm>
            <a:off x="599303" y="2161335"/>
            <a:ext cx="5200719" cy="3328742"/>
          </a:xfrm>
          <a:prstGeom prst="rect">
            <a:avLst/>
          </a:prstGeom>
        </p:spPr>
      </p:pic>
    </p:spTree>
    <p:extLst>
      <p:ext uri="{BB962C8B-B14F-4D97-AF65-F5344CB8AC3E}">
        <p14:creationId xmlns:p14="http://schemas.microsoft.com/office/powerpoint/2010/main" val="1135116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88AB-A2A7-4ADA-8B62-D88808BC0ABC}"/>
              </a:ext>
            </a:extLst>
          </p:cNvPr>
          <p:cNvSpPr>
            <a:spLocks noGrp="1"/>
          </p:cNvSpPr>
          <p:nvPr>
            <p:ph type="title"/>
          </p:nvPr>
        </p:nvSpPr>
        <p:spPr/>
        <p:txBody>
          <a:bodyPr>
            <a:normAutofit/>
          </a:bodyPr>
          <a:lstStyle/>
          <a:p>
            <a:pPr algn="ctr"/>
            <a:r>
              <a:rPr lang="en-US" sz="3600" b="1" u="sng" dirty="0">
                <a:latin typeface="Times New Roman" panose="02020603050405020304" pitchFamily="18" charset="0"/>
                <a:cs typeface="Times New Roman" panose="02020603050405020304" pitchFamily="18" charset="0"/>
              </a:rPr>
              <a:t>KPI :2</a:t>
            </a:r>
            <a:r>
              <a:rPr lang="en-US" sz="3600" b="1" dirty="0">
                <a:latin typeface="Times New Roman" panose="02020603050405020304" pitchFamily="18" charset="0"/>
                <a:cs typeface="Times New Roman" panose="02020603050405020304" pitchFamily="18" charset="0"/>
              </a:rPr>
              <a:t> – Average hourly rate of male research scientist</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F07150-C4E4-4A17-A4BD-90392A1E8B63}"/>
              </a:ext>
            </a:extLst>
          </p:cNvPr>
          <p:cNvSpPr>
            <a:spLocks noGrp="1"/>
          </p:cNvSpPr>
          <p:nvPr>
            <p:ph sz="half" idx="1"/>
          </p:nvPr>
        </p:nvSpPr>
        <p:spPr>
          <a:xfrm>
            <a:off x="6172200" y="2141537"/>
            <a:ext cx="5181600" cy="4351338"/>
          </a:xfrm>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Disparities in compensation may lead to dissatisfaction and turnover.</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Actionable Insight: Regular benchmarking against industry standards and addressing pay gaps are crucial for fairness and retention.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B14FD2-0F95-479E-8CB5-D63BEF63C561}"/>
              </a:ext>
            </a:extLst>
          </p:cNvPr>
          <p:cNvPicPr>
            <a:picLocks noChangeAspect="1"/>
          </p:cNvPicPr>
          <p:nvPr/>
        </p:nvPicPr>
        <p:blipFill>
          <a:blip r:embed="rId2"/>
          <a:stretch>
            <a:fillRect/>
          </a:stretch>
        </p:blipFill>
        <p:spPr>
          <a:xfrm>
            <a:off x="260607" y="1935921"/>
            <a:ext cx="5830068" cy="3638024"/>
          </a:xfrm>
          <a:prstGeom prst="rect">
            <a:avLst/>
          </a:prstGeom>
        </p:spPr>
      </p:pic>
    </p:spTree>
    <p:extLst>
      <p:ext uri="{BB962C8B-B14F-4D97-AF65-F5344CB8AC3E}">
        <p14:creationId xmlns:p14="http://schemas.microsoft.com/office/powerpoint/2010/main" val="32262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DD529-1565-4E6E-AE14-8BD25038F1AB}"/>
              </a:ext>
            </a:extLst>
          </p:cNvPr>
          <p:cNvSpPr>
            <a:spLocks noGrp="1"/>
          </p:cNvSpPr>
          <p:nvPr>
            <p:ph type="title"/>
          </p:nvPr>
        </p:nvSpPr>
        <p:spPr>
          <a:xfrm>
            <a:off x="838200" y="140055"/>
            <a:ext cx="10515600" cy="1325563"/>
          </a:xfrm>
        </p:spPr>
        <p:txBody>
          <a:bodyPr>
            <a:normAutofit/>
          </a:bodyPr>
          <a:lstStyle/>
          <a:p>
            <a:pPr algn="ctr"/>
            <a:r>
              <a:rPr lang="en-US" sz="4400" b="1" u="sng" dirty="0">
                <a:latin typeface="Times New Roman" panose="02020603050405020304" pitchFamily="18" charset="0"/>
                <a:cs typeface="Times New Roman" panose="02020603050405020304" pitchFamily="18" charset="0"/>
              </a:rPr>
              <a:t>KPI :3</a:t>
            </a:r>
            <a:r>
              <a:rPr lang="en-US" sz="4400" b="1" dirty="0">
                <a:latin typeface="Times New Roman" panose="02020603050405020304" pitchFamily="18" charset="0"/>
                <a:cs typeface="Times New Roman" panose="02020603050405020304" pitchFamily="18" charset="0"/>
              </a:rPr>
              <a:t> – Attrition rate vs monthly income stats</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03B12A1-A883-41E4-B0B9-76BFD84EB545}"/>
              </a:ext>
            </a:extLst>
          </p:cNvPr>
          <p:cNvSpPr>
            <a:spLocks noGrp="1"/>
          </p:cNvSpPr>
          <p:nvPr>
            <p:ph sz="half" idx="1"/>
          </p:nvPr>
        </p:nvSpPr>
        <p:spPr>
          <a:xfrm>
            <a:off x="838200" y="4300957"/>
            <a:ext cx="10515600" cy="2021822"/>
          </a:xfrm>
        </p:spPr>
        <p:txBody>
          <a:bodyPr>
            <a:normAutofit lnSpcReduction="10000"/>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Employees in lower income brackets are more likely to leave, indicating compensation as a major factor in retention.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Actionable Insight: Enhance benefits, provide financial incentives, and ensure transparency in pay structures.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C2D525C-424F-4CC9-A180-EA82F9E551CC}"/>
              </a:ext>
            </a:extLst>
          </p:cNvPr>
          <p:cNvPicPr>
            <a:picLocks noChangeAspect="1"/>
          </p:cNvPicPr>
          <p:nvPr/>
        </p:nvPicPr>
        <p:blipFill>
          <a:blip r:embed="rId2"/>
          <a:stretch>
            <a:fillRect/>
          </a:stretch>
        </p:blipFill>
        <p:spPr>
          <a:xfrm>
            <a:off x="1317812" y="1546132"/>
            <a:ext cx="9556376" cy="2474482"/>
          </a:xfrm>
          <a:prstGeom prst="rect">
            <a:avLst/>
          </a:prstGeom>
        </p:spPr>
      </p:pic>
    </p:spTree>
    <p:extLst>
      <p:ext uri="{BB962C8B-B14F-4D97-AF65-F5344CB8AC3E}">
        <p14:creationId xmlns:p14="http://schemas.microsoft.com/office/powerpoint/2010/main" val="1866949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0A17-3A0E-4087-B90D-8EB08A4FC2F8}"/>
              </a:ext>
            </a:extLst>
          </p:cNvPr>
          <p:cNvSpPr>
            <a:spLocks noGrp="1"/>
          </p:cNvSpPr>
          <p:nvPr>
            <p:ph type="title"/>
          </p:nvPr>
        </p:nvSpPr>
        <p:spPr/>
        <p:txBody>
          <a:bodyPr>
            <a:normAutofit/>
          </a:bodyPr>
          <a:lstStyle/>
          <a:p>
            <a:pPr algn="ctr"/>
            <a:r>
              <a:rPr lang="en-US" sz="3600" b="1" u="sng" dirty="0">
                <a:latin typeface="Times New Roman" panose="02020603050405020304" pitchFamily="18" charset="0"/>
                <a:cs typeface="Times New Roman" panose="02020603050405020304" pitchFamily="18" charset="0"/>
              </a:rPr>
              <a:t>KPI :4</a:t>
            </a:r>
            <a:r>
              <a:rPr lang="en-US" sz="3600" b="1" dirty="0">
                <a:latin typeface="Times New Roman" panose="02020603050405020304" pitchFamily="18" charset="0"/>
                <a:cs typeface="Times New Roman" panose="02020603050405020304" pitchFamily="18" charset="0"/>
              </a:rPr>
              <a:t> – Average working years for each department</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0A2BE0D-1836-48A9-84F4-781E3451B045}"/>
              </a:ext>
            </a:extLst>
          </p:cNvPr>
          <p:cNvSpPr>
            <a:spLocks noGrp="1"/>
          </p:cNvSpPr>
          <p:nvPr>
            <p:ph sz="half" idx="1"/>
          </p:nvPr>
        </p:nvSpPr>
        <p:spPr>
          <a:xfrm>
            <a:off x="6172200" y="2104371"/>
            <a:ext cx="5181600" cy="4072591"/>
          </a:xfrm>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Short average tenure in some departments suggests instability or lack of satisfaction.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Actionable Insight: Strengthen onboarding, provide growth opportunities, and address departmental culture issues.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E4D5B1-540D-44F9-B1A6-D68A16217C85}"/>
              </a:ext>
            </a:extLst>
          </p:cNvPr>
          <p:cNvPicPr>
            <a:picLocks noChangeAspect="1"/>
          </p:cNvPicPr>
          <p:nvPr/>
        </p:nvPicPr>
        <p:blipFill>
          <a:blip r:embed="rId2"/>
          <a:stretch>
            <a:fillRect/>
          </a:stretch>
        </p:blipFill>
        <p:spPr>
          <a:xfrm>
            <a:off x="510616" y="2104372"/>
            <a:ext cx="5334744" cy="3419952"/>
          </a:xfrm>
          <a:prstGeom prst="rect">
            <a:avLst/>
          </a:prstGeom>
        </p:spPr>
      </p:pic>
    </p:spTree>
    <p:extLst>
      <p:ext uri="{BB962C8B-B14F-4D97-AF65-F5344CB8AC3E}">
        <p14:creationId xmlns:p14="http://schemas.microsoft.com/office/powerpoint/2010/main" val="2507916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 calcmode="lin" valueType="num">
                                      <p:cBhvr>
                                        <p:cTn id="3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ED35-4CEF-49A0-B2A4-B8143CF6C975}"/>
              </a:ext>
            </a:extLst>
          </p:cNvPr>
          <p:cNvSpPr>
            <a:spLocks noGrp="1"/>
          </p:cNvSpPr>
          <p:nvPr>
            <p:ph type="title"/>
          </p:nvPr>
        </p:nvSpPr>
        <p:spPr/>
        <p:txBody>
          <a:bodyPr>
            <a:normAutofit/>
          </a:bodyPr>
          <a:lstStyle/>
          <a:p>
            <a:pPr algn="ctr"/>
            <a:r>
              <a:rPr lang="en-US" sz="3600" b="1" u="sng" dirty="0">
                <a:latin typeface="Times New Roman" panose="02020603050405020304" pitchFamily="18" charset="0"/>
                <a:cs typeface="Times New Roman" panose="02020603050405020304" pitchFamily="18" charset="0"/>
              </a:rPr>
              <a:t>KPI :5</a:t>
            </a:r>
            <a:r>
              <a:rPr lang="en-US" sz="3600" b="1" dirty="0">
                <a:latin typeface="Times New Roman" panose="02020603050405020304" pitchFamily="18" charset="0"/>
                <a:cs typeface="Times New Roman" panose="02020603050405020304" pitchFamily="18" charset="0"/>
              </a:rPr>
              <a:t> – Job role vs work life balance</a:t>
            </a:r>
            <a:endParaRPr lang="en-IN" sz="36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C48AE7E-80D2-4411-BECD-436CABD19722}"/>
              </a:ext>
            </a:extLst>
          </p:cNvPr>
          <p:cNvSpPr>
            <a:spLocks noGrp="1"/>
          </p:cNvSpPr>
          <p:nvPr>
            <p:ph sz="half" idx="1"/>
          </p:nvPr>
        </p:nvSpPr>
        <p:spPr>
          <a:xfrm>
            <a:off x="6172200" y="2030505"/>
            <a:ext cx="5181600" cy="4146457"/>
          </a:xfrm>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Poor work-life balance in certain roles contributes to burnout and attrition.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Actionable Insight: Introduce flexible work arrangements, improve workload management, and provide wellness resources.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8A6EEE-064C-4601-B9DA-471E49BF4051}"/>
              </a:ext>
            </a:extLst>
          </p:cNvPr>
          <p:cNvPicPr>
            <a:picLocks noChangeAspect="1"/>
          </p:cNvPicPr>
          <p:nvPr/>
        </p:nvPicPr>
        <p:blipFill>
          <a:blip r:embed="rId2"/>
          <a:stretch>
            <a:fillRect/>
          </a:stretch>
        </p:blipFill>
        <p:spPr>
          <a:xfrm>
            <a:off x="395749" y="2030505"/>
            <a:ext cx="5430008" cy="3254189"/>
          </a:xfrm>
          <a:prstGeom prst="rect">
            <a:avLst/>
          </a:prstGeom>
        </p:spPr>
      </p:pic>
    </p:spTree>
    <p:extLst>
      <p:ext uri="{BB962C8B-B14F-4D97-AF65-F5344CB8AC3E}">
        <p14:creationId xmlns:p14="http://schemas.microsoft.com/office/powerpoint/2010/main" val="2482181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 calcmode="lin" valueType="num">
                                      <p:cBhvr>
                                        <p:cTn id="3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407</TotalTime>
  <Words>823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Bookman Old Style</vt:lpstr>
      <vt:lpstr>Rockwell</vt:lpstr>
      <vt:lpstr>Times New Roman</vt:lpstr>
      <vt:lpstr>Wingdings</vt:lpstr>
      <vt:lpstr>Damask</vt:lpstr>
      <vt:lpstr>The study of Employee attrition &amp; retention analysis</vt:lpstr>
      <vt:lpstr>INTRODUCTION</vt:lpstr>
      <vt:lpstr>DATA OVERVIEW</vt:lpstr>
      <vt:lpstr>OBJECTIVES</vt:lpstr>
      <vt:lpstr>KPI :1- Average attrition rate for all departments</vt:lpstr>
      <vt:lpstr>KPI :2 – Average hourly rate of male research scientist</vt:lpstr>
      <vt:lpstr>KPI :3 – Attrition rate vs monthly income stats</vt:lpstr>
      <vt:lpstr>KPI :4 – Average working years for each department</vt:lpstr>
      <vt:lpstr>KPI :5 – Job role vs work life balance</vt:lpstr>
      <vt:lpstr>KPI :6 – Attrition rate vs year since last promotion relation</vt:lpstr>
      <vt:lpstr>INSIGHTS</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study of effective analysis on Employee attrition at workplace.</dc:title>
  <dc:creator>Paresh</dc:creator>
  <cp:lastModifiedBy>Paresh</cp:lastModifiedBy>
  <cp:revision>32</cp:revision>
  <dcterms:created xsi:type="dcterms:W3CDTF">2024-12-01T14:42:37Z</dcterms:created>
  <dcterms:modified xsi:type="dcterms:W3CDTF">2024-12-05T16:31:45Z</dcterms:modified>
</cp:coreProperties>
</file>