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0" r:id="rId5"/>
  </p:sldMasterIdLst>
  <p:sldIdLst>
    <p:sldId id="256" r:id="rId6"/>
    <p:sldId id="321" r:id="rId7"/>
    <p:sldId id="309" r:id="rId8"/>
    <p:sldId id="311" r:id="rId9"/>
    <p:sldId id="322" r:id="rId10"/>
    <p:sldId id="314" r:id="rId11"/>
    <p:sldId id="323" r:id="rId12"/>
    <p:sldId id="316" r:id="rId13"/>
    <p:sldId id="31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94619" autoAdjust="0"/>
  </p:normalViewPr>
  <p:slideViewPr>
    <p:cSldViewPr snapToGrid="0">
      <p:cViewPr>
        <p:scale>
          <a:sx n="50" d="100"/>
          <a:sy n="50" d="100"/>
        </p:scale>
        <p:origin x="-204"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53762E-ADCA-4908-BE2A-B50B56926F37}" type="datetimeFigureOut">
              <a:rPr lang="en-IN" smtClean="0"/>
              <a:t>17-06-2024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3A635D3-5B8F-4EDA-A7D6-020B8830F33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529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3762E-ADCA-4908-BE2A-B50B56926F37}"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635D3-5B8F-4EDA-A7D6-020B8830F33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479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3762E-ADCA-4908-BE2A-B50B56926F37}"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635D3-5B8F-4EDA-A7D6-020B8830F33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9525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53762E-ADCA-4908-BE2A-B50B56926F37}"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635D3-5B8F-4EDA-A7D6-020B8830F33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126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53762E-ADCA-4908-BE2A-B50B56926F37}" type="datetimeFigureOut">
              <a:rPr lang="en-IN" smtClean="0"/>
              <a:t>17-06-2024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A635D3-5B8F-4EDA-A7D6-020B8830F33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202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53762E-ADCA-4908-BE2A-B50B56926F37}" type="datetimeFigureOut">
              <a:rPr lang="en-IN" smtClean="0"/>
              <a:t>17-06-2024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A635D3-5B8F-4EDA-A7D6-020B8830F33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6751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3762E-ADCA-4908-BE2A-B50B56926F37}" type="datetimeFigureOut">
              <a:rPr lang="en-IN" smtClean="0"/>
              <a:t>17-06-2024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A635D3-5B8F-4EDA-A7D6-020B8830F336}" type="slidenum">
              <a:rPr lang="en-IN" smtClean="0"/>
              <a:t>‹#›</a:t>
            </a:fld>
            <a:endParaRPr lang="en-IN"/>
          </a:p>
        </p:txBody>
      </p:sp>
    </p:spTree>
    <p:extLst>
      <p:ext uri="{BB962C8B-B14F-4D97-AF65-F5344CB8AC3E}">
        <p14:creationId xmlns:p14="http://schemas.microsoft.com/office/powerpoint/2010/main" val="1637934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53762E-ADCA-4908-BE2A-B50B56926F37}"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A635D3-5B8F-4EDA-A7D6-020B8830F33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3746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553762E-ADCA-4908-BE2A-B50B56926F37}" type="datetimeFigureOut">
              <a:rPr lang="en-IN" smtClean="0"/>
              <a:t>17-06-2024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3A635D3-5B8F-4EDA-A7D6-020B8830F33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4587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3762E-ADCA-4908-BE2A-B50B56926F37}"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635D3-5B8F-4EDA-A7D6-020B8830F33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288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3762E-ADCA-4908-BE2A-B50B56926F37}"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A635D3-5B8F-4EDA-A7D6-020B8830F33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730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jp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553762E-ADCA-4908-BE2A-B50B56926F37}" type="datetimeFigureOut">
              <a:rPr lang="en-IN" smtClean="0"/>
              <a:t>17-06-2024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A635D3-5B8F-4EDA-A7D6-020B8830F33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74554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C4A5-175F-5480-B68E-4AEE849ECC29}"/>
              </a:ext>
            </a:extLst>
          </p:cNvPr>
          <p:cNvSpPr>
            <a:spLocks noGrp="1"/>
          </p:cNvSpPr>
          <p:nvPr>
            <p:ph type="ctrTitle"/>
          </p:nvPr>
        </p:nvSpPr>
        <p:spPr>
          <a:xfrm>
            <a:off x="907956" y="653611"/>
            <a:ext cx="8637073" cy="2541431"/>
          </a:xfrm>
        </p:spPr>
        <p:txBody>
          <a:bodyPr>
            <a:normAutofit/>
          </a:bodyPr>
          <a:lstStyle/>
          <a:p>
            <a:r>
              <a:rPr lang="en-US" sz="8000"/>
              <a:t>Dynamic Programming</a:t>
            </a:r>
            <a:endParaRPr lang="en-IN" sz="8000" dirty="0"/>
          </a:p>
        </p:txBody>
      </p:sp>
      <p:sp>
        <p:nvSpPr>
          <p:cNvPr id="3" name="Subtitle 2">
            <a:extLst>
              <a:ext uri="{FF2B5EF4-FFF2-40B4-BE49-F238E27FC236}">
                <a16:creationId xmlns:a16="http://schemas.microsoft.com/office/drawing/2014/main" id="{F0F8A819-9752-C0AC-C65C-4F4D42D80D50}"/>
              </a:ext>
            </a:extLst>
          </p:cNvPr>
          <p:cNvSpPr>
            <a:spLocks noGrp="1"/>
          </p:cNvSpPr>
          <p:nvPr>
            <p:ph type="subTitle" idx="1"/>
          </p:nvPr>
        </p:nvSpPr>
        <p:spPr>
          <a:xfrm>
            <a:off x="4728590" y="50813"/>
            <a:ext cx="2444843" cy="480815"/>
          </a:xfrm>
          <a:ln w="38100">
            <a:solidFill>
              <a:schemeClr val="tx1"/>
            </a:solidFill>
          </a:ln>
        </p:spPr>
        <p:txBody>
          <a:bodyPr>
            <a:normAutofit/>
          </a:bodyPr>
          <a:lstStyle/>
          <a:p>
            <a:r>
              <a:rPr lang="en-US" sz="1600" b="1"/>
              <a:t>CAPSTONE project</a:t>
            </a:r>
            <a:endParaRPr lang="en-IN" sz="1600" b="1" dirty="0"/>
          </a:p>
        </p:txBody>
      </p:sp>
      <p:sp>
        <p:nvSpPr>
          <p:cNvPr id="4" name="TextBox 3">
            <a:extLst>
              <a:ext uri="{FF2B5EF4-FFF2-40B4-BE49-F238E27FC236}">
                <a16:creationId xmlns:a16="http://schemas.microsoft.com/office/drawing/2014/main" id="{F40FFCB3-049E-F293-23C4-79F47AE57BF4}"/>
              </a:ext>
            </a:extLst>
          </p:cNvPr>
          <p:cNvSpPr txBox="1"/>
          <p:nvPr/>
        </p:nvSpPr>
        <p:spPr>
          <a:xfrm>
            <a:off x="9044763" y="4649972"/>
            <a:ext cx="2062103" cy="92333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Done By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P. Vijaya Lakshmi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Reg. No: 192210200</a:t>
            </a: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5" name="TextBox 4">
            <a:extLst>
              <a:ext uri="{FF2B5EF4-FFF2-40B4-BE49-F238E27FC236}">
                <a16:creationId xmlns:a16="http://schemas.microsoft.com/office/drawing/2014/main" id="{63CFEA09-B3CF-4B41-2F14-1FD2F13E9756}"/>
              </a:ext>
            </a:extLst>
          </p:cNvPr>
          <p:cNvSpPr txBox="1"/>
          <p:nvPr/>
        </p:nvSpPr>
        <p:spPr>
          <a:xfrm>
            <a:off x="524647" y="4834270"/>
            <a:ext cx="1874552"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Gill Sans MT (Body)"/>
                <a:ea typeface="Times New Roman" panose="02020603050405020304" pitchFamily="18" charset="0"/>
                <a:cs typeface="Times New Roman" panose="02020603050405020304" pitchFamily="18" charset="0"/>
              </a:rPr>
              <a:t>Supervisor: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Gill Sans MT (Body)"/>
                <a:ea typeface="Times New Roman" panose="02020603050405020304" pitchFamily="18" charset="0"/>
                <a:cs typeface="Times New Roman" panose="02020603050405020304" pitchFamily="18" charset="0"/>
              </a:rPr>
              <a:t>Dr.</a:t>
            </a:r>
            <a:r>
              <a:rPr kumimoji="0" lang="en-IN" sz="1800" b="0" i="0" u="none" strike="noStrike" kern="1200" cap="none" spc="0" normalizeH="0" baseline="0" noProof="0" dirty="0">
                <a:ln>
                  <a:noFill/>
                </a:ln>
                <a:solidFill>
                  <a:prstClr val="black"/>
                </a:solidFill>
                <a:effectLst/>
                <a:uLnTx/>
                <a:uFillTx/>
                <a:latin typeface="Gill Sans MT (Body)"/>
                <a:ea typeface="Times New Roman" panose="02020603050405020304" pitchFamily="18" charset="0"/>
                <a:cs typeface="Times New Roman" panose="02020603050405020304" pitchFamily="18" charset="0"/>
              </a:rPr>
              <a:t> Dhanalakshmi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6" name="Picture 5" descr="Saveetha Institute of Medical And ...">
            <a:extLst>
              <a:ext uri="{FF2B5EF4-FFF2-40B4-BE49-F238E27FC236}">
                <a16:creationId xmlns:a16="http://schemas.microsoft.com/office/drawing/2014/main" id="{FB99DE5C-4B92-43DC-9E52-AF11FA0E60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98537" y="984158"/>
            <a:ext cx="2444842" cy="2444842"/>
          </a:xfrm>
          <a:prstGeom prst="rect">
            <a:avLst/>
          </a:prstGeom>
          <a:noFill/>
          <a:ln>
            <a:noFill/>
          </a:ln>
        </p:spPr>
      </p:pic>
      <p:sp>
        <p:nvSpPr>
          <p:cNvPr id="7" name="Subtitle 2">
            <a:extLst>
              <a:ext uri="{FF2B5EF4-FFF2-40B4-BE49-F238E27FC236}">
                <a16:creationId xmlns:a16="http://schemas.microsoft.com/office/drawing/2014/main" id="{4AE2F4EB-039C-87DF-4827-C1A54A745CB0}"/>
              </a:ext>
            </a:extLst>
          </p:cNvPr>
          <p:cNvSpPr txBox="1">
            <a:spLocks/>
          </p:cNvSpPr>
          <p:nvPr/>
        </p:nvSpPr>
        <p:spPr>
          <a:xfrm>
            <a:off x="1155405" y="503343"/>
            <a:ext cx="10554586" cy="480815"/>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2000" b="1" i="0" u="none" strike="noStrike" kern="1200" cap="all" spc="0" normalizeH="0" baseline="0" noProof="0" dirty="0">
                <a:ln>
                  <a:noFill/>
                </a:ln>
                <a:solidFill>
                  <a:prstClr val="black"/>
                </a:solidFill>
                <a:effectLst/>
                <a:uLnTx/>
                <a:uFillTx/>
                <a:latin typeface="Gill Sans MT" panose="020B0502020104020203"/>
                <a:ea typeface="+mn-ea"/>
                <a:cs typeface="+mn-cs"/>
              </a:rPr>
              <a:t>CSA0650-Design and Analysis of Algorithms for Amortized Analysis</a:t>
            </a:r>
            <a:endParaRPr kumimoji="0" lang="en-IN" sz="2000" b="1" i="0" u="none" strike="noStrike" kern="1200" cap="all" spc="0" normalizeH="0" baseline="0" noProof="0" dirty="0">
              <a:ln>
                <a:noFill/>
              </a:ln>
              <a:solidFill>
                <a:prstClr val="black"/>
              </a:solidFill>
              <a:effectLst/>
              <a:uLnTx/>
              <a:uFillTx/>
              <a:latin typeface="Gill Sans MT" panose="020B0502020104020203"/>
              <a:ea typeface="+mn-ea"/>
              <a:cs typeface="+mn-cs"/>
            </a:endParaRPr>
          </a:p>
        </p:txBody>
      </p:sp>
      <p:sp>
        <p:nvSpPr>
          <p:cNvPr id="8" name="TextBox 7">
            <a:extLst>
              <a:ext uri="{FF2B5EF4-FFF2-40B4-BE49-F238E27FC236}">
                <a16:creationId xmlns:a16="http://schemas.microsoft.com/office/drawing/2014/main" id="{5B1F0AD9-C019-F22A-C0E3-FE7CEBDA29C3}"/>
              </a:ext>
            </a:extLst>
          </p:cNvPr>
          <p:cNvSpPr txBox="1"/>
          <p:nvPr/>
        </p:nvSpPr>
        <p:spPr>
          <a:xfrm>
            <a:off x="2646971" y="3105834"/>
            <a:ext cx="317215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Split Array With Same Average</a:t>
            </a: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63245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6F9C-D2B9-6F00-6399-0B7BA007E5BA}"/>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Problem Statement</a:t>
            </a:r>
          </a:p>
        </p:txBody>
      </p:sp>
      <p:sp>
        <p:nvSpPr>
          <p:cNvPr id="3" name="TextBox 2">
            <a:extLst>
              <a:ext uri="{FF2B5EF4-FFF2-40B4-BE49-F238E27FC236}">
                <a16:creationId xmlns:a16="http://schemas.microsoft.com/office/drawing/2014/main" id="{5A48F1F9-59A1-493D-2A8F-D0D8201B18BD}"/>
              </a:ext>
            </a:extLst>
          </p:cNvPr>
          <p:cNvSpPr txBox="1"/>
          <p:nvPr/>
        </p:nvSpPr>
        <p:spPr>
          <a:xfrm>
            <a:off x="1036320" y="1166842"/>
            <a:ext cx="10624052" cy="2585323"/>
          </a:xfrm>
          <a:prstGeom prst="rect">
            <a:avLst/>
          </a:prstGeom>
          <a:noFill/>
        </p:spPr>
        <p:txBody>
          <a:bodyPr wrap="square" rtlCol="0">
            <a:spAutoFit/>
          </a:bodyPr>
          <a:lstStyle/>
          <a:p>
            <a:r>
              <a:rPr lang="en-US" sz="1800" b="1" i="0" u="none" strike="noStrike" baseline="0" dirty="0">
                <a:solidFill>
                  <a:srgbClr val="000000"/>
                </a:solidFill>
                <a:latin typeface="Times New Roman" panose="02020603050405020304" pitchFamily="18" charset="0"/>
              </a:rPr>
              <a:t>Split Array With Same Average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You are given an integer array </a:t>
            </a:r>
            <a:r>
              <a:rPr lang="en-US" sz="1800" b="0" i="0" u="none" strike="noStrike" baseline="0" dirty="0" err="1">
                <a:solidFill>
                  <a:srgbClr val="000000"/>
                </a:solidFill>
                <a:latin typeface="Times New Roman" panose="02020603050405020304" pitchFamily="18" charset="0"/>
              </a:rPr>
              <a:t>nums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You should move each element of </a:t>
            </a:r>
            <a:r>
              <a:rPr lang="en-US" sz="1800" b="0" i="0" u="none" strike="noStrike" baseline="0" dirty="0" err="1">
                <a:solidFill>
                  <a:srgbClr val="000000"/>
                </a:solidFill>
                <a:latin typeface="Times New Roman" panose="02020603050405020304" pitchFamily="18" charset="0"/>
              </a:rPr>
              <a:t>nums</a:t>
            </a:r>
            <a:r>
              <a:rPr lang="en-US" sz="1800" b="0" i="0" u="none" strike="noStrike" baseline="0" dirty="0">
                <a:solidFill>
                  <a:srgbClr val="000000"/>
                </a:solidFill>
                <a:latin typeface="Times New Roman" panose="02020603050405020304" pitchFamily="18" charset="0"/>
              </a:rPr>
              <a:t> into one of the two arrays A and B such that A and B are non-empty, and average(A) == average(B). Return true if it is possible to achieve that and false otherwise. Note that for an array </a:t>
            </a:r>
            <a:r>
              <a:rPr lang="en-US" sz="1800" b="0" i="0" u="none" strike="noStrike" baseline="0" dirty="0" err="1">
                <a:solidFill>
                  <a:srgbClr val="000000"/>
                </a:solidFill>
                <a:latin typeface="Times New Roman" panose="02020603050405020304" pitchFamily="18" charset="0"/>
              </a:rPr>
              <a:t>arr</a:t>
            </a:r>
            <a:r>
              <a:rPr lang="en-US" sz="1800" b="0" i="0" u="none" strike="noStrike" baseline="0" dirty="0">
                <a:solidFill>
                  <a:srgbClr val="000000"/>
                </a:solidFill>
                <a:latin typeface="Times New Roman" panose="02020603050405020304" pitchFamily="18" charset="0"/>
              </a:rPr>
              <a:t>, average(</a:t>
            </a:r>
            <a:r>
              <a:rPr lang="en-US" sz="1800" b="0" i="0" u="none" strike="noStrike" baseline="0" dirty="0" err="1">
                <a:solidFill>
                  <a:srgbClr val="000000"/>
                </a:solidFill>
                <a:latin typeface="Times New Roman" panose="02020603050405020304" pitchFamily="18" charset="0"/>
              </a:rPr>
              <a:t>arr</a:t>
            </a:r>
            <a:r>
              <a:rPr lang="en-US" sz="1800" b="0" i="0" u="none" strike="noStrike" baseline="0" dirty="0">
                <a:solidFill>
                  <a:srgbClr val="000000"/>
                </a:solidFill>
                <a:latin typeface="Times New Roman" panose="02020603050405020304" pitchFamily="18" charset="0"/>
              </a:rPr>
              <a:t>) is the sum of all the elements of </a:t>
            </a:r>
            <a:r>
              <a:rPr lang="en-US" sz="1800" b="0" i="0" u="none" strike="noStrike" baseline="0" dirty="0" err="1">
                <a:solidFill>
                  <a:srgbClr val="000000"/>
                </a:solidFill>
                <a:latin typeface="Times New Roman" panose="02020603050405020304" pitchFamily="18" charset="0"/>
              </a:rPr>
              <a:t>arr</a:t>
            </a:r>
            <a:r>
              <a:rPr lang="en-US" sz="1800" b="0" i="0" u="none" strike="noStrike" baseline="0" dirty="0">
                <a:solidFill>
                  <a:srgbClr val="000000"/>
                </a:solidFill>
                <a:latin typeface="Times New Roman" panose="02020603050405020304" pitchFamily="18" charset="0"/>
              </a:rPr>
              <a:t> over the length of arr. </a:t>
            </a:r>
          </a:p>
          <a:p>
            <a:r>
              <a:rPr lang="en-IN" sz="1800" b="0" i="0" u="none" strike="noStrike" baseline="0" dirty="0">
                <a:solidFill>
                  <a:srgbClr val="000000"/>
                </a:solidFill>
                <a:latin typeface="Times New Roman" panose="02020603050405020304" pitchFamily="18" charset="0"/>
              </a:rPr>
              <a:t>Example 1: </a:t>
            </a:r>
          </a:p>
          <a:p>
            <a:r>
              <a:rPr lang="en-IN" sz="1800" b="0" i="0" u="none" strike="noStrike" baseline="0" dirty="0">
                <a:solidFill>
                  <a:srgbClr val="000000"/>
                </a:solidFill>
                <a:latin typeface="Times New Roman" panose="02020603050405020304" pitchFamily="18" charset="0"/>
              </a:rPr>
              <a:t>Input: </a:t>
            </a:r>
            <a:r>
              <a:rPr lang="en-IN" sz="1800" b="0" i="0" u="none" strike="noStrike" baseline="0" dirty="0" err="1">
                <a:solidFill>
                  <a:srgbClr val="000000"/>
                </a:solidFill>
                <a:latin typeface="Times New Roman" panose="02020603050405020304" pitchFamily="18" charset="0"/>
              </a:rPr>
              <a:t>nums</a:t>
            </a:r>
            <a:r>
              <a:rPr lang="en-IN" sz="1800" b="0" i="0" u="none" strike="noStrike" baseline="0" dirty="0">
                <a:solidFill>
                  <a:srgbClr val="000000"/>
                </a:solidFill>
                <a:latin typeface="Times New Roman" panose="02020603050405020304" pitchFamily="18" charset="0"/>
              </a:rPr>
              <a:t> = [1,2,3,4,5,6,7,8] </a:t>
            </a:r>
          </a:p>
          <a:p>
            <a:r>
              <a:rPr lang="en-IN" sz="1800" b="0" i="0" u="none" strike="noStrike" baseline="0" dirty="0">
                <a:solidFill>
                  <a:srgbClr val="000000"/>
                </a:solidFill>
                <a:latin typeface="Times New Roman" panose="02020603050405020304" pitchFamily="18" charset="0"/>
              </a:rPr>
              <a:t>Output: true </a:t>
            </a:r>
          </a:p>
          <a:p>
            <a:r>
              <a:rPr lang="en-US" sz="1800" b="0" i="0" u="none" strike="noStrike" baseline="0" dirty="0">
                <a:solidFill>
                  <a:srgbClr val="000000"/>
                </a:solidFill>
                <a:latin typeface="Times New Roman" panose="02020603050405020304" pitchFamily="18" charset="0"/>
              </a:rPr>
              <a:t>Explanation: We can split the array into [1,4,5,8] and [2,3,6,7], and both of them have an average of 4.5. 	</a:t>
            </a:r>
          </a:p>
        </p:txBody>
      </p:sp>
    </p:spTree>
    <p:extLst>
      <p:ext uri="{BB962C8B-B14F-4D97-AF65-F5344CB8AC3E}">
        <p14:creationId xmlns:p14="http://schemas.microsoft.com/office/powerpoint/2010/main" val="77415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10C2-FC94-831D-4446-5FBCCFF0055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FC26F93-5A49-BDD6-A161-089C8A437C07}"/>
              </a:ext>
            </a:extLst>
          </p:cNvPr>
          <p:cNvSpPr>
            <a:spLocks noGrp="1"/>
          </p:cNvSpPr>
          <p:nvPr>
            <p:ph idx="1"/>
          </p:nvPr>
        </p:nvSpPr>
        <p:spPr/>
        <p:txBody>
          <a:bodyPr/>
          <a:lstStyle/>
          <a:p>
            <a:r>
              <a:rPr lang="en-US" sz="1800" i="0" u="none" strike="noStrike" baseline="0" dirty="0">
                <a:solidFill>
                  <a:srgbClr val="000000"/>
                </a:solidFill>
                <a:latin typeface="inter-regular"/>
              </a:rPr>
              <a:t>The problem of splitting an integer array </a:t>
            </a:r>
            <a:r>
              <a:rPr lang="en-US" sz="1800" i="0" u="none" strike="noStrike" baseline="0" dirty="0" err="1">
                <a:solidFill>
                  <a:srgbClr val="000000"/>
                </a:solidFill>
                <a:latin typeface="inter-regular"/>
              </a:rPr>
              <a:t>nums</a:t>
            </a:r>
            <a:r>
              <a:rPr lang="en-US" sz="1800" i="0" u="none" strike="noStrike" baseline="0" dirty="0">
                <a:solidFill>
                  <a:srgbClr val="000000"/>
                </a:solidFill>
                <a:latin typeface="inter-regular"/>
              </a:rPr>
              <a:t> into two non-empty subarrays A and B such that they have the same average is approached using a dynamic programming strategy combined with mathematical insights.</a:t>
            </a:r>
          </a:p>
          <a:p>
            <a:r>
              <a:rPr lang="en-US" sz="1800" i="0" u="none" strike="noStrike" baseline="0" dirty="0">
                <a:solidFill>
                  <a:srgbClr val="000000"/>
                </a:solidFill>
                <a:latin typeface="inter-regular"/>
              </a:rPr>
              <a:t>Key to the solution is recognizing that for two arrays with equal averages, the difference between their total sums must be a multiple of the average. By leveraging a set to store possible sums achievable with elements from </a:t>
            </a:r>
            <a:r>
              <a:rPr lang="en-US" sz="1800" i="0" u="none" strike="noStrike" baseline="0" dirty="0" err="1">
                <a:solidFill>
                  <a:srgbClr val="000000"/>
                </a:solidFill>
                <a:latin typeface="inter-regular"/>
              </a:rPr>
              <a:t>nums</a:t>
            </a:r>
            <a:r>
              <a:rPr lang="en-US" sz="1800" i="0" u="none" strike="noStrike" baseline="0" dirty="0">
                <a:solidFill>
                  <a:srgbClr val="000000"/>
                </a:solidFill>
                <a:latin typeface="inter-regular"/>
              </a:rPr>
              <a:t>, the algorithm efficiently determines if such a split is feasible. This approach ensures that potential splits are validated through mathematical conditions derived from the properties of averages and integer sums.</a:t>
            </a:r>
            <a:endParaRPr lang="en-IN" dirty="0">
              <a:latin typeface="inter-regular"/>
            </a:endParaRPr>
          </a:p>
        </p:txBody>
      </p:sp>
    </p:spTree>
    <p:extLst>
      <p:ext uri="{BB962C8B-B14F-4D97-AF65-F5344CB8AC3E}">
        <p14:creationId xmlns:p14="http://schemas.microsoft.com/office/powerpoint/2010/main" val="16570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23AE-EB97-FA41-28EC-CC039A6C587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61FB19A-FF11-CDFA-7840-5B006806809D}"/>
              </a:ext>
            </a:extLst>
          </p:cNvPr>
          <p:cNvSpPr>
            <a:spLocks noGrp="1"/>
          </p:cNvSpPr>
          <p:nvPr>
            <p:ph idx="1"/>
          </p:nvPr>
        </p:nvSpPr>
        <p:spPr/>
        <p:txBody>
          <a:bodyPr/>
          <a:lstStyle/>
          <a:p>
            <a:r>
              <a:rPr lang="en-US" sz="1800" i="0" u="none" strike="noStrike" baseline="0" dirty="0">
                <a:solidFill>
                  <a:srgbClr val="000000"/>
                </a:solidFill>
                <a:latin typeface="inter-regular"/>
              </a:rPr>
              <a:t>Given an integer array </a:t>
            </a:r>
            <a:r>
              <a:rPr lang="en-US" sz="1800" i="0" u="none" strike="noStrike" baseline="0" dirty="0" err="1">
                <a:solidFill>
                  <a:srgbClr val="000000"/>
                </a:solidFill>
                <a:latin typeface="inter-regular"/>
              </a:rPr>
              <a:t>nums</a:t>
            </a:r>
            <a:r>
              <a:rPr lang="en-US" sz="1800" i="0" u="none" strike="noStrike" baseline="0" dirty="0">
                <a:solidFill>
                  <a:srgbClr val="000000"/>
                </a:solidFill>
                <a:latin typeface="inter-regular"/>
              </a:rPr>
              <a:t>, the task is to partition its elements into two non-empty subsets A and B such that both subsets have the same average. The average of a subset X is defined as the sum of its elements divided by the number of elements in X.</a:t>
            </a:r>
          </a:p>
          <a:p>
            <a:r>
              <a:rPr lang="en-US" sz="1800" i="0" u="none" strike="noStrike" baseline="0" dirty="0">
                <a:solidFill>
                  <a:srgbClr val="000000"/>
                </a:solidFill>
                <a:latin typeface="inter-regular"/>
              </a:rPr>
              <a:t>For instance, given </a:t>
            </a:r>
            <a:r>
              <a:rPr lang="en-US" sz="1800" i="0" u="none" strike="noStrike" baseline="0" dirty="0" err="1">
                <a:solidFill>
                  <a:srgbClr val="000000"/>
                </a:solidFill>
                <a:latin typeface="inter-regular"/>
              </a:rPr>
              <a:t>nums</a:t>
            </a:r>
            <a:r>
              <a:rPr lang="en-US" sz="1800" i="0" u="none" strike="noStrike" baseline="0" dirty="0">
                <a:solidFill>
                  <a:srgbClr val="000000"/>
                </a:solidFill>
                <a:latin typeface="inter-regular"/>
              </a:rPr>
              <a:t> = [1, 2, 3, 4, 5, 6, 7, 8], it's possible to split the array into subsets [1, 4, 5, 8] and [2, 3, 6, 7], both of which have an average of 4.5.</a:t>
            </a:r>
          </a:p>
          <a:p>
            <a:r>
              <a:rPr lang="en-US" sz="1800" i="0" u="none" strike="noStrike" baseline="0" dirty="0">
                <a:solidFill>
                  <a:srgbClr val="000000"/>
                </a:solidFill>
                <a:latin typeface="inter-regular"/>
              </a:rPr>
              <a:t>The challenge is to determine if such a partitioning is feasible for any given array </a:t>
            </a:r>
            <a:r>
              <a:rPr lang="en-US" sz="1800" i="0" u="none" strike="noStrike" baseline="0" dirty="0" err="1">
                <a:solidFill>
                  <a:srgbClr val="000000"/>
                </a:solidFill>
                <a:latin typeface="inter-regular"/>
              </a:rPr>
              <a:t>nums</a:t>
            </a:r>
            <a:r>
              <a:rPr lang="en-US" sz="1800" i="0" u="none" strike="noStrike" baseline="0" dirty="0">
                <a:solidFill>
                  <a:srgbClr val="000000"/>
                </a:solidFill>
                <a:latin typeface="inter-regular"/>
              </a:rPr>
              <a:t> and return true if possible, otherwise false. To solve this problem efficiently, we leverage mathematical properties of averages and employ a dynamic programming approach to explore possible subset combinations that can achieve the required conditions.</a:t>
            </a:r>
          </a:p>
        </p:txBody>
      </p:sp>
    </p:spTree>
    <p:extLst>
      <p:ext uri="{BB962C8B-B14F-4D97-AF65-F5344CB8AC3E}">
        <p14:creationId xmlns:p14="http://schemas.microsoft.com/office/powerpoint/2010/main" val="136571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3365-667E-421C-E581-34735245491A}"/>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9E5E9902-D1E7-A0B4-4751-4C51513DE484}"/>
              </a:ext>
            </a:extLst>
          </p:cNvPr>
          <p:cNvSpPr txBox="1">
            <a:spLocks/>
          </p:cNvSpPr>
          <p:nvPr/>
        </p:nvSpPr>
        <p:spPr>
          <a:xfrm>
            <a:off x="1097280" y="2176839"/>
            <a:ext cx="10058400" cy="3760891"/>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1800" b="1" dirty="0">
                <a:solidFill>
                  <a:schemeClr val="tx1"/>
                </a:solidFill>
              </a:rPr>
              <a:t>Bit masking in dynamic programming is a technique used to represent and manipulate subsets efficiently using binary numbers (bits).</a:t>
            </a:r>
          </a:p>
          <a:p>
            <a:pPr>
              <a:buFont typeface="Wingdings" panose="05000000000000000000" pitchFamily="2" charset="2"/>
              <a:buChar char="q"/>
            </a:pPr>
            <a:r>
              <a:rPr lang="en-US" sz="1800" b="1" dirty="0">
                <a:solidFill>
                  <a:schemeClr val="tx1"/>
                </a:solidFill>
              </a:rPr>
              <a:t> Each bit in a binary number can represent the presence (1) or absence (0) of an element in a subset, making it a powerful tool for solving problems that involve combinations of elements.</a:t>
            </a:r>
          </a:p>
          <a:p>
            <a:pPr>
              <a:buFont typeface="Wingdings" panose="05000000000000000000" pitchFamily="2" charset="2"/>
              <a:buChar char="q"/>
            </a:pPr>
            <a:r>
              <a:rPr lang="en-US" sz="1800" b="1" dirty="0">
                <a:solidFill>
                  <a:schemeClr val="tx1"/>
                </a:solidFill>
              </a:rPr>
              <a:t>Each subset is represented by a binary number where each bit indicates whether a particular element is included in the subset.</a:t>
            </a:r>
          </a:p>
          <a:p>
            <a:pPr>
              <a:buFont typeface="Wingdings" panose="05000000000000000000" pitchFamily="2" charset="2"/>
              <a:buChar char="q"/>
            </a:pPr>
            <a:r>
              <a:rPr lang="en-US" sz="1800" b="1" dirty="0">
                <a:solidFill>
                  <a:schemeClr val="tx1"/>
                </a:solidFill>
              </a:rPr>
              <a:t>Using bit masks allows for efficient enumeration of all subsets of a set, which is particularly useful in problems involving combinations and permutations.</a:t>
            </a:r>
          </a:p>
          <a:p>
            <a:pPr>
              <a:buFont typeface="Wingdings" panose="05000000000000000000" pitchFamily="2" charset="2"/>
              <a:buChar char="q"/>
            </a:pPr>
            <a:r>
              <a:rPr lang="en-US" sz="1800" b="1" dirty="0">
                <a:solidFill>
                  <a:schemeClr val="tx1"/>
                </a:solidFill>
              </a:rPr>
              <a:t>Using this method many complex problems like Travelling Sales Man problem were Solved.</a:t>
            </a:r>
          </a:p>
          <a:p>
            <a:pPr>
              <a:buFont typeface="Wingdings" panose="05000000000000000000" pitchFamily="2" charset="2"/>
              <a:buChar char="q"/>
            </a:pPr>
            <a:endParaRPr lang="en-IN" sz="1800" dirty="0">
              <a:solidFill>
                <a:schemeClr val="tx1"/>
              </a:solidFill>
            </a:endParaRPr>
          </a:p>
        </p:txBody>
      </p:sp>
    </p:spTree>
    <p:extLst>
      <p:ext uri="{BB962C8B-B14F-4D97-AF65-F5344CB8AC3E}">
        <p14:creationId xmlns:p14="http://schemas.microsoft.com/office/powerpoint/2010/main" val="1454591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95B09-AAA4-22F6-B6AE-A2E546265CCA}"/>
              </a:ext>
            </a:extLst>
          </p:cNvPr>
          <p:cNvSpPr txBox="1"/>
          <p:nvPr/>
        </p:nvSpPr>
        <p:spPr>
          <a:xfrm>
            <a:off x="503276" y="205562"/>
            <a:ext cx="5933458" cy="6124754"/>
          </a:xfrm>
          <a:prstGeom prst="rect">
            <a:avLst/>
          </a:prstGeom>
          <a:noFill/>
        </p:spPr>
        <p:txBody>
          <a:bodyPr wrap="square" rtlCol="0">
            <a:spAutoFit/>
          </a:bodyPr>
          <a:lstStyle/>
          <a:p>
            <a:r>
              <a:rPr lang="en-IN" sz="1400" i="0" u="none" strike="noStrike" baseline="0" dirty="0">
                <a:solidFill>
                  <a:srgbClr val="000000"/>
                </a:solidFill>
                <a:latin typeface="Calibri" panose="020F0502020204030204" pitchFamily="34" charset="0"/>
              </a:rPr>
              <a:t>#include &lt;iostream&gt;</a:t>
            </a:r>
          </a:p>
          <a:p>
            <a:r>
              <a:rPr lang="en-IN" sz="1400" i="0" u="none" strike="noStrike" baseline="0" dirty="0">
                <a:solidFill>
                  <a:srgbClr val="000000"/>
                </a:solidFill>
                <a:latin typeface="Calibri" panose="020F0502020204030204" pitchFamily="34" charset="0"/>
              </a:rPr>
              <a:t>#include &lt;vector&gt;</a:t>
            </a:r>
          </a:p>
          <a:p>
            <a:r>
              <a:rPr lang="en-IN" sz="1400" i="0" u="none" strike="noStrike" baseline="0" dirty="0">
                <a:solidFill>
                  <a:srgbClr val="000000"/>
                </a:solidFill>
                <a:latin typeface="Calibri" panose="020F0502020204030204" pitchFamily="34" charset="0"/>
              </a:rPr>
              <a:t>#include &lt;numeric&gt;</a:t>
            </a:r>
          </a:p>
          <a:p>
            <a:r>
              <a:rPr lang="en-IN" sz="1400" i="0" u="none" strike="noStrike" baseline="0" dirty="0">
                <a:solidFill>
                  <a:srgbClr val="000000"/>
                </a:solidFill>
                <a:latin typeface="Calibri" panose="020F0502020204030204" pitchFamily="34" charset="0"/>
              </a:rPr>
              <a:t>#include &lt;</a:t>
            </a:r>
            <a:r>
              <a:rPr lang="en-IN" sz="1400" i="0" u="none" strike="noStrike" baseline="0" dirty="0" err="1">
                <a:solidFill>
                  <a:srgbClr val="000000"/>
                </a:solidFill>
                <a:latin typeface="Calibri" panose="020F0502020204030204" pitchFamily="34" charset="0"/>
              </a:rPr>
              <a:t>unordered_map</a:t>
            </a:r>
            <a:r>
              <a:rPr lang="en-IN" sz="1400" i="0" u="none" strike="noStrike" baseline="0" dirty="0">
                <a:solidFill>
                  <a:srgbClr val="000000"/>
                </a:solidFill>
                <a:latin typeface="Calibri" panose="020F0502020204030204" pitchFamily="34" charset="0"/>
              </a:rPr>
              <a:t>&gt;</a:t>
            </a:r>
          </a:p>
          <a:p>
            <a:r>
              <a:rPr lang="en-IN" sz="1400" i="0" u="none" strike="noStrike" baseline="0" dirty="0">
                <a:solidFill>
                  <a:srgbClr val="000000"/>
                </a:solidFill>
                <a:latin typeface="Calibri" panose="020F0502020204030204" pitchFamily="34" charset="0"/>
              </a:rPr>
              <a:t>#include &lt;</a:t>
            </a:r>
            <a:r>
              <a:rPr lang="en-IN" sz="1400" i="0" u="none" strike="noStrike" baseline="0" dirty="0" err="1">
                <a:solidFill>
                  <a:srgbClr val="000000"/>
                </a:solidFill>
                <a:latin typeface="Calibri" panose="020F0502020204030204" pitchFamily="34" charset="0"/>
              </a:rPr>
              <a:t>unordered_set</a:t>
            </a:r>
            <a:r>
              <a:rPr lang="en-IN" sz="1400" i="0" u="none" strike="noStrike" baseline="0" dirty="0">
                <a:solidFill>
                  <a:srgbClr val="000000"/>
                </a:solidFill>
                <a:latin typeface="Calibri" panose="020F0502020204030204" pitchFamily="34" charset="0"/>
              </a:rPr>
              <a:t>&gt;</a:t>
            </a:r>
          </a:p>
          <a:p>
            <a:r>
              <a:rPr lang="en-IN" sz="1400" i="0" u="none" strike="noStrike" baseline="0" dirty="0">
                <a:solidFill>
                  <a:srgbClr val="000000"/>
                </a:solidFill>
                <a:latin typeface="Calibri" panose="020F0502020204030204" pitchFamily="34" charset="0"/>
              </a:rPr>
              <a:t>using namespace std;</a:t>
            </a:r>
          </a:p>
          <a:p>
            <a:r>
              <a:rPr lang="en-IN" sz="1400" i="0" u="none" strike="noStrike" baseline="0" dirty="0">
                <a:solidFill>
                  <a:srgbClr val="000000"/>
                </a:solidFill>
                <a:latin typeface="Calibri" panose="020F0502020204030204" pitchFamily="34" charset="0"/>
              </a:rPr>
              <a:t>class Solution {</a:t>
            </a:r>
          </a:p>
          <a:p>
            <a:r>
              <a:rPr lang="en-IN" sz="1400" i="0" u="none" strike="noStrike" baseline="0" dirty="0">
                <a:solidFill>
                  <a:srgbClr val="000000"/>
                </a:solidFill>
                <a:latin typeface="Calibri" panose="020F0502020204030204" pitchFamily="34" charset="0"/>
              </a:rPr>
              <a:t>public:</a:t>
            </a:r>
          </a:p>
          <a:p>
            <a:r>
              <a:rPr lang="en-IN" sz="1400" i="0" u="none" strike="noStrike" baseline="0" dirty="0" err="1">
                <a:solidFill>
                  <a:srgbClr val="000000"/>
                </a:solidFill>
                <a:latin typeface="Calibri" panose="020F0502020204030204" pitchFamily="34" charset="0"/>
              </a:rPr>
              <a:t>unordered_map</a:t>
            </a:r>
            <a:r>
              <a:rPr lang="en-IN" sz="1400" i="0" u="none" strike="noStrike" baseline="0" dirty="0">
                <a:solidFill>
                  <a:srgbClr val="000000"/>
                </a:solidFill>
                <a:latin typeface="Calibri" panose="020F0502020204030204" pitchFamily="34" charset="0"/>
              </a:rPr>
              <a:t>&lt;int, </a:t>
            </a:r>
            <a:r>
              <a:rPr lang="en-IN" sz="1400" i="0" u="none" strike="noStrike" baseline="0" dirty="0" err="1">
                <a:solidFill>
                  <a:srgbClr val="000000"/>
                </a:solidFill>
                <a:latin typeface="Calibri" panose="020F0502020204030204" pitchFamily="34" charset="0"/>
              </a:rPr>
              <a:t>unordered_set</a:t>
            </a:r>
            <a:r>
              <a:rPr lang="en-IN" sz="1400" i="0" u="none" strike="noStrike" baseline="0" dirty="0">
                <a:solidFill>
                  <a:srgbClr val="000000"/>
                </a:solidFill>
                <a:latin typeface="Calibri" panose="020F0502020204030204" pitchFamily="34" charset="0"/>
              </a:rPr>
              <a:t>&lt;int&gt;&gt; dp1, dp2;</a:t>
            </a:r>
          </a:p>
          <a:p>
            <a:r>
              <a:rPr lang="en-IN" sz="1400" i="0" u="none" strike="noStrike" baseline="0" dirty="0">
                <a:solidFill>
                  <a:srgbClr val="000000"/>
                </a:solidFill>
                <a:latin typeface="Calibri" panose="020F0502020204030204" pitchFamily="34" charset="0"/>
              </a:rPr>
              <a:t>void </a:t>
            </a:r>
            <a:r>
              <a:rPr lang="en-IN" sz="1400" i="0" u="none" strike="noStrike" baseline="0" dirty="0" err="1">
                <a:solidFill>
                  <a:srgbClr val="000000"/>
                </a:solidFill>
                <a:latin typeface="Calibri" panose="020F0502020204030204" pitchFamily="34" charset="0"/>
              </a:rPr>
              <a:t>dfs</a:t>
            </a:r>
            <a:r>
              <a:rPr lang="en-IN" sz="1400" i="0" u="none" strike="noStrike" baseline="0" dirty="0">
                <a:solidFill>
                  <a:srgbClr val="000000"/>
                </a:solidFill>
                <a:latin typeface="Calibri" panose="020F0502020204030204" pitchFamily="34" charset="0"/>
              </a:rPr>
              <a:t>(vector&lt;int&gt;&amp; </a:t>
            </a:r>
            <a:r>
              <a:rPr lang="en-IN" sz="1400" i="0" u="none" strike="noStrike" baseline="0" dirty="0" err="1">
                <a:solidFill>
                  <a:srgbClr val="000000"/>
                </a:solidFill>
                <a:latin typeface="Calibri" panose="020F0502020204030204" pitchFamily="34" charset="0"/>
              </a:rPr>
              <a:t>nums</a:t>
            </a:r>
            <a:r>
              <a:rPr lang="en-IN" sz="1400" i="0" u="none" strike="noStrike" baseline="0" dirty="0">
                <a:solidFill>
                  <a:srgbClr val="000000"/>
                </a:solidFill>
                <a:latin typeface="Calibri" panose="020F0502020204030204" pitchFamily="34" charset="0"/>
              </a:rPr>
              <a:t>, int i, int sum, int </a:t>
            </a:r>
            <a:r>
              <a:rPr lang="en-IN" sz="1400" i="0" u="none" strike="noStrike" baseline="0" dirty="0" err="1">
                <a:solidFill>
                  <a:srgbClr val="000000"/>
                </a:solidFill>
                <a:latin typeface="Calibri" panose="020F0502020204030204" pitchFamily="34" charset="0"/>
              </a:rPr>
              <a:t>cnt</a:t>
            </a:r>
            <a:r>
              <a:rPr lang="en-IN" sz="1400" i="0" u="none" strike="noStrike" baseline="0" dirty="0">
                <a:solidFill>
                  <a:srgbClr val="000000"/>
                </a:solidFill>
                <a:latin typeface="Calibri" panose="020F0502020204030204" pitchFamily="34" charset="0"/>
              </a:rPr>
              <a:t>, bool part) {</a:t>
            </a:r>
          </a:p>
          <a:p>
            <a:r>
              <a:rPr lang="en-IN" sz="1400" i="0" u="none" strike="noStrike" baseline="0" dirty="0">
                <a:solidFill>
                  <a:srgbClr val="000000"/>
                </a:solidFill>
                <a:latin typeface="Calibri" panose="020F0502020204030204" pitchFamily="34" charset="0"/>
              </a:rPr>
              <a:t>if (i == </a:t>
            </a:r>
            <a:r>
              <a:rPr lang="en-IN" sz="1400" i="0" u="none" strike="noStrike" baseline="0" dirty="0" err="1">
                <a:solidFill>
                  <a:srgbClr val="000000"/>
                </a:solidFill>
                <a:latin typeface="Calibri" panose="020F0502020204030204" pitchFamily="34" charset="0"/>
              </a:rPr>
              <a:t>nums.size</a:t>
            </a:r>
            <a:r>
              <a:rPr lang="en-IN" sz="1400" i="0" u="none" strike="noStrike" baseline="0" dirty="0">
                <a:solidFill>
                  <a:srgbClr val="000000"/>
                </a:solidFill>
                <a:latin typeface="Calibri" panose="020F0502020204030204" pitchFamily="34" charset="0"/>
              </a:rPr>
              <a:t>()) {</a:t>
            </a:r>
          </a:p>
          <a:p>
            <a:r>
              <a:rPr lang="en-IN" sz="1400" i="0" u="none" strike="noStrike" baseline="0" dirty="0">
                <a:solidFill>
                  <a:srgbClr val="000000"/>
                </a:solidFill>
                <a:latin typeface="Calibri" panose="020F0502020204030204" pitchFamily="34" charset="0"/>
              </a:rPr>
              <a:t>if (part) {</a:t>
            </a:r>
          </a:p>
          <a:p>
            <a:r>
              <a:rPr lang="en-IN" sz="1400" i="0" u="none" strike="noStrike" baseline="0" dirty="0">
                <a:solidFill>
                  <a:srgbClr val="000000"/>
                </a:solidFill>
                <a:latin typeface="Calibri" panose="020F0502020204030204" pitchFamily="34" charset="0"/>
              </a:rPr>
              <a:t>dp2[</a:t>
            </a:r>
            <a:r>
              <a:rPr lang="en-IN" sz="1400" i="0" u="none" strike="noStrike" baseline="0" dirty="0" err="1">
                <a:solidFill>
                  <a:srgbClr val="000000"/>
                </a:solidFill>
                <a:latin typeface="Calibri" panose="020F0502020204030204" pitchFamily="34" charset="0"/>
              </a:rPr>
              <a:t>cnt</a:t>
            </a:r>
            <a:r>
              <a:rPr lang="en-IN" sz="1400" i="0" u="none" strike="noStrike" baseline="0" dirty="0">
                <a:solidFill>
                  <a:srgbClr val="000000"/>
                </a:solidFill>
                <a:latin typeface="Calibri" panose="020F0502020204030204" pitchFamily="34" charset="0"/>
              </a:rPr>
              <a:t>].insert(sum);</a:t>
            </a:r>
          </a:p>
          <a:p>
            <a:r>
              <a:rPr lang="en-IN" sz="1400" i="0" u="none" strike="noStrike" baseline="0" dirty="0">
                <a:solidFill>
                  <a:srgbClr val="000000"/>
                </a:solidFill>
                <a:latin typeface="Calibri" panose="020F0502020204030204" pitchFamily="34" charset="0"/>
              </a:rPr>
              <a:t>} else {</a:t>
            </a:r>
          </a:p>
          <a:p>
            <a:r>
              <a:rPr lang="en-IN" sz="1400" i="0" u="none" strike="noStrike" baseline="0" dirty="0">
                <a:solidFill>
                  <a:srgbClr val="000000"/>
                </a:solidFill>
                <a:latin typeface="Calibri" panose="020F0502020204030204" pitchFamily="34" charset="0"/>
              </a:rPr>
              <a:t>dp1[</a:t>
            </a:r>
            <a:r>
              <a:rPr lang="en-IN" sz="1400" i="0" u="none" strike="noStrike" baseline="0" dirty="0" err="1">
                <a:solidFill>
                  <a:srgbClr val="000000"/>
                </a:solidFill>
                <a:latin typeface="Calibri" panose="020F0502020204030204" pitchFamily="34" charset="0"/>
              </a:rPr>
              <a:t>cnt</a:t>
            </a:r>
            <a:r>
              <a:rPr lang="en-IN" sz="1400" i="0" u="none" strike="noStrike" baseline="0" dirty="0">
                <a:solidFill>
                  <a:srgbClr val="000000"/>
                </a:solidFill>
                <a:latin typeface="Calibri" panose="020F0502020204030204" pitchFamily="34" charset="0"/>
              </a:rPr>
              <a:t>].insert(sum);</a:t>
            </a:r>
          </a:p>
          <a:p>
            <a:r>
              <a:rPr lang="en-IN" sz="1400" i="0" u="none" strike="noStrike" baseline="0" dirty="0">
                <a:solidFill>
                  <a:srgbClr val="000000"/>
                </a:solidFill>
                <a:latin typeface="Calibri" panose="020F0502020204030204" pitchFamily="34" charset="0"/>
              </a:rPr>
              <a:t>}</a:t>
            </a:r>
          </a:p>
          <a:p>
            <a:r>
              <a:rPr lang="en-IN" sz="1400" i="0" u="none" strike="noStrike" baseline="0" dirty="0">
                <a:solidFill>
                  <a:srgbClr val="000000"/>
                </a:solidFill>
                <a:latin typeface="Calibri" panose="020F0502020204030204" pitchFamily="34" charset="0"/>
              </a:rPr>
              <a:t>return;</a:t>
            </a:r>
          </a:p>
          <a:p>
            <a:r>
              <a:rPr lang="en-IN" sz="1400" i="0" u="none" strike="noStrike" baseline="0" dirty="0">
                <a:solidFill>
                  <a:srgbClr val="000000"/>
                </a:solidFill>
                <a:latin typeface="Calibri" panose="020F0502020204030204" pitchFamily="34" charset="0"/>
              </a:rPr>
              <a:t>}</a:t>
            </a:r>
          </a:p>
          <a:p>
            <a:r>
              <a:rPr lang="en-IN" sz="1400" i="0" u="none" strike="noStrike" baseline="0" dirty="0" err="1">
                <a:solidFill>
                  <a:srgbClr val="000000"/>
                </a:solidFill>
                <a:latin typeface="Calibri" panose="020F0502020204030204" pitchFamily="34" charset="0"/>
              </a:rPr>
              <a:t>dfs</a:t>
            </a:r>
            <a:r>
              <a:rPr lang="en-IN" sz="1400" i="0" u="none" strike="noStrike" baseline="0" dirty="0">
                <a:solidFill>
                  <a:srgbClr val="000000"/>
                </a:solidFill>
                <a:latin typeface="Calibri" panose="020F0502020204030204" pitchFamily="34" charset="0"/>
              </a:rPr>
              <a:t>(</a:t>
            </a:r>
            <a:r>
              <a:rPr lang="en-IN" sz="1400" i="0" u="none" strike="noStrike" baseline="0" dirty="0" err="1">
                <a:solidFill>
                  <a:srgbClr val="000000"/>
                </a:solidFill>
                <a:latin typeface="Calibri" panose="020F0502020204030204" pitchFamily="34" charset="0"/>
              </a:rPr>
              <a:t>nums</a:t>
            </a:r>
            <a:r>
              <a:rPr lang="en-IN" sz="1400" i="0" u="none" strike="noStrike" baseline="0" dirty="0">
                <a:solidFill>
                  <a:srgbClr val="000000"/>
                </a:solidFill>
                <a:latin typeface="Calibri" panose="020F0502020204030204" pitchFamily="34" charset="0"/>
              </a:rPr>
              <a:t>, i + 1, sum, </a:t>
            </a:r>
            <a:r>
              <a:rPr lang="en-IN" sz="1400" i="0" u="none" strike="noStrike" baseline="0" dirty="0" err="1">
                <a:solidFill>
                  <a:srgbClr val="000000"/>
                </a:solidFill>
                <a:latin typeface="Calibri" panose="020F0502020204030204" pitchFamily="34" charset="0"/>
              </a:rPr>
              <a:t>cnt</a:t>
            </a:r>
            <a:r>
              <a:rPr lang="en-IN" sz="1400" i="0" u="none" strike="noStrike" baseline="0" dirty="0">
                <a:solidFill>
                  <a:srgbClr val="000000"/>
                </a:solidFill>
                <a:latin typeface="Calibri" panose="020F0502020204030204" pitchFamily="34" charset="0"/>
              </a:rPr>
              <a:t>, part);</a:t>
            </a:r>
          </a:p>
          <a:p>
            <a:r>
              <a:rPr lang="en-IN" sz="1400" i="0" u="none" strike="noStrike" baseline="0" dirty="0" err="1">
                <a:solidFill>
                  <a:srgbClr val="000000"/>
                </a:solidFill>
                <a:latin typeface="Calibri" panose="020F0502020204030204" pitchFamily="34" charset="0"/>
              </a:rPr>
              <a:t>dfs</a:t>
            </a:r>
            <a:r>
              <a:rPr lang="en-IN" sz="1400" i="0" u="none" strike="noStrike" baseline="0" dirty="0">
                <a:solidFill>
                  <a:srgbClr val="000000"/>
                </a:solidFill>
                <a:latin typeface="Calibri" panose="020F0502020204030204" pitchFamily="34" charset="0"/>
              </a:rPr>
              <a:t>(</a:t>
            </a:r>
            <a:r>
              <a:rPr lang="en-IN" sz="1400" i="0" u="none" strike="noStrike" baseline="0" dirty="0" err="1">
                <a:solidFill>
                  <a:srgbClr val="000000"/>
                </a:solidFill>
                <a:latin typeface="Calibri" panose="020F0502020204030204" pitchFamily="34" charset="0"/>
              </a:rPr>
              <a:t>nums</a:t>
            </a:r>
            <a:r>
              <a:rPr lang="en-IN" sz="1400" i="0" u="none" strike="noStrike" baseline="0" dirty="0">
                <a:solidFill>
                  <a:srgbClr val="000000"/>
                </a:solidFill>
                <a:latin typeface="Calibri" panose="020F0502020204030204" pitchFamily="34" charset="0"/>
              </a:rPr>
              <a:t>, i + 1, sum + </a:t>
            </a:r>
            <a:r>
              <a:rPr lang="en-IN" sz="1400" i="0" u="none" strike="noStrike" baseline="0" dirty="0" err="1">
                <a:solidFill>
                  <a:srgbClr val="000000"/>
                </a:solidFill>
                <a:latin typeface="Calibri" panose="020F0502020204030204" pitchFamily="34" charset="0"/>
              </a:rPr>
              <a:t>nums</a:t>
            </a:r>
            <a:r>
              <a:rPr lang="en-IN" sz="1400" i="0" u="none" strike="noStrike" baseline="0" dirty="0">
                <a:solidFill>
                  <a:srgbClr val="000000"/>
                </a:solidFill>
                <a:latin typeface="Calibri" panose="020F0502020204030204" pitchFamily="34" charset="0"/>
              </a:rPr>
              <a:t>[i], </a:t>
            </a:r>
            <a:r>
              <a:rPr lang="en-IN" sz="1400" i="0" u="none" strike="noStrike" baseline="0" dirty="0" err="1">
                <a:solidFill>
                  <a:srgbClr val="000000"/>
                </a:solidFill>
                <a:latin typeface="Calibri" panose="020F0502020204030204" pitchFamily="34" charset="0"/>
              </a:rPr>
              <a:t>cnt</a:t>
            </a:r>
            <a:r>
              <a:rPr lang="en-IN" sz="1400" i="0" u="none" strike="noStrike" baseline="0" dirty="0">
                <a:solidFill>
                  <a:srgbClr val="000000"/>
                </a:solidFill>
                <a:latin typeface="Calibri" panose="020F0502020204030204" pitchFamily="34" charset="0"/>
              </a:rPr>
              <a:t> + 1, part);</a:t>
            </a:r>
          </a:p>
          <a:p>
            <a:r>
              <a:rPr lang="en-IN" sz="1400" i="0" u="none" strike="noStrike" baseline="0" dirty="0">
                <a:solidFill>
                  <a:srgbClr val="000000"/>
                </a:solidFill>
                <a:latin typeface="Calibri" panose="020F0502020204030204" pitchFamily="34" charset="0"/>
              </a:rPr>
              <a:t>}</a:t>
            </a:r>
          </a:p>
          <a:p>
            <a:r>
              <a:rPr lang="en-IN" sz="1400" i="0" u="none" strike="noStrike" baseline="0" dirty="0">
                <a:solidFill>
                  <a:srgbClr val="000000"/>
                </a:solidFill>
                <a:latin typeface="Calibri" panose="020F0502020204030204" pitchFamily="34" charset="0"/>
              </a:rPr>
              <a:t>bool </a:t>
            </a:r>
            <a:r>
              <a:rPr lang="en-IN" sz="1400" i="0" u="none" strike="noStrike" baseline="0" dirty="0" err="1">
                <a:solidFill>
                  <a:srgbClr val="000000"/>
                </a:solidFill>
                <a:latin typeface="Calibri" panose="020F0502020204030204" pitchFamily="34" charset="0"/>
              </a:rPr>
              <a:t>splitArraySameAverage</a:t>
            </a:r>
            <a:r>
              <a:rPr lang="en-IN" sz="1400" i="0" u="none" strike="noStrike" baseline="0" dirty="0">
                <a:solidFill>
                  <a:srgbClr val="000000"/>
                </a:solidFill>
                <a:latin typeface="Calibri" panose="020F0502020204030204" pitchFamily="34" charset="0"/>
              </a:rPr>
              <a:t>(vector&lt;int&gt;&amp; </a:t>
            </a:r>
            <a:r>
              <a:rPr lang="en-IN" sz="1400" i="0" u="none" strike="noStrike" baseline="0" dirty="0" err="1">
                <a:solidFill>
                  <a:srgbClr val="000000"/>
                </a:solidFill>
                <a:latin typeface="Calibri" panose="020F0502020204030204" pitchFamily="34" charset="0"/>
              </a:rPr>
              <a:t>nums</a:t>
            </a:r>
            <a:r>
              <a:rPr lang="en-IN" sz="1400" i="0" u="none" strike="noStrike" baseline="0" dirty="0">
                <a:solidFill>
                  <a:srgbClr val="000000"/>
                </a:solidFill>
                <a:latin typeface="Calibri" panose="020F0502020204030204" pitchFamily="34" charset="0"/>
              </a:rPr>
              <a:t>) {</a:t>
            </a:r>
          </a:p>
          <a:p>
            <a:r>
              <a:rPr lang="en-IN" sz="1400" i="0" u="none" strike="noStrike" baseline="0" dirty="0">
                <a:solidFill>
                  <a:srgbClr val="000000"/>
                </a:solidFill>
                <a:latin typeface="Calibri" panose="020F0502020204030204" pitchFamily="34" charset="0"/>
              </a:rPr>
              <a:t>int n = </a:t>
            </a:r>
            <a:r>
              <a:rPr lang="en-IN" sz="1400" i="0" u="none" strike="noStrike" baseline="0" dirty="0" err="1">
                <a:solidFill>
                  <a:srgbClr val="000000"/>
                </a:solidFill>
                <a:latin typeface="Calibri" panose="020F0502020204030204" pitchFamily="34" charset="0"/>
              </a:rPr>
              <a:t>nums.size</a:t>
            </a:r>
            <a:r>
              <a:rPr lang="en-IN" sz="1400" i="0" u="none" strike="noStrike" baseline="0" dirty="0">
                <a:solidFill>
                  <a:srgbClr val="000000"/>
                </a:solidFill>
                <a:latin typeface="Calibri" panose="020F0502020204030204" pitchFamily="34" charset="0"/>
              </a:rPr>
              <a:t>();</a:t>
            </a:r>
          </a:p>
          <a:p>
            <a:r>
              <a:rPr lang="en-IN" sz="1400" i="0" u="none" strike="noStrike" baseline="0" dirty="0">
                <a:solidFill>
                  <a:srgbClr val="000000"/>
                </a:solidFill>
                <a:latin typeface="Calibri" panose="020F0502020204030204" pitchFamily="34" charset="0"/>
              </a:rPr>
              <a:t>if (n == 1) return false;</a:t>
            </a:r>
          </a:p>
          <a:p>
            <a:r>
              <a:rPr lang="en-IN" sz="1400" i="0" u="none" strike="noStrike" baseline="0" dirty="0">
                <a:solidFill>
                  <a:srgbClr val="000000"/>
                </a:solidFill>
                <a:latin typeface="Calibri" panose="020F0502020204030204" pitchFamily="34" charset="0"/>
              </a:rPr>
              <a:t>int sum = accumulate(</a:t>
            </a:r>
            <a:r>
              <a:rPr lang="en-IN" sz="1400" i="0" u="none" strike="noStrike" baseline="0" dirty="0" err="1">
                <a:solidFill>
                  <a:srgbClr val="000000"/>
                </a:solidFill>
                <a:latin typeface="Calibri" panose="020F0502020204030204" pitchFamily="34" charset="0"/>
              </a:rPr>
              <a:t>nums.begin</a:t>
            </a:r>
            <a:r>
              <a:rPr lang="en-IN" sz="1400" i="0" u="none" strike="noStrike" baseline="0" dirty="0">
                <a:solidFill>
                  <a:srgbClr val="000000"/>
                </a:solidFill>
                <a:latin typeface="Calibri" panose="020F0502020204030204" pitchFamily="34" charset="0"/>
              </a:rPr>
              <a:t>(), </a:t>
            </a:r>
            <a:r>
              <a:rPr lang="en-IN" sz="1400" i="0" u="none" strike="noStrike" baseline="0" dirty="0" err="1">
                <a:solidFill>
                  <a:srgbClr val="000000"/>
                </a:solidFill>
                <a:latin typeface="Calibri" panose="020F0502020204030204" pitchFamily="34" charset="0"/>
              </a:rPr>
              <a:t>nums.end</a:t>
            </a:r>
            <a:r>
              <a:rPr lang="en-IN" sz="1400" i="0" u="none" strike="noStrike" baseline="0" dirty="0">
                <a:solidFill>
                  <a:srgbClr val="000000"/>
                </a:solidFill>
                <a:latin typeface="Calibri" panose="020F0502020204030204" pitchFamily="34" charset="0"/>
              </a:rPr>
              <a:t>(), 0);</a:t>
            </a:r>
          </a:p>
          <a:p>
            <a:r>
              <a:rPr lang="en-IN" sz="1400" i="0" u="none" strike="noStrike" baseline="0" dirty="0">
                <a:solidFill>
                  <a:srgbClr val="000000"/>
                </a:solidFill>
                <a:latin typeface="Calibri" panose="020F0502020204030204" pitchFamily="34" charset="0"/>
              </a:rPr>
              <a:t>vector&lt;int&gt; nums1(</a:t>
            </a:r>
            <a:r>
              <a:rPr lang="en-IN" sz="1400" i="0" u="none" strike="noStrike" baseline="0" dirty="0" err="1">
                <a:solidFill>
                  <a:srgbClr val="000000"/>
                </a:solidFill>
                <a:latin typeface="Calibri" panose="020F0502020204030204" pitchFamily="34" charset="0"/>
              </a:rPr>
              <a:t>nums.begin</a:t>
            </a:r>
            <a:r>
              <a:rPr lang="en-IN" sz="1400" i="0" u="none" strike="noStrike" baseline="0" dirty="0">
                <a:solidFill>
                  <a:srgbClr val="000000"/>
                </a:solidFill>
                <a:latin typeface="Calibri" panose="020F0502020204030204" pitchFamily="34" charset="0"/>
              </a:rPr>
              <a:t>(), </a:t>
            </a:r>
            <a:r>
              <a:rPr lang="en-IN" sz="1400" i="0" u="none" strike="noStrike" baseline="0" dirty="0" err="1">
                <a:solidFill>
                  <a:srgbClr val="000000"/>
                </a:solidFill>
                <a:latin typeface="Calibri" panose="020F0502020204030204" pitchFamily="34" charset="0"/>
              </a:rPr>
              <a:t>nums.begin</a:t>
            </a:r>
            <a:r>
              <a:rPr lang="en-IN" sz="1400" i="0" u="none" strike="noStrike" baseline="0" dirty="0">
                <a:solidFill>
                  <a:srgbClr val="000000"/>
                </a:solidFill>
                <a:latin typeface="Calibri" panose="020F0502020204030204" pitchFamily="34" charset="0"/>
              </a:rPr>
              <a:t>() + n / 2);</a:t>
            </a:r>
          </a:p>
          <a:p>
            <a:r>
              <a:rPr lang="en-IN" sz="1400" i="0" u="none" strike="noStrike" baseline="0" dirty="0">
                <a:solidFill>
                  <a:srgbClr val="000000"/>
                </a:solidFill>
                <a:latin typeface="Calibri" panose="020F0502020204030204" pitchFamily="34" charset="0"/>
              </a:rPr>
              <a:t>vector&lt;int&gt; nums2(</a:t>
            </a:r>
            <a:r>
              <a:rPr lang="en-IN" sz="1400" i="0" u="none" strike="noStrike" baseline="0" dirty="0" err="1">
                <a:solidFill>
                  <a:srgbClr val="000000"/>
                </a:solidFill>
                <a:latin typeface="Calibri" panose="020F0502020204030204" pitchFamily="34" charset="0"/>
              </a:rPr>
              <a:t>nums.begin</a:t>
            </a:r>
            <a:r>
              <a:rPr lang="en-IN" sz="1400" i="0" u="none" strike="noStrike" baseline="0" dirty="0">
                <a:solidFill>
                  <a:srgbClr val="000000"/>
                </a:solidFill>
                <a:latin typeface="Calibri" panose="020F0502020204030204" pitchFamily="34" charset="0"/>
              </a:rPr>
              <a:t>() + n / 2, </a:t>
            </a:r>
            <a:r>
              <a:rPr lang="en-IN" sz="1400" i="0" u="none" strike="noStrike" baseline="0" dirty="0" err="1">
                <a:solidFill>
                  <a:srgbClr val="000000"/>
                </a:solidFill>
                <a:latin typeface="Calibri" panose="020F0502020204030204" pitchFamily="34" charset="0"/>
              </a:rPr>
              <a:t>nums.end</a:t>
            </a:r>
            <a:r>
              <a:rPr lang="en-IN" sz="1400" i="0" u="none" strike="noStrike" baseline="0" dirty="0">
                <a:solidFill>
                  <a:srgbClr val="000000"/>
                </a:solidFill>
                <a:latin typeface="Calibri" panose="020F0502020204030204" pitchFamily="34" charset="0"/>
              </a:rPr>
              <a:t>());</a:t>
            </a:r>
          </a:p>
          <a:p>
            <a:r>
              <a:rPr lang="en-IN" sz="1400" i="0" u="none" strike="noStrike" baseline="0" dirty="0" err="1">
                <a:solidFill>
                  <a:srgbClr val="000000"/>
                </a:solidFill>
                <a:latin typeface="Calibri" panose="020F0502020204030204" pitchFamily="34" charset="0"/>
              </a:rPr>
              <a:t>dfs</a:t>
            </a:r>
            <a:r>
              <a:rPr lang="en-IN" sz="1400" i="0" u="none" strike="noStrike" baseline="0" dirty="0">
                <a:solidFill>
                  <a:srgbClr val="000000"/>
                </a:solidFill>
                <a:latin typeface="Calibri" panose="020F0502020204030204" pitchFamily="34" charset="0"/>
              </a:rPr>
              <a:t>(nums1, 0, 0, 0, false);</a:t>
            </a:r>
            <a:endParaRPr lang="en-IN" sz="1400" dirty="0"/>
          </a:p>
        </p:txBody>
      </p:sp>
      <p:sp>
        <p:nvSpPr>
          <p:cNvPr id="11" name="Rectangle 10">
            <a:extLst>
              <a:ext uri="{FF2B5EF4-FFF2-40B4-BE49-F238E27FC236}">
                <a16:creationId xmlns:a16="http://schemas.microsoft.com/office/drawing/2014/main" id="{FAC6F0F6-951F-A4B0-FBB1-3D5FA5C4F3CC}"/>
              </a:ext>
            </a:extLst>
          </p:cNvPr>
          <p:cNvSpPr/>
          <p:nvPr/>
        </p:nvSpPr>
        <p:spPr>
          <a:xfrm>
            <a:off x="3069418" y="0"/>
            <a:ext cx="208300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Coding</a:t>
            </a:r>
          </a:p>
        </p:txBody>
      </p:sp>
      <p:sp>
        <p:nvSpPr>
          <p:cNvPr id="2" name="TextBox 1">
            <a:extLst>
              <a:ext uri="{FF2B5EF4-FFF2-40B4-BE49-F238E27FC236}">
                <a16:creationId xmlns:a16="http://schemas.microsoft.com/office/drawing/2014/main" id="{8D70AD37-7DE8-32C9-FCDA-A0AF52F4297E}"/>
              </a:ext>
            </a:extLst>
          </p:cNvPr>
          <p:cNvSpPr txBox="1"/>
          <p:nvPr/>
        </p:nvSpPr>
        <p:spPr>
          <a:xfrm>
            <a:off x="5519789" y="-102215"/>
            <a:ext cx="6672211" cy="6463308"/>
          </a:xfrm>
          <a:prstGeom prst="rect">
            <a:avLst/>
          </a:prstGeom>
          <a:noFill/>
        </p:spPr>
        <p:txBody>
          <a:bodyPr wrap="none" rtlCol="0">
            <a:spAutoFit/>
          </a:bodyPr>
          <a:lstStyle/>
          <a:p>
            <a:endParaRPr lang="en-IN" sz="1800" i="0" u="none" strike="noStrike" baseline="0" dirty="0">
              <a:solidFill>
                <a:srgbClr val="000000"/>
              </a:solidFill>
              <a:latin typeface="Calibri" panose="020F0502020204030204" pitchFamily="34" charset="0"/>
            </a:endParaRPr>
          </a:p>
          <a:p>
            <a:r>
              <a:rPr lang="en-IN" sz="1800" i="0" u="none" strike="noStrike" baseline="0" dirty="0" err="1">
                <a:solidFill>
                  <a:srgbClr val="000000"/>
                </a:solidFill>
                <a:latin typeface="Calibri" panose="020F0502020204030204" pitchFamily="34" charset="0"/>
              </a:rPr>
              <a:t>dfs</a:t>
            </a:r>
            <a:r>
              <a:rPr lang="en-IN" sz="1800" i="0" u="none" strike="noStrike" baseline="0" dirty="0">
                <a:solidFill>
                  <a:srgbClr val="000000"/>
                </a:solidFill>
                <a:latin typeface="Calibri" panose="020F0502020204030204" pitchFamily="34" charset="0"/>
              </a:rPr>
              <a:t>(nums2, 0, 0, 0, true);</a:t>
            </a:r>
          </a:p>
          <a:p>
            <a:r>
              <a:rPr lang="en-IN" sz="1800" i="0" u="none" strike="noStrike" baseline="0" dirty="0">
                <a:solidFill>
                  <a:srgbClr val="000000"/>
                </a:solidFill>
                <a:latin typeface="Calibri" panose="020F0502020204030204" pitchFamily="34" charset="0"/>
              </a:rPr>
              <a:t>int sz1 = nums1.size();</a:t>
            </a:r>
          </a:p>
          <a:p>
            <a:r>
              <a:rPr lang="en-IN" sz="1800" i="0" u="none" strike="noStrike" baseline="0" dirty="0">
                <a:solidFill>
                  <a:srgbClr val="000000"/>
                </a:solidFill>
                <a:latin typeface="Calibri" panose="020F0502020204030204" pitchFamily="34" charset="0"/>
              </a:rPr>
              <a:t>int sz2 = nums2.size();</a:t>
            </a:r>
          </a:p>
          <a:p>
            <a:r>
              <a:rPr lang="en-IN" sz="1800" i="0" u="none" strike="noStrike" baseline="0" dirty="0">
                <a:solidFill>
                  <a:srgbClr val="000000"/>
                </a:solidFill>
                <a:latin typeface="Calibri" panose="020F0502020204030204" pitchFamily="34" charset="0"/>
              </a:rPr>
              <a:t>for (int cnt1 = 0; cnt1 &lt;= sz1; cnt1++) {</a:t>
            </a:r>
          </a:p>
          <a:p>
            <a:r>
              <a:rPr lang="en-IN" sz="1800" i="0" u="none" strike="noStrike" baseline="0" dirty="0">
                <a:solidFill>
                  <a:srgbClr val="000000"/>
                </a:solidFill>
                <a:latin typeface="Calibri" panose="020F0502020204030204" pitchFamily="34" charset="0"/>
              </a:rPr>
              <a:t>for (int sum1 : dp1[cnt1]) {</a:t>
            </a:r>
          </a:p>
          <a:p>
            <a:r>
              <a:rPr lang="en-IN" sz="1800" i="0" u="none" strike="noStrike" baseline="0" dirty="0">
                <a:solidFill>
                  <a:srgbClr val="000000"/>
                </a:solidFill>
                <a:latin typeface="Calibri" panose="020F0502020204030204" pitchFamily="34" charset="0"/>
              </a:rPr>
              <a:t>for (int cnt2 = 0; cnt2 &lt;= sz2; cnt2++) {</a:t>
            </a:r>
          </a:p>
          <a:p>
            <a:r>
              <a:rPr lang="en-IN" sz="1800" i="0" u="none" strike="noStrike" baseline="0" dirty="0">
                <a:solidFill>
                  <a:srgbClr val="000000"/>
                </a:solidFill>
                <a:latin typeface="Calibri" panose="020F0502020204030204" pitchFamily="34" charset="0"/>
              </a:rPr>
              <a:t>if (cnt1 + cnt2 == 0 || cnt1 + cnt2 == n) continue;</a:t>
            </a:r>
          </a:p>
          <a:p>
            <a:r>
              <a:rPr lang="en-IN" sz="1800" i="0" u="none" strike="noStrike" baseline="0" dirty="0">
                <a:solidFill>
                  <a:srgbClr val="000000"/>
                </a:solidFill>
                <a:latin typeface="Calibri" panose="020F0502020204030204" pitchFamily="34" charset="0"/>
              </a:rPr>
              <a:t>int </a:t>
            </a:r>
            <a:r>
              <a:rPr lang="en-IN" sz="1800" i="0" u="none" strike="noStrike" baseline="0" dirty="0" err="1">
                <a:solidFill>
                  <a:srgbClr val="000000"/>
                </a:solidFill>
                <a:latin typeface="Calibri" panose="020F0502020204030204" pitchFamily="34" charset="0"/>
              </a:rPr>
              <a:t>targetSum</a:t>
            </a:r>
            <a:r>
              <a:rPr lang="en-IN" sz="1800" i="0" u="none" strike="noStrike" baseline="0" dirty="0">
                <a:solidFill>
                  <a:srgbClr val="000000"/>
                </a:solidFill>
                <a:latin typeface="Calibri" panose="020F0502020204030204" pitchFamily="34" charset="0"/>
              </a:rPr>
              <a:t> = (sum * (cnt1 + cnt2) / n) - sum1;</a:t>
            </a:r>
          </a:p>
          <a:p>
            <a:r>
              <a:rPr lang="en-IN" sz="1800" i="0" u="none" strike="noStrike" baseline="0" dirty="0">
                <a:solidFill>
                  <a:srgbClr val="000000"/>
                </a:solidFill>
                <a:latin typeface="Calibri" panose="020F0502020204030204" pitchFamily="34" charset="0"/>
              </a:rPr>
              <a:t>if (dp2[cnt2].count(</a:t>
            </a:r>
            <a:r>
              <a:rPr lang="en-IN" sz="1800" i="0" u="none" strike="noStrike" baseline="0" dirty="0" err="1">
                <a:solidFill>
                  <a:srgbClr val="000000"/>
                </a:solidFill>
                <a:latin typeface="Calibri" panose="020F0502020204030204" pitchFamily="34" charset="0"/>
              </a:rPr>
              <a:t>targetSum</a:t>
            </a:r>
            <a:r>
              <a:rPr lang="en-IN" sz="1800" i="0" u="none" strike="noStrike" baseline="0" dirty="0">
                <a:solidFill>
                  <a:srgbClr val="000000"/>
                </a:solidFill>
                <a:latin typeface="Calibri" panose="020F0502020204030204" pitchFamily="34" charset="0"/>
              </a:rPr>
              <a:t>)) {</a:t>
            </a:r>
          </a:p>
          <a:p>
            <a:r>
              <a:rPr lang="en-IN" sz="1800" i="0" u="none" strike="noStrike" baseline="0" dirty="0">
                <a:solidFill>
                  <a:srgbClr val="000000"/>
                </a:solidFill>
                <a:latin typeface="Calibri" panose="020F0502020204030204" pitchFamily="34" charset="0"/>
              </a:rPr>
              <a:t>return true;</a:t>
            </a:r>
          </a:p>
          <a:p>
            <a:r>
              <a:rPr lang="en-IN" sz="1800" i="0" u="none" strike="noStrike" baseline="0" dirty="0">
                <a:solidFill>
                  <a:srgbClr val="000000"/>
                </a:solidFill>
                <a:latin typeface="Calibri" panose="020F0502020204030204" pitchFamily="34" charset="0"/>
              </a:rPr>
              <a:t>}</a:t>
            </a:r>
          </a:p>
          <a:p>
            <a:r>
              <a:rPr lang="en-IN" sz="1800" i="0" u="none" strike="noStrike" baseline="0" dirty="0">
                <a:solidFill>
                  <a:srgbClr val="000000"/>
                </a:solidFill>
                <a:latin typeface="Calibri" panose="020F0502020204030204" pitchFamily="34" charset="0"/>
              </a:rPr>
              <a:t>}</a:t>
            </a:r>
          </a:p>
          <a:p>
            <a:r>
              <a:rPr lang="en-IN" sz="1800" i="0" u="none" strike="noStrike" baseline="0" dirty="0">
                <a:solidFill>
                  <a:srgbClr val="000000"/>
                </a:solidFill>
                <a:latin typeface="Calibri" panose="020F0502020204030204" pitchFamily="34" charset="0"/>
              </a:rPr>
              <a:t>}}</a:t>
            </a:r>
          </a:p>
          <a:p>
            <a:r>
              <a:rPr lang="en-IN" sz="1800" i="0" u="none" strike="noStrike" baseline="0" dirty="0">
                <a:solidFill>
                  <a:srgbClr val="000000"/>
                </a:solidFill>
                <a:latin typeface="Calibri" panose="020F0502020204030204" pitchFamily="34" charset="0"/>
              </a:rPr>
              <a:t>return false;</a:t>
            </a:r>
          </a:p>
          <a:p>
            <a:r>
              <a:rPr lang="en-IN" sz="1800" i="0" u="none" strike="noStrike" baseline="0" dirty="0">
                <a:solidFill>
                  <a:srgbClr val="000000"/>
                </a:solidFill>
                <a:latin typeface="Calibri" panose="020F0502020204030204" pitchFamily="34" charset="0"/>
              </a:rPr>
              <a:t>}</a:t>
            </a:r>
          </a:p>
          <a:p>
            <a:r>
              <a:rPr lang="en-IN" sz="1800" i="0" u="none" strike="noStrike" baseline="0" dirty="0">
                <a:solidFill>
                  <a:srgbClr val="000000"/>
                </a:solidFill>
                <a:latin typeface="Calibri" panose="020F0502020204030204" pitchFamily="34" charset="0"/>
              </a:rPr>
              <a:t>};</a:t>
            </a:r>
          </a:p>
          <a:p>
            <a:r>
              <a:rPr lang="en-IN" sz="1800" i="0" u="none" strike="noStrike" baseline="0" dirty="0">
                <a:solidFill>
                  <a:srgbClr val="000000"/>
                </a:solidFill>
                <a:latin typeface="Calibri" panose="020F0502020204030204" pitchFamily="34" charset="0"/>
              </a:rPr>
              <a:t>int main() {</a:t>
            </a:r>
          </a:p>
          <a:p>
            <a:r>
              <a:rPr lang="en-IN" sz="1800" i="0" u="none" strike="noStrike" baseline="0" dirty="0">
                <a:solidFill>
                  <a:srgbClr val="000000"/>
                </a:solidFill>
                <a:latin typeface="Calibri" panose="020F0502020204030204" pitchFamily="34" charset="0"/>
              </a:rPr>
              <a:t>Solution sol;</a:t>
            </a:r>
          </a:p>
          <a:p>
            <a:r>
              <a:rPr lang="en-IN" sz="1800" i="0" u="none" strike="noStrike" baseline="0" dirty="0">
                <a:solidFill>
                  <a:srgbClr val="000000"/>
                </a:solidFill>
                <a:latin typeface="Calibri" panose="020F0502020204030204" pitchFamily="34" charset="0"/>
              </a:rPr>
              <a:t>vector&lt;int&gt; </a:t>
            </a:r>
            <a:r>
              <a:rPr lang="en-IN" sz="1800" i="0" u="none" strike="noStrike" baseline="0" dirty="0" err="1">
                <a:solidFill>
                  <a:srgbClr val="000000"/>
                </a:solidFill>
                <a:latin typeface="Calibri" panose="020F0502020204030204" pitchFamily="34" charset="0"/>
              </a:rPr>
              <a:t>nums</a:t>
            </a:r>
            <a:r>
              <a:rPr lang="en-IN" sz="1800" i="0" u="none" strike="noStrike" baseline="0" dirty="0">
                <a:solidFill>
                  <a:srgbClr val="000000"/>
                </a:solidFill>
                <a:latin typeface="Calibri" panose="020F0502020204030204" pitchFamily="34" charset="0"/>
              </a:rPr>
              <a:t> = {1, 2, 3, 4, 5, 6, 7, 8};</a:t>
            </a:r>
          </a:p>
          <a:p>
            <a:r>
              <a:rPr lang="en-IN" sz="1800" i="0" u="none" strike="noStrike" baseline="0" dirty="0" err="1">
                <a:solidFill>
                  <a:srgbClr val="000000"/>
                </a:solidFill>
                <a:latin typeface="Calibri" panose="020F0502020204030204" pitchFamily="34" charset="0"/>
              </a:rPr>
              <a:t>cout</a:t>
            </a:r>
            <a:r>
              <a:rPr lang="en-IN" sz="1800" i="0" u="none" strike="noStrike" baseline="0" dirty="0">
                <a:solidFill>
                  <a:srgbClr val="000000"/>
                </a:solidFill>
                <a:latin typeface="Calibri" panose="020F0502020204030204" pitchFamily="34" charset="0"/>
              </a:rPr>
              <a:t> &lt;&lt; (</a:t>
            </a:r>
            <a:r>
              <a:rPr lang="en-IN" sz="1800" i="0" u="none" strike="noStrike" baseline="0" dirty="0" err="1">
                <a:solidFill>
                  <a:srgbClr val="000000"/>
                </a:solidFill>
                <a:latin typeface="Calibri" panose="020F0502020204030204" pitchFamily="34" charset="0"/>
              </a:rPr>
              <a:t>sol.splitArraySameAverage</a:t>
            </a:r>
            <a:r>
              <a:rPr lang="en-IN" sz="1800" i="0" u="none" strike="noStrike" baseline="0" dirty="0">
                <a:solidFill>
                  <a:srgbClr val="000000"/>
                </a:solidFill>
                <a:latin typeface="Calibri" panose="020F0502020204030204" pitchFamily="34" charset="0"/>
              </a:rPr>
              <a:t>(</a:t>
            </a:r>
            <a:r>
              <a:rPr lang="en-IN" sz="1800" i="0" u="none" strike="noStrike" baseline="0" dirty="0" err="1">
                <a:solidFill>
                  <a:srgbClr val="000000"/>
                </a:solidFill>
                <a:latin typeface="Calibri" panose="020F0502020204030204" pitchFamily="34" charset="0"/>
              </a:rPr>
              <a:t>nums</a:t>
            </a:r>
            <a:r>
              <a:rPr lang="en-IN" sz="1800" i="0" u="none" strike="noStrike" baseline="0" dirty="0">
                <a:solidFill>
                  <a:srgbClr val="000000"/>
                </a:solidFill>
                <a:latin typeface="Calibri" panose="020F0502020204030204" pitchFamily="34" charset="0"/>
              </a:rPr>
              <a:t>) ? "True" : "False") &lt;&lt; </a:t>
            </a:r>
            <a:r>
              <a:rPr lang="en-IN" sz="1800" i="0" u="none" strike="noStrike" baseline="0" dirty="0" err="1">
                <a:solidFill>
                  <a:srgbClr val="000000"/>
                </a:solidFill>
                <a:latin typeface="Calibri" panose="020F0502020204030204" pitchFamily="34" charset="0"/>
              </a:rPr>
              <a:t>endl</a:t>
            </a:r>
            <a:r>
              <a:rPr lang="en-IN" sz="1800" i="0" u="none" strike="noStrike" baseline="0" dirty="0">
                <a:solidFill>
                  <a:srgbClr val="000000"/>
                </a:solidFill>
                <a:latin typeface="Calibri" panose="020F0502020204030204" pitchFamily="34" charset="0"/>
              </a:rPr>
              <a:t>;</a:t>
            </a:r>
          </a:p>
          <a:p>
            <a:r>
              <a:rPr lang="en-IN" sz="1800" i="0" u="none" strike="noStrike" baseline="0" dirty="0">
                <a:solidFill>
                  <a:srgbClr val="000000"/>
                </a:solidFill>
                <a:latin typeface="Calibri" panose="020F0502020204030204" pitchFamily="34" charset="0"/>
              </a:rPr>
              <a:t>return 0;</a:t>
            </a:r>
          </a:p>
          <a:p>
            <a:r>
              <a:rPr lang="en-IN" sz="1800" i="0" u="none" strike="noStrike" baseline="0" dirty="0">
                <a:solidFill>
                  <a:srgbClr val="000000"/>
                </a:solidFill>
                <a:latin typeface="Calibri" panose="020F0502020204030204" pitchFamily="34" charset="0"/>
              </a:rPr>
              <a:t>}</a:t>
            </a:r>
            <a:endParaRPr lang="en-IN" dirty="0"/>
          </a:p>
        </p:txBody>
      </p:sp>
    </p:spTree>
    <p:extLst>
      <p:ext uri="{BB962C8B-B14F-4D97-AF65-F5344CB8AC3E}">
        <p14:creationId xmlns:p14="http://schemas.microsoft.com/office/powerpoint/2010/main" val="54951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11B231-F54B-5E35-BB6A-C4D814737C38}"/>
              </a:ext>
            </a:extLst>
          </p:cNvPr>
          <p:cNvPicPr>
            <a:picLocks noChangeAspect="1"/>
          </p:cNvPicPr>
          <p:nvPr/>
        </p:nvPicPr>
        <p:blipFill>
          <a:blip r:embed="rId2"/>
          <a:stretch>
            <a:fillRect/>
          </a:stretch>
        </p:blipFill>
        <p:spPr>
          <a:xfrm>
            <a:off x="1925114" y="1517855"/>
            <a:ext cx="6385972" cy="4508090"/>
          </a:xfrm>
          <a:prstGeom prst="rect">
            <a:avLst/>
          </a:prstGeom>
        </p:spPr>
      </p:pic>
      <p:sp>
        <p:nvSpPr>
          <p:cNvPr id="4" name="Title 1">
            <a:extLst>
              <a:ext uri="{FF2B5EF4-FFF2-40B4-BE49-F238E27FC236}">
                <a16:creationId xmlns:a16="http://schemas.microsoft.com/office/drawing/2014/main" id="{8DA02649-2D55-53C2-034C-E98EEC313FE8}"/>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Output</a:t>
            </a:r>
          </a:p>
        </p:txBody>
      </p:sp>
    </p:spTree>
    <p:extLst>
      <p:ext uri="{BB962C8B-B14F-4D97-AF65-F5344CB8AC3E}">
        <p14:creationId xmlns:p14="http://schemas.microsoft.com/office/powerpoint/2010/main" val="356399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4AA0AC8-4447-3073-AB77-84F0190E5E51}"/>
                  </a:ext>
                </a:extLst>
              </p:cNvPr>
              <p:cNvSpPr txBox="1"/>
              <p:nvPr/>
            </p:nvSpPr>
            <p:spPr>
              <a:xfrm>
                <a:off x="786809" y="630865"/>
                <a:ext cx="10316620" cy="5355312"/>
              </a:xfrm>
              <a:prstGeom prst="rect">
                <a:avLst/>
              </a:prstGeom>
              <a:noFill/>
            </p:spPr>
            <p:txBody>
              <a:bodyPr wrap="square" rtlCol="0">
                <a:spAutoFit/>
              </a:bodyPr>
              <a:lstStyle/>
              <a:p>
                <a:r>
                  <a:rPr lang="en-IN" sz="1800" b="1" i="0" u="none" strike="noStrike" baseline="0" dirty="0">
                    <a:solidFill>
                      <a:srgbClr val="000000"/>
                    </a:solidFill>
                    <a:latin typeface="Calibri" panose="020F0502020204030204" pitchFamily="34" charset="0"/>
                  </a:rPr>
                  <a:t>BEST CASE: </a:t>
                </a:r>
                <a:endParaRPr lang="en-IN" sz="1800" b="0" i="0" u="none" strike="noStrike" baseline="0" dirty="0">
                  <a:solidFill>
                    <a:srgbClr val="000000"/>
                  </a:solidFill>
                  <a:latin typeface="Calibri" panose="020F0502020204030204" pitchFamily="34" charset="0"/>
                </a:endParaRPr>
              </a:p>
              <a:p>
                <a:r>
                  <a:rPr lang="en-US" sz="1800" i="0" u="none" strike="noStrike" baseline="0" dirty="0">
                    <a:solidFill>
                      <a:srgbClr val="000000"/>
                    </a:solidFill>
                    <a:latin typeface="Calibri" panose="020F0502020204030204" pitchFamily="34" charset="0"/>
                  </a:rPr>
                  <a:t>The best-case scenario in terms of computational complexity occurs when we can quickly determine the minimum costs without needing to explore many states. However, due to the nature of the problem, we still need to iterate through all possible states for correctness, leading to the following complexity: </a:t>
                </a:r>
              </a:p>
              <a:p>
                <a:r>
                  <a:rPr lang="pt-BR" sz="1800" i="0" u="none" strike="noStrike" baseline="0" dirty="0">
                    <a:solidFill>
                      <a:srgbClr val="000000"/>
                    </a:solidFill>
                    <a:latin typeface="Calibri" panose="020F0502020204030204" pitchFamily="34" charset="0"/>
                  </a:rPr>
                  <a:t>Time Complexity: 𝑂(</a:t>
                </a:r>
                <a14:m>
                  <m:oMath xmlns:m="http://schemas.openxmlformats.org/officeDocument/2006/math">
                    <m:sSup>
                      <m:sSupPr>
                        <m:ctrlPr>
                          <a:rPr lang="en-IN" i="1">
                            <a:solidFill>
                              <a:srgbClr val="000000"/>
                            </a:solidFill>
                            <a:latin typeface="Cambria Math" panose="02040503050406030204" pitchFamily="18" charset="0"/>
                          </a:rPr>
                        </m:ctrlPr>
                      </m:sSupPr>
                      <m:e>
                        <m:r>
                          <a:rPr lang="en-IN" b="0" i="1" smtClean="0">
                            <a:solidFill>
                              <a:srgbClr val="000000"/>
                            </a:solidFill>
                            <a:latin typeface="Cambria Math" panose="02040503050406030204" pitchFamily="18" charset="0"/>
                          </a:rPr>
                          <m:t>𝑛</m:t>
                        </m:r>
                      </m:e>
                      <m:sup>
                        <m:r>
                          <a:rPr lang="en-IN" b="0" i="1" smtClean="0">
                            <a:solidFill>
                              <a:srgbClr val="000000"/>
                            </a:solidFill>
                            <a:latin typeface="Cambria Math" panose="02040503050406030204" pitchFamily="18" charset="0"/>
                          </a:rPr>
                          <m:t>3</m:t>
                        </m:r>
                      </m:sup>
                    </m:sSup>
                  </m:oMath>
                </a14:m>
                <a:r>
                  <a:rPr lang="pt-BR" sz="1800" i="0" u="none" strike="noStrike" baseline="0" dirty="0">
                    <a:solidFill>
                      <a:srgbClr val="000000"/>
                    </a:solidFill>
                    <a:latin typeface="Calibri" panose="020F0502020204030204" pitchFamily="34" charset="0"/>
                  </a:rPr>
                  <a:t>) </a:t>
                </a:r>
              </a:p>
              <a:p>
                <a:r>
                  <a:rPr lang="en-IN" sz="1800" i="0" u="none" strike="noStrike" baseline="0" dirty="0">
                    <a:solidFill>
                      <a:srgbClr val="000000"/>
                    </a:solidFill>
                    <a:latin typeface="Calibri" panose="020F0502020204030204" pitchFamily="34" charset="0"/>
                  </a:rPr>
                  <a:t>Space Complexity: </a:t>
                </a:r>
                <a:r>
                  <a:rPr lang="pt-BR" dirty="0">
                    <a:solidFill>
                      <a:srgbClr val="000000"/>
                    </a:solidFill>
                    <a:latin typeface="Calibri" panose="020F0502020204030204" pitchFamily="34" charset="0"/>
                  </a:rPr>
                  <a:t>𝑂(</a:t>
                </a:r>
                <a14:m>
                  <m:oMath xmlns:m="http://schemas.openxmlformats.org/officeDocument/2006/math">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𝑛</m:t>
                        </m:r>
                      </m:e>
                      <m:sup>
                        <m:r>
                          <a:rPr lang="en-IN" i="1">
                            <a:solidFill>
                              <a:srgbClr val="000000"/>
                            </a:solidFill>
                            <a:latin typeface="Cambria Math" panose="02040503050406030204" pitchFamily="18" charset="0"/>
                          </a:rPr>
                          <m:t>3</m:t>
                        </m:r>
                      </m:sup>
                    </m:sSup>
                  </m:oMath>
                </a14:m>
                <a:r>
                  <a:rPr lang="pt-BR" dirty="0">
                    <a:solidFill>
                      <a:srgbClr val="000000"/>
                    </a:solidFill>
                    <a:latin typeface="Calibri" panose="020F0502020204030204" pitchFamily="34" charset="0"/>
                  </a:rPr>
                  <a:t>) </a:t>
                </a:r>
                <a:endParaRPr lang="en-IN" sz="1800" i="0" u="none" strike="noStrike" baseline="0" dirty="0">
                  <a:solidFill>
                    <a:srgbClr val="000000"/>
                  </a:solidFill>
                  <a:latin typeface="Calibri" panose="020F0502020204030204" pitchFamily="34" charset="0"/>
                </a:endParaRPr>
              </a:p>
              <a:p>
                <a:endParaRPr lang="en-IN" sz="1800" i="0" u="none" strike="noStrike" baseline="0" dirty="0">
                  <a:solidFill>
                    <a:srgbClr val="000000"/>
                  </a:solidFill>
                  <a:latin typeface="Calibri" panose="020F0502020204030204" pitchFamily="34" charset="0"/>
                </a:endParaRPr>
              </a:p>
              <a:p>
                <a:r>
                  <a:rPr lang="en-IN" sz="1800" b="1" i="0" u="none" strike="noStrike" baseline="0" dirty="0">
                    <a:solidFill>
                      <a:srgbClr val="000000"/>
                    </a:solidFill>
                    <a:latin typeface="Calibri" panose="020F0502020204030204" pitchFamily="34" charset="0"/>
                  </a:rPr>
                  <a:t>WORST CASE: </a:t>
                </a:r>
                <a:endParaRPr lang="en-IN" sz="1800" b="0" i="0" u="none" strike="noStrike" baseline="0" dirty="0">
                  <a:solidFill>
                    <a:srgbClr val="000000"/>
                  </a:solidFill>
                  <a:latin typeface="Calibri" panose="020F0502020204030204" pitchFamily="34" charset="0"/>
                </a:endParaRPr>
              </a:p>
              <a:p>
                <a:r>
                  <a:rPr lang="en-US" sz="1800" i="0" u="none" strike="noStrike" baseline="0" dirty="0">
                    <a:solidFill>
                      <a:srgbClr val="000000"/>
                    </a:solidFill>
                    <a:latin typeface="Calibri" panose="020F0502020204030204" pitchFamily="34" charset="0"/>
                  </a:rPr>
                  <a:t>The worst case occurs when every possible state needs to be explored without any shortcuts, which is essentially what the algorithm already accounts for. This leads to the same complexity as derived: </a:t>
                </a:r>
              </a:p>
              <a:p>
                <a:r>
                  <a:rPr lang="pt-BR" sz="1800" i="0" u="none" strike="noStrike" baseline="0" dirty="0">
                    <a:solidFill>
                      <a:srgbClr val="000000"/>
                    </a:solidFill>
                    <a:latin typeface="Calibri" panose="020F0502020204030204" pitchFamily="34" charset="0"/>
                  </a:rPr>
                  <a:t>Time Complexity: (</a:t>
                </a:r>
                <a:r>
                  <a:rPr lang="pt-BR" dirty="0">
                    <a:solidFill>
                      <a:srgbClr val="000000"/>
                    </a:solidFill>
                    <a:latin typeface="Calibri" panose="020F0502020204030204" pitchFamily="34" charset="0"/>
                  </a:rPr>
                  <a:t>𝑂(</a:t>
                </a:r>
                <a14:m>
                  <m:oMath xmlns:m="http://schemas.openxmlformats.org/officeDocument/2006/math">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𝑛</m:t>
                        </m:r>
                      </m:e>
                      <m:sup>
                        <m:r>
                          <a:rPr lang="en-IN" i="1">
                            <a:solidFill>
                              <a:srgbClr val="000000"/>
                            </a:solidFill>
                            <a:latin typeface="Cambria Math" panose="02040503050406030204" pitchFamily="18" charset="0"/>
                          </a:rPr>
                          <m:t>3</m:t>
                        </m:r>
                      </m:sup>
                    </m:sSup>
                  </m:oMath>
                </a14:m>
                <a:r>
                  <a:rPr lang="pt-BR" dirty="0">
                    <a:solidFill>
                      <a:srgbClr val="000000"/>
                    </a:solidFill>
                    <a:latin typeface="Calibri" panose="020F0502020204030204" pitchFamily="34" charset="0"/>
                  </a:rPr>
                  <a:t>) </a:t>
                </a:r>
              </a:p>
              <a:p>
                <a:r>
                  <a:rPr lang="en-IN" sz="1800" i="0" u="none" strike="noStrike" baseline="0" dirty="0">
                    <a:solidFill>
                      <a:srgbClr val="000000"/>
                    </a:solidFill>
                    <a:latin typeface="Calibri" panose="020F0502020204030204" pitchFamily="34" charset="0"/>
                  </a:rPr>
                  <a:t>Space Complexity: </a:t>
                </a:r>
                <a:r>
                  <a:rPr lang="pt-BR" dirty="0">
                    <a:solidFill>
                      <a:srgbClr val="000000"/>
                    </a:solidFill>
                    <a:latin typeface="Calibri" panose="020F0502020204030204" pitchFamily="34" charset="0"/>
                  </a:rPr>
                  <a:t>𝑂(</a:t>
                </a:r>
                <a14:m>
                  <m:oMath xmlns:m="http://schemas.openxmlformats.org/officeDocument/2006/math">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𝑛</m:t>
                        </m:r>
                      </m:e>
                      <m:sup>
                        <m:r>
                          <a:rPr lang="en-IN" i="1">
                            <a:solidFill>
                              <a:srgbClr val="000000"/>
                            </a:solidFill>
                            <a:latin typeface="Cambria Math" panose="02040503050406030204" pitchFamily="18" charset="0"/>
                          </a:rPr>
                          <m:t>3</m:t>
                        </m:r>
                      </m:sup>
                    </m:sSup>
                  </m:oMath>
                </a14:m>
                <a:r>
                  <a:rPr lang="pt-BR" dirty="0">
                    <a:solidFill>
                      <a:srgbClr val="000000"/>
                    </a:solidFill>
                    <a:latin typeface="Calibri" panose="020F0502020204030204" pitchFamily="34" charset="0"/>
                  </a:rPr>
                  <a:t>) </a:t>
                </a:r>
                <a:endParaRPr lang="en-IN" sz="1800" i="0" u="none" strike="noStrike" baseline="0" dirty="0">
                  <a:solidFill>
                    <a:srgbClr val="000000"/>
                  </a:solidFill>
                  <a:latin typeface="Calibri" panose="020F0502020204030204" pitchFamily="34" charset="0"/>
                </a:endParaRPr>
              </a:p>
              <a:p>
                <a:r>
                  <a:rPr lang="en-IN" sz="1800" b="1" i="0" u="none" strike="noStrike" baseline="0" dirty="0">
                    <a:solidFill>
                      <a:srgbClr val="000000"/>
                    </a:solidFill>
                    <a:latin typeface="Calibri" panose="020F0502020204030204" pitchFamily="34" charset="0"/>
                  </a:rPr>
                  <a:t>AVERAGE CASE: </a:t>
                </a:r>
                <a:endParaRPr lang="en-IN" sz="1800" b="0" i="0" u="none" strike="noStrike" baseline="0" dirty="0">
                  <a:solidFill>
                    <a:srgbClr val="000000"/>
                  </a:solidFill>
                  <a:latin typeface="Calibri" panose="020F0502020204030204" pitchFamily="34" charset="0"/>
                </a:endParaRPr>
              </a:p>
              <a:p>
                <a:r>
                  <a:rPr lang="en-US" sz="1800" i="0" u="none" strike="noStrike" baseline="0" dirty="0">
                    <a:solidFill>
                      <a:srgbClr val="000000"/>
                    </a:solidFill>
                    <a:latin typeface="Calibri" panose="020F0502020204030204" pitchFamily="34" charset="0"/>
                  </a:rPr>
                  <a:t>In the average case, the complexity remains the same as we still need to consider all possible states to ensure correctness. The actual run-time may vary slightly based on specific cost matrix values and their distribution, but asymptotically, the complexity doesn't change: </a:t>
                </a:r>
              </a:p>
              <a:p>
                <a:r>
                  <a:rPr lang="pt-BR" sz="1800" i="0" u="none" strike="noStrike" baseline="0" dirty="0">
                    <a:solidFill>
                      <a:srgbClr val="000000"/>
                    </a:solidFill>
                    <a:latin typeface="Calibri" panose="020F0502020204030204" pitchFamily="34" charset="0"/>
                  </a:rPr>
                  <a:t>Time Complexity: </a:t>
                </a:r>
                <a:r>
                  <a:rPr lang="pt-BR" dirty="0">
                    <a:solidFill>
                      <a:srgbClr val="000000"/>
                    </a:solidFill>
                    <a:latin typeface="Calibri" panose="020F0502020204030204" pitchFamily="34" charset="0"/>
                  </a:rPr>
                  <a:t>𝑂(</a:t>
                </a:r>
                <a14:m>
                  <m:oMath xmlns:m="http://schemas.openxmlformats.org/officeDocument/2006/math">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𝑛</m:t>
                        </m:r>
                      </m:e>
                      <m:sup>
                        <m:r>
                          <a:rPr lang="en-IN" i="1">
                            <a:solidFill>
                              <a:srgbClr val="000000"/>
                            </a:solidFill>
                            <a:latin typeface="Cambria Math" panose="02040503050406030204" pitchFamily="18" charset="0"/>
                          </a:rPr>
                          <m:t>3</m:t>
                        </m:r>
                      </m:sup>
                    </m:sSup>
                  </m:oMath>
                </a14:m>
                <a:r>
                  <a:rPr lang="pt-BR" dirty="0">
                    <a:solidFill>
                      <a:srgbClr val="000000"/>
                    </a:solidFill>
                    <a:latin typeface="Calibri" panose="020F0502020204030204" pitchFamily="34" charset="0"/>
                  </a:rPr>
                  <a:t>) </a:t>
                </a:r>
              </a:p>
              <a:p>
                <a:r>
                  <a:rPr lang="en-IN" sz="1800" i="0" u="none" strike="noStrike" baseline="0" dirty="0">
                    <a:solidFill>
                      <a:srgbClr val="000000"/>
                    </a:solidFill>
                    <a:latin typeface="Calibri" panose="020F0502020204030204" pitchFamily="34" charset="0"/>
                  </a:rPr>
                  <a:t>Space Complexity: </a:t>
                </a:r>
                <a:r>
                  <a:rPr lang="pt-BR" dirty="0">
                    <a:solidFill>
                      <a:srgbClr val="000000"/>
                    </a:solidFill>
                    <a:latin typeface="Calibri" panose="020F0502020204030204" pitchFamily="34" charset="0"/>
                  </a:rPr>
                  <a:t>𝑂(</a:t>
                </a:r>
                <a14:m>
                  <m:oMath xmlns:m="http://schemas.openxmlformats.org/officeDocument/2006/math">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𝑛</m:t>
                        </m:r>
                      </m:e>
                      <m:sup>
                        <m:r>
                          <a:rPr lang="en-IN" i="1">
                            <a:solidFill>
                              <a:srgbClr val="000000"/>
                            </a:solidFill>
                            <a:latin typeface="Cambria Math" panose="02040503050406030204" pitchFamily="18" charset="0"/>
                          </a:rPr>
                          <m:t>3</m:t>
                        </m:r>
                      </m:sup>
                    </m:sSup>
                  </m:oMath>
                </a14:m>
                <a:r>
                  <a:rPr lang="pt-BR" dirty="0">
                    <a:solidFill>
                      <a:srgbClr val="000000"/>
                    </a:solidFill>
                    <a:latin typeface="Calibri" panose="020F0502020204030204" pitchFamily="34" charset="0"/>
                  </a:rPr>
                  <a:t>) </a:t>
                </a:r>
              </a:p>
              <a:p>
                <a:endParaRPr lang="en-IN" dirty="0"/>
              </a:p>
            </p:txBody>
          </p:sp>
        </mc:Choice>
        <mc:Fallback>
          <p:sp>
            <p:nvSpPr>
              <p:cNvPr id="2" name="TextBox 1">
                <a:extLst>
                  <a:ext uri="{FF2B5EF4-FFF2-40B4-BE49-F238E27FC236}">
                    <a16:creationId xmlns:a16="http://schemas.microsoft.com/office/drawing/2014/main" id="{74AA0AC8-4447-3073-AB77-84F0190E5E51}"/>
                  </a:ext>
                </a:extLst>
              </p:cNvPr>
              <p:cNvSpPr txBox="1">
                <a:spLocks noRot="1" noChangeAspect="1" noMove="1" noResize="1" noEditPoints="1" noAdjustHandles="1" noChangeArrowheads="1" noChangeShapeType="1" noTextEdit="1"/>
              </p:cNvSpPr>
              <p:nvPr/>
            </p:nvSpPr>
            <p:spPr>
              <a:xfrm>
                <a:off x="786809" y="630865"/>
                <a:ext cx="10316620" cy="5355312"/>
              </a:xfrm>
              <a:prstGeom prst="rect">
                <a:avLst/>
              </a:prstGeom>
              <a:blipFill>
                <a:blip r:embed="rId2"/>
                <a:stretch>
                  <a:fillRect l="-473" t="-569"/>
                </a:stretch>
              </a:blipFill>
            </p:spPr>
            <p:txBody>
              <a:bodyPr/>
              <a:lstStyle/>
              <a:p>
                <a:r>
                  <a:rPr lang="en-IN">
                    <a:noFill/>
                  </a:rPr>
                  <a:t> </a:t>
                </a:r>
              </a:p>
            </p:txBody>
          </p:sp>
        </mc:Fallback>
      </mc:AlternateContent>
    </p:spTree>
    <p:extLst>
      <p:ext uri="{BB962C8B-B14F-4D97-AF65-F5344CB8AC3E}">
        <p14:creationId xmlns:p14="http://schemas.microsoft.com/office/powerpoint/2010/main" val="192549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35D4-E6FC-5892-8B0C-445EADD69F18}"/>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052201BE-47A1-6A19-87B3-CA161FD4F006}"/>
              </a:ext>
            </a:extLst>
          </p:cNvPr>
          <p:cNvSpPr txBox="1"/>
          <p:nvPr/>
        </p:nvSpPr>
        <p:spPr>
          <a:xfrm>
            <a:off x="761045" y="1833033"/>
            <a:ext cx="10730870" cy="4524315"/>
          </a:xfrm>
          <a:prstGeom prst="rect">
            <a:avLst/>
          </a:prstGeom>
          <a:noFill/>
        </p:spPr>
        <p:txBody>
          <a:bodyPr wrap="square" rtlCol="0">
            <a:spAutoFit/>
          </a:bodyPr>
          <a:lstStyle/>
          <a:p>
            <a:r>
              <a:rPr lang="en-US" sz="1800" i="0" u="none" strike="noStrike" baseline="0" dirty="0">
                <a:solidFill>
                  <a:srgbClr val="000000"/>
                </a:solidFill>
                <a:latin typeface="Calibri" panose="020F0502020204030204" pitchFamily="34" charset="0"/>
              </a:rPr>
              <a:t>In conclusion, solving the problem of splitting an array </a:t>
            </a:r>
            <a:r>
              <a:rPr lang="en-US" sz="1800" i="0" u="none" strike="noStrike" baseline="0" dirty="0" err="1">
                <a:solidFill>
                  <a:srgbClr val="000000"/>
                </a:solidFill>
                <a:latin typeface="Calibri" panose="020F0502020204030204" pitchFamily="34" charset="0"/>
              </a:rPr>
              <a:t>nums</a:t>
            </a:r>
            <a:r>
              <a:rPr lang="en-US" sz="1800" i="0" u="none" strike="noStrike" baseline="0" dirty="0">
                <a:solidFill>
                  <a:srgbClr val="000000"/>
                </a:solidFill>
                <a:latin typeface="Calibri" panose="020F0502020204030204" pitchFamily="34" charset="0"/>
              </a:rPr>
              <a:t> into two subarrays A and B such that they have the same average requires careful consideration of arithmetic properties and dynamic programming techniques:</a:t>
            </a:r>
          </a:p>
          <a:p>
            <a:endParaRPr lang="en-US" sz="1800" i="0" u="none" strike="noStrike" baseline="0" dirty="0">
              <a:solidFill>
                <a:srgbClr val="000000"/>
              </a:solidFill>
              <a:latin typeface="Calibri" panose="020F0502020204030204" pitchFamily="34" charset="0"/>
            </a:endParaRPr>
          </a:p>
          <a:p>
            <a:r>
              <a:rPr lang="en-US" sz="1800" i="0" u="none" strike="noStrike" baseline="0" dirty="0">
                <a:solidFill>
                  <a:srgbClr val="000000"/>
                </a:solidFill>
                <a:latin typeface="Calibri" panose="020F0502020204030204" pitchFamily="34" charset="0"/>
              </a:rPr>
              <a:t>Arithmetic Insight: The key insight is that for two arrays A and B to have the same average, their respective sums multiplied by the length of the other array should be equal.</a:t>
            </a:r>
          </a:p>
          <a:p>
            <a:endParaRPr lang="en-US" sz="1800" i="0" u="none" strike="noStrike" baseline="0" dirty="0">
              <a:solidFill>
                <a:srgbClr val="000000"/>
              </a:solidFill>
              <a:latin typeface="Calibri" panose="020F0502020204030204" pitchFamily="34" charset="0"/>
            </a:endParaRPr>
          </a:p>
          <a:p>
            <a:r>
              <a:rPr lang="en-US" sz="1800" i="0" u="none" strike="noStrike" baseline="0" dirty="0">
                <a:solidFill>
                  <a:srgbClr val="000000"/>
                </a:solidFill>
                <a:latin typeface="Calibri" panose="020F0502020204030204" pitchFamily="34" charset="0"/>
              </a:rPr>
              <a:t>Dynamic Programming Approach: We use a dynamic programming approach to keep track of all possible sums that can be achieved by subsets of the array. This allows us to efficiently check if there exists a subset whose sum, when adjusted for length, matches the required condition.</a:t>
            </a:r>
          </a:p>
          <a:p>
            <a:endParaRPr lang="en-US" sz="1800" i="0" u="none" strike="noStrike" baseline="0" dirty="0">
              <a:solidFill>
                <a:srgbClr val="000000"/>
              </a:solidFill>
              <a:latin typeface="Calibri" panose="020F0502020204030204" pitchFamily="34" charset="0"/>
            </a:endParaRPr>
          </a:p>
          <a:p>
            <a:r>
              <a:rPr lang="en-US" sz="1800" i="0" u="none" strike="noStrike" baseline="0" dirty="0">
                <a:solidFill>
                  <a:srgbClr val="000000"/>
                </a:solidFill>
                <a:latin typeface="Calibri" panose="020F0502020204030204" pitchFamily="34" charset="0"/>
              </a:rPr>
              <a:t>Implementation Strategy: The solution involves initializing with a set of possible sums (starting with {0}), iterating through each element to update the set of possible sums dynamically, and finally checking through the possible sums to find a valid split that satisfies the condition.</a:t>
            </a:r>
          </a:p>
          <a:p>
            <a:endParaRPr lang="en-US" sz="1800" i="0" u="none" strike="noStrike" baseline="0" dirty="0">
              <a:solidFill>
                <a:srgbClr val="000000"/>
              </a:solidFill>
              <a:latin typeface="Calibri" panose="020F0502020204030204" pitchFamily="34" charset="0"/>
            </a:endParaRPr>
          </a:p>
          <a:p>
            <a:r>
              <a:rPr lang="en-US" sz="1800" i="0" u="none" strike="noStrike" baseline="0" dirty="0">
                <a:solidFill>
                  <a:srgbClr val="000000"/>
                </a:solidFill>
                <a:latin typeface="Calibri" panose="020F0502020204030204" pitchFamily="34" charset="0"/>
              </a:rPr>
              <a:t>Efficiency: The approach leverages dynamic programming to build up solutions incrementally, ensuring that the solution is efficient both in terms of time complexity and space complexity.</a:t>
            </a:r>
            <a:endParaRPr lang="en-IN" dirty="0"/>
          </a:p>
        </p:txBody>
      </p:sp>
    </p:spTree>
    <p:extLst>
      <p:ext uri="{BB962C8B-B14F-4D97-AF65-F5344CB8AC3E}">
        <p14:creationId xmlns:p14="http://schemas.microsoft.com/office/powerpoint/2010/main" val="75323431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{85DA63F8-3E03-4932-AFBD-FCEEFFE65D48}tf11437505_win32</Template>
  <TotalTime>86</TotalTime>
  <Words>1360</Words>
  <Application>Microsoft Office PowerPoint</Application>
  <PresentationFormat>Widescreen</PresentationFormat>
  <Paragraphs>106</Paragraphs>
  <Slides>9</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Arial</vt:lpstr>
      <vt:lpstr>Calibri</vt:lpstr>
      <vt:lpstr>Cambria Math</vt:lpstr>
      <vt:lpstr>Georgia Pro Cond Light</vt:lpstr>
      <vt:lpstr>Gill Sans MT</vt:lpstr>
      <vt:lpstr>Gill Sans MT (Body)</vt:lpstr>
      <vt:lpstr>inter-regular</vt:lpstr>
      <vt:lpstr>Speak Pro</vt:lpstr>
      <vt:lpstr>Times New Roman</vt:lpstr>
      <vt:lpstr>Wingdings</vt:lpstr>
      <vt:lpstr>RetrospectVTI</vt:lpstr>
      <vt:lpstr>Gallery</vt:lpstr>
      <vt:lpstr>Dynamic Programming</vt:lpstr>
      <vt:lpstr>PowerPoint Presentation</vt:lpstr>
      <vt:lpstr>Abstract</vt:lpstr>
      <vt:lpstr>Introduction</vt:lpstr>
      <vt:lpstr>Algorithm</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K.L.V Jayaram</dc:creator>
  <cp:lastModifiedBy>K.L.V Jayaram</cp:lastModifiedBy>
  <cp:revision>7</cp:revision>
  <dcterms:created xsi:type="dcterms:W3CDTF">2024-06-16T16:32:28Z</dcterms:created>
  <dcterms:modified xsi:type="dcterms:W3CDTF">2024-06-17T04:47:10Z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