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61" r:id="rId6"/>
    <p:sldId id="262" r:id="rId7"/>
    <p:sldId id="264" r:id="rId8"/>
    <p:sldId id="263" r:id="rId9"/>
    <p:sldId id="265" r:id="rId10"/>
    <p:sldId id="266" r:id="rId11"/>
    <p:sldId id="267" r:id="rId12"/>
    <p:sldId id="268"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varScale="1">
        <p:scale>
          <a:sx n="91" d="100"/>
          <a:sy n="91" d="100"/>
        </p:scale>
        <p:origin x="964"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F309B3-AC16-408C-8ACD-16CE3241E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DC03122-3EE1-4295-83B7-8ACC70B8DF50}"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309B3-AC16-408C-8ACD-16CE3241E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309B3-AC16-408C-8ACD-16CE3241E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309B3-AC16-408C-8ACD-16CE3241E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F309B3-AC16-408C-8ACD-16CE3241EA5A}" type="datetimeFigureOut">
              <a:rPr lang="en-US" smtClean="0"/>
              <a:t>4/11/2024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03122-3EE1-4295-83B7-8ACC70B8DF50}"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309B3-AC16-408C-8ACD-16CE3241E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309B3-AC16-408C-8ACD-16CE3241EA5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F309B3-AC16-408C-8ACD-16CE3241EA5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9F309B3-AC16-408C-8ACD-16CE3241EA5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03122-3EE1-4295-83B7-8ACC70B8DF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309B3-AC16-408C-8ACD-16CE3241E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03122-3EE1-4295-83B7-8ACC70B8DF50}"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E9F309B3-AC16-408C-8ACD-16CE3241EA5A}" type="datetimeFigureOut">
              <a:rPr lang="en-US" smtClean="0"/>
              <a:t>4/11/2024</a:t>
            </a:fld>
            <a:endParaRPr lang="en-US"/>
          </a:p>
        </p:txBody>
      </p:sp>
      <p:sp>
        <p:nvSpPr>
          <p:cNvPr id="7" name="Slide Number Placeholder 6"/>
          <p:cNvSpPr>
            <a:spLocks noGrp="1"/>
          </p:cNvSpPr>
          <p:nvPr>
            <p:ph type="sldNum" sz="quarter" idx="12"/>
          </p:nvPr>
        </p:nvSpPr>
        <p:spPr/>
        <p:txBody>
          <a:bodyPr/>
          <a:lstStyle/>
          <a:p>
            <a:fld id="{ADC03122-3EE1-4295-83B7-8ACC70B8DF50}"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9F309B3-AC16-408C-8ACD-16CE3241EA5A}" type="datetimeFigureOut">
              <a:rPr lang="en-US" smtClean="0"/>
              <a:t>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DC03122-3EE1-4295-83B7-8ACC70B8DF50}"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124200"/>
            <a:ext cx="8153400" cy="2133600"/>
          </a:xfrm>
          <a:ln>
            <a:solidFill>
              <a:schemeClr val="tx1"/>
            </a:solidFill>
          </a:ln>
        </p:spPr>
        <p:txBody>
          <a:bodyPr>
            <a:normAutofit fontScale="92500" lnSpcReduction="10000"/>
          </a:bodyPr>
          <a:lstStyle/>
          <a:p>
            <a:pPr lvl="0" algn="l">
              <a:spcBef>
                <a:spcPts val="0"/>
              </a:spcBef>
            </a:pPr>
            <a:r>
              <a:rPr lang="en-IN" b="1" dirty="0">
                <a:solidFill>
                  <a:schemeClr val="tx1"/>
                </a:solidFill>
                <a:latin typeface="Times New Roman" panose="02020603050405020304" pitchFamily="18" charset="0"/>
                <a:cs typeface="Times New Roman" panose="02020603050405020304" pitchFamily="18" charset="0"/>
              </a:rPr>
              <a:t>GUIDED BY:</a:t>
            </a:r>
          </a:p>
          <a:p>
            <a:pPr lvl="0" algn="l">
              <a:spcBef>
                <a:spcPts val="0"/>
              </a:spcBef>
            </a:pP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Dr.</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yuvarani</a:t>
            </a:r>
            <a:r>
              <a:rPr lang="en-IN" b="1" dirty="0">
                <a:solidFill>
                  <a:schemeClr val="tx1"/>
                </a:solidFill>
                <a:latin typeface="Times New Roman" panose="02020603050405020304" pitchFamily="18" charset="0"/>
                <a:cs typeface="Times New Roman" panose="02020603050405020304" pitchFamily="18" charset="0"/>
              </a:rPr>
              <a:t>    </a:t>
            </a:r>
          </a:p>
          <a:p>
            <a:pPr lvl="0" algn="l">
              <a:spcBef>
                <a:spcPts val="0"/>
              </a:spcBef>
            </a:pPr>
            <a:endParaRPr lang="en-IN" b="1" dirty="0">
              <a:solidFill>
                <a:schemeClr val="tx1"/>
              </a:solidFill>
              <a:latin typeface="Times New Roman" panose="02020603050405020304" pitchFamily="18" charset="0"/>
              <a:cs typeface="Times New Roman" panose="02020603050405020304" pitchFamily="18" charset="0"/>
            </a:endParaRPr>
          </a:p>
          <a:p>
            <a:pPr lvl="0" algn="l">
              <a:spcBef>
                <a:spcPts val="0"/>
              </a:spcBef>
            </a:pPr>
            <a:endParaRPr lang="en-IN" b="1" dirty="0">
              <a:solidFill>
                <a:schemeClr val="tx1"/>
              </a:solidFill>
              <a:latin typeface="Times New Roman" panose="02020603050405020304" pitchFamily="18" charset="0"/>
              <a:cs typeface="Times New Roman" panose="02020603050405020304" pitchFamily="18" charset="0"/>
            </a:endParaRPr>
          </a:p>
          <a:p>
            <a:pPr lvl="0" algn="l">
              <a:spcBef>
                <a:spcPts val="0"/>
              </a:spcBef>
            </a:pPr>
            <a:r>
              <a:rPr lang="en-IN" b="1" dirty="0">
                <a:solidFill>
                  <a:schemeClr val="tx1"/>
                </a:solidFill>
                <a:latin typeface="Times New Roman" panose="02020603050405020304" pitchFamily="18" charset="0"/>
                <a:cs typeface="Times New Roman" panose="02020603050405020304" pitchFamily="18" charset="0"/>
              </a:rPr>
              <a:t>                                                                                    PRESENTED BY:</a:t>
            </a:r>
            <a:endParaRPr lang="en-IN" sz="1600" b="1" dirty="0">
              <a:solidFill>
                <a:schemeClr val="tx1"/>
              </a:solidFill>
              <a:latin typeface="Times New Roman" panose="02020603050405020304" pitchFamily="18" charset="0"/>
              <a:cs typeface="Times New Roman" panose="02020603050405020304" pitchFamily="18" charset="0"/>
            </a:endParaRPr>
          </a:p>
          <a:p>
            <a:pPr lvl="0" algn="l">
              <a:spcBef>
                <a:spcPts val="0"/>
              </a:spcBef>
            </a:pPr>
            <a:r>
              <a:rPr lang="en-IN" sz="1600" b="1" dirty="0">
                <a:solidFill>
                  <a:schemeClr val="tx1"/>
                </a:solidFill>
                <a:latin typeface="Times New Roman" panose="02020603050405020304" pitchFamily="18" charset="0"/>
                <a:cs typeface="Times New Roman" panose="02020603050405020304" pitchFamily="18" charset="0"/>
              </a:rPr>
              <a:t>T.ANOOPCHANDAR-192210244</a:t>
            </a:r>
          </a:p>
          <a:p>
            <a:pPr lvl="0" algn="l">
              <a:spcBef>
                <a:spcPts val="0"/>
              </a:spcBef>
            </a:pPr>
            <a:r>
              <a:rPr lang="en-IN" sz="1600" b="1" dirty="0">
                <a:solidFill>
                  <a:schemeClr val="tx1"/>
                </a:solidFill>
                <a:latin typeface="Times New Roman" panose="02020603050405020304" pitchFamily="18" charset="0"/>
                <a:cs typeface="Times New Roman" panose="02020603050405020304" pitchFamily="18" charset="0"/>
              </a:rPr>
              <a:t>k.jayaram-192210314</a:t>
            </a:r>
          </a:p>
          <a:p>
            <a:pPr lvl="0" algn="l">
              <a:spcBef>
                <a:spcPts val="0"/>
              </a:spcBef>
            </a:pPr>
            <a:r>
              <a:rPr lang="en-IN" sz="1600" b="1" dirty="0">
                <a:solidFill>
                  <a:schemeClr val="tx1"/>
                </a:solidFill>
                <a:latin typeface="Times New Roman" panose="02020603050405020304" pitchFamily="18" charset="0"/>
                <a:cs typeface="Times New Roman" panose="02020603050405020304" pitchFamily="18" charset="0"/>
              </a:rPr>
              <a:t>M.Mahesh-192210312</a:t>
            </a: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p:txBody>
      </p:sp>
      <p:sp>
        <p:nvSpPr>
          <p:cNvPr id="2" name="Title 1"/>
          <p:cNvSpPr>
            <a:spLocks noGrp="1"/>
          </p:cNvSpPr>
          <p:nvPr>
            <p:ph type="ctrTitle"/>
          </p:nvPr>
        </p:nvSpPr>
        <p:spPr>
          <a:xfrm>
            <a:off x="76200" y="76200"/>
            <a:ext cx="8991600" cy="2209800"/>
          </a:xfrm>
        </p:spPr>
        <p:txBody>
          <a:bodyPr/>
          <a:lstStyle/>
          <a:p>
            <a:r>
              <a:rPr lang="en-IN" sz="3200" b="1" dirty="0"/>
              <a:t>SIMATS ENGINEERING</a:t>
            </a:r>
            <a:br>
              <a:rPr lang="en-IN" b="1" dirty="0"/>
            </a:br>
            <a:r>
              <a:rPr lang="en-IN" b="1" dirty="0"/>
              <a:t>      </a:t>
            </a:r>
            <a:r>
              <a:rPr lang="en-IN" sz="2400" b="1" dirty="0"/>
              <a:t>csa0405 operating systems of file system implementation</a:t>
            </a:r>
            <a:br>
              <a:rPr lang="en-IN" sz="2400" b="1" dirty="0"/>
            </a:br>
            <a:r>
              <a:rPr lang="en-IN" sz="2400" b="1" dirty="0"/>
              <a:t>CAPSTONE PROJECT APRIL 2024</a:t>
            </a:r>
            <a:br>
              <a:rPr lang="en-IN" sz="2400" b="1" dirty="0"/>
            </a:br>
            <a:endParaRPr lang="en-US" sz="2400" dirty="0"/>
          </a:p>
        </p:txBody>
      </p:sp>
      <p:pic>
        <p:nvPicPr>
          <p:cNvPr id="4" name="Google Shape;58;p13">
            <a:extLst>
              <a:ext uri="{FF2B5EF4-FFF2-40B4-BE49-F238E27FC236}">
                <a16:creationId xmlns:a16="http://schemas.microsoft.com/office/drawing/2014/main" id="{62746E10-2D13-B592-97F0-B6F3F080F217}"/>
              </a:ext>
            </a:extLst>
          </p:cNvPr>
          <p:cNvPicPr preferRelativeResize="0"/>
          <p:nvPr/>
        </p:nvPicPr>
        <p:blipFill>
          <a:blip r:embed="rId2">
            <a:alphaModFix/>
          </a:blip>
          <a:stretch>
            <a:fillRect/>
          </a:stretch>
        </p:blipFill>
        <p:spPr>
          <a:xfrm>
            <a:off x="5943600" y="2514600"/>
            <a:ext cx="3276600" cy="3124200"/>
          </a:xfrm>
          <a:prstGeom prst="rect">
            <a:avLst/>
          </a:prstGeom>
          <a:noFill/>
          <a:ln>
            <a:noFill/>
          </a:ln>
        </p:spPr>
      </p:pic>
    </p:spTree>
    <p:extLst>
      <p:ext uri="{BB962C8B-B14F-4D97-AF65-F5344CB8AC3E}">
        <p14:creationId xmlns:p14="http://schemas.microsoft.com/office/powerpoint/2010/main" val="277141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2446" y="152399"/>
            <a:ext cx="5257800" cy="7571303"/>
          </a:xfrm>
          <a:prstGeom prst="rect">
            <a:avLst/>
          </a:prstGeom>
          <a:noFill/>
        </p:spPr>
        <p:txBody>
          <a:bodyPr wrap="square" rtlCol="0">
            <a:spAutoFit/>
          </a:bodyPr>
          <a:lstStyle/>
          <a:p>
            <a:r>
              <a:rPr lang="en-IN" dirty="0"/>
              <a:t>	void input(){</a:t>
            </a:r>
            <a:endParaRPr lang="en-US" dirty="0"/>
          </a:p>
          <a:p>
            <a:r>
              <a:rPr lang="en-IN" dirty="0"/>
              <a:t>	</a:t>
            </a:r>
            <a:r>
              <a:rPr lang="en-IN" dirty="0" err="1"/>
              <a:t>int</a:t>
            </a:r>
            <a:r>
              <a:rPr lang="en-IN" dirty="0"/>
              <a:t> </a:t>
            </a:r>
            <a:r>
              <a:rPr lang="en-IN" dirty="0" err="1"/>
              <a:t>i,j</a:t>
            </a:r>
            <a:r>
              <a:rPr lang="en-IN" dirty="0"/>
              <a:t>;</a:t>
            </a:r>
            <a:endParaRPr lang="en-US" dirty="0"/>
          </a:p>
          <a:p>
            <a:r>
              <a:rPr lang="en-IN" dirty="0"/>
              <a:t>	</a:t>
            </a:r>
            <a:r>
              <a:rPr lang="en-IN" dirty="0" err="1"/>
              <a:t>printf</a:t>
            </a:r>
            <a:r>
              <a:rPr lang="en-IN" dirty="0"/>
              <a:t>("Enter the no of Processes\t");</a:t>
            </a:r>
            <a:endParaRPr lang="en-US" dirty="0"/>
          </a:p>
          <a:p>
            <a:r>
              <a:rPr lang="en-IN" dirty="0"/>
              <a:t>	</a:t>
            </a:r>
            <a:r>
              <a:rPr lang="en-IN" dirty="0" err="1"/>
              <a:t>scanf</a:t>
            </a:r>
            <a:r>
              <a:rPr lang="en-IN" dirty="0"/>
              <a:t>("%</a:t>
            </a:r>
            <a:r>
              <a:rPr lang="en-IN" dirty="0" err="1"/>
              <a:t>d",&amp;n</a:t>
            </a:r>
            <a:r>
              <a:rPr lang="en-IN" dirty="0"/>
              <a:t>);</a:t>
            </a:r>
            <a:endParaRPr lang="en-US" dirty="0"/>
          </a:p>
          <a:p>
            <a:r>
              <a:rPr lang="en-IN" dirty="0"/>
              <a:t>	</a:t>
            </a:r>
            <a:r>
              <a:rPr lang="en-IN" dirty="0" err="1"/>
              <a:t>printf</a:t>
            </a:r>
            <a:r>
              <a:rPr lang="en-IN" dirty="0"/>
              <a:t>("Enter the no of resources 			instances");</a:t>
            </a:r>
            <a:endParaRPr lang="en-US" dirty="0"/>
          </a:p>
          <a:p>
            <a:r>
              <a:rPr lang="en-IN" dirty="0"/>
              <a:t>	</a:t>
            </a:r>
            <a:r>
              <a:rPr lang="en-IN" dirty="0" err="1"/>
              <a:t>scanf</a:t>
            </a:r>
            <a:r>
              <a:rPr lang="en-IN" dirty="0"/>
              <a:t>("%</a:t>
            </a:r>
            <a:r>
              <a:rPr lang="en-IN" dirty="0" err="1"/>
              <a:t>d",&amp;r</a:t>
            </a:r>
            <a:r>
              <a:rPr lang="en-IN" dirty="0"/>
              <a:t>);</a:t>
            </a:r>
            <a:endParaRPr lang="en-US" dirty="0"/>
          </a:p>
          <a:p>
            <a:r>
              <a:rPr lang="en-IN" dirty="0"/>
              <a:t>	</a:t>
            </a:r>
            <a:r>
              <a:rPr lang="en-IN" dirty="0" err="1"/>
              <a:t>printf</a:t>
            </a:r>
            <a:r>
              <a:rPr lang="en-IN" dirty="0"/>
              <a:t>("Enter the Max Matrix\n");</a:t>
            </a:r>
            <a:endParaRPr lang="en-US" dirty="0"/>
          </a:p>
          <a:p>
            <a:r>
              <a:rPr lang="en-IN" dirty="0"/>
              <a:t>	for(i=0;i&lt;</a:t>
            </a:r>
            <a:r>
              <a:rPr lang="en-IN" dirty="0" err="1"/>
              <a:t>n;i</a:t>
            </a:r>
            <a:r>
              <a:rPr lang="en-IN" dirty="0"/>
              <a:t>++){</a:t>
            </a:r>
            <a:endParaRPr lang="en-US" dirty="0"/>
          </a:p>
          <a:p>
            <a:r>
              <a:rPr lang="en-IN" dirty="0"/>
              <a:t>	for(j=0;j&lt;</a:t>
            </a:r>
            <a:r>
              <a:rPr lang="en-IN" dirty="0" err="1"/>
              <a:t>r;j</a:t>
            </a:r>
            <a:r>
              <a:rPr lang="en-IN" dirty="0"/>
              <a:t>++){</a:t>
            </a:r>
            <a:endParaRPr lang="en-US" dirty="0"/>
          </a:p>
          <a:p>
            <a:r>
              <a:rPr lang="en-IN" dirty="0"/>
              <a:t>	</a:t>
            </a:r>
            <a:r>
              <a:rPr lang="en-IN" dirty="0" err="1"/>
              <a:t>scanf</a:t>
            </a:r>
            <a:r>
              <a:rPr lang="en-IN" dirty="0"/>
              <a:t>("%</a:t>
            </a:r>
            <a:r>
              <a:rPr lang="en-IN" dirty="0" err="1"/>
              <a:t>d",&amp;max</a:t>
            </a:r>
            <a:r>
              <a:rPr lang="en-IN" dirty="0"/>
              <a:t>[i][j]);</a:t>
            </a:r>
            <a:endParaRPr lang="en-US" dirty="0"/>
          </a:p>
          <a:p>
            <a:r>
              <a:rPr lang="en-IN" dirty="0"/>
              <a:t>		}}</a:t>
            </a:r>
            <a:endParaRPr lang="en-US" dirty="0"/>
          </a:p>
          <a:p>
            <a:r>
              <a:rPr lang="en-IN" dirty="0"/>
              <a:t>	</a:t>
            </a:r>
            <a:r>
              <a:rPr lang="en-IN" dirty="0" err="1"/>
              <a:t>printf</a:t>
            </a:r>
            <a:r>
              <a:rPr lang="en-IN" dirty="0"/>
              <a:t>("Enter the Allocation Matrix\n");</a:t>
            </a:r>
            <a:endParaRPr lang="en-US" dirty="0"/>
          </a:p>
          <a:p>
            <a:r>
              <a:rPr lang="en-IN" dirty="0"/>
              <a:t>	for(i=0;i&lt;</a:t>
            </a:r>
            <a:r>
              <a:rPr lang="en-IN" dirty="0" err="1"/>
              <a:t>n;i</a:t>
            </a:r>
            <a:r>
              <a:rPr lang="en-IN" dirty="0"/>
              <a:t>++){</a:t>
            </a:r>
            <a:endParaRPr lang="en-US" dirty="0"/>
          </a:p>
          <a:p>
            <a:r>
              <a:rPr lang="en-IN" dirty="0"/>
              <a:t>		for(j=0;j&lt;</a:t>
            </a:r>
            <a:r>
              <a:rPr lang="en-IN" dirty="0" err="1"/>
              <a:t>r;j</a:t>
            </a:r>
            <a:r>
              <a:rPr lang="en-IN" dirty="0"/>
              <a:t>++){</a:t>
            </a:r>
            <a:endParaRPr lang="en-US" dirty="0"/>
          </a:p>
          <a:p>
            <a:r>
              <a:rPr lang="en-IN" dirty="0"/>
              <a:t>			</a:t>
            </a:r>
            <a:r>
              <a:rPr lang="en-IN" dirty="0" err="1"/>
              <a:t>scanf</a:t>
            </a:r>
            <a:r>
              <a:rPr lang="en-IN" dirty="0"/>
              <a:t>("%d",&amp;</a:t>
            </a:r>
            <a:r>
              <a:rPr lang="en-IN" dirty="0" err="1"/>
              <a:t>alloc</a:t>
            </a:r>
            <a:r>
              <a:rPr lang="en-IN" dirty="0"/>
              <a:t>[i][j]);</a:t>
            </a:r>
            <a:endParaRPr lang="en-US" dirty="0"/>
          </a:p>
          <a:p>
            <a:r>
              <a:rPr lang="en-IN" dirty="0"/>
              <a:t>		}}</a:t>
            </a:r>
            <a:endParaRPr lang="en-US" dirty="0"/>
          </a:p>
          <a:p>
            <a:r>
              <a:rPr lang="en-IN" dirty="0"/>
              <a:t>	</a:t>
            </a:r>
            <a:r>
              <a:rPr lang="en-IN" dirty="0" err="1"/>
              <a:t>printf</a:t>
            </a:r>
            <a:r>
              <a:rPr lang="en-IN" dirty="0"/>
              <a:t>("Enter the available 			Resources");</a:t>
            </a:r>
            <a:endParaRPr lang="en-US" dirty="0"/>
          </a:p>
          <a:p>
            <a:r>
              <a:rPr lang="en-IN" dirty="0"/>
              <a:t>	for(j=0;j&lt;</a:t>
            </a:r>
            <a:r>
              <a:rPr lang="en-IN" dirty="0" err="1"/>
              <a:t>r;j</a:t>
            </a:r>
            <a:r>
              <a:rPr lang="en-IN" dirty="0"/>
              <a:t>++){</a:t>
            </a:r>
            <a:endParaRPr lang="en-US" dirty="0"/>
          </a:p>
          <a:p>
            <a:r>
              <a:rPr lang="en-IN" dirty="0"/>
              <a:t>	</a:t>
            </a:r>
            <a:r>
              <a:rPr lang="en-IN" dirty="0" err="1"/>
              <a:t>scanf</a:t>
            </a:r>
            <a:r>
              <a:rPr lang="en-IN" dirty="0"/>
              <a:t>("%</a:t>
            </a:r>
            <a:r>
              <a:rPr lang="en-IN" dirty="0" err="1"/>
              <a:t>d",&amp;avail</a:t>
            </a:r>
            <a:r>
              <a:rPr lang="en-IN" dirty="0"/>
              <a:t>[j]);</a:t>
            </a:r>
            <a:endParaRPr lang="en-US" dirty="0"/>
          </a:p>
          <a:p>
            <a:r>
              <a:rPr lang="en-IN" dirty="0"/>
              <a:t>	}}</a:t>
            </a:r>
            <a:endParaRPr lang="en-US" dirty="0"/>
          </a:p>
          <a:p>
            <a:r>
              <a:rPr lang="en-IN" dirty="0"/>
              <a:t>	</a:t>
            </a:r>
            <a:endParaRPr lang="en-US" dirty="0"/>
          </a:p>
          <a:p>
            <a:endParaRPr lang="en-US" dirty="0"/>
          </a:p>
          <a:p>
            <a:r>
              <a:rPr lang="en-IN" dirty="0"/>
              <a:t> </a:t>
            </a:r>
            <a:endParaRPr lang="en-US" dirty="0"/>
          </a:p>
          <a:p>
            <a:r>
              <a:rPr lang="en-IN" dirty="0"/>
              <a:t> </a:t>
            </a:r>
            <a:endParaRPr lang="en-US" dirty="0"/>
          </a:p>
        </p:txBody>
      </p:sp>
      <p:sp>
        <p:nvSpPr>
          <p:cNvPr id="3" name="TextBox 2"/>
          <p:cNvSpPr txBox="1"/>
          <p:nvPr/>
        </p:nvSpPr>
        <p:spPr>
          <a:xfrm>
            <a:off x="4800600" y="533400"/>
            <a:ext cx="4800600" cy="6463308"/>
          </a:xfrm>
          <a:prstGeom prst="rect">
            <a:avLst/>
          </a:prstGeom>
          <a:noFill/>
        </p:spPr>
        <p:txBody>
          <a:bodyPr wrap="square" rtlCol="0">
            <a:spAutoFit/>
          </a:bodyPr>
          <a:lstStyle/>
          <a:p>
            <a:r>
              <a:rPr lang="en-IN" dirty="0"/>
              <a:t>	void show(){</a:t>
            </a:r>
            <a:endParaRPr lang="en-US" dirty="0"/>
          </a:p>
          <a:p>
            <a:r>
              <a:rPr lang="en-IN" dirty="0"/>
              <a:t>	</a:t>
            </a:r>
            <a:r>
              <a:rPr lang="en-IN" dirty="0" err="1"/>
              <a:t>int</a:t>
            </a:r>
            <a:r>
              <a:rPr lang="en-IN" dirty="0"/>
              <a:t> </a:t>
            </a:r>
            <a:r>
              <a:rPr lang="en-IN" dirty="0" err="1"/>
              <a:t>i,j</a:t>
            </a:r>
            <a:r>
              <a:rPr lang="en-IN" dirty="0"/>
              <a:t>;</a:t>
            </a:r>
            <a:endParaRPr lang="en-US" dirty="0"/>
          </a:p>
          <a:p>
            <a:r>
              <a:rPr lang="en-IN" dirty="0"/>
              <a:t>	</a:t>
            </a:r>
            <a:r>
              <a:rPr lang="en-IN" dirty="0" err="1"/>
              <a:t>printf</a:t>
            </a:r>
            <a:r>
              <a:rPr lang="en-IN" dirty="0"/>
              <a:t>("Process\t Allocation\t 	Max\t Available\t");</a:t>
            </a:r>
            <a:endParaRPr lang="en-US" dirty="0"/>
          </a:p>
          <a:p>
            <a:r>
              <a:rPr lang="en-IN" dirty="0"/>
              <a:t>	for(i=0;i&lt;</a:t>
            </a:r>
            <a:r>
              <a:rPr lang="en-IN" dirty="0" err="1"/>
              <a:t>n;i</a:t>
            </a:r>
            <a:r>
              <a:rPr lang="en-IN" dirty="0"/>
              <a:t>++){</a:t>
            </a:r>
            <a:endParaRPr lang="en-US" dirty="0"/>
          </a:p>
          <a:p>
            <a:r>
              <a:rPr lang="en-IN" dirty="0"/>
              <a:t>	</a:t>
            </a:r>
            <a:r>
              <a:rPr lang="en-IN" dirty="0" err="1"/>
              <a:t>printf</a:t>
            </a:r>
            <a:r>
              <a:rPr lang="en-IN" dirty="0"/>
              <a:t>("\</a:t>
            </a:r>
            <a:r>
              <a:rPr lang="en-IN" dirty="0" err="1"/>
              <a:t>nP%d</a:t>
            </a:r>
            <a:r>
              <a:rPr lang="en-IN" dirty="0"/>
              <a:t>\t ",i+1);</a:t>
            </a:r>
            <a:endParaRPr lang="en-US" dirty="0"/>
          </a:p>
          <a:p>
            <a:r>
              <a:rPr lang="en-IN" dirty="0"/>
              <a:t>	for(j=0;j&lt;</a:t>
            </a:r>
            <a:r>
              <a:rPr lang="en-IN" dirty="0" err="1"/>
              <a:t>r;j</a:t>
            </a:r>
            <a:r>
              <a:rPr lang="en-IN" dirty="0"/>
              <a:t>++){</a:t>
            </a:r>
            <a:endParaRPr lang="en-US" dirty="0"/>
          </a:p>
          <a:p>
            <a:r>
              <a:rPr lang="en-IN" dirty="0"/>
              <a:t>	</a:t>
            </a:r>
            <a:r>
              <a:rPr lang="en-IN" dirty="0" err="1"/>
              <a:t>printf</a:t>
            </a:r>
            <a:r>
              <a:rPr lang="en-IN" dirty="0"/>
              <a:t>("%d ",</a:t>
            </a:r>
            <a:r>
              <a:rPr lang="en-IN" dirty="0" err="1"/>
              <a:t>alloc</a:t>
            </a:r>
            <a:r>
              <a:rPr lang="en-IN" dirty="0"/>
              <a:t>[i][j]);</a:t>
            </a:r>
            <a:endParaRPr lang="en-US" dirty="0"/>
          </a:p>
          <a:p>
            <a:r>
              <a:rPr lang="en-IN" dirty="0"/>
              <a:t>	}</a:t>
            </a:r>
            <a:endParaRPr lang="en-US" dirty="0"/>
          </a:p>
          <a:p>
            <a:r>
              <a:rPr lang="en-IN" dirty="0"/>
              <a:t>	</a:t>
            </a:r>
            <a:r>
              <a:rPr lang="en-IN" dirty="0" err="1"/>
              <a:t>printf</a:t>
            </a:r>
            <a:r>
              <a:rPr lang="en-IN" dirty="0"/>
              <a:t>("\t");</a:t>
            </a:r>
            <a:endParaRPr lang="en-US" dirty="0"/>
          </a:p>
          <a:p>
            <a:r>
              <a:rPr lang="en-IN" dirty="0"/>
              <a:t>	for(j=0;j&lt;</a:t>
            </a:r>
            <a:r>
              <a:rPr lang="en-IN" dirty="0" err="1"/>
              <a:t>r;j</a:t>
            </a:r>
            <a:r>
              <a:rPr lang="en-IN" dirty="0"/>
              <a:t>++){</a:t>
            </a:r>
            <a:endParaRPr lang="en-US" dirty="0"/>
          </a:p>
          <a:p>
            <a:r>
              <a:rPr lang="en-IN" dirty="0"/>
              <a:t>	</a:t>
            </a:r>
            <a:r>
              <a:rPr lang="en-IN" dirty="0" err="1"/>
              <a:t>printf</a:t>
            </a:r>
            <a:r>
              <a:rPr lang="en-IN" dirty="0"/>
              <a:t>("%d ",max[i][j]);</a:t>
            </a:r>
            <a:endParaRPr lang="en-US" dirty="0"/>
          </a:p>
          <a:p>
            <a:r>
              <a:rPr lang="en-IN" dirty="0"/>
              <a:t>	}</a:t>
            </a:r>
            <a:endParaRPr lang="en-US" dirty="0"/>
          </a:p>
          <a:p>
            <a:r>
              <a:rPr lang="en-IN" dirty="0"/>
              <a:t>	</a:t>
            </a:r>
            <a:r>
              <a:rPr lang="en-IN" dirty="0" err="1"/>
              <a:t>printf</a:t>
            </a:r>
            <a:r>
              <a:rPr lang="en-IN" dirty="0"/>
              <a:t>("\t");</a:t>
            </a:r>
            <a:endParaRPr lang="en-US" dirty="0"/>
          </a:p>
          <a:p>
            <a:r>
              <a:rPr lang="en-IN" dirty="0"/>
              <a:t>	if(i==0)</a:t>
            </a:r>
            <a:endParaRPr lang="en-US" dirty="0"/>
          </a:p>
          <a:p>
            <a:r>
              <a:rPr lang="en-IN" dirty="0"/>
              <a:t>	{</a:t>
            </a:r>
            <a:endParaRPr lang="en-US" dirty="0"/>
          </a:p>
          <a:p>
            <a:r>
              <a:rPr lang="en-IN" dirty="0"/>
              <a:t>	for(j=0;j&lt;</a:t>
            </a:r>
            <a:r>
              <a:rPr lang="en-IN" dirty="0" err="1"/>
              <a:t>r;j</a:t>
            </a:r>
            <a:r>
              <a:rPr lang="en-IN" dirty="0"/>
              <a:t>++)</a:t>
            </a:r>
            <a:endParaRPr lang="en-US" dirty="0"/>
          </a:p>
          <a:p>
            <a:r>
              <a:rPr lang="en-IN" dirty="0"/>
              <a:t>	</a:t>
            </a:r>
            <a:r>
              <a:rPr lang="en-IN" dirty="0" err="1"/>
              <a:t>printf</a:t>
            </a:r>
            <a:r>
              <a:rPr lang="en-IN" dirty="0"/>
              <a:t>("%d ",avail[j]);</a:t>
            </a:r>
            <a:endParaRPr lang="en-US" dirty="0"/>
          </a:p>
          <a:p>
            <a:r>
              <a:rPr lang="en-IN" dirty="0"/>
              <a:t>	}}</a:t>
            </a:r>
            <a:endParaRPr lang="en-US" dirty="0"/>
          </a:p>
          <a:p>
            <a:r>
              <a:rPr lang="en-IN" dirty="0"/>
              <a:t>	}</a:t>
            </a:r>
            <a:endParaRPr lang="en-US" dirty="0"/>
          </a:p>
          <a:p>
            <a:r>
              <a:rPr lang="en-IN" dirty="0"/>
              <a:t> </a:t>
            </a:r>
            <a:endParaRPr lang="en-US" dirty="0"/>
          </a:p>
          <a:p>
            <a:endParaRPr lang="en-US" dirty="0"/>
          </a:p>
          <a:p>
            <a:r>
              <a:rPr lang="en-IN" dirty="0"/>
              <a:t> </a:t>
            </a:r>
            <a:endParaRPr lang="en-US" dirty="0"/>
          </a:p>
        </p:txBody>
      </p:sp>
      <p:cxnSp>
        <p:nvCxnSpPr>
          <p:cNvPr id="5" name="Straight Connector 4">
            <a:extLst>
              <a:ext uri="{FF2B5EF4-FFF2-40B4-BE49-F238E27FC236}">
                <a16:creationId xmlns:a16="http://schemas.microsoft.com/office/drawing/2014/main" id="{4D1F2BD1-CD61-3F5C-B9F2-326BB8C0728E}"/>
              </a:ext>
            </a:extLst>
          </p:cNvPr>
          <p:cNvCxnSpPr/>
          <p:nvPr/>
        </p:nvCxnSpPr>
        <p:spPr>
          <a:xfrm>
            <a:off x="4876800" y="152399"/>
            <a:ext cx="0" cy="6477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964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52400"/>
            <a:ext cx="4267200" cy="6463308"/>
          </a:xfrm>
          <a:prstGeom prst="rect">
            <a:avLst/>
          </a:prstGeom>
          <a:noFill/>
        </p:spPr>
        <p:txBody>
          <a:bodyPr wrap="square" rtlCol="0">
            <a:spAutoFit/>
          </a:bodyPr>
          <a:lstStyle/>
          <a:p>
            <a:r>
              <a:rPr lang="en-IN" dirty="0"/>
              <a:t>void </a:t>
            </a:r>
            <a:r>
              <a:rPr lang="en-IN" dirty="0" err="1"/>
              <a:t>cal</a:t>
            </a:r>
            <a:r>
              <a:rPr lang="en-IN" dirty="0"/>
              <a:t>(){</a:t>
            </a:r>
            <a:endParaRPr lang="en-US" dirty="0"/>
          </a:p>
          <a:p>
            <a:r>
              <a:rPr lang="en-IN" dirty="0"/>
              <a:t>int finish[100],</a:t>
            </a:r>
            <a:r>
              <a:rPr lang="en-IN" dirty="0" err="1"/>
              <a:t>temp,need</a:t>
            </a:r>
            <a:r>
              <a:rPr lang="en-IN" dirty="0"/>
              <a:t>[100][100],</a:t>
            </a:r>
          </a:p>
          <a:p>
            <a:r>
              <a:rPr lang="en-IN" dirty="0"/>
              <a:t>flag=1,k,c1=0;</a:t>
            </a:r>
            <a:endParaRPr lang="en-US" dirty="0"/>
          </a:p>
          <a:p>
            <a:r>
              <a:rPr lang="en-IN" dirty="0"/>
              <a:t>	int safe[100],</a:t>
            </a:r>
            <a:r>
              <a:rPr lang="en-IN" dirty="0" err="1"/>
              <a:t>i,j</a:t>
            </a:r>
            <a:r>
              <a:rPr lang="en-IN" dirty="0"/>
              <a:t>;</a:t>
            </a:r>
            <a:endParaRPr lang="en-US" dirty="0"/>
          </a:p>
          <a:p>
            <a:r>
              <a:rPr lang="en-IN" dirty="0"/>
              <a:t>	for(i=0;i&lt;</a:t>
            </a:r>
            <a:r>
              <a:rPr lang="en-IN" dirty="0" err="1"/>
              <a:t>n;i</a:t>
            </a:r>
            <a:r>
              <a:rPr lang="en-IN" dirty="0"/>
              <a:t>++){</a:t>
            </a:r>
            <a:endParaRPr lang="en-US" dirty="0"/>
          </a:p>
          <a:p>
            <a:r>
              <a:rPr lang="en-IN" dirty="0"/>
              <a:t>	finish[i]=0;</a:t>
            </a:r>
            <a:endParaRPr lang="en-US" dirty="0"/>
          </a:p>
          <a:p>
            <a:r>
              <a:rPr lang="en-IN" dirty="0"/>
              <a:t>	}</a:t>
            </a:r>
            <a:endParaRPr lang="en-US" dirty="0"/>
          </a:p>
          <a:p>
            <a:r>
              <a:rPr lang="en-IN" dirty="0"/>
              <a:t>	for(i=0;i&lt;</a:t>
            </a:r>
            <a:r>
              <a:rPr lang="en-IN" dirty="0" err="1"/>
              <a:t>n;i</a:t>
            </a:r>
            <a:r>
              <a:rPr lang="en-IN" dirty="0"/>
              <a:t>++){</a:t>
            </a:r>
            <a:endParaRPr lang="en-US" dirty="0"/>
          </a:p>
          <a:p>
            <a:r>
              <a:rPr lang="en-IN" dirty="0"/>
              <a:t>	for(j=0;j&lt;</a:t>
            </a:r>
            <a:r>
              <a:rPr lang="en-IN" dirty="0" err="1"/>
              <a:t>r;j</a:t>
            </a:r>
            <a:r>
              <a:rPr lang="en-IN" dirty="0"/>
              <a:t>++){</a:t>
            </a:r>
            <a:endParaRPr lang="en-US" dirty="0"/>
          </a:p>
          <a:p>
            <a:r>
              <a:rPr lang="en-IN" dirty="0"/>
              <a:t>	need[i][j]=max[i][j]-</a:t>
            </a:r>
            <a:r>
              <a:rPr lang="en-IN" dirty="0" err="1"/>
              <a:t>alloc</a:t>
            </a:r>
            <a:r>
              <a:rPr lang="en-IN" dirty="0"/>
              <a:t>[i][j];</a:t>
            </a:r>
            <a:endParaRPr lang="en-US" dirty="0"/>
          </a:p>
          <a:p>
            <a:r>
              <a:rPr lang="en-IN" dirty="0"/>
              <a:t>	}}</a:t>
            </a:r>
            <a:endParaRPr lang="en-US" dirty="0"/>
          </a:p>
          <a:p>
            <a:r>
              <a:rPr lang="en-IN" dirty="0"/>
              <a:t>	</a:t>
            </a:r>
            <a:r>
              <a:rPr lang="en-IN" dirty="0" err="1"/>
              <a:t>printf</a:t>
            </a:r>
            <a:r>
              <a:rPr lang="en-IN" dirty="0"/>
              <a:t>("\n");</a:t>
            </a:r>
            <a:endParaRPr lang="en-US" dirty="0"/>
          </a:p>
          <a:p>
            <a:r>
              <a:rPr lang="en-IN" dirty="0"/>
              <a:t>	while(flag)</a:t>
            </a:r>
            <a:endParaRPr lang="en-US" dirty="0"/>
          </a:p>
          <a:p>
            <a:r>
              <a:rPr lang="en-IN" dirty="0"/>
              <a:t>	{</a:t>
            </a:r>
            <a:endParaRPr lang="en-US" dirty="0"/>
          </a:p>
          <a:p>
            <a:r>
              <a:rPr lang="en-IN" dirty="0"/>
              <a:t>	flag=0;</a:t>
            </a:r>
            <a:endParaRPr lang="en-US" dirty="0"/>
          </a:p>
          <a:p>
            <a:r>
              <a:rPr lang="en-IN" dirty="0"/>
              <a:t>	for(i=0;i&lt;</a:t>
            </a:r>
            <a:r>
              <a:rPr lang="en-IN" dirty="0" err="1"/>
              <a:t>n;i</a:t>
            </a:r>
            <a:r>
              <a:rPr lang="en-IN" dirty="0"/>
              <a:t>++){</a:t>
            </a:r>
            <a:endParaRPr lang="en-US" dirty="0"/>
          </a:p>
          <a:p>
            <a:r>
              <a:rPr lang="en-IN" dirty="0"/>
              <a:t>	</a:t>
            </a:r>
            <a:r>
              <a:rPr lang="en-IN" dirty="0" err="1"/>
              <a:t>int</a:t>
            </a:r>
            <a:r>
              <a:rPr lang="en-IN" dirty="0"/>
              <a:t> c=0;</a:t>
            </a:r>
            <a:endParaRPr lang="en-US" dirty="0"/>
          </a:p>
          <a:p>
            <a:r>
              <a:rPr lang="en-IN" dirty="0"/>
              <a:t>	for(j=0;j&lt;</a:t>
            </a:r>
            <a:r>
              <a:rPr lang="en-IN" dirty="0" err="1"/>
              <a:t>r;j</a:t>
            </a:r>
            <a:r>
              <a:rPr lang="en-IN" dirty="0"/>
              <a:t>++){</a:t>
            </a:r>
            <a:endParaRPr lang="en-US" dirty="0"/>
          </a:p>
          <a:p>
            <a:r>
              <a:rPr lang="en-IN" dirty="0"/>
              <a:t>	if((finish[i]==0)&amp;&amp;(need[i][j]&lt;=avail[j]))</a:t>
            </a:r>
            <a:endParaRPr lang="en-US" dirty="0"/>
          </a:p>
          <a:p>
            <a:r>
              <a:rPr lang="en-IN" dirty="0"/>
              <a:t>	{</a:t>
            </a:r>
            <a:endParaRPr lang="en-US" dirty="0"/>
          </a:p>
          <a:p>
            <a:r>
              <a:rPr lang="en-IN" dirty="0"/>
              <a:t>	</a:t>
            </a:r>
            <a:r>
              <a:rPr lang="en-IN" dirty="0" err="1"/>
              <a:t>c++</a:t>
            </a:r>
            <a:r>
              <a:rPr lang="en-IN" dirty="0"/>
              <a:t>;</a:t>
            </a:r>
            <a:endParaRPr lang="en-US" dirty="0"/>
          </a:p>
          <a:p>
            <a:r>
              <a:rPr lang="en-IN" dirty="0"/>
              <a:t>	if(c==r)</a:t>
            </a:r>
            <a:endParaRPr lang="en-US" dirty="0"/>
          </a:p>
        </p:txBody>
      </p:sp>
      <p:sp>
        <p:nvSpPr>
          <p:cNvPr id="4" name="TextBox 3">
            <a:extLst>
              <a:ext uri="{FF2B5EF4-FFF2-40B4-BE49-F238E27FC236}">
                <a16:creationId xmlns:a16="http://schemas.microsoft.com/office/drawing/2014/main" id="{C62F9750-6702-56FF-5CC4-69E77B7B0069}"/>
              </a:ext>
            </a:extLst>
          </p:cNvPr>
          <p:cNvSpPr txBox="1"/>
          <p:nvPr/>
        </p:nvSpPr>
        <p:spPr>
          <a:xfrm>
            <a:off x="3962400" y="103179"/>
            <a:ext cx="8991600" cy="6740307"/>
          </a:xfrm>
          <a:prstGeom prst="rect">
            <a:avLst/>
          </a:prstGeom>
          <a:noFill/>
        </p:spPr>
        <p:txBody>
          <a:bodyPr wrap="square" rtlCol="0">
            <a:spAutoFit/>
          </a:bodyPr>
          <a:lstStyle/>
          <a:p>
            <a:r>
              <a:rPr lang="en-IN" dirty="0"/>
              <a:t>	{</a:t>
            </a:r>
            <a:endParaRPr lang="en-US" dirty="0"/>
          </a:p>
          <a:p>
            <a:r>
              <a:rPr lang="en-IN" dirty="0"/>
              <a:t>	for(k=0;k&lt;</a:t>
            </a:r>
            <a:r>
              <a:rPr lang="en-IN" dirty="0" err="1"/>
              <a:t>r;k</a:t>
            </a:r>
            <a:r>
              <a:rPr lang="en-IN" dirty="0"/>
              <a:t>++){</a:t>
            </a:r>
            <a:endParaRPr lang="en-US" dirty="0"/>
          </a:p>
          <a:p>
            <a:r>
              <a:rPr lang="en-IN" dirty="0"/>
              <a:t>	avail[k]+=</a:t>
            </a:r>
            <a:r>
              <a:rPr lang="en-IN" dirty="0" err="1"/>
              <a:t>alloc</a:t>
            </a:r>
            <a:r>
              <a:rPr lang="en-IN" dirty="0"/>
              <a:t>[i][j];</a:t>
            </a:r>
            <a:endParaRPr lang="en-US" dirty="0"/>
          </a:p>
          <a:p>
            <a:r>
              <a:rPr lang="en-IN" dirty="0"/>
              <a:t>	finish[i]=1;</a:t>
            </a:r>
            <a:endParaRPr lang="en-US" dirty="0"/>
          </a:p>
          <a:p>
            <a:r>
              <a:rPr lang="en-IN" dirty="0"/>
              <a:t>	flag=1;</a:t>
            </a:r>
            <a:endParaRPr lang="en-US" dirty="0"/>
          </a:p>
          <a:p>
            <a:r>
              <a:rPr lang="en-IN" dirty="0"/>
              <a:t>	}</a:t>
            </a:r>
            <a:endParaRPr lang="en-US" dirty="0"/>
          </a:p>
          <a:p>
            <a:r>
              <a:rPr lang="en-IN" dirty="0"/>
              <a:t>	</a:t>
            </a:r>
            <a:r>
              <a:rPr lang="en-IN" dirty="0" err="1"/>
              <a:t>printf</a:t>
            </a:r>
            <a:r>
              <a:rPr lang="en-IN" dirty="0"/>
              <a:t>("</a:t>
            </a:r>
            <a:r>
              <a:rPr lang="en-IN" dirty="0" err="1"/>
              <a:t>P%d</a:t>
            </a:r>
            <a:r>
              <a:rPr lang="en-IN" dirty="0"/>
              <a:t>-&gt;",i);</a:t>
            </a:r>
            <a:endParaRPr lang="en-US" dirty="0"/>
          </a:p>
          <a:p>
            <a:r>
              <a:rPr lang="en-IN" dirty="0"/>
              <a:t>	if(finish[i]==1){</a:t>
            </a:r>
            <a:endParaRPr lang="en-US" dirty="0"/>
          </a:p>
          <a:p>
            <a:r>
              <a:rPr lang="en-IN" dirty="0"/>
              <a:t>	i=n;</a:t>
            </a:r>
            <a:endParaRPr lang="en-US" dirty="0"/>
          </a:p>
          <a:p>
            <a:r>
              <a:rPr lang="en-IN" dirty="0"/>
              <a:t>	}}}}}}</a:t>
            </a:r>
            <a:endParaRPr lang="en-US" dirty="0"/>
          </a:p>
          <a:p>
            <a:r>
              <a:rPr lang="en-IN" dirty="0"/>
              <a:t>	for(i=0;i&lt;</a:t>
            </a:r>
            <a:r>
              <a:rPr lang="en-IN" dirty="0" err="1"/>
              <a:t>n;i</a:t>
            </a:r>
            <a:r>
              <a:rPr lang="en-IN" dirty="0"/>
              <a:t>++){</a:t>
            </a:r>
            <a:endParaRPr lang="en-US" dirty="0"/>
          </a:p>
          <a:p>
            <a:r>
              <a:rPr lang="en-IN" dirty="0"/>
              <a:t>	if(finish[i]==1)</a:t>
            </a:r>
            <a:endParaRPr lang="en-US" dirty="0"/>
          </a:p>
          <a:p>
            <a:r>
              <a:rPr lang="en-IN" dirty="0"/>
              <a:t>	{</a:t>
            </a:r>
            <a:endParaRPr lang="en-US" dirty="0"/>
          </a:p>
          <a:p>
            <a:r>
              <a:rPr lang="en-IN" dirty="0"/>
              <a:t>	c1++;</a:t>
            </a:r>
            <a:endParaRPr lang="en-US" dirty="0"/>
          </a:p>
          <a:p>
            <a:r>
              <a:rPr lang="en-IN" dirty="0"/>
              <a:t>	}</a:t>
            </a:r>
            <a:endParaRPr lang="en-US" dirty="0"/>
          </a:p>
          <a:p>
            <a:r>
              <a:rPr lang="en-IN" dirty="0"/>
              <a:t>	else</a:t>
            </a:r>
            <a:endParaRPr lang="en-US" dirty="0"/>
          </a:p>
          <a:p>
            <a:r>
              <a:rPr lang="en-IN" dirty="0"/>
              <a:t>	{</a:t>
            </a:r>
            <a:endParaRPr lang="en-US" dirty="0"/>
          </a:p>
          <a:p>
            <a:r>
              <a:rPr lang="en-IN" dirty="0"/>
              <a:t>	</a:t>
            </a:r>
            <a:r>
              <a:rPr lang="en-IN" dirty="0" err="1"/>
              <a:t>printf</a:t>
            </a:r>
            <a:r>
              <a:rPr lang="en-IN" dirty="0"/>
              <a:t>("</a:t>
            </a:r>
            <a:r>
              <a:rPr lang="en-IN" dirty="0" err="1"/>
              <a:t>P%d</a:t>
            </a:r>
            <a:r>
              <a:rPr lang="en-IN" dirty="0"/>
              <a:t>-&gt;",i);</a:t>
            </a:r>
            <a:endParaRPr lang="en-US" dirty="0"/>
          </a:p>
          <a:p>
            <a:r>
              <a:rPr lang="en-IN" dirty="0"/>
              <a:t>	}</a:t>
            </a:r>
            <a:endParaRPr lang="en-US" dirty="0"/>
          </a:p>
          <a:p>
            <a:r>
              <a:rPr lang="en-IN" dirty="0"/>
              <a:t>	}</a:t>
            </a:r>
            <a:endParaRPr lang="en-US" dirty="0"/>
          </a:p>
          <a:p>
            <a:r>
              <a:rPr lang="en-IN" dirty="0"/>
              <a:t>	if(c1==n)</a:t>
            </a:r>
            <a:endParaRPr lang="en-US" dirty="0"/>
          </a:p>
          <a:p>
            <a:r>
              <a:rPr lang="en-IN" dirty="0"/>
              <a:t>	{</a:t>
            </a:r>
            <a:endParaRPr lang="en-US" dirty="0"/>
          </a:p>
          <a:p>
            <a:r>
              <a:rPr lang="en-IN" dirty="0"/>
              <a:t>	</a:t>
            </a:r>
            <a:r>
              <a:rPr lang="en-IN" dirty="0" err="1"/>
              <a:t>printf</a:t>
            </a:r>
            <a:r>
              <a:rPr lang="en-IN" dirty="0"/>
              <a:t>("\n The system is in safe state");</a:t>
            </a:r>
            <a:endParaRPr lang="en-US" dirty="0"/>
          </a:p>
          <a:p>
            <a:r>
              <a:rPr lang="en-IN" dirty="0"/>
              <a:t>	</a:t>
            </a:r>
            <a:endParaRPr lang="en-US" dirty="0"/>
          </a:p>
        </p:txBody>
      </p:sp>
      <p:cxnSp>
        <p:nvCxnSpPr>
          <p:cNvPr id="5" name="Straight Connector 4">
            <a:extLst>
              <a:ext uri="{FF2B5EF4-FFF2-40B4-BE49-F238E27FC236}">
                <a16:creationId xmlns:a16="http://schemas.microsoft.com/office/drawing/2014/main" id="{91DFC84D-F63D-27B0-5237-E83C1B008234}"/>
              </a:ext>
            </a:extLst>
          </p:cNvPr>
          <p:cNvCxnSpPr/>
          <p:nvPr/>
        </p:nvCxnSpPr>
        <p:spPr>
          <a:xfrm>
            <a:off x="4495800" y="152400"/>
            <a:ext cx="0" cy="6477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1477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76200"/>
            <a:ext cx="5181600" cy="7017306"/>
          </a:xfrm>
          <a:prstGeom prst="rect">
            <a:avLst/>
          </a:prstGeom>
          <a:noFill/>
        </p:spPr>
        <p:txBody>
          <a:bodyPr wrap="square" rtlCol="0">
            <a:spAutoFit/>
          </a:bodyPr>
          <a:lstStyle/>
          <a:p>
            <a:r>
              <a:rPr lang="en-IN" dirty="0"/>
              <a:t>{</a:t>
            </a:r>
            <a:endParaRPr lang="en-US" dirty="0"/>
          </a:p>
          <a:p>
            <a:r>
              <a:rPr lang="en-IN" dirty="0"/>
              <a:t>	for(k=0;k&lt;</a:t>
            </a:r>
            <a:r>
              <a:rPr lang="en-IN" dirty="0" err="1"/>
              <a:t>r;k</a:t>
            </a:r>
            <a:r>
              <a:rPr lang="en-IN" dirty="0"/>
              <a:t>++){</a:t>
            </a:r>
            <a:endParaRPr lang="en-US" dirty="0"/>
          </a:p>
          <a:p>
            <a:r>
              <a:rPr lang="en-IN" dirty="0"/>
              <a:t>	avail[k]+=</a:t>
            </a:r>
            <a:r>
              <a:rPr lang="en-IN" dirty="0" err="1"/>
              <a:t>alloc</a:t>
            </a:r>
            <a:r>
              <a:rPr lang="en-IN" dirty="0"/>
              <a:t>[i][j];</a:t>
            </a:r>
            <a:endParaRPr lang="en-US" dirty="0"/>
          </a:p>
          <a:p>
            <a:r>
              <a:rPr lang="en-IN" dirty="0"/>
              <a:t>	finish[i]=1;</a:t>
            </a:r>
            <a:endParaRPr lang="en-US" dirty="0"/>
          </a:p>
          <a:p>
            <a:r>
              <a:rPr lang="en-IN" dirty="0"/>
              <a:t>	flag=1;</a:t>
            </a:r>
            <a:endParaRPr lang="en-US" dirty="0"/>
          </a:p>
          <a:p>
            <a:r>
              <a:rPr lang="en-IN" dirty="0"/>
              <a:t>	}</a:t>
            </a:r>
            <a:endParaRPr lang="en-US" dirty="0"/>
          </a:p>
          <a:p>
            <a:r>
              <a:rPr lang="en-IN" dirty="0"/>
              <a:t>	</a:t>
            </a:r>
            <a:r>
              <a:rPr lang="en-IN" dirty="0" err="1"/>
              <a:t>printf</a:t>
            </a:r>
            <a:r>
              <a:rPr lang="en-IN" dirty="0"/>
              <a:t>("</a:t>
            </a:r>
            <a:r>
              <a:rPr lang="en-IN" dirty="0" err="1"/>
              <a:t>P%d</a:t>
            </a:r>
            <a:r>
              <a:rPr lang="en-IN" dirty="0"/>
              <a:t>-&gt;",i);</a:t>
            </a:r>
            <a:endParaRPr lang="en-US" dirty="0"/>
          </a:p>
          <a:p>
            <a:r>
              <a:rPr lang="en-IN" dirty="0"/>
              <a:t>	if(finish[i]==1)</a:t>
            </a:r>
            <a:endParaRPr lang="en-US" dirty="0"/>
          </a:p>
          <a:p>
            <a:r>
              <a:rPr lang="en-IN" dirty="0"/>
              <a:t>	{</a:t>
            </a:r>
            <a:endParaRPr lang="en-US" dirty="0"/>
          </a:p>
          <a:p>
            <a:r>
              <a:rPr lang="en-IN" dirty="0"/>
              <a:t>	i=n;</a:t>
            </a:r>
            <a:endParaRPr lang="en-US" dirty="0"/>
          </a:p>
          <a:p>
            <a:r>
              <a:rPr lang="en-IN" dirty="0"/>
              <a:t>	}}}}}}</a:t>
            </a:r>
            <a:endParaRPr lang="en-US" dirty="0"/>
          </a:p>
          <a:p>
            <a:r>
              <a:rPr lang="en-IN" dirty="0"/>
              <a:t>	for(i=0;i&lt;</a:t>
            </a:r>
            <a:r>
              <a:rPr lang="en-IN" dirty="0" err="1"/>
              <a:t>n;i</a:t>
            </a:r>
            <a:r>
              <a:rPr lang="en-IN" dirty="0"/>
              <a:t>++){</a:t>
            </a:r>
            <a:endParaRPr lang="en-US" dirty="0"/>
          </a:p>
          <a:p>
            <a:r>
              <a:rPr lang="en-IN" dirty="0"/>
              <a:t>	if(finish[i]==1)</a:t>
            </a:r>
            <a:endParaRPr lang="en-US" dirty="0"/>
          </a:p>
          <a:p>
            <a:r>
              <a:rPr lang="en-IN" dirty="0"/>
              <a:t>	{</a:t>
            </a:r>
            <a:endParaRPr lang="en-US" dirty="0"/>
          </a:p>
          <a:p>
            <a:r>
              <a:rPr lang="en-IN" dirty="0"/>
              <a:t>	c1++;</a:t>
            </a:r>
            <a:endParaRPr lang="en-US" dirty="0"/>
          </a:p>
          <a:p>
            <a:r>
              <a:rPr lang="en-IN" dirty="0"/>
              <a:t>	}</a:t>
            </a:r>
            <a:endParaRPr lang="en-US" dirty="0"/>
          </a:p>
          <a:p>
            <a:r>
              <a:rPr lang="en-IN" dirty="0"/>
              <a:t>	else</a:t>
            </a:r>
            <a:endParaRPr lang="en-US" dirty="0"/>
          </a:p>
          <a:p>
            <a:r>
              <a:rPr lang="en-IN" dirty="0"/>
              <a:t>	{</a:t>
            </a:r>
            <a:endParaRPr lang="en-US" dirty="0"/>
          </a:p>
          <a:p>
            <a:r>
              <a:rPr lang="en-IN" dirty="0"/>
              <a:t>	</a:t>
            </a:r>
            <a:r>
              <a:rPr lang="en-IN" dirty="0" err="1"/>
              <a:t>printf</a:t>
            </a:r>
            <a:r>
              <a:rPr lang="en-IN" dirty="0"/>
              <a:t>("</a:t>
            </a:r>
            <a:r>
              <a:rPr lang="en-IN" dirty="0" err="1"/>
              <a:t>P%d</a:t>
            </a:r>
            <a:r>
              <a:rPr lang="en-IN" dirty="0"/>
              <a:t>-&gt;",i);</a:t>
            </a:r>
            <a:endParaRPr lang="en-US" dirty="0"/>
          </a:p>
          <a:p>
            <a:r>
              <a:rPr lang="en-IN" dirty="0"/>
              <a:t>	}</a:t>
            </a:r>
            <a:endParaRPr lang="en-US" dirty="0"/>
          </a:p>
          <a:p>
            <a:r>
              <a:rPr lang="en-IN" dirty="0"/>
              <a:t>	}</a:t>
            </a:r>
            <a:endParaRPr lang="en-US" dirty="0"/>
          </a:p>
          <a:p>
            <a:r>
              <a:rPr lang="en-IN" dirty="0"/>
              <a:t>	if(c1==n)</a:t>
            </a:r>
            <a:endParaRPr lang="en-US" dirty="0"/>
          </a:p>
          <a:p>
            <a:r>
              <a:rPr lang="en-IN" dirty="0"/>
              <a:t>	{</a:t>
            </a:r>
            <a:endParaRPr lang="en-US" dirty="0"/>
          </a:p>
          <a:p>
            <a:r>
              <a:rPr lang="en-IN" dirty="0"/>
              <a:t>	</a:t>
            </a:r>
            <a:r>
              <a:rPr lang="en-IN" dirty="0" err="1"/>
              <a:t>printf</a:t>
            </a:r>
            <a:r>
              <a:rPr lang="en-IN" dirty="0"/>
              <a:t>("\n The system is in safe state");</a:t>
            </a:r>
            <a:endParaRPr lang="en-US" dirty="0"/>
          </a:p>
          <a:p>
            <a:r>
              <a:rPr lang="en-IN" dirty="0"/>
              <a:t>	</a:t>
            </a:r>
            <a:endParaRPr lang="en-US" dirty="0"/>
          </a:p>
        </p:txBody>
      </p:sp>
      <p:cxnSp>
        <p:nvCxnSpPr>
          <p:cNvPr id="4" name="Straight Connector 3">
            <a:extLst>
              <a:ext uri="{FF2B5EF4-FFF2-40B4-BE49-F238E27FC236}">
                <a16:creationId xmlns:a16="http://schemas.microsoft.com/office/drawing/2014/main" id="{D70ECD95-6C4F-7C4F-90C8-E5D27641AD7A}"/>
              </a:ext>
            </a:extLst>
          </p:cNvPr>
          <p:cNvCxnSpPr/>
          <p:nvPr/>
        </p:nvCxnSpPr>
        <p:spPr>
          <a:xfrm>
            <a:off x="5257800" y="190500"/>
            <a:ext cx="0" cy="6477000"/>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5410201" y="304800"/>
            <a:ext cx="3962400" cy="2585323"/>
          </a:xfrm>
          <a:prstGeom prst="rect">
            <a:avLst/>
          </a:prstGeom>
          <a:noFill/>
        </p:spPr>
        <p:txBody>
          <a:bodyPr wrap="square" rtlCol="0">
            <a:spAutoFit/>
          </a:bodyPr>
          <a:lstStyle/>
          <a:p>
            <a:r>
              <a:rPr lang="en-IN" dirty="0"/>
              <a:t>}</a:t>
            </a:r>
            <a:endParaRPr lang="en-US" dirty="0"/>
          </a:p>
          <a:p>
            <a:r>
              <a:rPr lang="en-IN" dirty="0"/>
              <a:t>else</a:t>
            </a:r>
            <a:endParaRPr lang="en-US" dirty="0"/>
          </a:p>
          <a:p>
            <a:r>
              <a:rPr lang="en-IN" dirty="0"/>
              <a:t>{</a:t>
            </a:r>
            <a:endParaRPr lang="en-US" dirty="0"/>
          </a:p>
          <a:p>
            <a:r>
              <a:rPr lang="en-IN" dirty="0" err="1"/>
              <a:t>printf</a:t>
            </a:r>
            <a:r>
              <a:rPr lang="en-IN" dirty="0"/>
              <a:t>("\n Process are in dead lock");</a:t>
            </a:r>
            <a:endParaRPr lang="en-US" dirty="0"/>
          </a:p>
          <a:p>
            <a:r>
              <a:rPr lang="en-IN" dirty="0" err="1"/>
              <a:t>printf</a:t>
            </a:r>
            <a:r>
              <a:rPr lang="en-IN" dirty="0"/>
              <a:t>("\n System is in unsafe state");</a:t>
            </a:r>
            <a:endParaRPr lang="en-US" dirty="0"/>
          </a:p>
          <a:p>
            <a:r>
              <a:rPr lang="en-IN" dirty="0"/>
              <a:t>}</a:t>
            </a:r>
            <a:endParaRPr lang="en-US" dirty="0"/>
          </a:p>
          <a:p>
            <a:r>
              <a:rPr lang="en-IN" dirty="0"/>
              <a:t>}</a:t>
            </a:r>
            <a:endParaRPr lang="en-US" dirty="0"/>
          </a:p>
        </p:txBody>
      </p:sp>
    </p:spTree>
    <p:extLst>
      <p:ext uri="{BB962C8B-B14F-4D97-AF65-F5344CB8AC3E}">
        <p14:creationId xmlns:p14="http://schemas.microsoft.com/office/powerpoint/2010/main" val="248791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1" b="32416"/>
          <a:stretch/>
        </p:blipFill>
        <p:spPr bwMode="auto">
          <a:xfrm>
            <a:off x="1706562" y="980122"/>
            <a:ext cx="5730875" cy="4897755"/>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914400" y="381000"/>
            <a:ext cx="1082348"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42835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915400" cy="3970318"/>
          </a:xfrm>
          <a:prstGeom prst="rect">
            <a:avLst/>
          </a:prstGeom>
          <a:noFill/>
        </p:spPr>
        <p:txBody>
          <a:bodyPr wrap="square" rtlCol="0">
            <a:spAutoFit/>
          </a:bodyPr>
          <a:lstStyle/>
          <a:p>
            <a:r>
              <a:rPr lang="en-US" b="1" dirty="0"/>
              <a:t>CONCLUSION:</a:t>
            </a:r>
            <a:endParaRPr lang="en-US" dirty="0"/>
          </a:p>
          <a:p>
            <a:r>
              <a:rPr lang="en-US" dirty="0"/>
              <a:t> </a:t>
            </a:r>
          </a:p>
          <a:p>
            <a:r>
              <a:rPr lang="en-US" dirty="0"/>
              <a:t> </a:t>
            </a:r>
          </a:p>
          <a:p>
            <a:r>
              <a:rPr lang="en-US" dirty="0"/>
              <a:t>	In conclusion, the Banker's Algorithm is a vital resource allocation and deadlock avoidance technique used in operating systems. Its primary goal is to ensure the safe allocation of resources to processes while preventing deadlock, a situation where processes are unable to proceed due to circular dependency on resources. By dynamically analyzing the current state of the system and potential future resource requests, the algorithm optimizes resource utilization without compromising system safety. Through careful management of available resources, process requests, and system state, the Banker's Algorithm effectively maintains a balance between resource allocation and deadlock avoidance, contributing to the stability and efficiency of operating systems.</a:t>
            </a:r>
          </a:p>
        </p:txBody>
      </p:sp>
    </p:spTree>
    <p:extLst>
      <p:ext uri="{BB962C8B-B14F-4D97-AF65-F5344CB8AC3E}">
        <p14:creationId xmlns:p14="http://schemas.microsoft.com/office/powerpoint/2010/main" val="246291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8915400" cy="6781800"/>
          </a:xfrm>
          <a:prstGeom prst="rect">
            <a:avLst/>
          </a:prstGeom>
        </p:spPr>
      </p:pic>
    </p:spTree>
    <p:extLst>
      <p:ext uri="{BB962C8B-B14F-4D97-AF65-F5344CB8AC3E}">
        <p14:creationId xmlns:p14="http://schemas.microsoft.com/office/powerpoint/2010/main" val="194945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033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5847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657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9290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4765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34200"/>
          </a:xfrm>
          <a:prstGeom prst="rect">
            <a:avLst/>
          </a:prstGeom>
        </p:spPr>
      </p:pic>
    </p:spTree>
    <p:extLst>
      <p:ext uri="{BB962C8B-B14F-4D97-AF65-F5344CB8AC3E}">
        <p14:creationId xmlns:p14="http://schemas.microsoft.com/office/powerpoint/2010/main" val="251158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490" y="152400"/>
            <a:ext cx="4117910" cy="13416082"/>
          </a:xfrm>
          <a:prstGeom prst="rect">
            <a:avLst/>
          </a:prstGeom>
          <a:noFill/>
        </p:spPr>
        <p:txBody>
          <a:bodyPr wrap="square" rtlCol="0">
            <a:spAutoFit/>
          </a:bodyPr>
          <a:lstStyle/>
          <a:p>
            <a:r>
              <a:rPr lang="en-IN" b="1" dirty="0"/>
              <a:t>CODE AND OUTPUT:</a:t>
            </a:r>
            <a:endParaRPr lang="en-US" dirty="0"/>
          </a:p>
          <a:p>
            <a:r>
              <a:rPr lang="en-IN" b="1" dirty="0"/>
              <a:t> </a:t>
            </a:r>
            <a:endParaRPr lang="en-US" dirty="0"/>
          </a:p>
          <a:p>
            <a:r>
              <a:rPr lang="en-IN" b="1" dirty="0"/>
              <a:t>CODE </a:t>
            </a:r>
            <a:endParaRPr lang="en-US" dirty="0"/>
          </a:p>
          <a:p>
            <a:r>
              <a:rPr lang="en-IN" dirty="0"/>
              <a:t>#include&lt;</a:t>
            </a:r>
            <a:r>
              <a:rPr lang="en-IN" dirty="0" err="1"/>
              <a:t>stdio.h</a:t>
            </a:r>
            <a:r>
              <a:rPr lang="en-IN" dirty="0"/>
              <a:t>&gt;</a:t>
            </a:r>
            <a:endParaRPr lang="en-US" dirty="0"/>
          </a:p>
          <a:p>
            <a:r>
              <a:rPr lang="en-IN" dirty="0"/>
              <a:t>#include&lt;</a:t>
            </a:r>
            <a:r>
              <a:rPr lang="en-IN" dirty="0" err="1"/>
              <a:t>conio.h</a:t>
            </a:r>
            <a:r>
              <a:rPr lang="en-IN" dirty="0"/>
              <a:t>&gt;</a:t>
            </a:r>
            <a:endParaRPr lang="en-US" dirty="0"/>
          </a:p>
          <a:p>
            <a:r>
              <a:rPr lang="en-IN" dirty="0" err="1"/>
              <a:t>int</a:t>
            </a:r>
            <a:r>
              <a:rPr lang="en-IN" dirty="0"/>
              <a:t> max[100][100];</a:t>
            </a:r>
            <a:endParaRPr lang="en-US" dirty="0"/>
          </a:p>
          <a:p>
            <a:r>
              <a:rPr lang="en-IN" dirty="0" err="1"/>
              <a:t>int</a:t>
            </a:r>
            <a:r>
              <a:rPr lang="en-IN" dirty="0"/>
              <a:t> </a:t>
            </a:r>
            <a:r>
              <a:rPr lang="en-IN" dirty="0" err="1"/>
              <a:t>alloc</a:t>
            </a:r>
            <a:r>
              <a:rPr lang="en-IN" dirty="0"/>
              <a:t>[100][100];</a:t>
            </a:r>
            <a:endParaRPr lang="en-US" dirty="0"/>
          </a:p>
          <a:p>
            <a:r>
              <a:rPr lang="en-IN" dirty="0" err="1"/>
              <a:t>int</a:t>
            </a:r>
            <a:r>
              <a:rPr lang="en-IN" dirty="0"/>
              <a:t> need[100][100];</a:t>
            </a:r>
            <a:endParaRPr lang="en-US" dirty="0"/>
          </a:p>
          <a:p>
            <a:r>
              <a:rPr lang="en-IN" dirty="0" err="1"/>
              <a:t>int</a:t>
            </a:r>
            <a:r>
              <a:rPr lang="en-IN" dirty="0"/>
              <a:t> avail[100];</a:t>
            </a:r>
            <a:endParaRPr lang="en-US" dirty="0"/>
          </a:p>
          <a:p>
            <a:r>
              <a:rPr lang="en-IN" dirty="0" err="1"/>
              <a:t>int</a:t>
            </a:r>
            <a:r>
              <a:rPr lang="en-IN" dirty="0"/>
              <a:t> </a:t>
            </a:r>
            <a:r>
              <a:rPr lang="en-IN" dirty="0" err="1"/>
              <a:t>n,r</a:t>
            </a:r>
            <a:r>
              <a:rPr lang="en-IN" dirty="0"/>
              <a:t>;</a:t>
            </a:r>
            <a:endParaRPr lang="en-US" dirty="0"/>
          </a:p>
          <a:p>
            <a:r>
              <a:rPr lang="en-IN" dirty="0"/>
              <a:t> </a:t>
            </a:r>
            <a:endParaRPr lang="en-US" dirty="0"/>
          </a:p>
          <a:p>
            <a:r>
              <a:rPr lang="en-IN" dirty="0"/>
              <a:t>void input();</a:t>
            </a:r>
            <a:endParaRPr lang="en-US" dirty="0"/>
          </a:p>
          <a:p>
            <a:r>
              <a:rPr lang="en-IN" dirty="0"/>
              <a:t>void show();</a:t>
            </a:r>
            <a:endParaRPr lang="en-US" dirty="0"/>
          </a:p>
          <a:p>
            <a:r>
              <a:rPr lang="en-IN" dirty="0"/>
              <a:t>void </a:t>
            </a:r>
            <a:r>
              <a:rPr lang="en-IN" dirty="0" err="1"/>
              <a:t>cal</a:t>
            </a:r>
            <a:r>
              <a:rPr lang="en-IN" dirty="0"/>
              <a:t>();</a:t>
            </a:r>
            <a:endParaRPr lang="en-US" dirty="0"/>
          </a:p>
          <a:p>
            <a:r>
              <a:rPr lang="en-IN" dirty="0" err="1"/>
              <a:t>int</a:t>
            </a:r>
            <a:r>
              <a:rPr lang="en-IN" dirty="0"/>
              <a:t> main(){</a:t>
            </a:r>
            <a:endParaRPr lang="en-US" dirty="0"/>
          </a:p>
          <a:p>
            <a:r>
              <a:rPr lang="en-IN" dirty="0" err="1"/>
              <a:t>int</a:t>
            </a:r>
            <a:r>
              <a:rPr lang="en-IN" dirty="0"/>
              <a:t> </a:t>
            </a:r>
            <a:r>
              <a:rPr lang="en-IN" dirty="0" err="1"/>
              <a:t>i,j</a:t>
            </a:r>
            <a:r>
              <a:rPr lang="en-IN" dirty="0"/>
              <a:t>;</a:t>
            </a:r>
            <a:endParaRPr lang="en-US" dirty="0"/>
          </a:p>
          <a:p>
            <a:r>
              <a:rPr lang="en-IN" dirty="0" err="1"/>
              <a:t>printf</a:t>
            </a:r>
            <a:r>
              <a:rPr lang="en-IN" dirty="0"/>
              <a:t>("*** Banker's Algo ***\n");</a:t>
            </a:r>
            <a:endParaRPr lang="en-US" dirty="0"/>
          </a:p>
          <a:p>
            <a:r>
              <a:rPr lang="en-IN" dirty="0"/>
              <a:t>input();</a:t>
            </a:r>
            <a:endParaRPr lang="en-US" dirty="0"/>
          </a:p>
          <a:p>
            <a:r>
              <a:rPr lang="en-IN" dirty="0"/>
              <a:t>show();</a:t>
            </a:r>
            <a:endParaRPr lang="en-US" dirty="0"/>
          </a:p>
          <a:p>
            <a:r>
              <a:rPr lang="en-IN" dirty="0" err="1"/>
              <a:t>cal</a:t>
            </a:r>
            <a:r>
              <a:rPr lang="en-IN" dirty="0"/>
              <a:t>();</a:t>
            </a:r>
            <a:endParaRPr lang="en-US" dirty="0"/>
          </a:p>
          <a:p>
            <a:r>
              <a:rPr lang="en-IN" dirty="0" err="1"/>
              <a:t>getch</a:t>
            </a:r>
            <a:r>
              <a:rPr lang="en-IN" dirty="0"/>
              <a:t>();</a:t>
            </a:r>
            <a:endParaRPr lang="en-US" dirty="0"/>
          </a:p>
          <a:p>
            <a:r>
              <a:rPr lang="en-IN" dirty="0"/>
              <a:t>return 0;</a:t>
            </a:r>
            <a:endParaRPr lang="en-US" dirty="0"/>
          </a:p>
          <a:p>
            <a:r>
              <a:rPr lang="en-IN" dirty="0"/>
              <a:t>}</a:t>
            </a:r>
            <a:endParaRPr lang="en-US" dirty="0"/>
          </a:p>
          <a:p>
            <a:r>
              <a:rPr lang="en-IN" dirty="0"/>
              <a:t> </a:t>
            </a:r>
            <a:endParaRPr lang="en-US" dirty="0"/>
          </a:p>
          <a:p>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a:p>
            <a:r>
              <a:rPr lang="en-IN" dirty="0"/>
              <a:t> </a:t>
            </a:r>
            <a:endParaRPr lang="en-US" dirty="0"/>
          </a:p>
        </p:txBody>
      </p:sp>
      <p:sp>
        <p:nvSpPr>
          <p:cNvPr id="3" name="TextBox 2">
            <a:extLst>
              <a:ext uri="{FF2B5EF4-FFF2-40B4-BE49-F238E27FC236}">
                <a16:creationId xmlns:a16="http://schemas.microsoft.com/office/drawing/2014/main" id="{0AE6F8ED-2BEE-AA90-FC17-51540C3D2738}"/>
              </a:ext>
            </a:extLst>
          </p:cNvPr>
          <p:cNvSpPr txBox="1"/>
          <p:nvPr/>
        </p:nvSpPr>
        <p:spPr>
          <a:xfrm>
            <a:off x="3048000" y="990600"/>
            <a:ext cx="8305800" cy="6740307"/>
          </a:xfrm>
          <a:prstGeom prst="rect">
            <a:avLst/>
          </a:prstGeom>
          <a:noFill/>
        </p:spPr>
        <p:txBody>
          <a:bodyPr wrap="square" rtlCol="0">
            <a:spAutoFit/>
          </a:bodyPr>
          <a:lstStyle/>
          <a:p>
            <a:r>
              <a:rPr lang="en-IN" dirty="0"/>
              <a:t>	void input(){</a:t>
            </a:r>
            <a:endParaRPr lang="en-US" dirty="0"/>
          </a:p>
          <a:p>
            <a:r>
              <a:rPr lang="en-IN" dirty="0"/>
              <a:t>	</a:t>
            </a:r>
            <a:r>
              <a:rPr lang="en-IN" dirty="0" err="1"/>
              <a:t>int</a:t>
            </a:r>
            <a:r>
              <a:rPr lang="en-IN" dirty="0"/>
              <a:t> </a:t>
            </a:r>
            <a:r>
              <a:rPr lang="en-IN" dirty="0" err="1"/>
              <a:t>i,j</a:t>
            </a:r>
            <a:r>
              <a:rPr lang="en-IN" dirty="0"/>
              <a:t>;</a:t>
            </a:r>
            <a:endParaRPr lang="en-US" dirty="0"/>
          </a:p>
          <a:p>
            <a:r>
              <a:rPr lang="en-IN" dirty="0"/>
              <a:t>	</a:t>
            </a:r>
            <a:r>
              <a:rPr lang="en-IN" dirty="0" err="1"/>
              <a:t>printf</a:t>
            </a:r>
            <a:r>
              <a:rPr lang="en-IN" dirty="0"/>
              <a:t>("Enter the no of Processes\t");</a:t>
            </a:r>
            <a:endParaRPr lang="en-US" dirty="0"/>
          </a:p>
          <a:p>
            <a:r>
              <a:rPr lang="en-IN" dirty="0"/>
              <a:t>	</a:t>
            </a:r>
            <a:r>
              <a:rPr lang="en-IN" dirty="0" err="1"/>
              <a:t>scanf</a:t>
            </a:r>
            <a:r>
              <a:rPr lang="en-IN" dirty="0"/>
              <a:t>("%</a:t>
            </a:r>
            <a:r>
              <a:rPr lang="en-IN" dirty="0" err="1"/>
              <a:t>d",&amp;n</a:t>
            </a:r>
            <a:r>
              <a:rPr lang="en-IN" dirty="0"/>
              <a:t>);</a:t>
            </a:r>
            <a:endParaRPr lang="en-US" dirty="0"/>
          </a:p>
          <a:p>
            <a:r>
              <a:rPr lang="en-IN" dirty="0"/>
              <a:t>	</a:t>
            </a:r>
            <a:r>
              <a:rPr lang="en-IN" dirty="0" err="1"/>
              <a:t>printf</a:t>
            </a:r>
            <a:r>
              <a:rPr lang="en-IN" dirty="0"/>
              <a:t>("Enter the no of resources instances\t");</a:t>
            </a:r>
            <a:endParaRPr lang="en-US" dirty="0"/>
          </a:p>
          <a:p>
            <a:r>
              <a:rPr lang="en-IN" dirty="0"/>
              <a:t>	</a:t>
            </a:r>
            <a:r>
              <a:rPr lang="en-IN" dirty="0" err="1"/>
              <a:t>scanf</a:t>
            </a:r>
            <a:r>
              <a:rPr lang="en-IN" dirty="0"/>
              <a:t>("%</a:t>
            </a:r>
            <a:r>
              <a:rPr lang="en-IN" dirty="0" err="1"/>
              <a:t>d",&amp;r</a:t>
            </a:r>
            <a:r>
              <a:rPr lang="en-IN" dirty="0"/>
              <a:t>);</a:t>
            </a:r>
            <a:endParaRPr lang="en-US" dirty="0"/>
          </a:p>
          <a:p>
            <a:r>
              <a:rPr lang="en-IN" dirty="0"/>
              <a:t>	</a:t>
            </a:r>
            <a:r>
              <a:rPr lang="en-IN" dirty="0" err="1"/>
              <a:t>printf</a:t>
            </a:r>
            <a:r>
              <a:rPr lang="en-IN" dirty="0"/>
              <a:t>("Enter the Max Matrix\n");</a:t>
            </a:r>
            <a:endParaRPr lang="en-US" dirty="0"/>
          </a:p>
          <a:p>
            <a:r>
              <a:rPr lang="en-IN" dirty="0"/>
              <a:t>	for(i=0;i&lt;</a:t>
            </a:r>
            <a:r>
              <a:rPr lang="en-IN" dirty="0" err="1"/>
              <a:t>n;i</a:t>
            </a:r>
            <a:r>
              <a:rPr lang="en-IN" dirty="0"/>
              <a:t>++){</a:t>
            </a:r>
            <a:endParaRPr lang="en-US" dirty="0"/>
          </a:p>
          <a:p>
            <a:r>
              <a:rPr lang="en-IN" dirty="0"/>
              <a:t>		for(j=0;j&lt;</a:t>
            </a:r>
            <a:r>
              <a:rPr lang="en-IN" dirty="0" err="1"/>
              <a:t>r;j</a:t>
            </a:r>
            <a:r>
              <a:rPr lang="en-IN" dirty="0"/>
              <a:t>++){</a:t>
            </a:r>
            <a:endParaRPr lang="en-US" dirty="0"/>
          </a:p>
          <a:p>
            <a:r>
              <a:rPr lang="en-IN" dirty="0"/>
              <a:t>			</a:t>
            </a:r>
            <a:r>
              <a:rPr lang="en-IN" dirty="0" err="1"/>
              <a:t>scanf</a:t>
            </a:r>
            <a:r>
              <a:rPr lang="en-IN" dirty="0"/>
              <a:t>("%</a:t>
            </a:r>
            <a:r>
              <a:rPr lang="en-IN" dirty="0" err="1"/>
              <a:t>d",&amp;max</a:t>
            </a:r>
            <a:r>
              <a:rPr lang="en-IN" dirty="0"/>
              <a:t>[i][j]);</a:t>
            </a:r>
            <a:endParaRPr lang="en-US" dirty="0"/>
          </a:p>
          <a:p>
            <a:r>
              <a:rPr lang="en-IN" dirty="0"/>
              <a:t>				}}</a:t>
            </a:r>
            <a:endParaRPr lang="en-US" dirty="0"/>
          </a:p>
          <a:p>
            <a:r>
              <a:rPr lang="en-IN" dirty="0"/>
              <a:t>	</a:t>
            </a:r>
            <a:r>
              <a:rPr lang="en-IN" dirty="0" err="1"/>
              <a:t>printf</a:t>
            </a:r>
            <a:r>
              <a:rPr lang="en-IN" dirty="0"/>
              <a:t>("Enter the Allocation Matrix\n");</a:t>
            </a:r>
            <a:endParaRPr lang="en-US" dirty="0"/>
          </a:p>
          <a:p>
            <a:r>
              <a:rPr lang="en-IN" dirty="0"/>
              <a:t>	for(i=0;i&lt;</a:t>
            </a:r>
            <a:r>
              <a:rPr lang="en-IN" dirty="0" err="1"/>
              <a:t>n;i</a:t>
            </a:r>
            <a:r>
              <a:rPr lang="en-IN" dirty="0"/>
              <a:t>++){</a:t>
            </a:r>
            <a:endParaRPr lang="en-US" dirty="0"/>
          </a:p>
          <a:p>
            <a:r>
              <a:rPr lang="en-IN" dirty="0"/>
              <a:t>		for(j=0;j&lt;</a:t>
            </a:r>
            <a:r>
              <a:rPr lang="en-IN" dirty="0" err="1"/>
              <a:t>r;j</a:t>
            </a:r>
            <a:r>
              <a:rPr lang="en-IN" dirty="0"/>
              <a:t>++){</a:t>
            </a:r>
            <a:endParaRPr lang="en-US" dirty="0"/>
          </a:p>
          <a:p>
            <a:r>
              <a:rPr lang="en-IN" dirty="0"/>
              <a:t>			</a:t>
            </a:r>
            <a:r>
              <a:rPr lang="en-IN" dirty="0" err="1"/>
              <a:t>scanf</a:t>
            </a:r>
            <a:r>
              <a:rPr lang="en-IN" dirty="0"/>
              <a:t>("%d",&amp;</a:t>
            </a:r>
            <a:r>
              <a:rPr lang="en-IN" dirty="0" err="1"/>
              <a:t>alloc</a:t>
            </a:r>
            <a:r>
              <a:rPr lang="en-IN" dirty="0"/>
              <a:t>[i][j]);</a:t>
            </a:r>
            <a:endParaRPr lang="en-US" dirty="0"/>
          </a:p>
          <a:p>
            <a:r>
              <a:rPr lang="en-IN" dirty="0"/>
              <a:t>		}}</a:t>
            </a:r>
            <a:endParaRPr lang="en-US" dirty="0"/>
          </a:p>
          <a:p>
            <a:r>
              <a:rPr lang="en-IN" dirty="0"/>
              <a:t>	</a:t>
            </a:r>
            <a:r>
              <a:rPr lang="en-IN" dirty="0" err="1"/>
              <a:t>printf</a:t>
            </a:r>
            <a:r>
              <a:rPr lang="en-IN" dirty="0"/>
              <a:t>("Enter the available Resources\n");</a:t>
            </a:r>
            <a:endParaRPr lang="en-US" dirty="0"/>
          </a:p>
          <a:p>
            <a:r>
              <a:rPr lang="en-IN" dirty="0"/>
              <a:t>	for(j=0;j&lt;</a:t>
            </a:r>
            <a:r>
              <a:rPr lang="en-IN" dirty="0" err="1"/>
              <a:t>r;j</a:t>
            </a:r>
            <a:r>
              <a:rPr lang="en-IN" dirty="0"/>
              <a:t>++){</a:t>
            </a:r>
            <a:endParaRPr lang="en-US" dirty="0"/>
          </a:p>
          <a:p>
            <a:r>
              <a:rPr lang="en-IN" dirty="0"/>
              <a:t>	</a:t>
            </a:r>
            <a:r>
              <a:rPr lang="en-IN" dirty="0" err="1"/>
              <a:t>scanf</a:t>
            </a:r>
            <a:r>
              <a:rPr lang="en-IN" dirty="0"/>
              <a:t>("%</a:t>
            </a:r>
            <a:r>
              <a:rPr lang="en-IN" dirty="0" err="1"/>
              <a:t>d",&amp;avail</a:t>
            </a:r>
            <a:r>
              <a:rPr lang="en-IN" dirty="0"/>
              <a:t>[j]);</a:t>
            </a:r>
            <a:endParaRPr lang="en-US" dirty="0"/>
          </a:p>
          <a:p>
            <a:r>
              <a:rPr lang="en-IN" dirty="0"/>
              <a:t>	}}</a:t>
            </a:r>
            <a:endParaRPr lang="en-US" dirty="0"/>
          </a:p>
          <a:p>
            <a:r>
              <a:rPr lang="en-IN" dirty="0"/>
              <a:t>	</a:t>
            </a:r>
            <a:endParaRPr lang="en-US" dirty="0"/>
          </a:p>
          <a:p>
            <a:endParaRPr lang="en-US" dirty="0"/>
          </a:p>
          <a:p>
            <a:r>
              <a:rPr lang="en-IN" dirty="0"/>
              <a:t> </a:t>
            </a:r>
            <a:endParaRPr lang="en-US" dirty="0"/>
          </a:p>
          <a:p>
            <a:r>
              <a:rPr lang="en-IN" dirty="0"/>
              <a:t> </a:t>
            </a:r>
            <a:endParaRPr lang="en-US" dirty="0"/>
          </a:p>
        </p:txBody>
      </p:sp>
      <p:cxnSp>
        <p:nvCxnSpPr>
          <p:cNvPr id="5" name="Straight Connector 4">
            <a:extLst>
              <a:ext uri="{FF2B5EF4-FFF2-40B4-BE49-F238E27FC236}">
                <a16:creationId xmlns:a16="http://schemas.microsoft.com/office/drawing/2014/main" id="{D617EF3C-8C6E-C134-8994-2DA8034439D7}"/>
              </a:ext>
            </a:extLst>
          </p:cNvPr>
          <p:cNvCxnSpPr/>
          <p:nvPr/>
        </p:nvCxnSpPr>
        <p:spPr>
          <a:xfrm>
            <a:off x="3810000" y="190500"/>
            <a:ext cx="0" cy="6477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1699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101</TotalTime>
  <Words>1274</Words>
  <Application>Microsoft Office PowerPoint</Application>
  <PresentationFormat>On-screen Show (4:3)</PresentationFormat>
  <Paragraphs>210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 Antiqua</vt:lpstr>
      <vt:lpstr>Century Gothic</vt:lpstr>
      <vt:lpstr>Times New Roman</vt:lpstr>
      <vt:lpstr>Apothecary</vt:lpstr>
      <vt:lpstr>SIMATS ENGINEERING       csa0405 operating systems of file system implementation CAPSTONE PROJECT APRIL 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anoop chandar</dc:creator>
  <cp:lastModifiedBy>K.L.V Jayaram</cp:lastModifiedBy>
  <cp:revision>9</cp:revision>
  <dcterms:created xsi:type="dcterms:W3CDTF">2024-04-11T15:09:41Z</dcterms:created>
  <dcterms:modified xsi:type="dcterms:W3CDTF">2024-04-11T16:54:52Z</dcterms:modified>
</cp:coreProperties>
</file>