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19" autoAdjust="0"/>
  </p:normalViewPr>
  <p:slideViewPr>
    <p:cSldViewPr snapToGrid="0">
      <p:cViewPr varScale="1">
        <p:scale>
          <a:sx n="84" d="100"/>
          <a:sy n="84" d="100"/>
        </p:scale>
        <p:origin x="4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D19F0-18E6-4BA5-92F8-58F212D67915}"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889B8-04E0-4D44-9C84-9974ACCE5A94}" type="slidenum">
              <a:rPr lang="en-IN" smtClean="0"/>
              <a:t>‹#›</a:t>
            </a:fld>
            <a:endParaRPr lang="en-IN"/>
          </a:p>
        </p:txBody>
      </p:sp>
    </p:spTree>
    <p:extLst>
      <p:ext uri="{BB962C8B-B14F-4D97-AF65-F5344CB8AC3E}">
        <p14:creationId xmlns:p14="http://schemas.microsoft.com/office/powerpoint/2010/main" val="400582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5889B8-04E0-4D44-9C84-9974ACCE5A94}" type="slidenum">
              <a:rPr lang="en-IN" smtClean="0"/>
              <a:t>3</a:t>
            </a:fld>
            <a:endParaRPr lang="en-IN"/>
          </a:p>
        </p:txBody>
      </p:sp>
    </p:spTree>
    <p:extLst>
      <p:ext uri="{BB962C8B-B14F-4D97-AF65-F5344CB8AC3E}">
        <p14:creationId xmlns:p14="http://schemas.microsoft.com/office/powerpoint/2010/main" val="270801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5889B8-04E0-4D44-9C84-9974ACCE5A94}" type="slidenum">
              <a:rPr lang="en-IN" smtClean="0"/>
              <a:t>11</a:t>
            </a:fld>
            <a:endParaRPr lang="en-IN"/>
          </a:p>
        </p:txBody>
      </p:sp>
    </p:spTree>
    <p:extLst>
      <p:ext uri="{BB962C8B-B14F-4D97-AF65-F5344CB8AC3E}">
        <p14:creationId xmlns:p14="http://schemas.microsoft.com/office/powerpoint/2010/main" val="2049157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 </a:t>
            </a:r>
          </a:p>
        </p:txBody>
      </p:sp>
      <p:sp>
        <p:nvSpPr>
          <p:cNvPr id="4" name="Slide Number Placeholder 3"/>
          <p:cNvSpPr>
            <a:spLocks noGrp="1"/>
          </p:cNvSpPr>
          <p:nvPr>
            <p:ph type="sldNum" sz="quarter" idx="5"/>
          </p:nvPr>
        </p:nvSpPr>
        <p:spPr/>
        <p:txBody>
          <a:bodyPr/>
          <a:lstStyle/>
          <a:p>
            <a:fld id="{775889B8-04E0-4D44-9C84-9974ACCE5A94}" type="slidenum">
              <a:rPr lang="en-IN" smtClean="0"/>
              <a:t>16</a:t>
            </a:fld>
            <a:endParaRPr lang="en-IN"/>
          </a:p>
        </p:txBody>
      </p:sp>
    </p:spTree>
    <p:extLst>
      <p:ext uri="{BB962C8B-B14F-4D97-AF65-F5344CB8AC3E}">
        <p14:creationId xmlns:p14="http://schemas.microsoft.com/office/powerpoint/2010/main" val="30906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6/29/2024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90967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08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93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91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104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07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3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91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834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15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00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6/29/2024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2270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9907974" TargetMode="External"/><Relationship Id="rId7" Type="http://schemas.openxmlformats.org/officeDocument/2006/relationships/hyperlink" Target="https://ieeexplore.ieee.org/document/10004089" TargetMode="External"/><Relationship Id="rId2" Type="http://schemas.openxmlformats.org/officeDocument/2006/relationships/hyperlink" Target="https://ieeexplore.ieee.org/document/9325604/metrics#metrics" TargetMode="External"/><Relationship Id="rId1" Type="http://schemas.openxmlformats.org/officeDocument/2006/relationships/slideLayout" Target="../slideLayouts/slideLayout2.xml"/><Relationship Id="rId6" Type="http://schemas.openxmlformats.org/officeDocument/2006/relationships/hyperlink" Target="https://ieeexplore.ieee.org/document/8948119" TargetMode="External"/><Relationship Id="rId5" Type="http://schemas.openxmlformats.org/officeDocument/2006/relationships/hyperlink" Target="https://ieeexplore.ieee.org/document/5783533" TargetMode="External"/><Relationship Id="rId4" Type="http://schemas.openxmlformats.org/officeDocument/2006/relationships/hyperlink" Target="https://ieeexplore.ieee.org/document/6958149"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D3EB5-C18F-8541-A666-33D79C1F6BAC}"/>
              </a:ext>
            </a:extLst>
          </p:cNvPr>
          <p:cNvSpPr txBox="1"/>
          <p:nvPr/>
        </p:nvSpPr>
        <p:spPr>
          <a:xfrm>
            <a:off x="2051957" y="129395"/>
            <a:ext cx="8088086" cy="584775"/>
          </a:xfrm>
          <a:prstGeom prst="rect">
            <a:avLst/>
          </a:prstGeom>
          <a:noFill/>
        </p:spPr>
        <p:txBody>
          <a:bodyPr wrap="square">
            <a:spAutoFit/>
          </a:bodyPr>
          <a:lstStyle/>
          <a:p>
            <a:pPr algn="ctr"/>
            <a:r>
              <a:rPr lang="en-IN" sz="3200" dirty="0">
                <a:latin typeface="Times New Roman" panose="02020603050405020304" pitchFamily="18" charset="0"/>
                <a:cs typeface="Times New Roman" panose="02020603050405020304" pitchFamily="18" charset="0"/>
              </a:rPr>
              <a:t> SAVEETHA SCHOOL OF ENGINEERING</a:t>
            </a:r>
            <a:endParaRPr lang="en-IN" sz="3200" dirty="0"/>
          </a:p>
        </p:txBody>
      </p:sp>
      <p:sp>
        <p:nvSpPr>
          <p:cNvPr id="5" name="TextBox 4">
            <a:extLst>
              <a:ext uri="{FF2B5EF4-FFF2-40B4-BE49-F238E27FC236}">
                <a16:creationId xmlns:a16="http://schemas.microsoft.com/office/drawing/2014/main" id="{68AB79C5-D657-DABD-9EA1-CBA91015E04E}"/>
              </a:ext>
            </a:extLst>
          </p:cNvPr>
          <p:cNvSpPr txBox="1"/>
          <p:nvPr/>
        </p:nvSpPr>
        <p:spPr>
          <a:xfrm>
            <a:off x="2133600" y="748274"/>
            <a:ext cx="8088086" cy="954107"/>
          </a:xfrm>
          <a:prstGeom prst="rect">
            <a:avLst/>
          </a:prstGeom>
          <a:noFill/>
        </p:spPr>
        <p:txBody>
          <a:bodyPr wrap="square">
            <a:spAutoFit/>
          </a:bodyPr>
          <a:lstStyle/>
          <a:p>
            <a:pPr algn="ctr"/>
            <a:r>
              <a:rPr lang="en-IN" sz="2800" dirty="0">
                <a:latin typeface="Times New Roman" panose="02020603050405020304" pitchFamily="18" charset="0"/>
                <a:cs typeface="Times New Roman" panose="02020603050405020304" pitchFamily="18" charset="0"/>
              </a:rPr>
              <a:t>SAVEETHA INSTITUTION OF MEDICAL AND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TECHNICAL SCIENCES </a:t>
            </a:r>
            <a:endParaRPr lang="en-IN" sz="2800" dirty="0"/>
          </a:p>
        </p:txBody>
      </p:sp>
      <p:pic>
        <p:nvPicPr>
          <p:cNvPr id="1026" name="Picture 2">
            <a:extLst>
              <a:ext uri="{FF2B5EF4-FFF2-40B4-BE49-F238E27FC236}">
                <a16:creationId xmlns:a16="http://schemas.microsoft.com/office/drawing/2014/main" id="{085BCB11-DCFF-ACA4-E68B-7DCD06BC3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44" y="129395"/>
            <a:ext cx="1730828" cy="15729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C7A4655-08CF-4242-72FF-E3A38353D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129395"/>
            <a:ext cx="1681842" cy="15729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CBB8FC-B985-F721-94CE-9CC528632EE3}"/>
              </a:ext>
            </a:extLst>
          </p:cNvPr>
          <p:cNvSpPr txBox="1"/>
          <p:nvPr/>
        </p:nvSpPr>
        <p:spPr>
          <a:xfrm>
            <a:off x="2988128" y="2119053"/>
            <a:ext cx="7532914" cy="830997"/>
          </a:xfrm>
          <a:prstGeom prst="rect">
            <a:avLst/>
          </a:prstGeom>
          <a:noFill/>
        </p:spPr>
        <p:txBody>
          <a:bodyPr wrap="square">
            <a:spAutoFit/>
          </a:bodyPr>
          <a:lstStyle/>
          <a:p>
            <a:pPr algn="ctr"/>
            <a:r>
              <a:rPr lang="en-IN" sz="4800" dirty="0">
                <a:latin typeface="Bahnschrift Condensed" panose="020B0502040204020203" pitchFamily="34" charset="0"/>
                <a:cs typeface="Times New Roman" panose="02020603050405020304" pitchFamily="18" charset="0"/>
              </a:rPr>
              <a:t>BUS RESERVATION SYSTEM</a:t>
            </a:r>
          </a:p>
        </p:txBody>
      </p:sp>
      <p:sp>
        <p:nvSpPr>
          <p:cNvPr id="9" name="TextBox 8">
            <a:extLst>
              <a:ext uri="{FF2B5EF4-FFF2-40B4-BE49-F238E27FC236}">
                <a16:creationId xmlns:a16="http://schemas.microsoft.com/office/drawing/2014/main" id="{FD730D05-8F5A-FD06-DABA-1BD13162CF7F}"/>
              </a:ext>
            </a:extLst>
          </p:cNvPr>
          <p:cNvSpPr txBox="1"/>
          <p:nvPr/>
        </p:nvSpPr>
        <p:spPr>
          <a:xfrm>
            <a:off x="1023258" y="3613785"/>
            <a:ext cx="10080171" cy="2000548"/>
          </a:xfrm>
          <a:prstGeom prst="rect">
            <a:avLst/>
          </a:prstGeom>
          <a:noFill/>
        </p:spPr>
        <p:txBody>
          <a:bodyPr wrap="square">
            <a:spAutoFit/>
          </a:bodyPr>
          <a:lstStyle/>
          <a:p>
            <a:pPr algn="ctr"/>
            <a:r>
              <a:rPr lang="en-IN" sz="2400" cap="none" dirty="0">
                <a:latin typeface="Times New Roman" panose="02020603050405020304" pitchFamily="18" charset="0"/>
                <a:cs typeface="Times New Roman" panose="02020603050405020304" pitchFamily="18" charset="0"/>
              </a:rPr>
              <a:t> SUBMITTED  BY                                                         GUIDED BY</a:t>
            </a:r>
          </a:p>
          <a:p>
            <a:pPr algn="ctr"/>
            <a:r>
              <a:rPr lang="en-IN" sz="2000" cap="none" dirty="0">
                <a:latin typeface="Times New Roman" panose="02020603050405020304" pitchFamily="18" charset="0"/>
                <a:cs typeface="Times New Roman" panose="02020603050405020304" pitchFamily="18" charset="0"/>
              </a:rPr>
              <a:t>                  </a:t>
            </a:r>
          </a:p>
          <a:p>
            <a:pPr algn="ctr"/>
            <a:r>
              <a:rPr lang="en-IN" sz="2000" dirty="0">
                <a:latin typeface="Times New Roman" panose="02020603050405020304" pitchFamily="18" charset="0"/>
                <a:cs typeface="Times New Roman" panose="02020603050405020304" pitchFamily="18" charset="0"/>
              </a:rPr>
              <a:t>          K.L.V JAYARAM        </a:t>
            </a:r>
            <a:r>
              <a:rPr lang="en-IN" sz="2000" cap="none" dirty="0">
                <a:latin typeface="Times New Roman" panose="02020603050405020304" pitchFamily="18" charset="0"/>
                <a:cs typeface="Times New Roman" panose="02020603050405020304" pitchFamily="18" charset="0"/>
              </a:rPr>
              <a:t>                                                                </a:t>
            </a:r>
            <a:r>
              <a:rPr lang="en-IN" sz="2000" cap="none" dirty="0" err="1">
                <a:latin typeface="Times New Roman" panose="02020603050405020304" pitchFamily="18" charset="0"/>
                <a:cs typeface="Times New Roman" panose="02020603050405020304" pitchFamily="18" charset="0"/>
              </a:rPr>
              <a:t>Dr.</a:t>
            </a:r>
            <a:r>
              <a:rPr lang="en-IN" sz="2000" cap="none" dirty="0">
                <a:latin typeface="Times New Roman" panose="02020603050405020304" pitchFamily="18" charset="0"/>
                <a:cs typeface="Times New Roman" panose="02020603050405020304" pitchFamily="18" charset="0"/>
              </a:rPr>
              <a:t> A. </a:t>
            </a:r>
            <a:r>
              <a:rPr lang="en-IN" sz="2000" cap="none" dirty="0" err="1">
                <a:latin typeface="Times New Roman" panose="02020603050405020304" pitchFamily="18" charset="0"/>
                <a:cs typeface="Times New Roman" panose="02020603050405020304" pitchFamily="18" charset="0"/>
              </a:rPr>
              <a:t>J</a:t>
            </a:r>
            <a:r>
              <a:rPr lang="en-IN" sz="2000" dirty="0" err="1">
                <a:latin typeface="Times New Roman" panose="02020603050405020304" pitchFamily="18" charset="0"/>
                <a:cs typeface="Times New Roman" panose="02020603050405020304" pitchFamily="18" charset="0"/>
              </a:rPr>
              <a:t>e</a:t>
            </a:r>
            <a:r>
              <a:rPr lang="en-IN" sz="2000" cap="none" dirty="0" err="1">
                <a:latin typeface="Times New Roman" panose="02020603050405020304" pitchFamily="18" charset="0"/>
                <a:cs typeface="Times New Roman" panose="02020603050405020304" pitchFamily="18" charset="0"/>
              </a:rPr>
              <a:t>gatheesan</a:t>
            </a:r>
            <a:endParaRPr lang="en-IN" sz="2000" cap="none" dirty="0">
              <a:latin typeface="Times New Roman" panose="02020603050405020304" pitchFamily="18" charset="0"/>
              <a:cs typeface="Times New Roman" panose="02020603050405020304" pitchFamily="18" charset="0"/>
            </a:endParaRPr>
          </a:p>
          <a:p>
            <a:pPr algn="ctr"/>
            <a:r>
              <a:rPr lang="en-IN" sz="2000" cap="none" dirty="0">
                <a:latin typeface="Times New Roman" panose="02020603050405020304" pitchFamily="18" charset="0"/>
                <a:cs typeface="Times New Roman" panose="02020603050405020304" pitchFamily="18" charset="0"/>
              </a:rPr>
              <a:t>     		      192210314                                                                         		Professor</a:t>
            </a:r>
          </a:p>
          <a:p>
            <a:pPr algn="ctr"/>
            <a:r>
              <a:rPr lang="en-IN" sz="2000" cap="none" dirty="0">
                <a:latin typeface="Times New Roman" panose="02020603050405020304" pitchFamily="18" charset="0"/>
                <a:cs typeface="Times New Roman" panose="02020603050405020304" pitchFamily="18" charset="0"/>
              </a:rPr>
              <a:t>             Department of CSE                                                      		      Department Of CSE</a:t>
            </a:r>
          </a:p>
          <a:p>
            <a:pPr algn="ctr"/>
            <a:r>
              <a:rPr lang="en-IN" sz="2000" cap="none" dirty="0">
                <a:latin typeface="Times New Roman" panose="02020603050405020304" pitchFamily="18" charset="0"/>
                <a:cs typeface="Times New Roman" panose="02020603050405020304" pitchFamily="18" charset="0"/>
              </a:rPr>
              <a:t>      Saveetha School Of Engineering                                             Saveetha School Of Engineering </a:t>
            </a:r>
          </a:p>
        </p:txBody>
      </p:sp>
    </p:spTree>
    <p:extLst>
      <p:ext uri="{BB962C8B-B14F-4D97-AF65-F5344CB8AC3E}">
        <p14:creationId xmlns:p14="http://schemas.microsoft.com/office/powerpoint/2010/main" val="3861299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7362-664A-6B94-31EF-205123413C6A}"/>
              </a:ext>
            </a:extLst>
          </p:cNvPr>
          <p:cNvSpPr>
            <a:spLocks noGrp="1"/>
          </p:cNvSpPr>
          <p:nvPr>
            <p:ph type="title"/>
          </p:nvPr>
        </p:nvSpPr>
        <p:spPr>
          <a:xfrm>
            <a:off x="431158" y="135038"/>
            <a:ext cx="10131425" cy="767787"/>
          </a:xfrm>
        </p:spPr>
        <p:txBody>
          <a:bodyPr>
            <a:normAutofit/>
          </a:bodyPr>
          <a:lstStyle/>
          <a:p>
            <a:r>
              <a:rPr lang="en-IN" b="1"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40EF3157-F8EE-2B24-B4F3-C5F3CD81C12E}"/>
              </a:ext>
            </a:extLst>
          </p:cNvPr>
          <p:cNvSpPr>
            <a:spLocks noGrp="1"/>
          </p:cNvSpPr>
          <p:nvPr>
            <p:ph idx="1"/>
          </p:nvPr>
        </p:nvSpPr>
        <p:spPr>
          <a:xfrm>
            <a:off x="335666" y="1053296"/>
            <a:ext cx="10737147" cy="5804704"/>
          </a:xfrm>
        </p:spPr>
        <p:txBody>
          <a:bodyPr>
            <a:noAutofit/>
          </a:bodyPr>
          <a:lstStyle/>
          <a:p>
            <a:pPr marL="0" indent="0" algn="ctr">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Fig 1  &amp; 2: The interface login screen with fields for entering the username and password, ensuring secure and personalized access. The username field allows users to input their unique identification, often assigned by the system administrator and deny for others. </a:t>
            </a:r>
          </a:p>
          <a:p>
            <a:pPr marL="0" indent="0">
              <a:buNone/>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ctr">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36E50E9-4AF1-A653-F7DD-7D878B15598F}"/>
              </a:ext>
            </a:extLst>
          </p:cNvPr>
          <p:cNvPicPr>
            <a:picLocks noChangeAspect="1"/>
          </p:cNvPicPr>
          <p:nvPr/>
        </p:nvPicPr>
        <p:blipFill>
          <a:blip r:embed="rId2"/>
          <a:stretch>
            <a:fillRect/>
          </a:stretch>
        </p:blipFill>
        <p:spPr>
          <a:xfrm>
            <a:off x="6770448" y="2085976"/>
            <a:ext cx="3918430" cy="4092584"/>
          </a:xfrm>
          <a:prstGeom prst="rect">
            <a:avLst/>
          </a:prstGeom>
        </p:spPr>
      </p:pic>
      <p:pic>
        <p:nvPicPr>
          <p:cNvPr id="11" name="Picture 10">
            <a:extLst>
              <a:ext uri="{FF2B5EF4-FFF2-40B4-BE49-F238E27FC236}">
                <a16:creationId xmlns:a16="http://schemas.microsoft.com/office/drawing/2014/main" id="{66AA5FF3-3171-3D82-4F90-FA7D0C1F37D6}"/>
              </a:ext>
            </a:extLst>
          </p:cNvPr>
          <p:cNvPicPr>
            <a:picLocks noChangeAspect="1"/>
          </p:cNvPicPr>
          <p:nvPr/>
        </p:nvPicPr>
        <p:blipFill>
          <a:blip r:embed="rId3"/>
          <a:stretch>
            <a:fillRect/>
          </a:stretch>
        </p:blipFill>
        <p:spPr>
          <a:xfrm>
            <a:off x="708960" y="2132868"/>
            <a:ext cx="4589747" cy="4045692"/>
          </a:xfrm>
          <a:prstGeom prst="rect">
            <a:avLst/>
          </a:prstGeom>
        </p:spPr>
      </p:pic>
    </p:spTree>
    <p:extLst>
      <p:ext uri="{BB962C8B-B14F-4D97-AF65-F5344CB8AC3E}">
        <p14:creationId xmlns:p14="http://schemas.microsoft.com/office/powerpoint/2010/main" val="401899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6201D7-4880-D0A2-D604-9F64735464DD}"/>
              </a:ext>
            </a:extLst>
          </p:cNvPr>
          <p:cNvPicPr>
            <a:picLocks noChangeAspect="1"/>
          </p:cNvPicPr>
          <p:nvPr/>
        </p:nvPicPr>
        <p:blipFill>
          <a:blip r:embed="rId3"/>
          <a:stretch>
            <a:fillRect/>
          </a:stretch>
        </p:blipFill>
        <p:spPr>
          <a:xfrm>
            <a:off x="668426" y="0"/>
            <a:ext cx="10855148" cy="6858000"/>
          </a:xfrm>
          <a:prstGeom prst="rect">
            <a:avLst/>
          </a:prstGeom>
        </p:spPr>
      </p:pic>
    </p:spTree>
    <p:extLst>
      <p:ext uri="{BB962C8B-B14F-4D97-AF65-F5344CB8AC3E}">
        <p14:creationId xmlns:p14="http://schemas.microsoft.com/office/powerpoint/2010/main" val="82764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489697-AAC0-F481-2599-ECC2B80559F1}"/>
              </a:ext>
            </a:extLst>
          </p:cNvPr>
          <p:cNvSpPr txBox="1"/>
          <p:nvPr/>
        </p:nvSpPr>
        <p:spPr>
          <a:xfrm>
            <a:off x="-1109361" y="5815008"/>
            <a:ext cx="7543800" cy="369332"/>
          </a:xfrm>
          <a:prstGeom prst="rect">
            <a:avLst/>
          </a:prstGeom>
          <a:noFill/>
        </p:spPr>
        <p:txBody>
          <a:bodyPr wrap="square">
            <a:spAutoFit/>
          </a:bodyPr>
          <a:lstStyle/>
          <a:p>
            <a:pPr algn="ct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Fig4: </a:t>
            </a:r>
            <a:r>
              <a:rPr lang="en-IN" kern="100" dirty="0">
                <a:latin typeface="Times New Roman" panose="02020603050405020304" pitchFamily="18" charset="0"/>
                <a:ea typeface="Calibri" panose="020F0502020204030204" pitchFamily="34" charset="0"/>
                <a:cs typeface="Times New Roman" panose="02020603050405020304" pitchFamily="18" charset="0"/>
              </a:rPr>
              <a:t>Ticket Preview will be Generated.</a:t>
            </a:r>
            <a:endParaRPr lang="en-IN" dirty="0"/>
          </a:p>
        </p:txBody>
      </p:sp>
      <p:sp>
        <p:nvSpPr>
          <p:cNvPr id="7" name="TextBox 6">
            <a:extLst>
              <a:ext uri="{FF2B5EF4-FFF2-40B4-BE49-F238E27FC236}">
                <a16:creationId xmlns:a16="http://schemas.microsoft.com/office/drawing/2014/main" id="{C323D3C2-E22F-865F-110F-E9447EA29D57}"/>
              </a:ext>
            </a:extLst>
          </p:cNvPr>
          <p:cNvSpPr txBox="1"/>
          <p:nvPr/>
        </p:nvSpPr>
        <p:spPr>
          <a:xfrm>
            <a:off x="4761355" y="5815008"/>
            <a:ext cx="7659547" cy="390684"/>
          </a:xfrm>
          <a:prstGeom prst="rect">
            <a:avLst/>
          </a:prstGeom>
          <a:noFill/>
        </p:spPr>
        <p:txBody>
          <a:bodyPr wrap="square">
            <a:spAutoFit/>
          </a:bodyPr>
          <a:lstStyle/>
          <a:p>
            <a:pPr algn="ct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Fig </a:t>
            </a:r>
            <a:r>
              <a:rPr lang="en-IN" b="1" kern="100" dirty="0">
                <a:latin typeface="Times New Roman" panose="02020603050405020304" pitchFamily="18" charset="0"/>
                <a:ea typeface="Calibri" panose="020F0502020204030204" pitchFamily="34" charset="0"/>
                <a:cs typeface="Times New Roman" panose="02020603050405020304" pitchFamily="18" charset="0"/>
              </a:rPr>
              <a:t>5</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Ticket Printed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BEB5D82-E995-8085-EE61-7631C06B9B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5889" y="602931"/>
            <a:ext cx="2950845" cy="4852035"/>
          </a:xfrm>
          <a:prstGeom prst="rect">
            <a:avLst/>
          </a:prstGeom>
          <a:noFill/>
          <a:ln>
            <a:noFill/>
          </a:ln>
        </p:spPr>
      </p:pic>
      <p:pic>
        <p:nvPicPr>
          <p:cNvPr id="5" name="Picture 4">
            <a:extLst>
              <a:ext uri="{FF2B5EF4-FFF2-40B4-BE49-F238E27FC236}">
                <a16:creationId xmlns:a16="http://schemas.microsoft.com/office/drawing/2014/main" id="{CB477D4C-5191-250F-F0AE-60484E2766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4038" y="1794649"/>
            <a:ext cx="3582036" cy="3174386"/>
          </a:xfrm>
          <a:prstGeom prst="rect">
            <a:avLst/>
          </a:prstGeom>
          <a:noFill/>
          <a:ln>
            <a:noFill/>
          </a:ln>
        </p:spPr>
      </p:pic>
    </p:spTree>
    <p:extLst>
      <p:ext uri="{BB962C8B-B14F-4D97-AF65-F5344CB8AC3E}">
        <p14:creationId xmlns:p14="http://schemas.microsoft.com/office/powerpoint/2010/main" val="2765825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E00C-198D-372E-9110-EBC9F8776983}"/>
              </a:ext>
            </a:extLst>
          </p:cNvPr>
          <p:cNvSpPr>
            <a:spLocks noGrp="1"/>
          </p:cNvSpPr>
          <p:nvPr>
            <p:ph type="title"/>
          </p:nvPr>
        </p:nvSpPr>
        <p:spPr>
          <a:xfrm>
            <a:off x="315411" y="-40511"/>
            <a:ext cx="10131425" cy="1456267"/>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2902A90-EE28-96DA-1A97-86F6D2B63DA8}"/>
              </a:ext>
            </a:extLst>
          </p:cNvPr>
          <p:cNvSpPr>
            <a:spLocks noGrp="1"/>
          </p:cNvSpPr>
          <p:nvPr>
            <p:ph idx="1"/>
          </p:nvPr>
        </p:nvSpPr>
        <p:spPr>
          <a:xfrm>
            <a:off x="841256" y="1415756"/>
            <a:ext cx="10131425" cy="4212434"/>
          </a:xfrm>
        </p:spPr>
        <p:txBody>
          <a:bodyPr>
            <a:normAutofit/>
          </a:bodyPr>
          <a:lstStyle/>
          <a:p>
            <a:pPr algn="just"/>
            <a:r>
              <a:rPr lang="en-US" sz="2000" dirty="0">
                <a:latin typeface="Times New Roman" panose="02020603050405020304" pitchFamily="18" charset="0"/>
                <a:cs typeface="Times New Roman" panose="02020603050405020304" pitchFamily="18" charset="0"/>
              </a:rPr>
              <a:t>The bus reservation system developed in Java Swing offers a robust solution for booking and managing bus tickets through a user-friendly graphical interface. It supports essential functionalities such as input validation for ensuring data integrity, cost calculation based on distance and passenger count, and a convenient ticket preview before final submission.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system enhances user experience with error handling for invalid inputs and includes features like ticket printing upon confirmation. While the current implementation demonstrates core functionalities effectively, future iterations could explore enhancements such as database integration for persistent data storage and further refinement of the user interface to optimize usability and accessibility.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73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F011-9844-E614-C06E-40C5EDF7DDDD}"/>
              </a:ext>
            </a:extLst>
          </p:cNvPr>
          <p:cNvSpPr>
            <a:spLocks noGrp="1"/>
          </p:cNvSpPr>
          <p:nvPr>
            <p:ph type="title"/>
          </p:nvPr>
        </p:nvSpPr>
        <p:spPr>
          <a:xfrm>
            <a:off x="804672" y="372183"/>
            <a:ext cx="9692640" cy="1325562"/>
          </a:xfrm>
        </p:spPr>
        <p:txBody>
          <a:bodyPr/>
          <a:lstStyle/>
          <a:p>
            <a:r>
              <a:rPr lang="en-IN" b="1" dirty="0">
                <a:latin typeface="Times New Roman" panose="02020603050405020304" pitchFamily="18" charset="0"/>
                <a:cs typeface="Times New Roman" panose="02020603050405020304" pitchFamily="18" charset="0"/>
              </a:rPr>
              <a:t>Future Enhancements</a:t>
            </a:r>
          </a:p>
        </p:txBody>
      </p:sp>
      <p:sp>
        <p:nvSpPr>
          <p:cNvPr id="4" name="Rectangle 1">
            <a:extLst>
              <a:ext uri="{FF2B5EF4-FFF2-40B4-BE49-F238E27FC236}">
                <a16:creationId xmlns:a16="http://schemas.microsoft.com/office/drawing/2014/main" id="{234FC326-F6BA-3988-692F-859441329854}"/>
              </a:ext>
            </a:extLst>
          </p:cNvPr>
          <p:cNvSpPr>
            <a:spLocks noGrp="1" noChangeArrowheads="1"/>
          </p:cNvSpPr>
          <p:nvPr>
            <p:ph idx="1"/>
          </p:nvPr>
        </p:nvSpPr>
        <p:spPr bwMode="auto">
          <a:xfrm>
            <a:off x="362581" y="1977020"/>
            <a:ext cx="1078548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1" indent="0" algn="just" defTabSz="914400" eaLnBrk="0" fontAlgn="base" hangingPunct="0">
              <a:lnSpc>
                <a:spcPct val="10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Integration: Implementing a database backend (like MySQL or SQLite) would enable the system to store booking details persistently. This would facilitate features such as booking history retrieval, analytics on popular routes, and better management of passenger data.</a:t>
            </a:r>
          </a:p>
          <a:p>
            <a:pPr marL="457200" lvl="1" indent="0" algn="just" defTabSz="914400" eaLnBrk="0" fontAlgn="base" hangingPunct="0">
              <a:lnSpc>
                <a:spcPct val="100000"/>
              </a:lnSpc>
              <a:spcBef>
                <a:spcPct val="0"/>
              </a:spcBef>
              <a:spcAft>
                <a:spcPct val="0"/>
              </a:spcAft>
              <a:buClrTx/>
              <a:buSzTx/>
              <a:buFontTx/>
              <a:buChar char="•"/>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algn="just" defTabSz="914400" eaLnBrk="0" fontAlgn="base" hangingPunct="0">
              <a:lnSpc>
                <a:spcPct val="10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Authentication and Security: Enhance security measures by implementing more robust authentication methods, such as user roles and permissions management. This could include secure login protocols, encryption of sensitive data, and protection against common security threats like SQL injection.</a:t>
            </a:r>
          </a:p>
          <a:p>
            <a:pPr marL="457200" lvl="1" indent="0" algn="just" defTabSz="914400" eaLnBrk="0" fontAlgn="base" hangingPunct="0">
              <a:lnSpc>
                <a:spcPct val="100000"/>
              </a:lnSpc>
              <a:spcBef>
                <a:spcPct val="0"/>
              </a:spcBef>
              <a:spcAft>
                <a:spcPct val="0"/>
              </a:spcAft>
              <a:buClrTx/>
              <a:buSzTx/>
              <a:buFontTx/>
              <a:buChar char="•"/>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algn="just" defTabSz="914400" eaLnBrk="0" fontAlgn="base" hangingPunct="0">
              <a:lnSpc>
                <a:spcPct val="10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 and Notifications: Incorporate real-time updates and notifications to inform users about booking confirmations, seat availability changes, and travel updates. This could be achieved through integration with messaging services or email notifications, enhancing communication between passengers and the reservation system.</a:t>
            </a:r>
          </a:p>
        </p:txBody>
      </p:sp>
    </p:spTree>
    <p:extLst>
      <p:ext uri="{BB962C8B-B14F-4D97-AF65-F5344CB8AC3E}">
        <p14:creationId xmlns:p14="http://schemas.microsoft.com/office/powerpoint/2010/main" val="102782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951DB-5781-5E5E-79AF-068CA3151540}"/>
              </a:ext>
            </a:extLst>
          </p:cNvPr>
          <p:cNvSpPr>
            <a:spLocks noGrp="1"/>
          </p:cNvSpPr>
          <p:nvPr>
            <p:ph type="title"/>
          </p:nvPr>
        </p:nvSpPr>
        <p:spPr>
          <a:xfrm>
            <a:off x="804672" y="407877"/>
            <a:ext cx="9692640" cy="1325562"/>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937DA13-F7AB-BF38-1BF6-E1E9BD2587B1}"/>
              </a:ext>
            </a:extLst>
          </p:cNvPr>
          <p:cNvSpPr>
            <a:spLocks noGrp="1"/>
          </p:cNvSpPr>
          <p:nvPr>
            <p:ph idx="1"/>
          </p:nvPr>
        </p:nvSpPr>
        <p:spPr>
          <a:xfrm>
            <a:off x="685801" y="2142067"/>
            <a:ext cx="10131425" cy="3645275"/>
          </a:xfrm>
        </p:spPr>
        <p:txBody>
          <a:bodyPr>
            <a:normAutofit fontScale="77500" lnSpcReduction="20000"/>
          </a:bodyPr>
          <a:lstStyle/>
          <a:p>
            <a:pPr marL="342900" marR="71120" lvl="0" indent="-342900" algn="l">
              <a:lnSpc>
                <a:spcPct val="112000"/>
              </a:lnSpc>
              <a:spcAft>
                <a:spcPts val="115"/>
              </a:spcAft>
              <a:buFont typeface="Wingdings" panose="05000000000000000000" pitchFamily="2"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A. R. Mohammed and S. S. Kassem, "UML </a:t>
            </a:r>
            <a:r>
              <a:rPr lang="en-IN" sz="1800" kern="100" dirty="0" err="1">
                <a:solidFill>
                  <a:srgbClr val="000000"/>
                </a:solidFill>
                <a:effectLst/>
                <a:latin typeface="Times New Roman" panose="02020603050405020304" pitchFamily="18" charset="0"/>
                <a:ea typeface="Times New Roman" panose="02020603050405020304" pitchFamily="18" charset="0"/>
              </a:rPr>
              <a:t>Modeling</a:t>
            </a:r>
            <a:r>
              <a:rPr lang="en-IN" sz="1800" kern="100" dirty="0">
                <a:solidFill>
                  <a:srgbClr val="000000"/>
                </a:solidFill>
                <a:effectLst/>
                <a:latin typeface="Times New Roman" panose="02020603050405020304" pitchFamily="18" charset="0"/>
                <a:ea typeface="Times New Roman" panose="02020603050405020304" pitchFamily="18" charset="0"/>
              </a:rPr>
              <a:t> of Online Public Bus Reservation System in Egypt," </a:t>
            </a:r>
            <a:r>
              <a:rPr lang="en-IN" sz="1800" u="sng" kern="100" dirty="0">
                <a:solidFill>
                  <a:srgbClr val="000000"/>
                </a:solidFill>
                <a:effectLst/>
                <a:latin typeface="Times New Roman" panose="02020603050405020304" pitchFamily="18" charset="0"/>
                <a:ea typeface="Times New Roman" panose="02020603050405020304" pitchFamily="18" charset="0"/>
                <a:hlinkClick r:id="rId2"/>
              </a:rPr>
              <a:t>https://ieeexplore.ieee.org/document/9325604/metrics#metrics</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71120" lvl="0" indent="-342900" algn="just">
              <a:lnSpc>
                <a:spcPct val="110000"/>
              </a:lnSpc>
              <a:buFont typeface="Wingdings" panose="05000000000000000000" pitchFamily="2"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M. </a:t>
            </a:r>
            <a:r>
              <a:rPr lang="en-IN" sz="1800" kern="100" dirty="0" err="1">
                <a:solidFill>
                  <a:srgbClr val="000000"/>
                </a:solidFill>
                <a:effectLst/>
                <a:latin typeface="Times New Roman" panose="02020603050405020304" pitchFamily="18" charset="0"/>
                <a:ea typeface="Times New Roman" panose="02020603050405020304" pitchFamily="18" charset="0"/>
              </a:rPr>
              <a:t>Vlasakis</a:t>
            </a:r>
            <a:r>
              <a:rPr lang="en-IN" sz="1800" kern="100" dirty="0">
                <a:solidFill>
                  <a:srgbClr val="000000"/>
                </a:solidFill>
                <a:effectLst/>
                <a:latin typeface="Times New Roman" panose="02020603050405020304" pitchFamily="18" charset="0"/>
                <a:ea typeface="Times New Roman" panose="02020603050405020304" pitchFamily="18" charset="0"/>
              </a:rPr>
              <a:t>, I. </a:t>
            </a:r>
            <a:r>
              <a:rPr lang="en-IN" sz="1800" kern="100" dirty="0" err="1">
                <a:solidFill>
                  <a:srgbClr val="000000"/>
                </a:solidFill>
                <a:effectLst/>
                <a:latin typeface="Times New Roman" panose="02020603050405020304" pitchFamily="18" charset="0"/>
                <a:ea typeface="Times New Roman" panose="02020603050405020304" pitchFamily="18" charset="0"/>
              </a:rPr>
              <a:t>Keramidi</a:t>
            </a:r>
            <a:r>
              <a:rPr lang="en-IN" sz="1800" kern="100" dirty="0">
                <a:solidFill>
                  <a:srgbClr val="000000"/>
                </a:solidFill>
                <a:effectLst/>
                <a:latin typeface="Times New Roman" panose="02020603050405020304" pitchFamily="18" charset="0"/>
                <a:ea typeface="Times New Roman" panose="02020603050405020304" pitchFamily="18" charset="0"/>
              </a:rPr>
              <a:t>, I. </a:t>
            </a:r>
            <a:r>
              <a:rPr lang="en-IN" sz="1800" kern="100" dirty="0" err="1">
                <a:solidFill>
                  <a:srgbClr val="000000"/>
                </a:solidFill>
                <a:effectLst/>
                <a:latin typeface="Times New Roman" panose="02020603050405020304" pitchFamily="18" charset="0"/>
                <a:ea typeface="Times New Roman" panose="02020603050405020304" pitchFamily="18" charset="0"/>
              </a:rPr>
              <a:t>Moscholios</a:t>
            </a:r>
            <a:r>
              <a:rPr lang="en-IN" sz="1800" kern="100" dirty="0">
                <a:solidFill>
                  <a:srgbClr val="000000"/>
                </a:solidFill>
                <a:effectLst/>
                <a:latin typeface="Times New Roman" panose="02020603050405020304" pitchFamily="18" charset="0"/>
                <a:ea typeface="Times New Roman" panose="02020603050405020304" pitchFamily="18" charset="0"/>
              </a:rPr>
              <a:t>, P. </a:t>
            </a:r>
            <a:r>
              <a:rPr lang="en-IN" sz="1800" kern="100" dirty="0" err="1">
                <a:solidFill>
                  <a:srgbClr val="000000"/>
                </a:solidFill>
                <a:effectLst/>
                <a:latin typeface="Times New Roman" panose="02020603050405020304" pitchFamily="18" charset="0"/>
                <a:ea typeface="Times New Roman" panose="02020603050405020304" pitchFamily="18" charset="0"/>
              </a:rPr>
              <a:t>Sarigiannidis</a:t>
            </a:r>
            <a:r>
              <a:rPr lang="en-IN" sz="1800" kern="100" dirty="0">
                <a:solidFill>
                  <a:srgbClr val="000000"/>
                </a:solidFill>
                <a:effectLst/>
                <a:latin typeface="Times New Roman" panose="02020603050405020304" pitchFamily="18" charset="0"/>
                <a:ea typeface="Times New Roman" panose="02020603050405020304" pitchFamily="18" charset="0"/>
              </a:rPr>
              <a:t> and M. </a:t>
            </a:r>
            <a:r>
              <a:rPr lang="en-IN" sz="1800" kern="100" dirty="0" err="1">
                <a:solidFill>
                  <a:srgbClr val="000000"/>
                </a:solidFill>
                <a:effectLst/>
                <a:latin typeface="Times New Roman" panose="02020603050405020304" pitchFamily="18" charset="0"/>
                <a:ea typeface="Times New Roman" panose="02020603050405020304" pitchFamily="18" charset="0"/>
              </a:rPr>
              <a:t>Logothetis</a:t>
            </a:r>
            <a:r>
              <a:rPr lang="en-IN" sz="1800" kern="100" dirty="0">
                <a:solidFill>
                  <a:srgbClr val="000000"/>
                </a:solidFill>
                <a:effectLst/>
                <a:latin typeface="Times New Roman" panose="02020603050405020304" pitchFamily="18" charset="0"/>
                <a:ea typeface="Times New Roman" panose="02020603050405020304" pitchFamily="18" charset="0"/>
              </a:rPr>
              <a:t>, "Call Admission Control under a Probabilistic Bandwidth Reservation Policy and Handover Queueing in Mobile Hotspots," </a:t>
            </a:r>
            <a:r>
              <a:rPr lang="en-IN" sz="1800" u="sng" kern="100" dirty="0">
                <a:solidFill>
                  <a:srgbClr val="000000"/>
                </a:solidFill>
                <a:effectLst/>
                <a:latin typeface="Times New Roman" panose="02020603050405020304" pitchFamily="18" charset="0"/>
                <a:ea typeface="Times New Roman" panose="02020603050405020304" pitchFamily="18" charset="0"/>
                <a:hlinkClick r:id="rId3"/>
              </a:rPr>
              <a:t>https://ieeexplore.ieee.org/document/9907974</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71120" lvl="0" indent="-342900" algn="just">
              <a:lnSpc>
                <a:spcPct val="110000"/>
              </a:lnSpc>
              <a:buFont typeface="Wingdings" panose="05000000000000000000" pitchFamily="2"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P. Wu, F. Chu, A. Che and Q. Shi, "A bus lane reservation problem in urban bus transit network," </a:t>
            </a:r>
            <a:r>
              <a:rPr lang="en-IN" sz="1800" u="sng" kern="100" dirty="0">
                <a:solidFill>
                  <a:srgbClr val="000000"/>
                </a:solidFill>
                <a:effectLst/>
                <a:latin typeface="Times New Roman" panose="02020603050405020304" pitchFamily="18" charset="0"/>
                <a:ea typeface="Times New Roman" panose="02020603050405020304" pitchFamily="18" charset="0"/>
                <a:hlinkClick r:id="rId4"/>
              </a:rPr>
              <a:t>https://ieeexplore.ieee.org/document/6958149</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71120" lvl="0" indent="-342900" algn="just">
              <a:lnSpc>
                <a:spcPct val="110000"/>
              </a:lnSpc>
              <a:buFont typeface="Wingdings" panose="05000000000000000000" pitchFamily="2"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Y. H. Choi, S. Seo, S. Kang and B. Lee, "Justification of Effective Reactive Power Reserves With Respect to a Particular Bus Using Linear Sensitivity," </a:t>
            </a:r>
            <a:r>
              <a:rPr lang="en-IN" sz="1800" u="sng" kern="100" dirty="0">
                <a:solidFill>
                  <a:srgbClr val="000000"/>
                </a:solidFill>
                <a:effectLst/>
                <a:latin typeface="Times New Roman" panose="02020603050405020304" pitchFamily="18" charset="0"/>
                <a:ea typeface="Times New Roman" panose="02020603050405020304" pitchFamily="18" charset="0"/>
                <a:hlinkClick r:id="rId5"/>
              </a:rPr>
              <a:t>https://ieeexplore.ieee.org/document/5783533</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L="342900" marR="71120" lvl="0" indent="-342900" algn="just">
              <a:lnSpc>
                <a:spcPct val="110000"/>
              </a:lnSpc>
              <a:buFont typeface="Wingdings" panose="05000000000000000000" pitchFamily="2"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P. Wu, A. Che and F. Chu, "A bi-objective model for bus transit network and lane reservation integrated optimization," </a:t>
            </a:r>
            <a:r>
              <a:rPr lang="en-IN" sz="1800" u="sng" kern="100" dirty="0">
                <a:solidFill>
                  <a:srgbClr val="000000"/>
                </a:solidFill>
                <a:effectLst/>
                <a:latin typeface="Times New Roman" panose="02020603050405020304" pitchFamily="18" charset="0"/>
                <a:ea typeface="Times New Roman" panose="02020603050405020304" pitchFamily="18" charset="0"/>
                <a:hlinkClick r:id="rId6"/>
              </a:rPr>
              <a:t>https://ieeexplore.ieee.org/document/8948119</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71120" lvl="0" indent="-342900" algn="just">
              <a:lnSpc>
                <a:spcPct val="110000"/>
              </a:lnSpc>
              <a:spcAft>
                <a:spcPts val="530"/>
              </a:spcAft>
              <a:buFont typeface="Wingdings" panose="05000000000000000000" pitchFamily="2"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S. Zhang, X. Zhang and P. </a:t>
            </a:r>
            <a:r>
              <a:rPr lang="en-IN" sz="1800" kern="100">
                <a:solidFill>
                  <a:srgbClr val="000000"/>
                </a:solidFill>
                <a:effectLst/>
                <a:latin typeface="Times New Roman" panose="02020603050405020304" pitchFamily="18" charset="0"/>
                <a:ea typeface="Times New Roman" panose="02020603050405020304" pitchFamily="18" charset="0"/>
              </a:rPr>
              <a:t>Wu, "Optimal dynamic bus lane reservation via bi-level programming," </a:t>
            </a:r>
            <a:r>
              <a:rPr lang="en-IN" sz="1800" u="sng" kern="100">
                <a:solidFill>
                  <a:srgbClr val="000000"/>
                </a:solidFill>
                <a:effectLst/>
                <a:latin typeface="Times New Roman" panose="02020603050405020304" pitchFamily="18" charset="0"/>
                <a:ea typeface="Times New Roman" panose="02020603050405020304" pitchFamily="18" charset="0"/>
                <a:hlinkClick r:id="rId7"/>
              </a:rPr>
              <a:t>https://ieeexplore.ieee.org/document/10004089</a:t>
            </a:r>
            <a:endParaRPr lang="en-IN" sz="1800" kern="1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886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17CEA8-CDF1-385F-5871-719D927C0ECB}"/>
              </a:ext>
            </a:extLst>
          </p:cNvPr>
          <p:cNvSpPr txBox="1"/>
          <p:nvPr/>
        </p:nvSpPr>
        <p:spPr>
          <a:xfrm>
            <a:off x="3047114" y="2782992"/>
            <a:ext cx="6097772" cy="1015663"/>
          </a:xfrm>
          <a:prstGeom prst="rect">
            <a:avLst/>
          </a:prstGeom>
          <a:noFill/>
        </p:spPr>
        <p:txBody>
          <a:bodyPr wrap="square">
            <a:spAutoFit/>
          </a:bodyPr>
          <a:lstStyle/>
          <a:p>
            <a:r>
              <a:rPr lang="en-IN" sz="6000" b="1" dirty="0">
                <a:latin typeface="Times New Roman" panose="02020603050405020304" pitchFamily="18" charset="0"/>
                <a:cs typeface="Times New Roman" panose="02020603050405020304" pitchFamily="18" charset="0"/>
              </a:rPr>
              <a:t>THANK YOU</a:t>
            </a:r>
            <a:endParaRPr lang="en-IN" sz="6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02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B93A-10EB-C668-B462-326006D829AF}"/>
              </a:ext>
            </a:extLst>
          </p:cNvPr>
          <p:cNvSpPr>
            <a:spLocks noGrp="1"/>
          </p:cNvSpPr>
          <p:nvPr>
            <p:ph type="title"/>
          </p:nvPr>
        </p:nvSpPr>
        <p:spPr>
          <a:xfrm>
            <a:off x="685801" y="97971"/>
            <a:ext cx="10131425" cy="892629"/>
          </a:xfrm>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4A2B2754-E3E0-8551-D2CE-F451B2A5770A}"/>
              </a:ext>
            </a:extLst>
          </p:cNvPr>
          <p:cNvSpPr>
            <a:spLocks noGrp="1"/>
          </p:cNvSpPr>
          <p:nvPr>
            <p:ph idx="1"/>
          </p:nvPr>
        </p:nvSpPr>
        <p:spPr>
          <a:xfrm>
            <a:off x="685801" y="838201"/>
            <a:ext cx="10131425" cy="5921828"/>
          </a:xfrm>
        </p:spPr>
        <p:txBody>
          <a:bodyPr>
            <a:normAutofit lnSpcReduction="10000"/>
          </a:bodyPr>
          <a:lstStyle/>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Existing Work</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Proposed Work</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Technology Used</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Output</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Future Enhancements</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229735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A162-363B-EF05-6D1D-B413061A1A45}"/>
              </a:ext>
            </a:extLst>
          </p:cNvPr>
          <p:cNvSpPr>
            <a:spLocks noGrp="1"/>
          </p:cNvSpPr>
          <p:nvPr>
            <p:ph type="title"/>
          </p:nvPr>
        </p:nvSpPr>
        <p:spPr>
          <a:xfrm>
            <a:off x="685801" y="169762"/>
            <a:ext cx="10131425" cy="756213"/>
          </a:xfrm>
        </p:spPr>
        <p:txBody>
          <a:bodyPr>
            <a:normAutofit/>
          </a:bodyPr>
          <a:lstStyle/>
          <a:p>
            <a:r>
              <a:rPr lang="en-IN" sz="28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2704CED-2CEA-E852-7C3F-15C36195E5C0}"/>
              </a:ext>
            </a:extLst>
          </p:cNvPr>
          <p:cNvSpPr>
            <a:spLocks noGrp="1"/>
          </p:cNvSpPr>
          <p:nvPr>
            <p:ph idx="1"/>
          </p:nvPr>
        </p:nvSpPr>
        <p:spPr>
          <a:xfrm>
            <a:off x="685801" y="1250066"/>
            <a:ext cx="10286999" cy="4815067"/>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A Bus Reservation System is a digital platform designed to streamline the booking process for bus tickets. It provides users with an intuitive interface to search for available buses, select seats, and confirm bookings based on their preferred travel dates and destinations. This system not only enhances convenience by allowing bookings from anywhere at any time but also improves operational efficiency for bus operators by automating seat management and reservation handling. </a:t>
            </a:r>
          </a:p>
          <a:p>
            <a:pPr marL="0" indent="0" algn="just">
              <a:buNone/>
            </a:pPr>
            <a:r>
              <a:rPr lang="en-US" sz="2000" dirty="0">
                <a:latin typeface="Times New Roman" panose="02020603050405020304" pitchFamily="18" charset="0"/>
                <a:cs typeface="Times New Roman" panose="02020603050405020304" pitchFamily="18" charset="0"/>
              </a:rPr>
              <a:t>Administrators benefit from tools to manage bus routes, schedules, and user accounts securely. Integrated features like payment gateways ensure secure transactions, while notifications keep users informed about booking statuses. </a:t>
            </a:r>
          </a:p>
          <a:p>
            <a:pPr marL="0" indent="0" algn="just">
              <a:buNone/>
            </a:pPr>
            <a:r>
              <a:rPr lang="en-US" sz="2000" dirty="0">
                <a:latin typeface="Times New Roman" panose="02020603050405020304" pitchFamily="18" charset="0"/>
                <a:cs typeface="Times New Roman" panose="02020603050405020304" pitchFamily="18" charset="0"/>
              </a:rPr>
              <a:t>Overall, the Bus Reservation System aims to simplify travel planning, increase accessibility, and optimize resource utilization in the transportation industry.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48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04B1-C84C-1300-1EF0-281EE616BD80}"/>
              </a:ext>
            </a:extLst>
          </p:cNvPr>
          <p:cNvSpPr>
            <a:spLocks noGrp="1"/>
          </p:cNvSpPr>
          <p:nvPr>
            <p:ph type="title"/>
          </p:nvPr>
        </p:nvSpPr>
        <p:spPr>
          <a:xfrm>
            <a:off x="616931" y="654259"/>
            <a:ext cx="10131425" cy="567160"/>
          </a:xfrm>
        </p:spPr>
        <p:txBody>
          <a:bodyPr>
            <a:normAutofit fontScale="90000"/>
          </a:bodyPr>
          <a:lstStyle/>
          <a:p>
            <a:r>
              <a:rPr lang="en-IN" b="1" dirty="0">
                <a:latin typeface="Times New Roman" panose="02020603050405020304" pitchFamily="18" charset="0"/>
                <a:cs typeface="Times New Roman" panose="02020603050405020304" pitchFamily="18" charset="0"/>
              </a:rPr>
              <a:t>INTRODUTION</a:t>
            </a:r>
          </a:p>
        </p:txBody>
      </p:sp>
      <p:sp>
        <p:nvSpPr>
          <p:cNvPr id="3" name="Content Placeholder 2">
            <a:extLst>
              <a:ext uri="{FF2B5EF4-FFF2-40B4-BE49-F238E27FC236}">
                <a16:creationId xmlns:a16="http://schemas.microsoft.com/office/drawing/2014/main" id="{9A676DC0-3D22-7B6A-AB52-EAB7D0FCCB01}"/>
              </a:ext>
            </a:extLst>
          </p:cNvPr>
          <p:cNvSpPr>
            <a:spLocks noGrp="1"/>
          </p:cNvSpPr>
          <p:nvPr>
            <p:ph idx="1"/>
          </p:nvPr>
        </p:nvSpPr>
        <p:spPr>
          <a:xfrm>
            <a:off x="386658" y="1594021"/>
            <a:ext cx="10800456" cy="5418517"/>
          </a:xfrm>
        </p:spPr>
        <p:txBody>
          <a:bodyPr>
            <a:noAutofit/>
          </a:bodyPr>
          <a:lstStyle/>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Bus Reservation System revolutionizes the way travelers plan and secure their journeys by leveraging digital technology to streamline the booking process for bus tickets. This system serves as a centralized platform where users can effortlessly search for available buses, select preferred seats, and make reservations according to their travel preferences and schedules. With intuitive user interfaces accessible via web or mobile applications, passengers can conveniently browse through routes, check seat availability in real-time, and complete bookings with ease.</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From the perspective of bus operators and transportation companies, the Bus Reservation System plays a pivotal role in enhancing operational efficiency. It automates critical tasks such as seat management, scheduling, and passenger data management, thereby reducing manual errors and optimizing resource utilization. Administrators can efficiently oversee bus routes, monitor occupancy rates, and analyze booking trends to make informed decisions that improve service delivery and customer satisfaction. </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By integrating secure payment gateways and providing seamless communication channels for notifications and updates, the system ensures a smooth and secure booking experience for travelers while driving business growth and operational effectiveness for bus operators.</a:t>
            </a:r>
            <a:endParaRPr lang="en-IN" sz="2000" dirty="0"/>
          </a:p>
        </p:txBody>
      </p:sp>
    </p:spTree>
    <p:extLst>
      <p:ext uri="{BB962C8B-B14F-4D97-AF65-F5344CB8AC3E}">
        <p14:creationId xmlns:p14="http://schemas.microsoft.com/office/powerpoint/2010/main" val="87110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A56A-FACC-BE61-F665-C44AD39057C4}"/>
              </a:ext>
            </a:extLst>
          </p:cNvPr>
          <p:cNvSpPr>
            <a:spLocks noGrp="1"/>
          </p:cNvSpPr>
          <p:nvPr>
            <p:ph type="title"/>
          </p:nvPr>
        </p:nvSpPr>
        <p:spPr>
          <a:xfrm>
            <a:off x="477456" y="231495"/>
            <a:ext cx="10131425" cy="509285"/>
          </a:xfrm>
        </p:spPr>
        <p:txBody>
          <a:bodyPr>
            <a:normAutofit fontScale="90000"/>
          </a:bodyPr>
          <a:lstStyle/>
          <a:p>
            <a:r>
              <a:rPr lang="en-IN"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23D0C2F6-71F3-745D-2EAB-403BC5C5B564}"/>
              </a:ext>
            </a:extLst>
          </p:cNvPr>
          <p:cNvSpPr>
            <a:spLocks noGrp="1"/>
          </p:cNvSpPr>
          <p:nvPr>
            <p:ph idx="1"/>
          </p:nvPr>
        </p:nvSpPr>
        <p:spPr>
          <a:xfrm>
            <a:off x="11554" y="596096"/>
            <a:ext cx="11063227" cy="5665808"/>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    Java Development Kit (JDK)</a:t>
            </a:r>
          </a:p>
          <a:p>
            <a:pPr algn="just"/>
            <a:r>
              <a:rPr lang="en-US" sz="2000" dirty="0">
                <a:latin typeface="Times New Roman" panose="02020603050405020304" pitchFamily="18" charset="0"/>
                <a:cs typeface="Times New Roman" panose="02020603050405020304" pitchFamily="18" charset="0"/>
              </a:rPr>
              <a:t>The JDK is essential for compiling and running Java programs. It provides the necessary tools, libraries, and runtime environment to execute the Currency Converter application. It's crucial to have the right version of JDK installed to ensure compatibility with the application's code and dependencies.</a:t>
            </a:r>
          </a:p>
          <a:p>
            <a:pPr marL="0" indent="0" algn="just">
              <a:buNone/>
            </a:pPr>
            <a:r>
              <a:rPr lang="en-US" sz="2000" b="1" dirty="0">
                <a:latin typeface="Times New Roman" panose="02020603050405020304" pitchFamily="18" charset="0"/>
                <a:cs typeface="Times New Roman" panose="02020603050405020304" pitchFamily="18" charset="0"/>
              </a:rPr>
              <a:t>    Java Swing Framework</a:t>
            </a:r>
          </a:p>
          <a:p>
            <a:pPr algn="just"/>
            <a:r>
              <a:rPr lang="en-US" sz="2000" dirty="0">
                <a:latin typeface="Times New Roman" panose="02020603050405020304" pitchFamily="18" charset="0"/>
                <a:cs typeface="Times New Roman" panose="02020603050405020304" pitchFamily="18" charset="0"/>
              </a:rPr>
              <a:t>Java Swing is a powerful GUI toolkit used to develop user-friendly interfaces. It provides a wide range of components like buttons, text fields, and drop-down lists, which are essential for creating the Currency Converter's graphical user interface. </a:t>
            </a:r>
          </a:p>
          <a:p>
            <a:pPr marL="0" indent="0" algn="jus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ntegrated Development Environment (IDE):</a:t>
            </a: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An IDE facilitates coding, debugging, and managing Java projects. It offers features like code completion,   debugging  tools, and project management capabilities.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Internet Connectivity</a:t>
            </a:r>
          </a:p>
          <a:p>
            <a:pPr algn="just"/>
            <a:r>
              <a:rPr lang="en-US" sz="2000" dirty="0">
                <a:latin typeface="Times New Roman" panose="02020603050405020304" pitchFamily="18" charset="0"/>
                <a:cs typeface="Times New Roman" panose="02020603050405020304" pitchFamily="18" charset="0"/>
              </a:rPr>
              <a:t>The Bus Reservation System relies on real-time </a:t>
            </a:r>
            <a:r>
              <a:rPr lang="en-US" sz="2000">
                <a:latin typeface="Times New Roman" panose="02020603050405020304" pitchFamily="18" charset="0"/>
                <a:cs typeface="Times New Roman" panose="02020603050405020304" pitchFamily="18" charset="0"/>
              </a:rPr>
              <a:t>booking tickets. </a:t>
            </a:r>
            <a:r>
              <a:rPr lang="en-US" sz="2000" dirty="0">
                <a:latin typeface="Times New Roman" panose="02020603050405020304" pitchFamily="18" charset="0"/>
                <a:cs typeface="Times New Roman" panose="02020603050405020304" pitchFamily="18" charset="0"/>
              </a:rPr>
              <a:t>This requires a stable internet connection to access the online API that provides the latest exchange data. Without internet connectivity, the application won't be able to function effectively, and users won't be able to perform conversions.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160564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6E5C-E6D5-4F62-249C-A594F19162F2}"/>
              </a:ext>
            </a:extLst>
          </p:cNvPr>
          <p:cNvSpPr>
            <a:spLocks noGrp="1"/>
          </p:cNvSpPr>
          <p:nvPr>
            <p:ph type="title"/>
          </p:nvPr>
        </p:nvSpPr>
        <p:spPr>
          <a:xfrm>
            <a:off x="685800" y="144683"/>
            <a:ext cx="10131425" cy="1456267"/>
          </a:xfrm>
        </p:spPr>
        <p:txBody>
          <a:bodyPr/>
          <a:lstStyle/>
          <a:p>
            <a:r>
              <a:rPr lang="en-IN" b="1" dirty="0">
                <a:latin typeface="Times New Roman" panose="02020603050405020304" pitchFamily="18" charset="0"/>
                <a:cs typeface="Times New Roman" panose="02020603050405020304" pitchFamily="18" charset="0"/>
              </a:rPr>
              <a:t>Existing work</a:t>
            </a:r>
          </a:p>
        </p:txBody>
      </p:sp>
      <p:sp>
        <p:nvSpPr>
          <p:cNvPr id="3" name="Content Placeholder 2">
            <a:extLst>
              <a:ext uri="{FF2B5EF4-FFF2-40B4-BE49-F238E27FC236}">
                <a16:creationId xmlns:a16="http://schemas.microsoft.com/office/drawing/2014/main" id="{1A223BFF-7E53-0F1E-BE1C-CFBB66F7CA67}"/>
              </a:ext>
            </a:extLst>
          </p:cNvPr>
          <p:cNvSpPr>
            <a:spLocks noGrp="1"/>
          </p:cNvSpPr>
          <p:nvPr>
            <p:ph idx="1"/>
          </p:nvPr>
        </p:nvSpPr>
        <p:spPr>
          <a:xfrm>
            <a:off x="542925" y="1082057"/>
            <a:ext cx="10131425" cy="5405217"/>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existing work on bus reservation systems spans various implementations and technologies aimed at improving booking efficiency and passenger convenience. Traditional systems relied on manual booking processes at physical counters, which have gradually evolved into sophisticated digital platforms</a:t>
            </a:r>
          </a:p>
          <a:p>
            <a:pPr algn="just"/>
            <a:r>
              <a:rPr lang="en-US" dirty="0">
                <a:latin typeface="Times New Roman" panose="02020603050405020304" pitchFamily="18" charset="0"/>
                <a:cs typeface="Times New Roman" panose="02020603050405020304" pitchFamily="18" charset="0"/>
              </a:rPr>
              <a:t>Modern bus reservation systems utilize web and mobile applications to allow passengers to browse schedules, select seats, and make payments online, thereby reducing queue times and enhancing accessibility.</a:t>
            </a:r>
          </a:p>
          <a:p>
            <a:pPr algn="just"/>
            <a:r>
              <a:rPr lang="en-US" dirty="0">
                <a:latin typeface="Times New Roman" panose="02020603050405020304" pitchFamily="18" charset="0"/>
                <a:cs typeface="Times New Roman" panose="02020603050405020304" pitchFamily="18" charset="0"/>
              </a:rPr>
              <a:t>Technological advancements have also facilitated real-time updates on bus availability, routes, and seat occupancy, enabling travelers to make informed decisions. Integration with GPS and mapping technologies enables tracking of buses in real-time, providing accurate arrival and departure information to passengers.</a:t>
            </a:r>
          </a:p>
          <a:p>
            <a:pPr algn="just"/>
            <a:r>
              <a:rPr lang="en-US" dirty="0">
                <a:latin typeface="Times New Roman" panose="02020603050405020304" pitchFamily="18" charset="0"/>
                <a:cs typeface="Times New Roman" panose="02020603050405020304" pitchFamily="18" charset="0"/>
              </a:rPr>
              <a:t> Additionally, these systems often incorporate features such as secure payment gateways, customer support interfaces, and loyalty programs to enhance user experience and encourage repeat bookings.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40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8145-F239-5954-566F-97B3BE627B40}"/>
              </a:ext>
            </a:extLst>
          </p:cNvPr>
          <p:cNvSpPr>
            <a:spLocks noGrp="1"/>
          </p:cNvSpPr>
          <p:nvPr>
            <p:ph type="title"/>
          </p:nvPr>
        </p:nvSpPr>
        <p:spPr>
          <a:xfrm>
            <a:off x="477457" y="204486"/>
            <a:ext cx="10131425" cy="756213"/>
          </a:xfrm>
        </p:spPr>
        <p:txBody>
          <a:bodyPr>
            <a:normAutofit/>
          </a:bodyPr>
          <a:lstStyle/>
          <a:p>
            <a:r>
              <a:rPr lang="en-IN" b="1"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E1EAA461-C648-6236-C9F3-DCC5FF685324}"/>
              </a:ext>
            </a:extLst>
          </p:cNvPr>
          <p:cNvSpPr>
            <a:spLocks noGrp="1"/>
          </p:cNvSpPr>
          <p:nvPr>
            <p:ph idx="1"/>
          </p:nvPr>
        </p:nvSpPr>
        <p:spPr>
          <a:xfrm>
            <a:off x="314326" y="1053297"/>
            <a:ext cx="10629899" cy="5600217"/>
          </a:xfrm>
        </p:spPr>
        <p:txBody>
          <a:bodyPr>
            <a:normAutofit/>
          </a:bodyPr>
          <a:lstStyle/>
          <a:p>
            <a:pPr algn="just"/>
            <a:r>
              <a:rPr lang="en-US" sz="2000" dirty="0">
                <a:latin typeface="Times New Roman" panose="02020603050405020304" pitchFamily="18" charset="0"/>
                <a:cs typeface="Times New Roman" panose="02020603050405020304" pitchFamily="18" charset="0"/>
              </a:rPr>
              <a:t>Enhanced User Experience: Introducing a more intuitive and responsive user interface that simplifies the booking process, enhances usability across different devices, and provides personalized recommendations based on user preferences and travel history.</a:t>
            </a:r>
          </a:p>
          <a:p>
            <a:pPr algn="just"/>
            <a:r>
              <a:rPr lang="en-US" sz="2000" dirty="0">
                <a:latin typeface="Times New Roman" panose="02020603050405020304" pitchFamily="18" charset="0"/>
                <a:cs typeface="Times New Roman" panose="02020603050405020304" pitchFamily="18" charset="0"/>
              </a:rPr>
              <a:t>Proper Billing and Payment Integration: Implementing a robust billing system that ensures accurate invoicing and transparent pricing for passengers. This includes automated billing processes that generate detailed invoices and receipts. </a:t>
            </a:r>
          </a:p>
          <a:p>
            <a:pPr algn="just"/>
            <a:r>
              <a:rPr lang="en-US" sz="2000" dirty="0">
                <a:latin typeface="Times New Roman" panose="02020603050405020304" pitchFamily="18" charset="0"/>
                <a:cs typeface="Times New Roman" panose="02020603050405020304" pitchFamily="18" charset="0"/>
              </a:rPr>
              <a:t>Ensuring billing transparency builds trust with passengers and facilitates seamless financial transactions, contributing to overall customer satisfaction and operational efficiency within the bus reservation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18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6E08-9B10-B3D3-CCC3-430EFF53395C}"/>
              </a:ext>
            </a:extLst>
          </p:cNvPr>
          <p:cNvSpPr>
            <a:spLocks noGrp="1"/>
          </p:cNvSpPr>
          <p:nvPr>
            <p:ph type="title"/>
          </p:nvPr>
        </p:nvSpPr>
        <p:spPr>
          <a:xfrm>
            <a:off x="431157" y="-119605"/>
            <a:ext cx="10131425" cy="1456267"/>
          </a:xfrm>
        </p:spPr>
        <p:txBody>
          <a:bodyPr/>
          <a:lstStyle/>
          <a:p>
            <a:r>
              <a:rPr lang="en-IN" b="1" dirty="0">
                <a:latin typeface="Times New Roman" panose="02020603050405020304" pitchFamily="18" charset="0"/>
                <a:cs typeface="Times New Roman" panose="02020603050405020304" pitchFamily="18" charset="0"/>
              </a:rPr>
              <a:t>Use case diagram</a:t>
            </a:r>
          </a:p>
        </p:txBody>
      </p:sp>
      <p:pic>
        <p:nvPicPr>
          <p:cNvPr id="1026" name="Picture 2" descr="vidyakumbhar2011 - bus reservation system.">
            <a:extLst>
              <a:ext uri="{FF2B5EF4-FFF2-40B4-BE49-F238E27FC236}">
                <a16:creationId xmlns:a16="http://schemas.microsoft.com/office/drawing/2014/main" id="{DE29DC38-397C-BD42-6D8E-AC1F78D4DD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2425" y="1918494"/>
            <a:ext cx="5334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59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1E7-A0D1-5006-AE57-04ABD9D2491C}"/>
              </a:ext>
            </a:extLst>
          </p:cNvPr>
          <p:cNvSpPr>
            <a:spLocks noGrp="1"/>
          </p:cNvSpPr>
          <p:nvPr>
            <p:ph type="title"/>
          </p:nvPr>
        </p:nvSpPr>
        <p:spPr>
          <a:xfrm>
            <a:off x="685801" y="-131180"/>
            <a:ext cx="10131425" cy="1091879"/>
          </a:xfrm>
        </p:spPr>
        <p:txBody>
          <a:bodyPr/>
          <a:lstStyle/>
          <a:p>
            <a:r>
              <a:rPr lang="en-IN" b="1"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A6E50BE8-C36C-53E1-196B-4E3733F920B8}"/>
              </a:ext>
            </a:extLst>
          </p:cNvPr>
          <p:cNvSpPr>
            <a:spLocks noGrp="1"/>
          </p:cNvSpPr>
          <p:nvPr>
            <p:ph idx="1"/>
          </p:nvPr>
        </p:nvSpPr>
        <p:spPr>
          <a:xfrm>
            <a:off x="262360" y="531341"/>
            <a:ext cx="10810454" cy="6709481"/>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  </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 Library </a:t>
            </a:r>
          </a:p>
          <a:p>
            <a:pPr algn="just">
              <a:lnSpc>
                <a:spcPct val="12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Jcalender</a:t>
            </a:r>
            <a:r>
              <a:rPr lang="en-US" sz="2000" dirty="0">
                <a:latin typeface="Times New Roman" panose="02020603050405020304" pitchFamily="18" charset="0"/>
                <a:cs typeface="Times New Roman" panose="02020603050405020304" pitchFamily="18" charset="0"/>
              </a:rPr>
              <a:t> for the selection of date. </a:t>
            </a:r>
          </a:p>
          <a:p>
            <a:pPr marL="0" indent="0" algn="just">
              <a:lnSpc>
                <a:spcPct val="120000"/>
              </a:lnSpc>
              <a:buNone/>
            </a:pPr>
            <a:r>
              <a:rPr lang="en-IN" sz="2000" b="1" dirty="0">
                <a:latin typeface="Times New Roman" panose="02020603050405020304" pitchFamily="18" charset="0"/>
                <a:cs typeface="Times New Roman" panose="02020603050405020304" pitchFamily="18" charset="0"/>
              </a:rPr>
              <a:t>Java Swing Framework</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Swing is a powerful and versatile graphical user interface (GUI) toolkit that provides a comprehensive set of components for building robust and visually appealing desktop applications.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Swing offers a wide array of widgets, including buttons, text fields, labels, scroll panes, and tables, allowing for the creation of interactive and user-friendly interfaces.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Its platform-independent nature ensures that applications built with Swing can run seamlessly across different operating systems without requiring code modifications.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Swing's flexibility and extensibility enable developers to customize and extend its functionality to meet specific application requirements.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    </a:t>
            </a:r>
            <a:endParaRPr lang="en-IN" sz="2000" dirty="0"/>
          </a:p>
        </p:txBody>
      </p:sp>
    </p:spTree>
    <p:extLst>
      <p:ext uri="{BB962C8B-B14F-4D97-AF65-F5344CB8AC3E}">
        <p14:creationId xmlns:p14="http://schemas.microsoft.com/office/powerpoint/2010/main" val="11327435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456</TotalTime>
  <Words>1540</Words>
  <Application>Microsoft Office PowerPoint</Application>
  <PresentationFormat>Widescreen</PresentationFormat>
  <Paragraphs>96</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 Condensed</vt:lpstr>
      <vt:lpstr>Calibri</vt:lpstr>
      <vt:lpstr>Century Schoolbook</vt:lpstr>
      <vt:lpstr>Times New Roman</vt:lpstr>
      <vt:lpstr>Wingdings</vt:lpstr>
      <vt:lpstr>Wingdings 2</vt:lpstr>
      <vt:lpstr>View</vt:lpstr>
      <vt:lpstr>PowerPoint Presentation</vt:lpstr>
      <vt:lpstr>CONTENTS</vt:lpstr>
      <vt:lpstr>ABSTRACT</vt:lpstr>
      <vt:lpstr>INTRODUTION</vt:lpstr>
      <vt:lpstr>Software requirements</vt:lpstr>
      <vt:lpstr>Existing work</vt:lpstr>
      <vt:lpstr>Proposed work</vt:lpstr>
      <vt:lpstr>Use case diagram</vt:lpstr>
      <vt:lpstr>Technology used</vt:lpstr>
      <vt:lpstr>Output</vt:lpstr>
      <vt:lpstr>PowerPoint Presentation</vt:lpstr>
      <vt:lpstr>PowerPoint Presentation</vt:lpstr>
      <vt:lpstr>Conclusion</vt:lpstr>
      <vt:lpstr>Future Enhancements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Usha Pasham</dc:creator>
  <cp:lastModifiedBy>K.L.V Jayaram</cp:lastModifiedBy>
  <cp:revision>21</cp:revision>
  <dcterms:created xsi:type="dcterms:W3CDTF">2024-06-26T19:33:15Z</dcterms:created>
  <dcterms:modified xsi:type="dcterms:W3CDTF">2024-06-29T04:13:44Z</dcterms:modified>
</cp:coreProperties>
</file>