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6459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D6F5CC"/>
    <a:srgbClr val="510DFB"/>
    <a:srgbClr val="C44444"/>
    <a:srgbClr val="709893"/>
    <a:srgbClr val="A9BB4D"/>
    <a:srgbClr val="26E23C"/>
    <a:srgbClr val="000000"/>
    <a:srgbClr val="CB3DC8"/>
    <a:srgbClr val="FBDC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976" y="-5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1" y="5387365"/>
            <a:ext cx="13990320" cy="11460480"/>
          </a:xfrm>
        </p:spPr>
        <p:txBody>
          <a:bodyPr anchor="b"/>
          <a:lstStyle>
            <a:lvl1pPr algn="ctr">
              <a:defRPr sz="108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289780"/>
            <a:ext cx="12344400" cy="7947659"/>
          </a:xfrm>
        </p:spPr>
        <p:txBody>
          <a:bodyPr/>
          <a:lstStyle>
            <a:lvl1pPr marL="0" indent="0" algn="ctr">
              <a:buNone/>
              <a:defRPr sz="4325"/>
            </a:lvl1pPr>
            <a:lvl2pPr marL="823595" indent="0" algn="ctr">
              <a:buNone/>
              <a:defRPr sz="3600"/>
            </a:lvl2pPr>
            <a:lvl3pPr marL="1646555" indent="0" algn="ctr">
              <a:buNone/>
              <a:defRPr sz="3240"/>
            </a:lvl3pPr>
            <a:lvl4pPr marL="2470150" indent="0" algn="ctr">
              <a:buNone/>
              <a:defRPr sz="2880"/>
            </a:lvl4pPr>
            <a:lvl5pPr marL="3293110" indent="0" algn="ctr">
              <a:buNone/>
              <a:defRPr sz="2880"/>
            </a:lvl5pPr>
            <a:lvl6pPr marL="4116705" indent="0" algn="ctr">
              <a:buNone/>
              <a:defRPr sz="2880"/>
            </a:lvl6pPr>
            <a:lvl7pPr marL="4939665" indent="0" algn="ctr">
              <a:buNone/>
              <a:defRPr sz="2880"/>
            </a:lvl7pPr>
            <a:lvl8pPr marL="5763260" indent="0" algn="ctr">
              <a:buNone/>
              <a:defRPr sz="2880"/>
            </a:lvl8pPr>
            <a:lvl9pPr marL="6586220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1752621"/>
            <a:ext cx="3549015" cy="278968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6" y="1752621"/>
            <a:ext cx="10441305" cy="278968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8206752"/>
            <a:ext cx="14196060" cy="13693136"/>
          </a:xfrm>
        </p:spPr>
        <p:txBody>
          <a:bodyPr anchor="b"/>
          <a:lstStyle>
            <a:lvl1pPr>
              <a:defRPr sz="108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22029429"/>
            <a:ext cx="14196060" cy="7200899"/>
          </a:xfrm>
        </p:spPr>
        <p:txBody>
          <a:bodyPr/>
          <a:lstStyle>
            <a:lvl1pPr marL="0" indent="0">
              <a:buNone/>
              <a:defRPr sz="4325">
                <a:solidFill>
                  <a:schemeClr val="tx1"/>
                </a:solidFill>
              </a:defRPr>
            </a:lvl1pPr>
            <a:lvl2pPr marL="823595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6555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7015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311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6705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9665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326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62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8763025"/>
            <a:ext cx="6995160" cy="20886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8763025"/>
            <a:ext cx="6995160" cy="20886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752608"/>
            <a:ext cx="14196060" cy="63627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8069588"/>
            <a:ext cx="6963012" cy="3954780"/>
          </a:xfrm>
        </p:spPr>
        <p:txBody>
          <a:bodyPr anchor="b"/>
          <a:lstStyle>
            <a:lvl1pPr marL="0" indent="0">
              <a:buNone/>
              <a:defRPr sz="4325" b="1"/>
            </a:lvl1pPr>
            <a:lvl2pPr marL="823595" indent="0">
              <a:buNone/>
              <a:defRPr sz="3600" b="1"/>
            </a:lvl2pPr>
            <a:lvl3pPr marL="1646555" indent="0">
              <a:buNone/>
              <a:defRPr sz="3240" b="1"/>
            </a:lvl3pPr>
            <a:lvl4pPr marL="2470150" indent="0">
              <a:buNone/>
              <a:defRPr sz="2880" b="1"/>
            </a:lvl4pPr>
            <a:lvl5pPr marL="3293110" indent="0">
              <a:buNone/>
              <a:defRPr sz="2880" b="1"/>
            </a:lvl5pPr>
            <a:lvl6pPr marL="4116705" indent="0">
              <a:buNone/>
              <a:defRPr sz="2880" b="1"/>
            </a:lvl6pPr>
            <a:lvl7pPr marL="4939665" indent="0">
              <a:buNone/>
              <a:defRPr sz="2880" b="1"/>
            </a:lvl7pPr>
            <a:lvl8pPr marL="5763260" indent="0">
              <a:buNone/>
              <a:defRPr sz="2880" b="1"/>
            </a:lvl8pPr>
            <a:lvl9pPr marL="658622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12024360"/>
            <a:ext cx="6963012" cy="176860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8069588"/>
            <a:ext cx="6997304" cy="3954780"/>
          </a:xfrm>
        </p:spPr>
        <p:txBody>
          <a:bodyPr anchor="b"/>
          <a:lstStyle>
            <a:lvl1pPr marL="0" indent="0">
              <a:buNone/>
              <a:defRPr sz="4325" b="1"/>
            </a:lvl1pPr>
            <a:lvl2pPr marL="823595" indent="0">
              <a:buNone/>
              <a:defRPr sz="3600" b="1"/>
            </a:lvl2pPr>
            <a:lvl3pPr marL="1646555" indent="0">
              <a:buNone/>
              <a:defRPr sz="3240" b="1"/>
            </a:lvl3pPr>
            <a:lvl4pPr marL="2470150" indent="0">
              <a:buNone/>
              <a:defRPr sz="2880" b="1"/>
            </a:lvl4pPr>
            <a:lvl5pPr marL="3293110" indent="0">
              <a:buNone/>
              <a:defRPr sz="2880" b="1"/>
            </a:lvl5pPr>
            <a:lvl6pPr marL="4116705" indent="0">
              <a:buNone/>
              <a:defRPr sz="2880" b="1"/>
            </a:lvl6pPr>
            <a:lvl7pPr marL="4939665" indent="0">
              <a:buNone/>
              <a:defRPr sz="2880" b="1"/>
            </a:lvl7pPr>
            <a:lvl8pPr marL="5763260" indent="0">
              <a:buNone/>
              <a:defRPr sz="2880" b="1"/>
            </a:lvl8pPr>
            <a:lvl9pPr marL="658622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12024360"/>
            <a:ext cx="6997304" cy="176860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2194584"/>
            <a:ext cx="5308520" cy="7680961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4739649"/>
            <a:ext cx="8332470" cy="23393398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5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9875517"/>
            <a:ext cx="5308520" cy="18295624"/>
          </a:xfrm>
        </p:spPr>
        <p:txBody>
          <a:bodyPr/>
          <a:lstStyle>
            <a:lvl1pPr marL="0" indent="0">
              <a:buNone/>
              <a:defRPr sz="2880"/>
            </a:lvl1pPr>
            <a:lvl2pPr marL="823595" indent="0">
              <a:buNone/>
              <a:defRPr sz="2520"/>
            </a:lvl2pPr>
            <a:lvl3pPr marL="1646555" indent="0">
              <a:buNone/>
              <a:defRPr sz="2160"/>
            </a:lvl3pPr>
            <a:lvl4pPr marL="2470150" indent="0">
              <a:buNone/>
              <a:defRPr sz="1800"/>
            </a:lvl4pPr>
            <a:lvl5pPr marL="3293110" indent="0">
              <a:buNone/>
              <a:defRPr sz="1800"/>
            </a:lvl5pPr>
            <a:lvl6pPr marL="4116705" indent="0">
              <a:buNone/>
              <a:defRPr sz="1800"/>
            </a:lvl6pPr>
            <a:lvl7pPr marL="4939665" indent="0">
              <a:buNone/>
              <a:defRPr sz="1800"/>
            </a:lvl7pPr>
            <a:lvl8pPr marL="5763260" indent="0">
              <a:buNone/>
              <a:defRPr sz="1800"/>
            </a:lvl8pPr>
            <a:lvl9pPr marL="658622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2194584"/>
            <a:ext cx="5308520" cy="7680961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4739649"/>
            <a:ext cx="8332470" cy="23393398"/>
          </a:xfrm>
        </p:spPr>
        <p:txBody>
          <a:bodyPr anchor="t"/>
          <a:lstStyle>
            <a:lvl1pPr marL="0" indent="0">
              <a:buNone/>
              <a:defRPr sz="5760"/>
            </a:lvl1pPr>
            <a:lvl2pPr marL="823595" indent="0">
              <a:buNone/>
              <a:defRPr sz="5040"/>
            </a:lvl2pPr>
            <a:lvl3pPr marL="1646555" indent="0">
              <a:buNone/>
              <a:defRPr sz="4325"/>
            </a:lvl3pPr>
            <a:lvl4pPr marL="2470150" indent="0">
              <a:buNone/>
              <a:defRPr sz="3600"/>
            </a:lvl4pPr>
            <a:lvl5pPr marL="3293110" indent="0">
              <a:buNone/>
              <a:defRPr sz="3600"/>
            </a:lvl5pPr>
            <a:lvl6pPr marL="4116705" indent="0">
              <a:buNone/>
              <a:defRPr sz="3600"/>
            </a:lvl6pPr>
            <a:lvl7pPr marL="4939665" indent="0">
              <a:buNone/>
              <a:defRPr sz="3600"/>
            </a:lvl7pPr>
            <a:lvl8pPr marL="5763260" indent="0">
              <a:buNone/>
              <a:defRPr sz="3600"/>
            </a:lvl8pPr>
            <a:lvl9pPr marL="6586220" indent="0">
              <a:buNone/>
              <a:defRPr sz="3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9875517"/>
            <a:ext cx="5308520" cy="18295624"/>
          </a:xfrm>
        </p:spPr>
        <p:txBody>
          <a:bodyPr/>
          <a:lstStyle>
            <a:lvl1pPr marL="0" indent="0">
              <a:buNone/>
              <a:defRPr sz="2880"/>
            </a:lvl1pPr>
            <a:lvl2pPr marL="823595" indent="0">
              <a:buNone/>
              <a:defRPr sz="2520"/>
            </a:lvl2pPr>
            <a:lvl3pPr marL="1646555" indent="0">
              <a:buNone/>
              <a:defRPr sz="2160"/>
            </a:lvl3pPr>
            <a:lvl4pPr marL="2470150" indent="0">
              <a:buNone/>
              <a:defRPr sz="1800"/>
            </a:lvl4pPr>
            <a:lvl5pPr marL="3293110" indent="0">
              <a:buNone/>
              <a:defRPr sz="1800"/>
            </a:lvl5pPr>
            <a:lvl6pPr marL="4116705" indent="0">
              <a:buNone/>
              <a:defRPr sz="1800"/>
            </a:lvl6pPr>
            <a:lvl7pPr marL="4939665" indent="0">
              <a:buNone/>
              <a:defRPr sz="1800"/>
            </a:lvl7pPr>
            <a:lvl8pPr marL="5763260" indent="0">
              <a:buNone/>
              <a:defRPr sz="1800"/>
            </a:lvl8pPr>
            <a:lvl9pPr marL="658622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1752608"/>
            <a:ext cx="14196060" cy="6362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8763025"/>
            <a:ext cx="14196060" cy="20886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30510502"/>
            <a:ext cx="3703320" cy="175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DA87-17A3-43A0-B86E-2FCFB6EFBC3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30510502"/>
            <a:ext cx="5554980" cy="175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30510502"/>
            <a:ext cx="3703320" cy="175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646555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6555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5075" indent="-411480" algn="l" defTabSz="1646555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5" kern="1200">
          <a:solidFill>
            <a:schemeClr val="tx1"/>
          </a:solidFill>
          <a:latin typeface="+mn-lt"/>
          <a:ea typeface="+mn-ea"/>
          <a:cs typeface="+mn-cs"/>
        </a:defRPr>
      </a:lvl2pPr>
      <a:lvl3pPr marL="2058035" indent="-411480" algn="l" defTabSz="1646555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1630" indent="-411480" algn="l" defTabSz="1646555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4590" indent="-411480" algn="l" defTabSz="1646555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8185" indent="-411480" algn="l" defTabSz="1646555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51145" indent="-411480" algn="l" defTabSz="1646555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4740" indent="-411480" algn="l" defTabSz="1646555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7700" indent="-411480" algn="l" defTabSz="1646555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6555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3595" algn="l" defTabSz="1646555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6555" algn="l" defTabSz="1646555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70150" algn="l" defTabSz="1646555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3110" algn="l" defTabSz="1646555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6705" algn="l" defTabSz="1646555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9665" algn="l" defTabSz="1646555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3260" algn="l" defTabSz="1646555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6220" algn="l" defTabSz="1646555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image" Target="../media/image4.png"/><Relationship Id="rId1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-7834" y="12150925"/>
            <a:ext cx="8385865" cy="2627910"/>
          </a:xfrm>
          <a:prstGeom prst="rect">
            <a:avLst/>
          </a:prstGeom>
          <a:solidFill>
            <a:srgbClr val="FBDCB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endParaRPr lang="en-IN" sz="1800" dirty="0"/>
          </a:p>
        </p:txBody>
      </p:sp>
      <p:sp>
        <p:nvSpPr>
          <p:cNvPr id="31" name="Rectangle 30"/>
          <p:cNvSpPr/>
          <p:nvPr/>
        </p:nvSpPr>
        <p:spPr>
          <a:xfrm>
            <a:off x="3810" y="9267825"/>
            <a:ext cx="8374380" cy="2961640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4" name="Rectangle 3"/>
          <p:cNvSpPr/>
          <p:nvPr/>
        </p:nvSpPr>
        <p:spPr>
          <a:xfrm>
            <a:off x="-7643" y="3465062"/>
            <a:ext cx="8398162" cy="2919040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endParaRPr lang="en-IN" sz="1800" dirty="0"/>
          </a:p>
        </p:txBody>
      </p:sp>
      <p:sp>
        <p:nvSpPr>
          <p:cNvPr id="19" name="Rectangle 18"/>
          <p:cNvSpPr/>
          <p:nvPr/>
        </p:nvSpPr>
        <p:spPr>
          <a:xfrm>
            <a:off x="224625" y="3611718"/>
            <a:ext cx="3261014" cy="5539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91765"/>
            <a:ext cx="8397875" cy="83058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22" name="Rectangle 21"/>
          <p:cNvSpPr/>
          <p:nvPr/>
        </p:nvSpPr>
        <p:spPr>
          <a:xfrm>
            <a:off x="208209" y="9312544"/>
            <a:ext cx="1879890" cy="55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7955" y="12312050"/>
            <a:ext cx="5749925" cy="5765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186" y="2735145"/>
            <a:ext cx="7554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precision of Random Forest vs Support Vector Machines for Forecasting Job Rescission in the Industry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6459200" cy="2691765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0" name="Rectangle 29"/>
          <p:cNvSpPr/>
          <p:nvPr/>
        </p:nvSpPr>
        <p:spPr>
          <a:xfrm>
            <a:off x="0" y="6348446"/>
            <a:ext cx="8390523" cy="2919040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800" dirty="0"/>
          </a:p>
        </p:txBody>
      </p:sp>
      <p:sp>
        <p:nvSpPr>
          <p:cNvPr id="33" name="Rectangle 32"/>
          <p:cNvSpPr/>
          <p:nvPr/>
        </p:nvSpPr>
        <p:spPr>
          <a:xfrm>
            <a:off x="-24130" y="14778990"/>
            <a:ext cx="8401685" cy="3028315"/>
          </a:xfrm>
          <a:prstGeom prst="rect">
            <a:avLst/>
          </a:prstGeom>
          <a:solidFill>
            <a:srgbClr val="D6F5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endParaRPr lang="en-IN" sz="1800" dirty="0"/>
          </a:p>
        </p:txBody>
      </p:sp>
      <p:sp>
        <p:nvSpPr>
          <p:cNvPr id="34" name="Rectangle 33"/>
          <p:cNvSpPr/>
          <p:nvPr/>
        </p:nvSpPr>
        <p:spPr>
          <a:xfrm>
            <a:off x="-635" y="18711545"/>
            <a:ext cx="8362950" cy="2919095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35" name="Rectangle 34"/>
          <p:cNvSpPr/>
          <p:nvPr/>
        </p:nvSpPr>
        <p:spPr>
          <a:xfrm>
            <a:off x="-24765" y="17793970"/>
            <a:ext cx="8401685" cy="917575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0" name="TextBox 39"/>
          <p:cNvSpPr txBox="1"/>
          <p:nvPr/>
        </p:nvSpPr>
        <p:spPr>
          <a:xfrm>
            <a:off x="107664" y="17903786"/>
            <a:ext cx="8145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Enhancing Job Rescission Forecasting: </a:t>
            </a:r>
            <a:r>
              <a:rPr lang="en-IN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vs Support Vector Machines Performance Evaluation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-22860" y="21614765"/>
            <a:ext cx="8369300" cy="2919095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42" name="Rectangle 41"/>
          <p:cNvSpPr/>
          <p:nvPr/>
        </p:nvSpPr>
        <p:spPr>
          <a:xfrm>
            <a:off x="-24130" y="24533225"/>
            <a:ext cx="8370570" cy="2943860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43" name="Rectangle 42"/>
          <p:cNvSpPr/>
          <p:nvPr/>
        </p:nvSpPr>
        <p:spPr>
          <a:xfrm>
            <a:off x="-23495" y="27445970"/>
            <a:ext cx="8370570" cy="2919095"/>
          </a:xfrm>
          <a:prstGeom prst="rect">
            <a:avLst/>
          </a:prstGeom>
          <a:solidFill>
            <a:srgbClr val="FBDCB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44" name="Rectangle 43"/>
          <p:cNvSpPr/>
          <p:nvPr/>
        </p:nvSpPr>
        <p:spPr>
          <a:xfrm>
            <a:off x="-24765" y="29995495"/>
            <a:ext cx="8371840" cy="2931160"/>
          </a:xfrm>
          <a:prstGeom prst="rect">
            <a:avLst/>
          </a:prstGeom>
          <a:solidFill>
            <a:srgbClr val="D6F5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20" name="Rectangle 19"/>
          <p:cNvSpPr/>
          <p:nvPr/>
        </p:nvSpPr>
        <p:spPr>
          <a:xfrm>
            <a:off x="208209" y="6417697"/>
            <a:ext cx="5185062" cy="55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3227" y="14802128"/>
            <a:ext cx="3277161" cy="55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89125" y="18722816"/>
            <a:ext cx="3261014" cy="5539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97175" y="24629223"/>
            <a:ext cx="1879890" cy="55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9946" y="27457253"/>
            <a:ext cx="5908962" cy="55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5419" y="21641855"/>
            <a:ext cx="5185062" cy="55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42050" y="30024124"/>
            <a:ext cx="3022889" cy="4744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463280" y="12211050"/>
            <a:ext cx="7992745" cy="2948940"/>
          </a:xfrm>
          <a:prstGeom prst="rect">
            <a:avLst/>
          </a:prstGeom>
          <a:solidFill>
            <a:srgbClr val="FBDCB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67" name="Rectangle 66"/>
          <p:cNvSpPr/>
          <p:nvPr/>
        </p:nvSpPr>
        <p:spPr>
          <a:xfrm>
            <a:off x="8462010" y="9267190"/>
            <a:ext cx="8021955" cy="2962910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68" name="Rectangle 67"/>
          <p:cNvSpPr/>
          <p:nvPr/>
        </p:nvSpPr>
        <p:spPr>
          <a:xfrm>
            <a:off x="8462010" y="3529330"/>
            <a:ext cx="7994015" cy="2896235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69" name="Rectangle 68"/>
          <p:cNvSpPr/>
          <p:nvPr/>
        </p:nvSpPr>
        <p:spPr>
          <a:xfrm>
            <a:off x="8462010" y="6349365"/>
            <a:ext cx="7996555" cy="2918460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70" name="Rectangle 69"/>
          <p:cNvSpPr/>
          <p:nvPr/>
        </p:nvSpPr>
        <p:spPr>
          <a:xfrm>
            <a:off x="8463280" y="14789785"/>
            <a:ext cx="7995920" cy="3017520"/>
          </a:xfrm>
          <a:prstGeom prst="rect">
            <a:avLst/>
          </a:prstGeom>
          <a:solidFill>
            <a:srgbClr val="D6F5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71" name="Rectangle 70"/>
          <p:cNvSpPr/>
          <p:nvPr/>
        </p:nvSpPr>
        <p:spPr>
          <a:xfrm>
            <a:off x="8469630" y="18711545"/>
            <a:ext cx="7989570" cy="2930525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72" name="Rectangle 71"/>
          <p:cNvSpPr/>
          <p:nvPr/>
        </p:nvSpPr>
        <p:spPr>
          <a:xfrm>
            <a:off x="8471487" y="21625719"/>
            <a:ext cx="8038263" cy="2919040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73" name="Rectangle 72"/>
          <p:cNvSpPr/>
          <p:nvPr/>
        </p:nvSpPr>
        <p:spPr>
          <a:xfrm>
            <a:off x="8469630" y="24533860"/>
            <a:ext cx="8038465" cy="2954020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74" name="Rectangle 73"/>
          <p:cNvSpPr/>
          <p:nvPr/>
        </p:nvSpPr>
        <p:spPr>
          <a:xfrm>
            <a:off x="8472170" y="27445970"/>
            <a:ext cx="8048625" cy="2919095"/>
          </a:xfrm>
          <a:prstGeom prst="rect">
            <a:avLst/>
          </a:prstGeom>
          <a:solidFill>
            <a:srgbClr val="FBDCB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75" name="Rectangle 74"/>
          <p:cNvSpPr/>
          <p:nvPr/>
        </p:nvSpPr>
        <p:spPr>
          <a:xfrm>
            <a:off x="8469630" y="30006290"/>
            <a:ext cx="8050530" cy="2920365"/>
          </a:xfrm>
          <a:prstGeom prst="rect">
            <a:avLst/>
          </a:prstGeom>
          <a:solidFill>
            <a:srgbClr val="D6F5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77" name="Rectangle 76"/>
          <p:cNvSpPr/>
          <p:nvPr/>
        </p:nvSpPr>
        <p:spPr>
          <a:xfrm>
            <a:off x="8445500" y="2691765"/>
            <a:ext cx="8013065" cy="837565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78" name="TextBox 77"/>
          <p:cNvSpPr txBox="1"/>
          <p:nvPr/>
        </p:nvSpPr>
        <p:spPr>
          <a:xfrm>
            <a:off x="8538755" y="2739282"/>
            <a:ext cx="7554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Comparative Analysis of Decision Tree and Support Vector Machines for Predicting Job Rescission in the Industry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467090" y="17807940"/>
            <a:ext cx="7995920" cy="90424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80" name="TextBox 79"/>
          <p:cNvSpPr txBox="1"/>
          <p:nvPr/>
        </p:nvSpPr>
        <p:spPr>
          <a:xfrm>
            <a:off x="8463580" y="17891244"/>
            <a:ext cx="7761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Assessing the Predictive Accuracy of K-Nearest Neighbour vs Support Vector Machines for Job Rescission Forecasting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711104" y="18770825"/>
            <a:ext cx="3261014" cy="5539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8662903" y="24669627"/>
            <a:ext cx="1879890" cy="55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708609" y="27512345"/>
            <a:ext cx="5908962" cy="55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708609" y="21641855"/>
            <a:ext cx="5185062" cy="55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701706" y="30030795"/>
            <a:ext cx="3022889" cy="4744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818341" y="3601806"/>
            <a:ext cx="3261014" cy="5539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679477" y="9316323"/>
            <a:ext cx="1879890" cy="55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708609" y="12321672"/>
            <a:ext cx="5908962" cy="55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818341" y="6400868"/>
            <a:ext cx="5185062" cy="55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708390" y="14824075"/>
            <a:ext cx="3263900" cy="5537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79477" y="11372278"/>
            <a:ext cx="4542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SVM, Decision Tree delivered better accuracy (98.2%) in predicting job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rescission</a:t>
            </a: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18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19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374985" y="1901178"/>
            <a:ext cx="57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92" y="220224"/>
            <a:ext cx="15952717" cy="22905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9991" y="4122318"/>
            <a:ext cx="5483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rescission forecasting is vital for proactive workforce and economic planning.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and Support Vector Machines (SVM) are two popular algorithms with distinct strengths.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investigates their precision in forecasting job rescission events within industry datasets.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1487" y="6935796"/>
            <a:ext cx="7966521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1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04" y="10059463"/>
            <a:ext cx="4788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9364" y="12810806"/>
            <a:ext cx="81006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achieved higher accuracy (97.07%) than Support Vector Machine (94.7%) in predicting job rescission.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Ensemble-based models like Random Forest are more suitable for complex labor market data. SVM showed difficulty in capturing nonlinear relationships in the rescission patterns.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SPSS analysis reveals a p-value of 0.001, indicating a statistically significant difference between group 1 and group 2.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7950" y="15444289"/>
            <a:ext cx="8112063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5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Kim,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Kyungsu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2025. “Unemployment Dynamics Forecasting with Machine Learning Regression Models.”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arXiv:2505.01933. </a:t>
            </a:r>
          </a:p>
          <a:p>
            <a:pPr marL="285750" indent="-285750" algn="just">
              <a:spcAft>
                <a:spcPts val="150"/>
              </a:spcAft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Frank, Morgan, Yong-Yeol Ahn, and Esteban Moro. 2023. “AI Exposure Predicts Unemployment Risk.”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arXiv:2308.02624. </a:t>
            </a:r>
          </a:p>
          <a:p>
            <a:pPr marL="285750" indent="-285750" algn="just">
              <a:spcAft>
                <a:spcPts val="150"/>
              </a:spcAft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Xu, Dawei, Haoran Yang, Marian-Andrei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Rizoiu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Guandong Xu. 2025. “From Occupations to Tasks: A New Perspective on Automatability Prediction Using BERT.”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arXiv:2502.09021.</a:t>
            </a:r>
          </a:p>
          <a:p>
            <a:pPr marL="285750" indent="-285750" algn="just">
              <a:spcAft>
                <a:spcPts val="150"/>
              </a:spcAft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635842" y="12844626"/>
            <a:ext cx="7812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predicting the job rescission, Decision Tree proved more accurate than SVM, scoring 98.3% versus 94.72%.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SPSS analysis reveals a p-value of 0.001, indicating a statistically significant difference between group 1 and group 2.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Tree, despite being simpler, delivered higher accuracy and required less tuning. For real-world deployment, Decision Trees offer transparency and reliability.</a:t>
            </a:r>
          </a:p>
          <a:p>
            <a:pPr indent="0" algn="just">
              <a:buFont typeface="Wingdings" panose="05000000000000000000" pitchFamily="2" charset="2"/>
              <a:buNone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8576075" y="4104237"/>
            <a:ext cx="46368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job rescission is essential for talent retention and risk mitigation in industries.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compares their efficiency in predicting job termination events using industry data.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focus is placed on interpretability, accuracy, and computational efficiency.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567981" y="19254640"/>
            <a:ext cx="52242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explores the use of instance-based vs margin-based algorithms for job rescission prediction.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(KNN) and SVM are both standard classifiers with different learning paradigms.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assess their accuracy in identifying potential job rescission cases in industry.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47955" y="19268219"/>
            <a:ext cx="51850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rapid industrial shifts, accurate job rescission prediction is becoming increasingly critical.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methods like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gained prominence for their strong predictive power.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evaluates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against SVM in forecasting employment discontinuities.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546389" y="22261953"/>
            <a:ext cx="7872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79570" y="27969535"/>
            <a:ext cx="80264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outperformed Support Vector Machine in predicting job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rescission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achieving a higher mean accuracy of 96.3% compared to 94.72%.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SPSS analysis reveals a p-value of 0.001, indicating a statistically significant difference between group 1 and group 2.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XGBoost’s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ability to handle missing values and class imbalance contributed to its success. Hyperparameter tuning of SVM showed minimal improvement in performance metrics. 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55829" y="30434393"/>
            <a:ext cx="8050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Kim,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Kyungsu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2025. “Forecasting Labor Demand: Predicting JOLT Job Openings Using Deep Learning Model.”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arXiv:2503.19048.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Keenan, Vernon. 2025. “The White-Collar Recession of 2025: AI and the Great Professional Displacement.” SalesforceDevops.net.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Herschberg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Mark A. 2024. “The Coming AI Recession: Looking Over the Cliff of Technological-Based Job Loss.” Medium.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an Ensemble of Machine Learning Algorithms to Predict Economic Recession.” 2024. Journal of Risk and Financial Management 17(9): 387.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607949" y="28007385"/>
            <a:ext cx="79062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demonstrated superior accuracy (9</a:t>
            </a:r>
            <a:r>
              <a:rPr 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.5%) over </a:t>
            </a:r>
            <a:r>
              <a:rPr lang="en-US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(94.7%) in forecasting ideal post times.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Distance-based models like KNN can capture local trends better in employment data</a:t>
            </a: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may be refined for use in controlled environments but is not optimal for rescission prediction.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SPSS analysis reveals a p-value of 0.001, indicating a statistically significant difference between group 1 and group 2.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498205" y="30564455"/>
            <a:ext cx="8038465" cy="2237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Xu, Nuo. 2024. “Use Machine Learning to Forecast Economic Recession with Covid-19 Evidence.” Journal of Applied Economics and Policy Studies 4: 34–43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Jiang, Xinyue. 2024. “Forecasting Urban Unemployment Rate in China Using ARIMA Model.” Theoretical and Natural Science 51: 142–148.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Grossman, Gary. 2025. “AI and the Next Recession.” InformationWeek.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Keenan, Vernon. 2025. “The White-Collar Recession of 2025: AI and the Great Professional Displacement.” SalesforceDevops.net. </a:t>
            </a:r>
          </a:p>
          <a:p>
            <a:pPr algn="just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530292" y="15350496"/>
            <a:ext cx="78887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Pontes, Elvys Linhares, Mohamed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Benjannet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Raymond Yung. 2024. “Forecasting Four Business Cycle Phases Using Machine Learning: A Case Study of US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EuroZone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arXiv:2405.17170.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Chen, Yue,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Xingyi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Andrew, and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Salintip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Supasanya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2024. “CRISIS ALERT: Forecasting Stock Market Crisis Events Using Machine Learning Methods.”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arXiv:2401.06172.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Jiarui Zheng,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Yaohao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 and Jiawei Tian. 2023. “US Recession Prediction Using Statistical and Natural Language Processing Methods.” 19: 184–192. 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80035132"/>
              </p:ext>
            </p:extLst>
          </p:nvPr>
        </p:nvGraphicFramePr>
        <p:xfrm>
          <a:off x="94672" y="10157994"/>
          <a:ext cx="4718685" cy="1200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9075">
                <a:tc gridSpan="5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Statistics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gradFill>
                      <a:gsLst>
                        <a:gs pos="100000">
                          <a:schemeClr val="accent2">
                            <a:lumMod val="20000"/>
                            <a:lumOff val="80000"/>
                          </a:schemeClr>
                        </a:gs>
                        <a:gs pos="7400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bg1"/>
                        </a:gs>
                        <a:gs pos="100000">
                          <a:schemeClr val="bg1"/>
                        </a:gs>
                        <a:gs pos="93000">
                          <a:srgbClr val="E0E3C5">
                            <a:alpha val="100000"/>
                          </a:srgbClr>
                        </a:gs>
                        <a:gs pos="99000">
                          <a:schemeClr val="bg1"/>
                        </a:gs>
                        <a:gs pos="100000">
                          <a:schemeClr val="bg1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1000"/>
                        </a:spcAft>
                      </a:pPr>
                      <a:r>
                        <a:rPr lang="en-US" altLang="en-IN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altLang="en-IN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gradFill>
                      <a:gsLst>
                        <a:gs pos="100000">
                          <a:schemeClr val="accent2">
                            <a:lumMod val="20000"/>
                            <a:lumOff val="80000"/>
                          </a:schemeClr>
                        </a:gs>
                        <a:gs pos="7400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bg1"/>
                        </a:gs>
                        <a:gs pos="100000">
                          <a:schemeClr val="bg1"/>
                        </a:gs>
                        <a:gs pos="93000">
                          <a:srgbClr val="E0E3C5">
                            <a:alpha val="100000"/>
                          </a:srgbClr>
                        </a:gs>
                        <a:gs pos="99000">
                          <a:schemeClr val="bg1"/>
                        </a:gs>
                        <a:gs pos="100000">
                          <a:schemeClr val="bg1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gradFill>
                      <a:gsLst>
                        <a:gs pos="100000">
                          <a:schemeClr val="accent2">
                            <a:lumMod val="20000"/>
                            <a:lumOff val="80000"/>
                          </a:schemeClr>
                        </a:gs>
                        <a:gs pos="7400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bg1"/>
                        </a:gs>
                        <a:gs pos="100000">
                          <a:schemeClr val="bg1"/>
                        </a:gs>
                        <a:gs pos="93000">
                          <a:srgbClr val="E0E3C5">
                            <a:alpha val="100000"/>
                          </a:srgbClr>
                        </a:gs>
                        <a:gs pos="99000">
                          <a:schemeClr val="bg1"/>
                        </a:gs>
                        <a:gs pos="100000">
                          <a:schemeClr val="bg1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gradFill>
                      <a:gsLst>
                        <a:gs pos="100000">
                          <a:schemeClr val="accent2">
                            <a:lumMod val="20000"/>
                            <a:lumOff val="80000"/>
                          </a:schemeClr>
                        </a:gs>
                        <a:gs pos="7400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bg1"/>
                        </a:gs>
                        <a:gs pos="100000">
                          <a:schemeClr val="bg1"/>
                        </a:gs>
                        <a:gs pos="93000">
                          <a:srgbClr val="E0E3C5">
                            <a:alpha val="100000"/>
                          </a:srgbClr>
                        </a:gs>
                        <a:gs pos="99000">
                          <a:schemeClr val="bg1"/>
                        </a:gs>
                        <a:gs pos="100000">
                          <a:schemeClr val="bg1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 Deviation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gradFill>
                      <a:gsLst>
                        <a:gs pos="100000">
                          <a:schemeClr val="accent2">
                            <a:lumMod val="20000"/>
                            <a:lumOff val="80000"/>
                          </a:schemeClr>
                        </a:gs>
                        <a:gs pos="7400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bg1"/>
                        </a:gs>
                        <a:gs pos="100000">
                          <a:schemeClr val="bg1"/>
                        </a:gs>
                        <a:gs pos="93000">
                          <a:srgbClr val="E0E3C5">
                            <a:alpha val="100000"/>
                          </a:srgbClr>
                        </a:gs>
                        <a:gs pos="99000">
                          <a:schemeClr val="bg1"/>
                        </a:gs>
                        <a:gs pos="100000">
                          <a:schemeClr val="bg1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 Error Mean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gradFill>
                      <a:gsLst>
                        <a:gs pos="100000">
                          <a:schemeClr val="accent2">
                            <a:lumMod val="20000"/>
                            <a:lumOff val="80000"/>
                          </a:schemeClr>
                        </a:gs>
                        <a:gs pos="7400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bg1"/>
                        </a:gs>
                        <a:gs pos="100000">
                          <a:schemeClr val="bg1"/>
                        </a:gs>
                        <a:gs pos="93000">
                          <a:srgbClr val="E0E3C5">
                            <a:alpha val="100000"/>
                          </a:srgbClr>
                        </a:gs>
                        <a:gs pos="99000">
                          <a:schemeClr val="bg1"/>
                        </a:gs>
                        <a:gs pos="100000">
                          <a:schemeClr val="bg1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gradFill>
                      <a:gsLst>
                        <a:gs pos="100000">
                          <a:schemeClr val="accent2">
                            <a:lumMod val="20000"/>
                            <a:lumOff val="80000"/>
                          </a:schemeClr>
                        </a:gs>
                        <a:gs pos="7400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bg1"/>
                        </a:gs>
                        <a:gs pos="100000">
                          <a:schemeClr val="bg1"/>
                        </a:gs>
                        <a:gs pos="93000">
                          <a:srgbClr val="E0E3C5">
                            <a:alpha val="100000"/>
                          </a:srgbClr>
                        </a:gs>
                        <a:gs pos="99000">
                          <a:schemeClr val="bg1"/>
                        </a:gs>
                        <a:gs pos="100000">
                          <a:schemeClr val="bg1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gradFill>
                      <a:gsLst>
                        <a:gs pos="100000">
                          <a:schemeClr val="accent2">
                            <a:lumMod val="20000"/>
                            <a:lumOff val="80000"/>
                          </a:schemeClr>
                        </a:gs>
                        <a:gs pos="7400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bg1"/>
                        </a:gs>
                        <a:gs pos="100000">
                          <a:schemeClr val="bg1"/>
                        </a:gs>
                        <a:gs pos="93000">
                          <a:srgbClr val="E0E3C5">
                            <a:alpha val="100000"/>
                          </a:srgbClr>
                        </a:gs>
                        <a:gs pos="99000">
                          <a:schemeClr val="bg1"/>
                        </a:gs>
                        <a:gs pos="100000">
                          <a:schemeClr val="bg1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97.079</a:t>
                      </a:r>
                    </a:p>
                  </a:txBody>
                  <a:tcPr marL="68580" marR="68580" marT="0" marB="0" anchor="ctr">
                    <a:gradFill>
                      <a:gsLst>
                        <a:gs pos="100000">
                          <a:schemeClr val="accent2">
                            <a:lumMod val="20000"/>
                            <a:lumOff val="80000"/>
                          </a:schemeClr>
                        </a:gs>
                        <a:gs pos="7400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bg1"/>
                        </a:gs>
                        <a:gs pos="100000">
                          <a:schemeClr val="bg1"/>
                        </a:gs>
                        <a:gs pos="93000">
                          <a:srgbClr val="E0E3C5">
                            <a:alpha val="100000"/>
                          </a:srgbClr>
                        </a:gs>
                        <a:gs pos="99000">
                          <a:schemeClr val="bg1"/>
                        </a:gs>
                        <a:gs pos="100000">
                          <a:schemeClr val="bg1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0.946</a:t>
                      </a:r>
                    </a:p>
                  </a:txBody>
                  <a:tcPr marL="68580" marR="68580" marT="0" marB="0" anchor="ctr">
                    <a:gradFill>
                      <a:gsLst>
                        <a:gs pos="100000">
                          <a:schemeClr val="accent2">
                            <a:lumMod val="20000"/>
                            <a:lumOff val="80000"/>
                          </a:schemeClr>
                        </a:gs>
                        <a:gs pos="7400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bg1"/>
                        </a:gs>
                        <a:gs pos="100000">
                          <a:schemeClr val="bg1"/>
                        </a:gs>
                        <a:gs pos="93000">
                          <a:srgbClr val="E0E3C5">
                            <a:alpha val="100000"/>
                          </a:srgbClr>
                        </a:gs>
                        <a:gs pos="99000">
                          <a:schemeClr val="bg1"/>
                        </a:gs>
                        <a:gs pos="100000">
                          <a:schemeClr val="bg1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0.299</a:t>
                      </a:r>
                    </a:p>
                  </a:txBody>
                  <a:tcPr marL="68580" marR="68580" marT="0" marB="0" anchor="ctr">
                    <a:gradFill>
                      <a:gsLst>
                        <a:gs pos="100000">
                          <a:schemeClr val="accent2">
                            <a:lumMod val="20000"/>
                            <a:lumOff val="80000"/>
                          </a:schemeClr>
                        </a:gs>
                        <a:gs pos="7400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bg1"/>
                        </a:gs>
                        <a:gs pos="100000">
                          <a:schemeClr val="bg1"/>
                        </a:gs>
                        <a:gs pos="93000">
                          <a:srgbClr val="E0E3C5">
                            <a:alpha val="100000"/>
                          </a:srgbClr>
                        </a:gs>
                        <a:gs pos="99000">
                          <a:schemeClr val="bg1"/>
                        </a:gs>
                        <a:gs pos="100000">
                          <a:schemeClr val="bg1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gradFill>
                      <a:gsLst>
                        <a:gs pos="100000">
                          <a:schemeClr val="accent2">
                            <a:lumMod val="20000"/>
                            <a:lumOff val="80000"/>
                          </a:schemeClr>
                        </a:gs>
                        <a:gs pos="7400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bg1"/>
                        </a:gs>
                        <a:gs pos="100000">
                          <a:schemeClr val="bg1"/>
                        </a:gs>
                        <a:gs pos="93000">
                          <a:srgbClr val="E0E3C5">
                            <a:alpha val="100000"/>
                          </a:srgbClr>
                        </a:gs>
                        <a:gs pos="99000">
                          <a:schemeClr val="bg1"/>
                        </a:gs>
                        <a:gs pos="100000">
                          <a:schemeClr val="bg1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gradFill>
                      <a:gsLst>
                        <a:gs pos="100000">
                          <a:schemeClr val="accent2">
                            <a:lumMod val="20000"/>
                            <a:lumOff val="80000"/>
                          </a:schemeClr>
                        </a:gs>
                        <a:gs pos="7400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bg1"/>
                        </a:gs>
                        <a:gs pos="100000">
                          <a:schemeClr val="bg1"/>
                        </a:gs>
                        <a:gs pos="93000">
                          <a:srgbClr val="E0E3C5">
                            <a:alpha val="100000"/>
                          </a:srgbClr>
                        </a:gs>
                        <a:gs pos="99000">
                          <a:schemeClr val="bg1"/>
                        </a:gs>
                        <a:gs pos="100000">
                          <a:schemeClr val="bg1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94.720</a:t>
                      </a:r>
                    </a:p>
                  </a:txBody>
                  <a:tcPr marL="68580" marR="68580" marT="0" marB="0" anchor="ctr">
                    <a:gradFill>
                      <a:gsLst>
                        <a:gs pos="100000">
                          <a:schemeClr val="accent2">
                            <a:lumMod val="20000"/>
                            <a:lumOff val="80000"/>
                          </a:schemeClr>
                        </a:gs>
                        <a:gs pos="7400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bg1"/>
                        </a:gs>
                        <a:gs pos="100000">
                          <a:schemeClr val="bg1"/>
                        </a:gs>
                        <a:gs pos="93000">
                          <a:srgbClr val="E0E3C5">
                            <a:alpha val="100000"/>
                          </a:srgbClr>
                        </a:gs>
                        <a:gs pos="99000">
                          <a:schemeClr val="bg1"/>
                        </a:gs>
                        <a:gs pos="100000">
                          <a:schemeClr val="bg1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0.760</a:t>
                      </a:r>
                    </a:p>
                  </a:txBody>
                  <a:tcPr marL="68580" marR="68580" marT="0" marB="0" anchor="ctr">
                    <a:gradFill>
                      <a:gsLst>
                        <a:gs pos="100000">
                          <a:schemeClr val="accent2">
                            <a:lumMod val="20000"/>
                            <a:lumOff val="80000"/>
                          </a:schemeClr>
                        </a:gs>
                        <a:gs pos="7400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bg1"/>
                        </a:gs>
                        <a:gs pos="100000">
                          <a:schemeClr val="bg1"/>
                        </a:gs>
                        <a:gs pos="93000">
                          <a:srgbClr val="E0E3C5">
                            <a:alpha val="100000"/>
                          </a:srgbClr>
                        </a:gs>
                        <a:gs pos="99000">
                          <a:schemeClr val="bg1"/>
                        </a:gs>
                        <a:gs pos="100000">
                          <a:schemeClr val="bg1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0.240</a:t>
                      </a:r>
                    </a:p>
                  </a:txBody>
                  <a:tcPr marL="68580" marR="68580" marT="0" marB="0" anchor="ctr">
                    <a:gradFill>
                      <a:gsLst>
                        <a:gs pos="100000">
                          <a:schemeClr val="accent2">
                            <a:lumMod val="20000"/>
                            <a:lumOff val="80000"/>
                          </a:schemeClr>
                        </a:gs>
                        <a:gs pos="74000">
                          <a:schemeClr val="accent6">
                            <a:lumMod val="40000"/>
                            <a:lumOff val="60000"/>
                          </a:schemeClr>
                        </a:gs>
                        <a:gs pos="100000">
                          <a:schemeClr val="bg1"/>
                        </a:gs>
                        <a:gs pos="100000">
                          <a:schemeClr val="bg1"/>
                        </a:gs>
                        <a:gs pos="93000">
                          <a:srgbClr val="E0E3C5">
                            <a:alpha val="100000"/>
                          </a:srgbClr>
                        </a:gs>
                        <a:gs pos="99000">
                          <a:schemeClr val="bg1"/>
                        </a:gs>
                        <a:gs pos="100000">
                          <a:schemeClr val="bg1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AutoShape 2"/>
          <p:cNvSpPr>
            <a:spLocks noChangeAspect="1" noChangeArrowheads="1"/>
          </p:cNvSpPr>
          <p:nvPr/>
        </p:nvSpPr>
        <p:spPr bwMode="auto">
          <a:xfrm>
            <a:off x="8077200" y="1630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AutoShape 4"/>
          <p:cNvSpPr>
            <a:spLocks noChangeAspect="1" noChangeArrowheads="1"/>
          </p:cNvSpPr>
          <p:nvPr/>
        </p:nvSpPr>
        <p:spPr bwMode="auto">
          <a:xfrm>
            <a:off x="8229600" y="16459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27" name="Teardrop 126"/>
          <p:cNvSpPr/>
          <p:nvPr/>
        </p:nvSpPr>
        <p:spPr>
          <a:xfrm>
            <a:off x="8988418" y="7032092"/>
            <a:ext cx="1404510" cy="1245970"/>
          </a:xfrm>
          <a:prstGeom prst="teardrop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1.Load Dataset</a:t>
            </a: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ardrop 131"/>
          <p:cNvSpPr/>
          <p:nvPr/>
        </p:nvSpPr>
        <p:spPr>
          <a:xfrm>
            <a:off x="9474200" y="7914516"/>
            <a:ext cx="1625600" cy="1340211"/>
          </a:xfrm>
          <a:prstGeom prst="teardrop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2.Data </a:t>
            </a:r>
          </a:p>
          <a:p>
            <a:pPr algn="ctr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Refinement</a:t>
            </a: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Arrow: Chevron 1026"/>
          <p:cNvSpPr/>
          <p:nvPr/>
        </p:nvSpPr>
        <p:spPr>
          <a:xfrm>
            <a:off x="8573135" y="22284055"/>
            <a:ext cx="2216785" cy="919480"/>
          </a:xfrm>
          <a:prstGeom prst="chevron">
            <a:avLst/>
          </a:prstGeom>
          <a:solidFill>
            <a:srgbClr val="CB3D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Dataset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Arrow: Chevron 145"/>
          <p:cNvSpPr/>
          <p:nvPr/>
        </p:nvSpPr>
        <p:spPr>
          <a:xfrm>
            <a:off x="13817471" y="22273322"/>
            <a:ext cx="2048653" cy="919171"/>
          </a:xfrm>
          <a:prstGeom prst="chevron">
            <a:avLst/>
          </a:prstGeom>
          <a:solidFill>
            <a:srgbClr val="510D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sz="15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KNN, SVM</a:t>
            </a:r>
            <a:endParaRPr lang="en-IN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Arrow: Chevron 146"/>
          <p:cNvSpPr/>
          <p:nvPr/>
        </p:nvSpPr>
        <p:spPr>
          <a:xfrm>
            <a:off x="10443812" y="22278186"/>
            <a:ext cx="1945860" cy="919171"/>
          </a:xfrm>
          <a:prstGeom prst="chevron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data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Arrow: Chevron 149"/>
          <p:cNvSpPr/>
          <p:nvPr/>
        </p:nvSpPr>
        <p:spPr>
          <a:xfrm>
            <a:off x="12053954" y="22267811"/>
            <a:ext cx="2131945" cy="919171"/>
          </a:xfrm>
          <a:prstGeom prst="chevron">
            <a:avLst/>
          </a:prstGeom>
          <a:solidFill>
            <a:srgbClr val="26E2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IN" sz="15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Train/Test Split (80/20)</a:t>
            </a:r>
            <a:endParaRPr lang="en-IN" sz="1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Arrow: Chevron 151"/>
          <p:cNvSpPr/>
          <p:nvPr/>
        </p:nvSpPr>
        <p:spPr>
          <a:xfrm>
            <a:off x="10964269" y="23440063"/>
            <a:ext cx="2339583" cy="919171"/>
          </a:xfrm>
          <a:prstGeom prst="chevron">
            <a:avLst/>
          </a:prstGeom>
          <a:solidFill>
            <a:srgbClr val="A9BB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IN" sz="15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Accuracy</a:t>
            </a:r>
            <a:br>
              <a:rPr lang="en-IN" sz="15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5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KNN-9</a:t>
            </a:r>
            <a:r>
              <a:rPr lang="en-US" altLang="en-IN" sz="15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5.5</a:t>
            </a:r>
            <a:r>
              <a:rPr lang="en-IN" sz="15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algn="ctr"/>
            <a:r>
              <a:rPr lang="en-IN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SVM-9</a:t>
            </a: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4.7</a:t>
            </a:r>
            <a:r>
              <a:rPr lang="en-IN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1012644" y="25185370"/>
            <a:ext cx="4630672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3.1 Mean Accuracy Values</a:t>
            </a: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9512300" y="25229820"/>
            <a:ext cx="288417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4.1 Mean Accuracy values</a:t>
            </a: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097232" y="9861899"/>
            <a:ext cx="28803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Table-1.1 Mean Accuracy Values</a:t>
            </a: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9470390" y="9840595"/>
            <a:ext cx="280670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2.1 Mean Accuracy values</a:t>
            </a: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5241303" y="5828833"/>
            <a:ext cx="3316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Fig.</a:t>
            </a:r>
            <a:r>
              <a:rPr lang="en-US" altLang="en-IN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1.1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Domino Effect of Layoffs</a:t>
            </a: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3220990" y="5855965"/>
            <a:ext cx="32786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Moment after Job Rescission</a:t>
            </a: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3665200" y="21142960"/>
            <a:ext cx="27095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Fig.</a:t>
            </a:r>
            <a:r>
              <a:rPr lang="en-US" altLang="en-IN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4.1 </a:t>
            </a:r>
            <a:r>
              <a:rPr lang="en-IN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 Searching due to Rescission</a:t>
            </a: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5319531" y="21087857"/>
            <a:ext cx="29984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Fig.</a:t>
            </a:r>
            <a:r>
              <a:rPr lang="en-US" altLang="en-IN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3.1 Final Walk after Rescission.</a:t>
            </a: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0186" y="7071509"/>
            <a:ext cx="1774067" cy="4843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1.Load Dataset</a:t>
            </a: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5646930" y="8463591"/>
            <a:ext cx="1949296" cy="72648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4.Model Training: Random Forest, SVM</a:t>
            </a: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278264" y="7008673"/>
            <a:ext cx="1949296" cy="6242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 Preprocessing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723634" y="7550588"/>
            <a:ext cx="1797644" cy="7394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IN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Train/Test Split (80/20)</a:t>
            </a:r>
          </a:p>
          <a:p>
            <a:pPr algn="ctr"/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2452027" y="8758507"/>
            <a:ext cx="1774067" cy="489515"/>
          </a:xfrm>
          <a:prstGeom prst="rect">
            <a:avLst/>
          </a:prstGeom>
          <a:solidFill>
            <a:srgbClr val="7098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Best Accuracy with Random Forest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63726" y="7739608"/>
            <a:ext cx="2155962" cy="8835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6.SPSS Analysis</a:t>
            </a:r>
          </a:p>
          <a:p>
            <a:pPr algn="ctr"/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Forest-9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7.07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algn="ctr"/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SVM-9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4.7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3436375" y="7983281"/>
            <a:ext cx="1859526" cy="5892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5.Evaluate Accuracy</a:t>
            </a:r>
          </a:p>
        </p:txBody>
      </p:sp>
      <p:sp>
        <p:nvSpPr>
          <p:cNvPr id="63" name="Arrow: Bent 62"/>
          <p:cNvSpPr/>
          <p:nvPr/>
        </p:nvSpPr>
        <p:spPr>
          <a:xfrm rot="5400000">
            <a:off x="2372301" y="8355265"/>
            <a:ext cx="375362" cy="408865"/>
          </a:xfrm>
          <a:prstGeom prst="ben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5" name="Arrow: Left 64"/>
          <p:cNvSpPr/>
          <p:nvPr/>
        </p:nvSpPr>
        <p:spPr>
          <a:xfrm>
            <a:off x="2297986" y="8062846"/>
            <a:ext cx="1076441" cy="227308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Arrow: Curved Left 75"/>
          <p:cNvSpPr/>
          <p:nvPr/>
        </p:nvSpPr>
        <p:spPr>
          <a:xfrm>
            <a:off x="7628732" y="8132013"/>
            <a:ext cx="454859" cy="549035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0" name="Arrow: Curved Down 99"/>
          <p:cNvSpPr/>
          <p:nvPr/>
        </p:nvSpPr>
        <p:spPr>
          <a:xfrm rot="983578">
            <a:off x="5340645" y="7024984"/>
            <a:ext cx="1067659" cy="419814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4" name="Arrow: Bent 113"/>
          <p:cNvSpPr/>
          <p:nvPr/>
        </p:nvSpPr>
        <p:spPr>
          <a:xfrm rot="16200000">
            <a:off x="5087581" y="8395192"/>
            <a:ext cx="330739" cy="704726"/>
          </a:xfrm>
          <a:prstGeom prst="ben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6" name="Teardrop 115"/>
          <p:cNvSpPr/>
          <p:nvPr/>
        </p:nvSpPr>
        <p:spPr>
          <a:xfrm>
            <a:off x="10931972" y="7063329"/>
            <a:ext cx="1350889" cy="1256434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3.Train/</a:t>
            </a:r>
          </a:p>
          <a:p>
            <a:pPr algn="ctr"/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Split (80/20)</a:t>
            </a:r>
          </a:p>
        </p:txBody>
      </p:sp>
      <p:sp>
        <p:nvSpPr>
          <p:cNvPr id="156" name="Teardrop 155"/>
          <p:cNvSpPr/>
          <p:nvPr/>
        </p:nvSpPr>
        <p:spPr>
          <a:xfrm>
            <a:off x="11651377" y="7970503"/>
            <a:ext cx="1532363" cy="1303572"/>
          </a:xfrm>
          <a:prstGeom prst="teardrop">
            <a:avLst/>
          </a:prstGeom>
          <a:solidFill>
            <a:srgbClr val="C444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Model Training: Decision Tree, SVM</a:t>
            </a:r>
          </a:p>
        </p:txBody>
      </p:sp>
      <p:sp>
        <p:nvSpPr>
          <p:cNvPr id="157" name="Teardrop 156"/>
          <p:cNvSpPr/>
          <p:nvPr/>
        </p:nvSpPr>
        <p:spPr>
          <a:xfrm>
            <a:off x="12746990" y="7063740"/>
            <a:ext cx="1510030" cy="1219200"/>
          </a:xfrm>
          <a:prstGeom prst="teardrop">
            <a:avLst/>
          </a:prstGeom>
          <a:solidFill>
            <a:srgbClr val="510D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5.Model Evaluatio</a:t>
            </a:r>
            <a:r>
              <a:rPr lang="en-US" altLang="en-IN" sz="14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63" name="Teardrop 162"/>
          <p:cNvSpPr/>
          <p:nvPr/>
        </p:nvSpPr>
        <p:spPr>
          <a:xfrm>
            <a:off x="13528610" y="7944935"/>
            <a:ext cx="1846375" cy="1261249"/>
          </a:xfrm>
          <a:prstGeom prst="teardrop">
            <a:avLst/>
          </a:prstGeom>
          <a:solidFill>
            <a:srgbClr val="D6F5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SPSS Analysis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Tree: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98.3%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SVM: 94.72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Teardrop 165"/>
          <p:cNvSpPr/>
          <p:nvPr/>
        </p:nvSpPr>
        <p:spPr>
          <a:xfrm>
            <a:off x="14825345" y="7063105"/>
            <a:ext cx="1548765" cy="1340485"/>
          </a:xfrm>
          <a:prstGeom prst="teardrop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Optimal Prediction with Decision Tree</a:t>
            </a: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Parallelogram 166"/>
          <p:cNvSpPr/>
          <p:nvPr/>
        </p:nvSpPr>
        <p:spPr>
          <a:xfrm>
            <a:off x="3480388" y="22227569"/>
            <a:ext cx="1681508" cy="1030893"/>
          </a:xfrm>
          <a:custGeom>
            <a:avLst/>
            <a:gdLst>
              <a:gd name="connsiteX0" fmla="*/ 0 w 1672048"/>
              <a:gd name="connsiteY0" fmla="*/ 1018193 h 1018193"/>
              <a:gd name="connsiteX1" fmla="*/ 254548 w 1672048"/>
              <a:gd name="connsiteY1" fmla="*/ 0 h 1018193"/>
              <a:gd name="connsiteX2" fmla="*/ 1672048 w 1672048"/>
              <a:gd name="connsiteY2" fmla="*/ 0 h 1018193"/>
              <a:gd name="connsiteX3" fmla="*/ 1417500 w 1672048"/>
              <a:gd name="connsiteY3" fmla="*/ 1018193 h 1018193"/>
              <a:gd name="connsiteX4" fmla="*/ 0 w 1672048"/>
              <a:gd name="connsiteY4" fmla="*/ 1018193 h 1018193"/>
              <a:gd name="connsiteX0-1" fmla="*/ 101052 w 1773100"/>
              <a:gd name="connsiteY0-2" fmla="*/ 1018193 h 1018193"/>
              <a:gd name="connsiteX1-3" fmla="*/ 0 w 1773100"/>
              <a:gd name="connsiteY1-4" fmla="*/ 0 h 1018193"/>
              <a:gd name="connsiteX2-5" fmla="*/ 1773100 w 1773100"/>
              <a:gd name="connsiteY2-6" fmla="*/ 0 h 1018193"/>
              <a:gd name="connsiteX3-7" fmla="*/ 1518552 w 1773100"/>
              <a:gd name="connsiteY3-8" fmla="*/ 1018193 h 1018193"/>
              <a:gd name="connsiteX4-9" fmla="*/ 101052 w 1773100"/>
              <a:gd name="connsiteY4-10" fmla="*/ 1018193 h 1018193"/>
              <a:gd name="connsiteX0-11" fmla="*/ 101052 w 1518552"/>
              <a:gd name="connsiteY0-12" fmla="*/ 1018193 h 1018193"/>
              <a:gd name="connsiteX1-13" fmla="*/ 0 w 1518552"/>
              <a:gd name="connsiteY1-14" fmla="*/ 0 h 1018193"/>
              <a:gd name="connsiteX2-15" fmla="*/ 1392100 w 1518552"/>
              <a:gd name="connsiteY2-16" fmla="*/ 0 h 1018193"/>
              <a:gd name="connsiteX3-17" fmla="*/ 1518552 w 1518552"/>
              <a:gd name="connsiteY3-18" fmla="*/ 1018193 h 1018193"/>
              <a:gd name="connsiteX4-19" fmla="*/ 101052 w 1518552"/>
              <a:gd name="connsiteY4-20" fmla="*/ 1018193 h 1018193"/>
              <a:gd name="connsiteX0-21" fmla="*/ 215352 w 1632852"/>
              <a:gd name="connsiteY0-22" fmla="*/ 1030893 h 1030893"/>
              <a:gd name="connsiteX1-23" fmla="*/ 0 w 1632852"/>
              <a:gd name="connsiteY1-24" fmla="*/ 0 h 1030893"/>
              <a:gd name="connsiteX2-25" fmla="*/ 1506400 w 1632852"/>
              <a:gd name="connsiteY2-26" fmla="*/ 12700 h 1030893"/>
              <a:gd name="connsiteX3-27" fmla="*/ 1632852 w 1632852"/>
              <a:gd name="connsiteY3-28" fmla="*/ 1030893 h 1030893"/>
              <a:gd name="connsiteX4-29" fmla="*/ 215352 w 1632852"/>
              <a:gd name="connsiteY4-30" fmla="*/ 1030893 h 1030893"/>
              <a:gd name="connsiteX0-31" fmla="*/ 215352 w 1632852"/>
              <a:gd name="connsiteY0-32" fmla="*/ 1030893 h 1030893"/>
              <a:gd name="connsiteX1-33" fmla="*/ 0 w 1632852"/>
              <a:gd name="connsiteY1-34" fmla="*/ 0 h 1030893"/>
              <a:gd name="connsiteX2-35" fmla="*/ 1430200 w 1632852"/>
              <a:gd name="connsiteY2-36" fmla="*/ 12700 h 1030893"/>
              <a:gd name="connsiteX3-37" fmla="*/ 1632852 w 1632852"/>
              <a:gd name="connsiteY3-38" fmla="*/ 1030893 h 1030893"/>
              <a:gd name="connsiteX4-39" fmla="*/ 215352 w 1632852"/>
              <a:gd name="connsiteY4-40" fmla="*/ 1030893 h 10308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632852" h="1030893">
                <a:moveTo>
                  <a:pt x="215352" y="1030893"/>
                </a:moveTo>
                <a:lnTo>
                  <a:pt x="0" y="0"/>
                </a:lnTo>
                <a:lnTo>
                  <a:pt x="1430200" y="12700"/>
                </a:lnTo>
                <a:lnTo>
                  <a:pt x="1632852" y="1030893"/>
                </a:lnTo>
                <a:lnTo>
                  <a:pt x="215352" y="1030893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2.Data </a:t>
            </a:r>
          </a:p>
          <a:p>
            <a:pPr algn="ctr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Parallelogram 169"/>
          <p:cNvSpPr/>
          <p:nvPr/>
        </p:nvSpPr>
        <p:spPr>
          <a:xfrm>
            <a:off x="148182" y="23374464"/>
            <a:ext cx="1762367" cy="109727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Optimal Prediction with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Parallelogram 170"/>
          <p:cNvSpPr/>
          <p:nvPr/>
        </p:nvSpPr>
        <p:spPr>
          <a:xfrm>
            <a:off x="2076775" y="23367149"/>
            <a:ext cx="1762367" cy="1097276"/>
          </a:xfrm>
          <a:prstGeom prst="parallelogram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IN" sz="15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Accuracy</a:t>
            </a:r>
            <a:br>
              <a:rPr lang="en-IN" sz="15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5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KNN-9</a:t>
            </a:r>
            <a:r>
              <a:rPr lang="en-US" altLang="en-IN" sz="15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5.5</a:t>
            </a:r>
            <a:r>
              <a:rPr lang="en-IN" sz="15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algn="ctr"/>
            <a:r>
              <a:rPr lang="en-IN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SVM-9</a:t>
            </a: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4.7</a:t>
            </a:r>
            <a:r>
              <a:rPr lang="en-IN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  <p:sp>
        <p:nvSpPr>
          <p:cNvPr id="172" name="Parallelogram 171"/>
          <p:cNvSpPr/>
          <p:nvPr/>
        </p:nvSpPr>
        <p:spPr>
          <a:xfrm>
            <a:off x="3988683" y="23374245"/>
            <a:ext cx="1762367" cy="1097276"/>
          </a:xfrm>
          <a:prstGeom prst="parallelogram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IN" sz="15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r>
              <a:rPr lang="en-IN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Evaluation</a:t>
            </a:r>
          </a:p>
        </p:txBody>
      </p:sp>
      <p:sp>
        <p:nvSpPr>
          <p:cNvPr id="173" name="Parallelogram 172"/>
          <p:cNvSpPr/>
          <p:nvPr/>
        </p:nvSpPr>
        <p:spPr>
          <a:xfrm>
            <a:off x="5933962" y="23358531"/>
            <a:ext cx="1762367" cy="1097276"/>
          </a:xfrm>
          <a:prstGeom prst="parallelogram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sz="15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KNN, SVM</a:t>
            </a:r>
            <a:endParaRPr lang="en-IN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Arrow: Chevron 173"/>
          <p:cNvSpPr/>
          <p:nvPr/>
        </p:nvSpPr>
        <p:spPr>
          <a:xfrm>
            <a:off x="12969094" y="23423933"/>
            <a:ext cx="2225126" cy="935301"/>
          </a:xfrm>
          <a:prstGeom prst="chevron">
            <a:avLst/>
          </a:prstGeom>
          <a:solidFill>
            <a:srgbClr val="7098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Optimal Prediction with KNN</a:t>
            </a: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Parallelogram 166"/>
          <p:cNvSpPr/>
          <p:nvPr/>
        </p:nvSpPr>
        <p:spPr>
          <a:xfrm>
            <a:off x="1321877" y="22237288"/>
            <a:ext cx="1690987" cy="1030893"/>
          </a:xfrm>
          <a:custGeom>
            <a:avLst/>
            <a:gdLst>
              <a:gd name="connsiteX0" fmla="*/ 0 w 1672048"/>
              <a:gd name="connsiteY0" fmla="*/ 1018193 h 1018193"/>
              <a:gd name="connsiteX1" fmla="*/ 254548 w 1672048"/>
              <a:gd name="connsiteY1" fmla="*/ 0 h 1018193"/>
              <a:gd name="connsiteX2" fmla="*/ 1672048 w 1672048"/>
              <a:gd name="connsiteY2" fmla="*/ 0 h 1018193"/>
              <a:gd name="connsiteX3" fmla="*/ 1417500 w 1672048"/>
              <a:gd name="connsiteY3" fmla="*/ 1018193 h 1018193"/>
              <a:gd name="connsiteX4" fmla="*/ 0 w 1672048"/>
              <a:gd name="connsiteY4" fmla="*/ 1018193 h 1018193"/>
              <a:gd name="connsiteX0-1" fmla="*/ 101052 w 1773100"/>
              <a:gd name="connsiteY0-2" fmla="*/ 1018193 h 1018193"/>
              <a:gd name="connsiteX1-3" fmla="*/ 0 w 1773100"/>
              <a:gd name="connsiteY1-4" fmla="*/ 0 h 1018193"/>
              <a:gd name="connsiteX2-5" fmla="*/ 1773100 w 1773100"/>
              <a:gd name="connsiteY2-6" fmla="*/ 0 h 1018193"/>
              <a:gd name="connsiteX3-7" fmla="*/ 1518552 w 1773100"/>
              <a:gd name="connsiteY3-8" fmla="*/ 1018193 h 1018193"/>
              <a:gd name="connsiteX4-9" fmla="*/ 101052 w 1773100"/>
              <a:gd name="connsiteY4-10" fmla="*/ 1018193 h 1018193"/>
              <a:gd name="connsiteX0-11" fmla="*/ 101052 w 1518552"/>
              <a:gd name="connsiteY0-12" fmla="*/ 1018193 h 1018193"/>
              <a:gd name="connsiteX1-13" fmla="*/ 0 w 1518552"/>
              <a:gd name="connsiteY1-14" fmla="*/ 0 h 1018193"/>
              <a:gd name="connsiteX2-15" fmla="*/ 1392100 w 1518552"/>
              <a:gd name="connsiteY2-16" fmla="*/ 0 h 1018193"/>
              <a:gd name="connsiteX3-17" fmla="*/ 1518552 w 1518552"/>
              <a:gd name="connsiteY3-18" fmla="*/ 1018193 h 1018193"/>
              <a:gd name="connsiteX4-19" fmla="*/ 101052 w 1518552"/>
              <a:gd name="connsiteY4-20" fmla="*/ 1018193 h 1018193"/>
              <a:gd name="connsiteX0-21" fmla="*/ 215352 w 1632852"/>
              <a:gd name="connsiteY0-22" fmla="*/ 1030893 h 1030893"/>
              <a:gd name="connsiteX1-23" fmla="*/ 0 w 1632852"/>
              <a:gd name="connsiteY1-24" fmla="*/ 0 h 1030893"/>
              <a:gd name="connsiteX2-25" fmla="*/ 1506400 w 1632852"/>
              <a:gd name="connsiteY2-26" fmla="*/ 12700 h 1030893"/>
              <a:gd name="connsiteX3-27" fmla="*/ 1632852 w 1632852"/>
              <a:gd name="connsiteY3-28" fmla="*/ 1030893 h 1030893"/>
              <a:gd name="connsiteX4-29" fmla="*/ 215352 w 1632852"/>
              <a:gd name="connsiteY4-30" fmla="*/ 1030893 h 1030893"/>
              <a:gd name="connsiteX0-31" fmla="*/ 215352 w 1632852"/>
              <a:gd name="connsiteY0-32" fmla="*/ 1030893 h 1030893"/>
              <a:gd name="connsiteX1-33" fmla="*/ 0 w 1632852"/>
              <a:gd name="connsiteY1-34" fmla="*/ 0 h 1030893"/>
              <a:gd name="connsiteX2-35" fmla="*/ 1430200 w 1632852"/>
              <a:gd name="connsiteY2-36" fmla="*/ 12700 h 1030893"/>
              <a:gd name="connsiteX3-37" fmla="*/ 1632852 w 1632852"/>
              <a:gd name="connsiteY3-38" fmla="*/ 1030893 h 1030893"/>
              <a:gd name="connsiteX4-39" fmla="*/ 215352 w 1632852"/>
              <a:gd name="connsiteY4-40" fmla="*/ 1030893 h 10308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632852" h="1030893">
                <a:moveTo>
                  <a:pt x="215352" y="1030893"/>
                </a:moveTo>
                <a:lnTo>
                  <a:pt x="0" y="0"/>
                </a:lnTo>
                <a:lnTo>
                  <a:pt x="1430200" y="12700"/>
                </a:lnTo>
                <a:lnTo>
                  <a:pt x="1632852" y="1030893"/>
                </a:lnTo>
                <a:lnTo>
                  <a:pt x="215352" y="1030893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1.Load </a:t>
            </a:r>
          </a:p>
          <a:p>
            <a:pPr algn="ctr"/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Dataset</a:t>
            </a:r>
            <a:endParaRPr lang="en-US" sz="1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Parallelogram 166"/>
          <p:cNvSpPr/>
          <p:nvPr/>
        </p:nvSpPr>
        <p:spPr>
          <a:xfrm>
            <a:off x="5603319" y="22223334"/>
            <a:ext cx="1762367" cy="1030893"/>
          </a:xfrm>
          <a:custGeom>
            <a:avLst/>
            <a:gdLst>
              <a:gd name="connsiteX0" fmla="*/ 0 w 1672048"/>
              <a:gd name="connsiteY0" fmla="*/ 1018193 h 1018193"/>
              <a:gd name="connsiteX1" fmla="*/ 254548 w 1672048"/>
              <a:gd name="connsiteY1" fmla="*/ 0 h 1018193"/>
              <a:gd name="connsiteX2" fmla="*/ 1672048 w 1672048"/>
              <a:gd name="connsiteY2" fmla="*/ 0 h 1018193"/>
              <a:gd name="connsiteX3" fmla="*/ 1417500 w 1672048"/>
              <a:gd name="connsiteY3" fmla="*/ 1018193 h 1018193"/>
              <a:gd name="connsiteX4" fmla="*/ 0 w 1672048"/>
              <a:gd name="connsiteY4" fmla="*/ 1018193 h 1018193"/>
              <a:gd name="connsiteX0-1" fmla="*/ 101052 w 1773100"/>
              <a:gd name="connsiteY0-2" fmla="*/ 1018193 h 1018193"/>
              <a:gd name="connsiteX1-3" fmla="*/ 0 w 1773100"/>
              <a:gd name="connsiteY1-4" fmla="*/ 0 h 1018193"/>
              <a:gd name="connsiteX2-5" fmla="*/ 1773100 w 1773100"/>
              <a:gd name="connsiteY2-6" fmla="*/ 0 h 1018193"/>
              <a:gd name="connsiteX3-7" fmla="*/ 1518552 w 1773100"/>
              <a:gd name="connsiteY3-8" fmla="*/ 1018193 h 1018193"/>
              <a:gd name="connsiteX4-9" fmla="*/ 101052 w 1773100"/>
              <a:gd name="connsiteY4-10" fmla="*/ 1018193 h 1018193"/>
              <a:gd name="connsiteX0-11" fmla="*/ 101052 w 1518552"/>
              <a:gd name="connsiteY0-12" fmla="*/ 1018193 h 1018193"/>
              <a:gd name="connsiteX1-13" fmla="*/ 0 w 1518552"/>
              <a:gd name="connsiteY1-14" fmla="*/ 0 h 1018193"/>
              <a:gd name="connsiteX2-15" fmla="*/ 1392100 w 1518552"/>
              <a:gd name="connsiteY2-16" fmla="*/ 0 h 1018193"/>
              <a:gd name="connsiteX3-17" fmla="*/ 1518552 w 1518552"/>
              <a:gd name="connsiteY3-18" fmla="*/ 1018193 h 1018193"/>
              <a:gd name="connsiteX4-19" fmla="*/ 101052 w 1518552"/>
              <a:gd name="connsiteY4-20" fmla="*/ 1018193 h 1018193"/>
              <a:gd name="connsiteX0-21" fmla="*/ 215352 w 1632852"/>
              <a:gd name="connsiteY0-22" fmla="*/ 1030893 h 1030893"/>
              <a:gd name="connsiteX1-23" fmla="*/ 0 w 1632852"/>
              <a:gd name="connsiteY1-24" fmla="*/ 0 h 1030893"/>
              <a:gd name="connsiteX2-25" fmla="*/ 1506400 w 1632852"/>
              <a:gd name="connsiteY2-26" fmla="*/ 12700 h 1030893"/>
              <a:gd name="connsiteX3-27" fmla="*/ 1632852 w 1632852"/>
              <a:gd name="connsiteY3-28" fmla="*/ 1030893 h 1030893"/>
              <a:gd name="connsiteX4-29" fmla="*/ 215352 w 1632852"/>
              <a:gd name="connsiteY4-30" fmla="*/ 1030893 h 1030893"/>
              <a:gd name="connsiteX0-31" fmla="*/ 215352 w 1632852"/>
              <a:gd name="connsiteY0-32" fmla="*/ 1030893 h 1030893"/>
              <a:gd name="connsiteX1-33" fmla="*/ 0 w 1632852"/>
              <a:gd name="connsiteY1-34" fmla="*/ 0 h 1030893"/>
              <a:gd name="connsiteX2-35" fmla="*/ 1430200 w 1632852"/>
              <a:gd name="connsiteY2-36" fmla="*/ 12700 h 1030893"/>
              <a:gd name="connsiteX3-37" fmla="*/ 1632852 w 1632852"/>
              <a:gd name="connsiteY3-38" fmla="*/ 1030893 h 1030893"/>
              <a:gd name="connsiteX4-39" fmla="*/ 215352 w 1632852"/>
              <a:gd name="connsiteY4-40" fmla="*/ 1030893 h 10308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632852" h="1030893">
                <a:moveTo>
                  <a:pt x="215352" y="1030893"/>
                </a:moveTo>
                <a:lnTo>
                  <a:pt x="0" y="0"/>
                </a:lnTo>
                <a:lnTo>
                  <a:pt x="1430200" y="12700"/>
                </a:lnTo>
                <a:lnTo>
                  <a:pt x="1632852" y="1030893"/>
                </a:lnTo>
                <a:lnTo>
                  <a:pt x="215352" y="1030893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Train/Test Split (80/20)</a:t>
            </a:r>
            <a:endParaRPr lang="en-IN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Arrow: Right 120"/>
          <p:cNvSpPr/>
          <p:nvPr/>
        </p:nvSpPr>
        <p:spPr>
          <a:xfrm>
            <a:off x="3022917" y="22587481"/>
            <a:ext cx="461817" cy="32395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9" name="Arrow: Right 178"/>
          <p:cNvSpPr/>
          <p:nvPr/>
        </p:nvSpPr>
        <p:spPr>
          <a:xfrm>
            <a:off x="5141502" y="22546668"/>
            <a:ext cx="461817" cy="32395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Arrow: Left 121"/>
          <p:cNvSpPr/>
          <p:nvPr/>
        </p:nvSpPr>
        <p:spPr>
          <a:xfrm>
            <a:off x="1764356" y="23678435"/>
            <a:ext cx="432773" cy="281077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1" name="Arrow: Left 180"/>
          <p:cNvSpPr/>
          <p:nvPr/>
        </p:nvSpPr>
        <p:spPr>
          <a:xfrm>
            <a:off x="3718693" y="23678034"/>
            <a:ext cx="421088" cy="264438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2" name="Arrow: Left 181"/>
          <p:cNvSpPr/>
          <p:nvPr/>
        </p:nvSpPr>
        <p:spPr>
          <a:xfrm>
            <a:off x="5637106" y="23716694"/>
            <a:ext cx="432773" cy="281077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Arrow: Curved Left 122"/>
          <p:cNvSpPr/>
          <p:nvPr/>
        </p:nvSpPr>
        <p:spPr>
          <a:xfrm rot="19770226">
            <a:off x="7546812" y="22681286"/>
            <a:ext cx="717215" cy="992272"/>
          </a:xfrm>
          <a:prstGeom prst="curved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Arrow: Bent 11"/>
          <p:cNvSpPr/>
          <p:nvPr/>
        </p:nvSpPr>
        <p:spPr>
          <a:xfrm rot="5400000">
            <a:off x="10308554" y="7497483"/>
            <a:ext cx="517518" cy="346242"/>
          </a:xfrm>
          <a:prstGeom prst="ben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6" name="Arrow: Bent 185"/>
          <p:cNvSpPr/>
          <p:nvPr/>
        </p:nvSpPr>
        <p:spPr>
          <a:xfrm rot="5400000">
            <a:off x="12215129" y="7511698"/>
            <a:ext cx="517518" cy="346242"/>
          </a:xfrm>
          <a:prstGeom prst="ben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7" name="Arrow: Bent 186"/>
          <p:cNvSpPr/>
          <p:nvPr/>
        </p:nvSpPr>
        <p:spPr>
          <a:xfrm rot="5400000">
            <a:off x="14182571" y="7473104"/>
            <a:ext cx="517518" cy="346242"/>
          </a:xfrm>
          <a:prstGeom prst="ben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7" name="Arrow: Bent-Up 36"/>
          <p:cNvSpPr/>
          <p:nvPr/>
        </p:nvSpPr>
        <p:spPr>
          <a:xfrm>
            <a:off x="11059764" y="8299359"/>
            <a:ext cx="482752" cy="422409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8" name="Arrow: Bent-Up 187"/>
          <p:cNvSpPr/>
          <p:nvPr/>
        </p:nvSpPr>
        <p:spPr>
          <a:xfrm>
            <a:off x="13152831" y="8250179"/>
            <a:ext cx="375779" cy="580228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9" name="Arrow: Bent-Up 188"/>
          <p:cNvSpPr/>
          <p:nvPr/>
        </p:nvSpPr>
        <p:spPr>
          <a:xfrm>
            <a:off x="15062526" y="8378542"/>
            <a:ext cx="465656" cy="402326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15"/>
          <p:cNvSpPr txBox="1"/>
          <p:nvPr/>
        </p:nvSpPr>
        <p:spPr>
          <a:xfrm>
            <a:off x="9643463" y="1470940"/>
            <a:ext cx="6420886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Register No: 192210314</a:t>
            </a:r>
            <a:b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Name: </a:t>
            </a:r>
            <a:r>
              <a:rPr lang="en-IN" sz="25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K.L.V Jayaram</a:t>
            </a:r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/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Guided By </a:t>
            </a:r>
            <a:r>
              <a:rPr lang="en-IN" sz="25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Dr. A. Moorthy</a:t>
            </a:r>
            <a:endParaRPr lang="en-IN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158"/>
          <p:cNvSpPr txBox="1"/>
          <p:nvPr/>
        </p:nvSpPr>
        <p:spPr>
          <a:xfrm>
            <a:off x="4928866" y="11830985"/>
            <a:ext cx="344551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1.2 SPSS Performance Analysis</a:t>
            </a: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158"/>
          <p:cNvSpPr txBox="1"/>
          <p:nvPr/>
        </p:nvSpPr>
        <p:spPr>
          <a:xfrm>
            <a:off x="13305155" y="11853429"/>
            <a:ext cx="317881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2.2 SPSS Performance Analysis</a:t>
            </a: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24359278"/>
              </p:ext>
            </p:extLst>
          </p:nvPr>
        </p:nvGraphicFramePr>
        <p:xfrm>
          <a:off x="8608060" y="10147301"/>
          <a:ext cx="4603750" cy="12580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6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9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20">
                <a:tc gridSpan="5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Statistics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1000"/>
                        </a:spcAft>
                      </a:pPr>
                      <a:r>
                        <a:rPr lang="en-US" altLang="en-IN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altLang="en-IN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 Deviation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 Error Mean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98.202</a:t>
                      </a: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0.584</a:t>
                      </a: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0.185</a:t>
                      </a: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1000"/>
                        </a:spcAft>
                        <a:buClrTx/>
                        <a:buSzTx/>
                        <a:buFontTx/>
                      </a:pPr>
                      <a:r>
                        <a:rPr lang="en-IN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 marL="0" marR="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1000"/>
                        </a:spcAft>
                        <a:buClrTx/>
                        <a:buSzTx/>
                        <a:buFontTx/>
                      </a:pPr>
                      <a:r>
                        <a:rPr lang="en-IN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94.720</a:t>
                      </a: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0.760</a:t>
                      </a: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0.240</a:t>
                      </a:r>
                    </a:p>
                  </a:txBody>
                  <a:tcPr marL="68580" marR="68580" marT="0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34723371"/>
              </p:ext>
            </p:extLst>
          </p:nvPr>
        </p:nvGraphicFramePr>
        <p:xfrm>
          <a:off x="224155" y="25483820"/>
          <a:ext cx="4603750" cy="107061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906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9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20">
                <a:tc gridSpan="5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Statistics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gradFill flip="none" rotWithShape="1">
                      <a:gsLst>
                        <a:gs pos="0">
                          <a:schemeClr val="accent4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1000"/>
                        </a:spcAft>
                      </a:pPr>
                      <a:r>
                        <a:rPr lang="en-US" altLang="en-IN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altLang="en-IN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gradFill flip="none" rotWithShape="1">
                      <a:gsLst>
                        <a:gs pos="0">
                          <a:schemeClr val="accent4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gradFill flip="none" rotWithShape="1">
                      <a:gsLst>
                        <a:gs pos="0">
                          <a:schemeClr val="accent4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1000"/>
                        </a:spcAft>
                      </a:pPr>
                      <a:r>
                        <a:rPr lang="en-IN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IN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gradFill flip="none" rotWithShape="1">
                      <a:gsLst>
                        <a:gs pos="0">
                          <a:schemeClr val="accent4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 Deviation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gradFill flip="none" rotWithShape="1">
                      <a:gsLst>
                        <a:gs pos="0">
                          <a:schemeClr val="accent4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 Error Mean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gradFill flip="none" rotWithShape="1">
                      <a:gsLst>
                        <a:gs pos="0">
                          <a:schemeClr val="accent4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</a:t>
                      </a:r>
                      <a:endParaRPr lang="en-IN" sz="12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chemeClr val="accent4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2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chemeClr val="accent4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96.30</a:t>
                      </a:r>
                      <a:endParaRPr lang="en-IN" sz="12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chemeClr val="accent4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2.313</a:t>
                      </a:r>
                      <a:endParaRPr lang="en-IN" sz="12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chemeClr val="accent4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0.731</a:t>
                      </a:r>
                      <a:endParaRPr lang="en-IN" sz="12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chemeClr val="accent4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IN" sz="12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chemeClr val="accent4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2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chemeClr val="accent4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94.72</a:t>
                      </a:r>
                      <a:endParaRPr lang="en-IN" sz="12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chemeClr val="accent4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0.760</a:t>
                      </a:r>
                      <a:endParaRPr lang="en-IN" sz="12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chemeClr val="accent4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0.024</a:t>
                      </a:r>
                      <a:endParaRPr lang="en-IN" sz="12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chemeClr val="accent4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0" name="Table 109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875295073"/>
              </p:ext>
            </p:extLst>
          </p:nvPr>
        </p:nvGraphicFramePr>
        <p:xfrm>
          <a:off x="8759042" y="25515971"/>
          <a:ext cx="4462780" cy="1070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8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4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77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20">
                <a:tc gridSpan="5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Statistics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gradFill flip="none" rotWithShape="1">
                      <a:gsLst>
                        <a:gs pos="0">
                          <a:schemeClr val="bg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1000"/>
                        </a:spcAft>
                      </a:pPr>
                      <a:r>
                        <a:rPr lang="en-US" altLang="en-IN" sz="12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altLang="en-IN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gradFill flip="none" rotWithShape="1">
                      <a:gsLst>
                        <a:gs pos="0">
                          <a:schemeClr val="bg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gradFill flip="none" rotWithShape="1">
                      <a:gsLst>
                        <a:gs pos="0">
                          <a:schemeClr val="bg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gradFill flip="none" rotWithShape="1">
                      <a:gsLst>
                        <a:gs pos="0">
                          <a:schemeClr val="bg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 Deviation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gradFill flip="none" rotWithShape="1">
                      <a:gsLst>
                        <a:gs pos="0">
                          <a:schemeClr val="bg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10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 Error Mean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gradFill flip="none" rotWithShape="1">
                      <a:gsLst>
                        <a:gs pos="0">
                          <a:schemeClr val="bg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KNN</a:t>
                      </a: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chemeClr val="bg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chemeClr val="bg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95.50</a:t>
                      </a: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chemeClr val="bg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0.985</a:t>
                      </a: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chemeClr val="bg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0.311</a:t>
                      </a: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chemeClr val="bg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chemeClr val="bg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chemeClr val="bg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94.72</a:t>
                      </a: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chemeClr val="bg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0.760</a:t>
                      </a: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chemeClr val="bg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0.240</a:t>
                      </a:r>
                      <a:endParaRPr lang="en-IN" sz="12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chemeClr val="bg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bg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bg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TextBox 164"/>
          <p:cNvSpPr txBox="1"/>
          <p:nvPr/>
        </p:nvSpPr>
        <p:spPr>
          <a:xfrm>
            <a:off x="4847854" y="27124025"/>
            <a:ext cx="354266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en-US" altLang="en-IN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3.2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SPSS Performance Analysis</a:t>
            </a: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164"/>
          <p:cNvSpPr txBox="1"/>
          <p:nvPr/>
        </p:nvSpPr>
        <p:spPr>
          <a:xfrm>
            <a:off x="12965430" y="27177365"/>
            <a:ext cx="354266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Fig.</a:t>
            </a:r>
            <a:r>
              <a:rPr lang="en-US" altLang="en-IN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4.2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SPSS Performance Analysis</a:t>
            </a: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BBC0E9E9-95AF-4FB9-EC19-9CBC16A1708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14" y="9861344"/>
            <a:ext cx="3000619" cy="1985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5C97DC65-7F18-723C-2028-1A2988F152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556" y="9856829"/>
            <a:ext cx="3009086" cy="1980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B7B39ABE-C76E-05A8-1EB4-5448017EAF8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2923" y="25151114"/>
            <a:ext cx="2996574" cy="196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01BC81E5-6C4F-25F1-4446-0B08EDD7A32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540" y="25183223"/>
            <a:ext cx="2986556" cy="195505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F1CAA2BC-5ED5-9F25-A80F-ABEED16BFDEC}"/>
              </a:ext>
            </a:extLst>
          </p:cNvPr>
          <p:cNvSpPr txBox="1"/>
          <p:nvPr/>
        </p:nvSpPr>
        <p:spPr>
          <a:xfrm>
            <a:off x="179570" y="11340315"/>
            <a:ext cx="4542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SVM, Random Forest delivered better accuracy (97.07%) in predicting job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rescission</a:t>
            </a: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F21B834-7D29-341D-7713-5B0E367F243B}"/>
              </a:ext>
            </a:extLst>
          </p:cNvPr>
          <p:cNvSpPr txBox="1"/>
          <p:nvPr/>
        </p:nvSpPr>
        <p:spPr>
          <a:xfrm>
            <a:off x="208209" y="26511165"/>
            <a:ext cx="4542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SVM,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delivered better accuracy (96.29%) in predicting job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rescission</a:t>
            </a: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9175274-C8DD-B40E-22A8-12FFAD51CE9B}"/>
              </a:ext>
            </a:extLst>
          </p:cNvPr>
          <p:cNvSpPr txBox="1"/>
          <p:nvPr/>
        </p:nvSpPr>
        <p:spPr>
          <a:xfrm>
            <a:off x="8679109" y="26549265"/>
            <a:ext cx="4542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SVM, KNN delivered better accuracy (95.5%) in predicting job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rescission</a:t>
            </a: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1654CAA5-567C-7DE4-A48B-6935CC107EB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463" y="18881613"/>
            <a:ext cx="2888235" cy="2178274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84F1F9D2-9EFA-4CF3-F973-AD5E669EC8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778" y="3602147"/>
            <a:ext cx="2622822" cy="2278384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57805703-D355-FC41-D290-EA4930879C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835" y="18908158"/>
            <a:ext cx="2417574" cy="2233285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AEEB3BE8-973E-5B22-9AB9-0DE38AA4A4C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497" y="3616927"/>
            <a:ext cx="2845976" cy="2321273"/>
          </a:xfrm>
          <a:prstGeom prst="rect">
            <a:avLst/>
          </a:prstGeom>
        </p:spPr>
      </p:pic>
      <p:sp>
        <p:nvSpPr>
          <p:cNvPr id="136" name="Arrow: Left 135">
            <a:extLst>
              <a:ext uri="{FF2B5EF4-FFF2-40B4-BE49-F238E27FC236}">
                <a16:creationId xmlns:a16="http://schemas.microsoft.com/office/drawing/2014/main" id="{6381EFE5-E334-3963-9DC1-CB95B4D933CE}"/>
              </a:ext>
            </a:extLst>
          </p:cNvPr>
          <p:cNvSpPr/>
          <p:nvPr/>
        </p:nvSpPr>
        <p:spPr>
          <a:xfrm rot="10800000">
            <a:off x="2077065" y="7193004"/>
            <a:ext cx="1076441" cy="227308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7" name="Arrow: Chevron 136">
            <a:extLst>
              <a:ext uri="{FF2B5EF4-FFF2-40B4-BE49-F238E27FC236}">
                <a16:creationId xmlns:a16="http://schemas.microsoft.com/office/drawing/2014/main" id="{2DFBB254-90A4-304E-5BAE-259DF19B5D10}"/>
              </a:ext>
            </a:extLst>
          </p:cNvPr>
          <p:cNvSpPr/>
          <p:nvPr/>
        </p:nvSpPr>
        <p:spPr>
          <a:xfrm>
            <a:off x="8974023" y="23440748"/>
            <a:ext cx="2339583" cy="919171"/>
          </a:xfrm>
          <a:prstGeom prst="chevron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IN" sz="15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r>
              <a:rPr lang="en-IN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Evaluation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71*93"/>
  <p:tag name="TABLE_ENDDRAG_RECT" val="6*778*371*9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62*84"/>
  <p:tag name="TABLE_ENDDRAG_RECT" val="677*784*362*8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62*84"/>
  <p:tag name="TABLE_ENDDRAG_RECT" val="677*784*362*8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51*84"/>
  <p:tag name="TABLE_ENDDRAG_RECT" val="669*1985*351*84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1347</Words>
  <Application>Microsoft Office PowerPoint</Application>
  <PresentationFormat>Custom</PresentationFormat>
  <Paragraphs>190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Moorthy</dc:creator>
  <cp:lastModifiedBy>K.L.V Jayaram</cp:lastModifiedBy>
  <cp:revision>45</cp:revision>
  <dcterms:created xsi:type="dcterms:W3CDTF">2023-04-19T08:35:00Z</dcterms:created>
  <dcterms:modified xsi:type="dcterms:W3CDTF">2025-06-05T16:58:21Z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4704C023284243A39E608A1DF8A4CE52_13</vt:lpwstr>
  </property>
  <property fmtid="{D5CDD505-2E9C-101B-9397-08002B2CF9AE}" pid="3" name="KSOProductBuildVer">
    <vt:lpwstr>1033-12.2.0.21179</vt:lpwstr>
  </property>
</Properties>
</file>