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69" r:id="rId4"/>
    <p:sldId id="270" r:id="rId5"/>
    <p:sldId id="272" r:id="rId6"/>
    <p:sldId id="273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77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4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90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21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8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4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74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168F-CD96-497C-BEF5-395D8E95BDB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700AC06-76BB-4396-A4AE-D3573E4A750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58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8ED-3673-4F79-8932-B2A0373F0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Name:</a:t>
            </a:r>
            <a:r>
              <a:rPr lang="en-US" dirty="0"/>
              <a:t> Customer Analytics using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895B-45BE-49A5-8D0F-BE3282D1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5 High Income and High Spending Customers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F02221-6F68-4176-953B-129AE0DF0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8263" y="2023011"/>
            <a:ext cx="945547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top 5 customers with the highest annual income and spending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Spending_Score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CTB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Spending_Score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DESC LIMIT 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28C81-9990-4235-BC06-B07E42E21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9" t="46569" r="62391" b="37191"/>
          <a:stretch/>
        </p:blipFill>
        <p:spPr>
          <a:xfrm>
            <a:off x="1451579" y="3926705"/>
            <a:ext cx="5320282" cy="21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3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601E-376D-47D3-B376-07C1F824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335" y="711754"/>
            <a:ext cx="9603275" cy="1049235"/>
          </a:xfrm>
        </p:spPr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Customer-Wise Averages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CBC07A-41A8-4016-847E-4B68AC4BF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4449" y="2013407"/>
            <a:ext cx="85921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average satisfaction, income, and total purchases for each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Avg_Total_Purchases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63BC2-150A-4579-8624-067421C7D0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47148" r="55109" b="29459"/>
          <a:stretch/>
        </p:blipFill>
        <p:spPr>
          <a:xfrm>
            <a:off x="1338470" y="4779375"/>
            <a:ext cx="5486401" cy="180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9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5335-0BDA-4D15-A7BB-6B17EF05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Satisfaction by City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81C2C0-14A7-4505-A439-F3083CD94B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63169"/>
            <a:ext cx="91294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average customer satisfaction per 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CITY,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), 2)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CTB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401DC-EF64-4748-9BD3-1BC1E9BE49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5" t="45795" r="69130" b="34292"/>
          <a:stretch/>
        </p:blipFill>
        <p:spPr>
          <a:xfrm>
            <a:off x="1451579" y="3809396"/>
            <a:ext cx="5320282" cy="21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2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2A07-7ADF-46A4-8FF9-F002CA36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Purchase Customers Analysis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62A199-1A00-49C6-A28B-4A582DC63A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55990"/>
            <a:ext cx="106661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customers where the max purchase is 3 times greater than their average purchase.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Last_Purchase_Amount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Avg_Purchase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Last_Purchase_Amount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Max_Purchase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Last_Purchase_Amount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Last_Purchase_Amount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Difference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HAVING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Max_Purchase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&gt;= 3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Last_Purchase_Amount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Difference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28007-25B6-45F2-A072-D666BA3B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8" t="43475" r="58043" b="45699"/>
          <a:stretch/>
        </p:blipFill>
        <p:spPr>
          <a:xfrm>
            <a:off x="1642478" y="5062425"/>
            <a:ext cx="4267002" cy="113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C314-B1F7-4565-BB99-625B0145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Referral Score but Low Purchases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6D3730-66F3-4EEA-88AA-55AB54048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24135"/>
            <a:ext cx="1036027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customers who have high referral scores but no or zero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Referral_Score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Referral_Score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&gt;= 80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IS NULL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Referral_Score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483F3-3D00-4FA9-8CAC-7ED0180F0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0" t="42895" r="60978" b="44665"/>
          <a:stretch/>
        </p:blipFill>
        <p:spPr>
          <a:xfrm>
            <a:off x="1451579" y="4136197"/>
            <a:ext cx="4074577" cy="191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6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4FDC-A6DD-4579-8075-FB16761E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Preferred Category Analysis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6EC6B5-5828-414F-B0D1-90E28613C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35969"/>
            <a:ext cx="998504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count and total purchases by preferred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Preferred_Category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Avg_Purchases_Per_Customer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Preferred_Category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Total_Purchases_Sum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A409C-E094-4674-BF7D-1CA9F28858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7" t="43668" r="45109" b="37192"/>
          <a:stretch/>
        </p:blipFill>
        <p:spPr>
          <a:xfrm>
            <a:off x="1457739" y="4122977"/>
            <a:ext cx="4638261" cy="20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5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60EA-4E7B-48EA-B299-470EAB9E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 Type Analysis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20EB0B-F53F-4DF4-8AA4-ECB2FC7F4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20077"/>
            <a:ext cx="96196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behavior based on subscription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Subscription_Type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Avg_Purchases_Per_Customer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Spending_Score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Avg_Spending_Score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Subscription_Type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Avg_Purchases_Per_Customer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390B8-1FCA-473D-BC8D-22F79BE87B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39" t="45022" r="46087" b="40479"/>
          <a:stretch/>
        </p:blipFill>
        <p:spPr>
          <a:xfrm>
            <a:off x="1561947" y="4275839"/>
            <a:ext cx="5943166" cy="140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AFDC-F177-4A0D-92AC-708D7F8B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with Highest Gaps Between Purchases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648422-66E4-4FB6-9491-33380B6F60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67028"/>
            <a:ext cx="107404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customers who take longer between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Days_Since_Last_Purchase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Avg_Days_Between_Purchases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ORDER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Avg_Days_Between_Purchases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DESC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19F89-B1D2-4CE5-B30E-5FC5C05F7B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9" t="45989" r="63152" b="29651"/>
          <a:stretch/>
        </p:blipFill>
        <p:spPr>
          <a:xfrm>
            <a:off x="1563755" y="3959637"/>
            <a:ext cx="4678019" cy="20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4EFF-1516-4686-B670-D05D9B70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61973-2D5B-4C32-A7C4-91DA357E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SQL, we successfully </a:t>
            </a:r>
            <a:r>
              <a:rPr lang="en-US" b="1" dirty="0"/>
              <a:t>analyzed the customer dataset</a:t>
            </a:r>
            <a:r>
              <a:rPr lang="en-US" dirty="0"/>
              <a:t> from multiple perspectives like age group, membership status, subscription types, city, and referral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identified </a:t>
            </a:r>
            <a:r>
              <a:rPr lang="en-US" b="1" dirty="0"/>
              <a:t>key customer segments</a:t>
            </a:r>
            <a:r>
              <a:rPr lang="en-US" dirty="0"/>
              <a:t> with higher spending habits, high satisfaction, and loyalty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customers</a:t>
            </a:r>
            <a:r>
              <a:rPr lang="en-US" dirty="0"/>
              <a:t> and </a:t>
            </a:r>
            <a:r>
              <a:rPr lang="en-US" b="1" dirty="0"/>
              <a:t>inactive customers</a:t>
            </a:r>
            <a:r>
              <a:rPr lang="en-US" dirty="0"/>
              <a:t> were spotted based on purchase behavior, helping in future </a:t>
            </a:r>
            <a:r>
              <a:rPr lang="en-US" b="1" dirty="0"/>
              <a:t>targeted marketing</a:t>
            </a:r>
            <a:r>
              <a:rPr lang="en-US" dirty="0"/>
              <a:t>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quality checks</a:t>
            </a:r>
            <a:r>
              <a:rPr lang="en-US" dirty="0"/>
              <a:t> were performed to ensure that insights are based on </a:t>
            </a:r>
            <a:r>
              <a:rPr lang="en-US" b="1" dirty="0"/>
              <a:t>clean and reliable data</a:t>
            </a:r>
            <a:r>
              <a:rPr lang="en-US" dirty="0"/>
              <a:t> by checking for NULL values and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Overall, this analysis helps the business understand its </a:t>
            </a:r>
            <a:r>
              <a:rPr lang="en-US" b="1" dirty="0"/>
              <a:t>customer base better</a:t>
            </a:r>
            <a:r>
              <a:rPr lang="en-US" dirty="0"/>
              <a:t> and supports </a:t>
            </a:r>
            <a:r>
              <a:rPr lang="en-US" b="1" dirty="0"/>
              <a:t>data-driven decision-making</a:t>
            </a:r>
            <a:r>
              <a:rPr lang="en-US" dirty="0"/>
              <a:t> for improving customer engagement and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31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497D-D96C-4D5B-B51F-69D7F872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ED1D-2A4B-44E2-9EAD-B9C244997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high spenders</a:t>
            </a:r>
            <a:r>
              <a:rPr lang="en-US" dirty="0"/>
              <a:t> and </a:t>
            </a:r>
            <a:r>
              <a:rPr lang="en-US" b="1" dirty="0"/>
              <a:t>loyal customers</a:t>
            </a:r>
            <a:r>
              <a:rPr lang="en-US" dirty="0"/>
              <a:t> to maximize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</a:t>
            </a:r>
            <a:r>
              <a:rPr lang="en-US" b="1" dirty="0"/>
              <a:t>special offers</a:t>
            </a:r>
            <a:r>
              <a:rPr lang="en-US" dirty="0"/>
              <a:t> for inactive or high-referral customers with no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customer satisfaction</a:t>
            </a:r>
            <a:r>
              <a:rPr lang="en-US" dirty="0"/>
              <a:t> in lower-performing cities or membership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</a:t>
            </a:r>
            <a:r>
              <a:rPr lang="en-US" b="1" dirty="0"/>
              <a:t>clean data practices</a:t>
            </a:r>
            <a:r>
              <a:rPr lang="en-US" dirty="0"/>
              <a:t> for better future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74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5D84-057E-4AFB-AE2C-8EC0CCC5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4152B6-87A7-4E22-B45A-F8542AB31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77887"/>
            <a:ext cx="8497904" cy="2626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perform detailed analysis on customer data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projects.ctb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using SQL queries, uncovering patterns related to income, spending behavior,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membership status, subscription types, and customer satisfaction.</a:t>
            </a:r>
          </a:p>
          <a:p>
            <a:pPr marL="0" indent="0">
              <a:buNone/>
            </a:pPr>
            <a:r>
              <a:rPr lang="en-US" b="1" dirty="0"/>
              <a:t>Tools Used: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 (Structured Query Language)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EF7-3022-4DD5-AB54-EB040104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 import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CB944-3233-4476-9816-5977FF2E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85" t="9552" r="35930" b="4780"/>
          <a:stretch/>
        </p:blipFill>
        <p:spPr>
          <a:xfrm>
            <a:off x="7513982" y="1964634"/>
            <a:ext cx="4470125" cy="45951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EE03E-C804-42F5-B2C8-1419B33D08CA}"/>
              </a:ext>
            </a:extLst>
          </p:cNvPr>
          <p:cNvSpPr txBox="1"/>
          <p:nvPr/>
        </p:nvSpPr>
        <p:spPr>
          <a:xfrm>
            <a:off x="1451579" y="2067339"/>
            <a:ext cx="534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 </a:t>
            </a:r>
            <a:r>
              <a:rPr lang="en-US" dirty="0" err="1"/>
              <a:t>Kangle</a:t>
            </a:r>
            <a:endParaRPr lang="en-US" dirty="0"/>
          </a:p>
          <a:p>
            <a:r>
              <a:rPr lang="en-US" dirty="0"/>
              <a:t>File Type: CSV</a:t>
            </a:r>
          </a:p>
          <a:p>
            <a:r>
              <a:rPr lang="en-US" dirty="0"/>
              <a:t>Rows: 10000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16262-752E-4405-91CF-133AB406E3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t="9835" r="36956" b="46665"/>
          <a:stretch/>
        </p:blipFill>
        <p:spPr>
          <a:xfrm>
            <a:off x="1046921" y="3164353"/>
            <a:ext cx="6294783" cy="339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8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6AD7-F5D3-465D-800D-BF4F06C1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schema &amp; type optimization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0B1A7F-458B-4AC0-9E21-430DCD8D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D4BBD-66A9-4C0D-B078-762338A37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03" r="77717" b="4712"/>
          <a:stretch/>
        </p:blipFill>
        <p:spPr>
          <a:xfrm>
            <a:off x="1577008" y="2341783"/>
            <a:ext cx="4823792" cy="30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2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C57A-99C3-4FFA-8F92-BBF2486C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17AF-2438-4199-AE96-0515DB28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67" y="1853754"/>
            <a:ext cx="9835654" cy="315049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SELECT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Customer_ID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Null_Customer_ID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Age IS NULL THEN 1 ELSE 0 END) AS </a:t>
            </a:r>
            <a:r>
              <a:rPr lang="en-US" sz="1400" dirty="0" err="1"/>
              <a:t>Null_Age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City IS NULL THEN 1 ELSE 0 END) AS </a:t>
            </a:r>
            <a:r>
              <a:rPr lang="en-US" sz="1400" dirty="0" err="1"/>
              <a:t>Null_City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Annual_Income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Null_Annual_Income</a:t>
            </a:r>
            <a:r>
              <a:rPr lang="en-US" sz="14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SUM(CASE WHEN </a:t>
            </a:r>
            <a:r>
              <a:rPr lang="en-US" sz="1400" dirty="0" err="1"/>
              <a:t>Spending_Score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Null_Spending_Score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Membership_Status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Null_Membership_Status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Subscription_Type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Null_Subscription_Type</a:t>
            </a:r>
            <a:r>
              <a:rPr lang="en-US" sz="14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SUM(CASE WHEN </a:t>
            </a:r>
            <a:r>
              <a:rPr lang="en-US" sz="1400" dirty="0" err="1"/>
              <a:t>Preferred_Category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Null_Preferred_Category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Total_Purchases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Null_Total_Purchases</a:t>
            </a:r>
            <a:r>
              <a:rPr lang="en-US" sz="1400" dirty="0"/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SUM(CASE WHEN </a:t>
            </a:r>
            <a:r>
              <a:rPr lang="en-US" sz="1400" dirty="0" err="1"/>
              <a:t>Customer_Satisfaction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Null_Customer_Satisfaction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Last_Purchase_Amount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Null_Last_Purchase_Amount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Days_Since_Last_Purchase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Null_Days_Since_Last_Purchase</a:t>
            </a:r>
            <a:r>
              <a:rPr lang="en-US" sz="1400" dirty="0"/>
              <a:t>,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SUM(CASE WHEN </a:t>
            </a:r>
            <a:r>
              <a:rPr lang="en-US" sz="1400" dirty="0" err="1"/>
              <a:t>Referral_Score</a:t>
            </a:r>
            <a:r>
              <a:rPr lang="en-US" sz="1400" dirty="0"/>
              <a:t> IS NULL THEN 1 ELSE 0 END) AS </a:t>
            </a:r>
            <a:r>
              <a:rPr lang="en-US" sz="1400" dirty="0" err="1"/>
              <a:t>Null_Referral_Score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FROM </a:t>
            </a:r>
            <a:r>
              <a:rPr lang="en-US" sz="1400" dirty="0" err="1"/>
              <a:t>ctb</a:t>
            </a:r>
            <a:r>
              <a:rPr lang="en-US" sz="1400" dirty="0"/>
              <a:t>;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69442-FBF9-496E-835A-A39E9946B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7" t="44249" r="23805" b="44732"/>
          <a:stretch/>
        </p:blipFill>
        <p:spPr>
          <a:xfrm>
            <a:off x="2782956" y="5675794"/>
            <a:ext cx="6626087" cy="75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4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A7B1-6AA6-4537-9668-CEBD2985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EBA5-B094-46BF-9A34-F5A170E4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COUNT(*) AS </a:t>
            </a:r>
            <a:r>
              <a:rPr lang="en-US" dirty="0" err="1"/>
              <a:t>CountFROM</a:t>
            </a:r>
            <a:r>
              <a:rPr lang="en-US" dirty="0"/>
              <a:t> </a:t>
            </a:r>
            <a:r>
              <a:rPr lang="en-US" dirty="0" err="1"/>
              <a:t>ctbGROUP</a:t>
            </a:r>
            <a:r>
              <a:rPr lang="en-US" dirty="0"/>
              <a:t> BY </a:t>
            </a:r>
            <a:r>
              <a:rPr lang="en-US" dirty="0" err="1"/>
              <a:t>Customer_IDHAVING</a:t>
            </a:r>
            <a:r>
              <a:rPr lang="en-US" dirty="0"/>
              <a:t> COUNT(*) &gt; 1;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71E31-27CB-4A33-AA59-7767322C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2" t="42340" r="50761" b="43479"/>
          <a:stretch/>
        </p:blipFill>
        <p:spPr>
          <a:xfrm>
            <a:off x="1736430" y="3089429"/>
            <a:ext cx="3490798" cy="104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8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DEB64-B13F-4645-BCBC-0414C9B3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Overview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1776B2-FEA7-4EC3-8F7E-46C43E228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36430"/>
            <a:ext cx="92048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 data from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projects.ctb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projects.ctb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E6779-3FB0-4632-A0F8-8A9F7E434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8" t="45439" r="25325" b="29723"/>
          <a:stretch/>
        </p:blipFill>
        <p:spPr>
          <a:xfrm>
            <a:off x="1451579" y="3875422"/>
            <a:ext cx="6586331" cy="21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0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70CF-EEDD-4CA3-B5B5-787BF6E6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Analysis by Age Group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247BCD-12ED-4720-BE49-96F64B968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640" y="1805479"/>
            <a:ext cx="11568360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customers into age ranges and calculate average Annual Income, Spending Score, and Total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WITH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 CASE WHEN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BETWEEN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18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THEN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'18-25’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BETWEEN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26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'26-35’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BETWEEN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36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'36-45’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BETWEEN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46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55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'46-55’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WHEN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BETWEEN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56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65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THEN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'56-65' ELSE '66+’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Age_Group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Spending_Score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Age_Group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AVG(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Annual_Income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Avg_Annual_Income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AVG(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Spending_Score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Avg_Spending_Score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AVG(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Avg_Total_Purchases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Age_Group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B364D-6036-435A-920A-8F3576A4C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9" t="46182" r="50761" b="35451"/>
          <a:stretch/>
        </p:blipFill>
        <p:spPr>
          <a:xfrm>
            <a:off x="7407177" y="2799522"/>
            <a:ext cx="4161183" cy="12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7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1C60-DF1C-4300-9EA7-C175B281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by Membership Status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32BDF4-E562-4577-B67F-E268D84DF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770" y="2017154"/>
            <a:ext cx="118785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Query/Task: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total purchases and average satisfaction and spending score grouped by membership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Answer: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Membership_Status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Total_Purchases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AVG_Customer_Satisfaction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AVG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Spending_Score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AVG_Spending_Score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CTB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GROUP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Membership_Status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9EE1F-CDF5-4E7E-A9BB-1C3285D81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0" t="46375" r="47174" b="39512"/>
          <a:stretch/>
        </p:blipFill>
        <p:spPr>
          <a:xfrm>
            <a:off x="1707262" y="4263923"/>
            <a:ext cx="6604301" cy="14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456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85</TotalTime>
  <Words>1416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Gill Sans MT</vt:lpstr>
      <vt:lpstr>Gallery</vt:lpstr>
      <vt:lpstr>Project Name: Customer Analytics using SQL</vt:lpstr>
      <vt:lpstr>Project overview</vt:lpstr>
      <vt:lpstr>Data source import </vt:lpstr>
      <vt:lpstr>Table schema &amp; type optimization</vt:lpstr>
      <vt:lpstr>Missing values</vt:lpstr>
      <vt:lpstr>Duplicate values</vt:lpstr>
      <vt:lpstr>Table Overview </vt:lpstr>
      <vt:lpstr>Customer Analysis by Age Group </vt:lpstr>
      <vt:lpstr>Analysis by Membership Status </vt:lpstr>
      <vt:lpstr>Top 5 High Income and High Spending Customers </vt:lpstr>
      <vt:lpstr>Customer-Wise Averages </vt:lpstr>
      <vt:lpstr>Average Satisfaction by City </vt:lpstr>
      <vt:lpstr>High Purchase Customers Analysis </vt:lpstr>
      <vt:lpstr>High Referral Score but Low Purchases </vt:lpstr>
      <vt:lpstr>Preferred Category Analysis </vt:lpstr>
      <vt:lpstr>Subscription Type Analysis </vt:lpstr>
      <vt:lpstr>Customers with Highest Gaps Between Purchases </vt:lpstr>
      <vt:lpstr>Conclusion </vt:lpstr>
      <vt:lpstr>Key Takeaways: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Name: Customer Analytics using SQL</dc:title>
  <dc:creator>jaya ram</dc:creator>
  <cp:lastModifiedBy>jaya ram</cp:lastModifiedBy>
  <cp:revision>3</cp:revision>
  <dcterms:created xsi:type="dcterms:W3CDTF">2025-04-26T17:03:34Z</dcterms:created>
  <dcterms:modified xsi:type="dcterms:W3CDTF">2025-04-27T05:23:20Z</dcterms:modified>
</cp:coreProperties>
</file>