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21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2308324"/>
          </a:xfrm>
          <a:prstGeom prst="rect">
            <a:avLst/>
          </a:prstGeom>
          <a:noFill/>
        </p:spPr>
        <p:txBody>
          <a:bodyPr wrap="square" rtlCol="0">
            <a:spAutoFit/>
          </a:bodyPr>
          <a:lstStyle/>
          <a:p>
            <a:pPr algn="r"/>
            <a:r>
              <a:rPr lang="en-US" altLang="en-GB" sz="3600" b="1" dirty="0">
                <a:solidFill>
                  <a:schemeClr val="bg1"/>
                </a:solidFill>
                <a:latin typeface="Calibri" panose="020F0502020204030204" pitchFamily="34" charset="0"/>
                <a:cs typeface="Times New Roman" panose="02020603050405020304" pitchFamily="18" charset="0"/>
              </a:rPr>
              <a:t>Crop and Fertilizer Recommendation System using Machine Learning</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a:p>
            <a:pPr algn="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A4338-B744-DD01-A196-9ACAEB211032}"/>
              </a:ext>
            </a:extLst>
          </p:cNvPr>
          <p:cNvSpPr txBox="1"/>
          <p:nvPr/>
        </p:nvSpPr>
        <p:spPr>
          <a:xfrm>
            <a:off x="185420" y="719574"/>
            <a:ext cx="6101080" cy="369332"/>
          </a:xfrm>
          <a:prstGeom prst="rect">
            <a:avLst/>
          </a:prstGeom>
          <a:noFill/>
        </p:spPr>
        <p:txBody>
          <a:bodyPr wrap="square">
            <a:spAutoFit/>
          </a:bodyPr>
          <a:lstStyle/>
          <a:p>
            <a:r>
              <a:rPr lang="en-US" sz="1800" b="1" dirty="0">
                <a:solidFill>
                  <a:srgbClr val="213163"/>
                </a:solidFill>
              </a:rPr>
              <a:t>Screenshot of </a:t>
            </a:r>
            <a:r>
              <a:rPr lang="en-IN" altLang="en-US" sz="1800" b="1" dirty="0" err="1">
                <a:solidFill>
                  <a:srgbClr val="213163"/>
                </a:solidFill>
              </a:rPr>
              <a:t>Streamlit</a:t>
            </a:r>
            <a:r>
              <a:rPr lang="en-IN" altLang="en-US" sz="1800" b="1" dirty="0">
                <a:solidFill>
                  <a:srgbClr val="213163"/>
                </a:solidFill>
              </a:rPr>
              <a:t> Application</a:t>
            </a:r>
            <a:r>
              <a:rPr lang="en-US" sz="1800" b="1" dirty="0">
                <a:solidFill>
                  <a:srgbClr val="213163"/>
                </a:solidFill>
              </a:rPr>
              <a:t>:  </a:t>
            </a:r>
            <a:endParaRPr lang="en-IN" sz="1800" b="1" dirty="0">
              <a:solidFill>
                <a:srgbClr val="213163"/>
              </a:solidFill>
            </a:endParaRPr>
          </a:p>
        </p:txBody>
      </p:sp>
      <p:pic>
        <p:nvPicPr>
          <p:cNvPr id="4" name="Picture 3">
            <a:extLst>
              <a:ext uri="{FF2B5EF4-FFF2-40B4-BE49-F238E27FC236}">
                <a16:creationId xmlns:a16="http://schemas.microsoft.com/office/drawing/2014/main" id="{A1D5EA38-373D-D40C-120D-A1AC30A3B4FA}"/>
              </a:ext>
            </a:extLst>
          </p:cNvPr>
          <p:cNvPicPr>
            <a:picLocks noChangeAspect="1"/>
          </p:cNvPicPr>
          <p:nvPr/>
        </p:nvPicPr>
        <p:blipFill>
          <a:blip r:embed="rId2"/>
          <a:stretch>
            <a:fillRect/>
          </a:stretch>
        </p:blipFill>
        <p:spPr>
          <a:xfrm>
            <a:off x="185420" y="1088906"/>
            <a:ext cx="10211435" cy="5317490"/>
          </a:xfrm>
          <a:prstGeom prst="rect">
            <a:avLst/>
          </a:prstGeom>
        </p:spPr>
      </p:pic>
    </p:spTree>
    <p:extLst>
      <p:ext uri="{BB962C8B-B14F-4D97-AF65-F5344CB8AC3E}">
        <p14:creationId xmlns:p14="http://schemas.microsoft.com/office/powerpoint/2010/main" val="2139823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941E1B-82A8-969F-DA58-2E2106E7075D}"/>
              </a:ext>
            </a:extLst>
          </p:cNvPr>
          <p:cNvSpPr txBox="1"/>
          <p:nvPr/>
        </p:nvSpPr>
        <p:spPr>
          <a:xfrm>
            <a:off x="114300" y="891608"/>
            <a:ext cx="9761220" cy="830997"/>
          </a:xfrm>
          <a:prstGeom prst="rect">
            <a:avLst/>
          </a:prstGeom>
          <a:noFill/>
        </p:spPr>
        <p:txBody>
          <a:bodyPr wrap="square">
            <a:spAutoFit/>
          </a:bodyPr>
          <a:lstStyle/>
          <a:p>
            <a:r>
              <a:rPr lang="en-US" sz="1600" dirty="0"/>
              <a:t>The Crop and Fertilizer Recommendation Systems use data-driven insights to optimize crop selection and fertilizer use, enhancing productivity and sustainability. Together, they promote efficient resource usage, reduce waste, and support informed farming decisions.</a:t>
            </a:r>
            <a:endParaRPr lang="en-IN" sz="1600" dirty="0"/>
          </a:p>
        </p:txBody>
      </p:sp>
      <p:sp>
        <p:nvSpPr>
          <p:cNvPr id="5" name="Rectangle 2">
            <a:extLst>
              <a:ext uri="{FF2B5EF4-FFF2-40B4-BE49-F238E27FC236}">
                <a16:creationId xmlns:a16="http://schemas.microsoft.com/office/drawing/2014/main" id="{04E299EF-03E4-EA27-B138-7B69E8E4AC2F}"/>
              </a:ext>
            </a:extLst>
          </p:cNvPr>
          <p:cNvSpPr>
            <a:spLocks noChangeArrowheads="1"/>
          </p:cNvSpPr>
          <p:nvPr/>
        </p:nvSpPr>
        <p:spPr bwMode="auto">
          <a:xfrm>
            <a:off x="284481" y="1965276"/>
            <a:ext cx="1022095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1 Crop Recommendation System</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Uses machine learning to analyze soil and environmental conditions.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Recommends the best crops based on predictive models.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Increases crop yield potential and reduces risks in crop selection.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2 Fertilizer Recommendation System</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Leverages data on soil properties and crop types for precise recommendations.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Suggests the most effective fertilizers to improve plant health.</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Minimizes fertilizer wastage and ensures optimal nutrient uptake.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3 Impact on Agriculture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Both systems improve farming efficiency by providing tailored, data-driven insights.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Support sustainable practices by optimizing resource usage.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Help farmers make informed decisions, leading to higher productivity and reduced environmental impact.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011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pic>
        <p:nvPicPr>
          <p:cNvPr id="9" name="Graphic 8" descr="Right pointing backhand index with solid fill">
            <a:extLst>
              <a:ext uri="{FF2B5EF4-FFF2-40B4-BE49-F238E27FC236}">
                <a16:creationId xmlns:a16="http://schemas.microsoft.com/office/drawing/2014/main" id="{D27C7F26-A1E1-8018-A1CA-DB303B66B0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0015" y="1452615"/>
            <a:ext cx="287176" cy="287176"/>
          </a:xfrm>
          <a:prstGeom prst="rect">
            <a:avLst/>
          </a:prstGeom>
        </p:spPr>
      </p:pic>
      <p:sp>
        <p:nvSpPr>
          <p:cNvPr id="13" name="TextBox 12">
            <a:extLst>
              <a:ext uri="{FF2B5EF4-FFF2-40B4-BE49-F238E27FC236}">
                <a16:creationId xmlns:a16="http://schemas.microsoft.com/office/drawing/2014/main" id="{DB02FCA0-5C3A-200F-31E9-3DDCE01933C4}"/>
              </a:ext>
            </a:extLst>
          </p:cNvPr>
          <p:cNvSpPr txBox="1"/>
          <p:nvPr/>
        </p:nvSpPr>
        <p:spPr>
          <a:xfrm>
            <a:off x="487190" y="1406303"/>
            <a:ext cx="6826046" cy="584775"/>
          </a:xfrm>
          <a:prstGeom prst="rect">
            <a:avLst/>
          </a:prstGeom>
          <a:noFill/>
        </p:spPr>
        <p:txBody>
          <a:bodyPr wrap="square">
            <a:spAutoFit/>
          </a:bodyPr>
          <a:lstStyle/>
          <a:p>
            <a:r>
              <a:rPr lang="en-US" sz="1600" dirty="0"/>
              <a:t>Enhance yield and efficiency using ML-based crop and fertilizer recommendations.</a:t>
            </a:r>
            <a:endParaRPr lang="en-IN" sz="1600" dirty="0"/>
          </a:p>
        </p:txBody>
      </p:sp>
      <p:pic>
        <p:nvPicPr>
          <p:cNvPr id="14" name="Graphic 13" descr="Right pointing backhand index with solid fill">
            <a:extLst>
              <a:ext uri="{FF2B5EF4-FFF2-40B4-BE49-F238E27FC236}">
                <a16:creationId xmlns:a16="http://schemas.microsoft.com/office/drawing/2014/main" id="{3FEAAFBB-34BC-C6D0-EEE3-9F1525368A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000" y="3382796"/>
            <a:ext cx="287176" cy="287176"/>
          </a:xfrm>
          <a:prstGeom prst="rect">
            <a:avLst/>
          </a:prstGeom>
        </p:spPr>
      </p:pic>
      <p:pic>
        <p:nvPicPr>
          <p:cNvPr id="15" name="Graphic 14" descr="Right pointing backhand index with solid fill">
            <a:extLst>
              <a:ext uri="{FF2B5EF4-FFF2-40B4-BE49-F238E27FC236}">
                <a16:creationId xmlns:a16="http://schemas.microsoft.com/office/drawing/2014/main" id="{61D02122-9FC6-41F9-94B0-3E48B9D6A2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000" y="2730607"/>
            <a:ext cx="287176" cy="287176"/>
          </a:xfrm>
          <a:prstGeom prst="rect">
            <a:avLst/>
          </a:prstGeom>
        </p:spPr>
      </p:pic>
      <p:pic>
        <p:nvPicPr>
          <p:cNvPr id="16" name="Graphic 15" descr="Right pointing backhand index with solid fill">
            <a:extLst>
              <a:ext uri="{FF2B5EF4-FFF2-40B4-BE49-F238E27FC236}">
                <a16:creationId xmlns:a16="http://schemas.microsoft.com/office/drawing/2014/main" id="{F3DA7473-A260-23C6-78AB-E7623CB6E9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911" y="2098110"/>
            <a:ext cx="287176" cy="287176"/>
          </a:xfrm>
          <a:prstGeom prst="rect">
            <a:avLst/>
          </a:prstGeom>
        </p:spPr>
      </p:pic>
      <p:sp>
        <p:nvSpPr>
          <p:cNvPr id="18" name="TextBox 17">
            <a:extLst>
              <a:ext uri="{FF2B5EF4-FFF2-40B4-BE49-F238E27FC236}">
                <a16:creationId xmlns:a16="http://schemas.microsoft.com/office/drawing/2014/main" id="{C0890ABA-A05E-D4A2-C40E-CCCB8103E0F5}"/>
              </a:ext>
            </a:extLst>
          </p:cNvPr>
          <p:cNvSpPr txBox="1"/>
          <p:nvPr/>
        </p:nvSpPr>
        <p:spPr>
          <a:xfrm>
            <a:off x="479087" y="2089552"/>
            <a:ext cx="6947731" cy="338554"/>
          </a:xfrm>
          <a:prstGeom prst="rect">
            <a:avLst/>
          </a:prstGeom>
          <a:noFill/>
        </p:spPr>
        <p:txBody>
          <a:bodyPr wrap="square">
            <a:spAutoFit/>
          </a:bodyPr>
          <a:lstStyle/>
          <a:p>
            <a:r>
              <a:rPr lang="en-US" sz="1600" dirty="0"/>
              <a:t>Clean, normalize, and optimize datasets for robust model training.</a:t>
            </a:r>
            <a:endParaRPr lang="en-IN" sz="1600" dirty="0"/>
          </a:p>
        </p:txBody>
      </p:sp>
      <p:sp>
        <p:nvSpPr>
          <p:cNvPr id="20" name="TextBox 19">
            <a:extLst>
              <a:ext uri="{FF2B5EF4-FFF2-40B4-BE49-F238E27FC236}">
                <a16:creationId xmlns:a16="http://schemas.microsoft.com/office/drawing/2014/main" id="{9B8544F7-D411-E8D7-37C1-3D777BAD758E}"/>
              </a:ext>
            </a:extLst>
          </p:cNvPr>
          <p:cNvSpPr txBox="1"/>
          <p:nvPr/>
        </p:nvSpPr>
        <p:spPr>
          <a:xfrm>
            <a:off x="519635" y="2663410"/>
            <a:ext cx="6106886" cy="584775"/>
          </a:xfrm>
          <a:prstGeom prst="rect">
            <a:avLst/>
          </a:prstGeom>
          <a:noFill/>
        </p:spPr>
        <p:txBody>
          <a:bodyPr wrap="square">
            <a:spAutoFit/>
          </a:bodyPr>
          <a:lstStyle/>
          <a:p>
            <a:r>
              <a:rPr lang="en-US" sz="1600" dirty="0"/>
              <a:t>Analyze feature distributions and correlations for insightful predictions.</a:t>
            </a:r>
            <a:endParaRPr lang="en-IN" sz="1600" dirty="0"/>
          </a:p>
        </p:txBody>
      </p:sp>
      <p:sp>
        <p:nvSpPr>
          <p:cNvPr id="22" name="TextBox 21">
            <a:extLst>
              <a:ext uri="{FF2B5EF4-FFF2-40B4-BE49-F238E27FC236}">
                <a16:creationId xmlns:a16="http://schemas.microsoft.com/office/drawing/2014/main" id="{F091FED6-EC23-DBF9-CA25-C0039D66A063}"/>
              </a:ext>
            </a:extLst>
          </p:cNvPr>
          <p:cNvSpPr txBox="1"/>
          <p:nvPr/>
        </p:nvSpPr>
        <p:spPr>
          <a:xfrm>
            <a:off x="492034" y="3316848"/>
            <a:ext cx="6106886" cy="584775"/>
          </a:xfrm>
          <a:prstGeom prst="rect">
            <a:avLst/>
          </a:prstGeom>
          <a:noFill/>
        </p:spPr>
        <p:txBody>
          <a:bodyPr wrap="square">
            <a:spAutoFit/>
          </a:bodyPr>
          <a:lstStyle/>
          <a:p>
            <a:r>
              <a:rPr lang="en-US" sz="1600" dirty="0"/>
              <a:t>Apply classifiers (Decision Trees, SVM, Neural Networks) for precise recommendations.</a:t>
            </a:r>
            <a:endParaRPr lang="en-IN" sz="1600" dirty="0"/>
          </a:p>
        </p:txBody>
      </p:sp>
      <p:sp>
        <p:nvSpPr>
          <p:cNvPr id="24" name="TextBox 23">
            <a:extLst>
              <a:ext uri="{FF2B5EF4-FFF2-40B4-BE49-F238E27FC236}">
                <a16:creationId xmlns:a16="http://schemas.microsoft.com/office/drawing/2014/main" id="{2BF15812-FF30-1A84-EBBB-F060C9D4D405}"/>
              </a:ext>
            </a:extLst>
          </p:cNvPr>
          <p:cNvSpPr txBox="1"/>
          <p:nvPr/>
        </p:nvSpPr>
        <p:spPr>
          <a:xfrm>
            <a:off x="464667" y="4712353"/>
            <a:ext cx="6106886" cy="584775"/>
          </a:xfrm>
          <a:prstGeom prst="rect">
            <a:avLst/>
          </a:prstGeom>
          <a:noFill/>
        </p:spPr>
        <p:txBody>
          <a:bodyPr wrap="square">
            <a:spAutoFit/>
          </a:bodyPr>
          <a:lstStyle/>
          <a:p>
            <a:r>
              <a:rPr lang="en-US" sz="1600" dirty="0"/>
              <a:t>Use accuracy, precision, recall, and MSE to enhance predictive performance.</a:t>
            </a:r>
            <a:endParaRPr lang="en-IN" sz="1600" dirty="0"/>
          </a:p>
        </p:txBody>
      </p:sp>
      <p:sp>
        <p:nvSpPr>
          <p:cNvPr id="26" name="TextBox 25">
            <a:extLst>
              <a:ext uri="{FF2B5EF4-FFF2-40B4-BE49-F238E27FC236}">
                <a16:creationId xmlns:a16="http://schemas.microsoft.com/office/drawing/2014/main" id="{151B854A-280A-4E51-4F69-54BE74D8A404}"/>
              </a:ext>
            </a:extLst>
          </p:cNvPr>
          <p:cNvSpPr txBox="1"/>
          <p:nvPr/>
        </p:nvSpPr>
        <p:spPr>
          <a:xfrm>
            <a:off x="464667" y="4020546"/>
            <a:ext cx="6106886" cy="584775"/>
          </a:xfrm>
          <a:prstGeom prst="rect">
            <a:avLst/>
          </a:prstGeom>
          <a:noFill/>
        </p:spPr>
        <p:txBody>
          <a:bodyPr wrap="square">
            <a:spAutoFit/>
          </a:bodyPr>
          <a:lstStyle/>
          <a:p>
            <a:r>
              <a:rPr lang="en-US" sz="1600" dirty="0"/>
              <a:t>Develop an interactive engine for real-time, intelligent agricultural decisions.</a:t>
            </a:r>
            <a:endParaRPr lang="en-IN" sz="1600" dirty="0"/>
          </a:p>
        </p:txBody>
      </p:sp>
      <p:pic>
        <p:nvPicPr>
          <p:cNvPr id="27" name="Graphic 26" descr="Right pointing backhand index with solid fill">
            <a:extLst>
              <a:ext uri="{FF2B5EF4-FFF2-40B4-BE49-F238E27FC236}">
                <a16:creationId xmlns:a16="http://schemas.microsoft.com/office/drawing/2014/main" id="{E076E1ED-A7F4-661A-3881-B8E96AA05A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491" y="4098145"/>
            <a:ext cx="287176" cy="287176"/>
          </a:xfrm>
          <a:prstGeom prst="rect">
            <a:avLst/>
          </a:prstGeom>
        </p:spPr>
      </p:pic>
      <p:pic>
        <p:nvPicPr>
          <p:cNvPr id="28" name="Graphic 27" descr="Right pointing backhand index with solid fill">
            <a:extLst>
              <a:ext uri="{FF2B5EF4-FFF2-40B4-BE49-F238E27FC236}">
                <a16:creationId xmlns:a16="http://schemas.microsoft.com/office/drawing/2014/main" id="{BF7F7B50-07F8-697C-453F-EE4DF75259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491" y="4783868"/>
            <a:ext cx="287176" cy="287176"/>
          </a:xfrm>
          <a:prstGeom prst="rect">
            <a:avLst/>
          </a:prstGeom>
        </p:spPr>
      </p:pic>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104A593C-F6A8-A274-9139-9355B5544411}"/>
              </a:ext>
            </a:extLst>
          </p:cNvPr>
          <p:cNvSpPr txBox="1"/>
          <p:nvPr/>
        </p:nvSpPr>
        <p:spPr>
          <a:xfrm>
            <a:off x="1690499" y="1758463"/>
            <a:ext cx="5962262" cy="4031873"/>
          </a:xfrm>
          <a:prstGeom prst="rect">
            <a:avLst/>
          </a:prstGeom>
          <a:noFill/>
        </p:spPr>
        <p:txBody>
          <a:bodyPr wrap="square">
            <a:spAutoFit/>
          </a:bodyPr>
          <a:lstStyle/>
          <a:p>
            <a:pPr marL="342900" indent="-342900">
              <a:buFont typeface="Wingdings" panose="05000000000000000000" charset="0"/>
              <a:buChar char="Ø"/>
            </a:pPr>
            <a:r>
              <a:rPr lang="en-US" altLang="en-GB" sz="1600" b="1" dirty="0"/>
              <a:t>Python</a:t>
            </a:r>
            <a:r>
              <a:rPr lang="en-IN" altLang="en-US" sz="1600" b="1" dirty="0"/>
              <a:t>:</a:t>
            </a:r>
            <a:r>
              <a:rPr lang="en-US" altLang="en-GB" sz="1600" dirty="0"/>
              <a:t> Programming language used for data manipulation and machine learning model implementation.</a:t>
            </a:r>
          </a:p>
          <a:p>
            <a:endParaRPr lang="en-US" altLang="en-GB" sz="1600" dirty="0"/>
          </a:p>
          <a:p>
            <a:pPr marL="342900" indent="-342900">
              <a:buFont typeface="Wingdings" panose="05000000000000000000" charset="0"/>
              <a:buChar char="Ø"/>
            </a:pPr>
            <a:r>
              <a:rPr lang="en-US" altLang="en-GB" sz="1600" b="1" dirty="0"/>
              <a:t>Pandas:</a:t>
            </a:r>
            <a:r>
              <a:rPr lang="en-US" altLang="en-GB" sz="1600" dirty="0"/>
              <a:t> Library for data manipulation and analysis.</a:t>
            </a:r>
          </a:p>
          <a:p>
            <a:endParaRPr lang="en-US" altLang="en-GB" sz="1600" dirty="0"/>
          </a:p>
          <a:p>
            <a:pPr marL="342900" indent="-342900">
              <a:buFont typeface="Wingdings" panose="05000000000000000000" charset="0"/>
              <a:buChar char="Ø"/>
            </a:pPr>
            <a:r>
              <a:rPr lang="en-US" altLang="en-GB" sz="1600" b="1" dirty="0"/>
              <a:t>NumPy:</a:t>
            </a:r>
            <a:r>
              <a:rPr lang="en-US" altLang="en-GB" sz="1600" dirty="0"/>
              <a:t> Library for numerical computations.</a:t>
            </a:r>
          </a:p>
          <a:p>
            <a:endParaRPr lang="en-US" altLang="en-GB" sz="1600" dirty="0"/>
          </a:p>
          <a:p>
            <a:pPr marL="342900" indent="-342900">
              <a:buFont typeface="Wingdings" panose="05000000000000000000" charset="0"/>
              <a:buChar char="Ø"/>
            </a:pPr>
            <a:r>
              <a:rPr lang="en-US" altLang="en-GB" sz="1600" b="1" dirty="0"/>
              <a:t>Matplotlib:</a:t>
            </a:r>
            <a:r>
              <a:rPr lang="en-US" altLang="en-GB" sz="1600" dirty="0"/>
              <a:t> Library for data visualization.</a:t>
            </a:r>
          </a:p>
          <a:p>
            <a:endParaRPr lang="en-US" altLang="en-GB" sz="1600" dirty="0"/>
          </a:p>
          <a:p>
            <a:pPr marL="342900" indent="-342900">
              <a:buFont typeface="Wingdings" panose="05000000000000000000" charset="0"/>
              <a:buChar char="Ø"/>
            </a:pPr>
            <a:r>
              <a:rPr lang="en-US" altLang="en-GB" sz="1600" b="1" dirty="0"/>
              <a:t>Seaborn:</a:t>
            </a:r>
            <a:r>
              <a:rPr lang="en-US" altLang="en-GB" sz="1600" dirty="0"/>
              <a:t> Library for statistical data visualization.</a:t>
            </a:r>
          </a:p>
          <a:p>
            <a:endParaRPr lang="en-US" altLang="en-GB" sz="1600" dirty="0"/>
          </a:p>
          <a:p>
            <a:pPr marL="342900" indent="-342900">
              <a:buFont typeface="Wingdings" panose="05000000000000000000" charset="0"/>
              <a:buChar char="Ø"/>
            </a:pPr>
            <a:r>
              <a:rPr lang="en-US" altLang="en-GB" sz="1600" b="1" dirty="0"/>
              <a:t>Scikit-learn:</a:t>
            </a:r>
            <a:r>
              <a:rPr lang="en-US" altLang="en-GB" sz="1600" dirty="0"/>
              <a:t> Machine learning library for model building and evaluation.</a:t>
            </a:r>
          </a:p>
          <a:p>
            <a:endParaRPr lang="en-US" altLang="en-GB" sz="1600" dirty="0"/>
          </a:p>
          <a:p>
            <a:pPr marL="342900" indent="-342900">
              <a:buFont typeface="Wingdings" panose="05000000000000000000" charset="0"/>
              <a:buChar char="Ø"/>
            </a:pPr>
            <a:r>
              <a:rPr lang="en-IN" altLang="en-US" sz="1600" b="1" dirty="0"/>
              <a:t>VS Code</a:t>
            </a:r>
            <a:r>
              <a:rPr lang="en-US" altLang="en-GB" sz="1600" b="1" dirty="0"/>
              <a:t>:</a:t>
            </a:r>
            <a:r>
              <a:rPr lang="en-US" altLang="en-GB" sz="1600" dirty="0"/>
              <a:t> Interactive environment for writing and running code.</a:t>
            </a:r>
            <a:endParaRPr lang="en-GB" altLang="en-US" sz="16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7" name="Text Box 1">
            <a:extLst>
              <a:ext uri="{FF2B5EF4-FFF2-40B4-BE49-F238E27FC236}">
                <a16:creationId xmlns:a16="http://schemas.microsoft.com/office/drawing/2014/main" id="{854D6DA7-2AC3-94E1-D924-F98A219E7742}"/>
              </a:ext>
            </a:extLst>
          </p:cNvPr>
          <p:cNvSpPr txBox="1"/>
          <p:nvPr/>
        </p:nvSpPr>
        <p:spPr>
          <a:xfrm>
            <a:off x="160655" y="1786890"/>
            <a:ext cx="10324465" cy="3539430"/>
          </a:xfrm>
          <a:prstGeom prst="rect">
            <a:avLst/>
          </a:prstGeom>
          <a:noFill/>
        </p:spPr>
        <p:txBody>
          <a:bodyPr wrap="square" rtlCol="0">
            <a:spAutoFit/>
          </a:bodyPr>
          <a:lstStyle/>
          <a:p>
            <a:r>
              <a:rPr lang="en-US" altLang="en-GB" sz="1600" b="1" dirty="0"/>
              <a:t>1. Data Collection:</a:t>
            </a:r>
            <a:r>
              <a:rPr lang="en-US" altLang="en-GB" sz="1600" dirty="0"/>
              <a:t> </a:t>
            </a:r>
          </a:p>
          <a:p>
            <a:r>
              <a:rPr lang="en-US" altLang="en-GB" sz="1600" dirty="0"/>
              <a:t>    - Collected crop and fertilizer datasets from reliable sources.</a:t>
            </a:r>
          </a:p>
          <a:p>
            <a:endParaRPr lang="en-US" altLang="en-GB" sz="1600" dirty="0"/>
          </a:p>
          <a:p>
            <a:r>
              <a:rPr lang="en-US" altLang="en-GB" sz="1600" b="1" dirty="0"/>
              <a:t>2. Data Preprocessing: </a:t>
            </a:r>
          </a:p>
          <a:p>
            <a:r>
              <a:rPr lang="en-US" altLang="en-GB" sz="1600" dirty="0"/>
              <a:t>    - Handled missing values and duplicates.</a:t>
            </a:r>
          </a:p>
          <a:p>
            <a:r>
              <a:rPr lang="en-US" altLang="en-GB" sz="1600" dirty="0"/>
              <a:t>    - Encoded categorical variables.</a:t>
            </a:r>
          </a:p>
          <a:p>
            <a:r>
              <a:rPr lang="en-US" altLang="en-GB" sz="1600" dirty="0"/>
              <a:t>    - Scaled numerical features for better model performance.</a:t>
            </a:r>
          </a:p>
          <a:p>
            <a:endParaRPr lang="en-US" altLang="en-GB" sz="1600" dirty="0"/>
          </a:p>
          <a:p>
            <a:r>
              <a:rPr lang="en-US" altLang="en-GB" sz="1600" b="1" dirty="0"/>
              <a:t>3. Exploratory Data Analysis (EDA): </a:t>
            </a:r>
          </a:p>
          <a:p>
            <a:r>
              <a:rPr lang="en-US" altLang="en-GB" sz="1600" dirty="0"/>
              <a:t>    - Visualized data distributions and relationships using histograms, scatter plots, and heatmaps.</a:t>
            </a:r>
          </a:p>
          <a:p>
            <a:r>
              <a:rPr lang="en-US" altLang="en-GB" sz="1600" dirty="0"/>
              <a:t>    - Identified patterns and correlations in the data.</a:t>
            </a:r>
          </a:p>
          <a:p>
            <a:endParaRPr lang="en-US" altLang="en-GB" sz="1600" dirty="0"/>
          </a:p>
          <a:p>
            <a:r>
              <a:rPr lang="en-US" altLang="en-GB" sz="1600" b="1" dirty="0"/>
              <a:t>4. Feature Selection: </a:t>
            </a:r>
          </a:p>
          <a:p>
            <a:r>
              <a:rPr lang="en-US" altLang="en-GB" sz="1600" dirty="0"/>
              <a:t>    - Selected relevant features for model training based on EDA insights.</a:t>
            </a:r>
            <a:endParaRPr lang="en-GB" altLang="en-US" sz="16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6F6AEC9B-FCB6-828D-C848-10A8D05193B6}"/>
              </a:ext>
            </a:extLst>
          </p:cNvPr>
          <p:cNvSpPr txBox="1"/>
          <p:nvPr/>
        </p:nvSpPr>
        <p:spPr>
          <a:xfrm>
            <a:off x="388620" y="1678042"/>
            <a:ext cx="8267700" cy="1323439"/>
          </a:xfrm>
          <a:prstGeom prst="rect">
            <a:avLst/>
          </a:prstGeom>
          <a:noFill/>
        </p:spPr>
        <p:txBody>
          <a:bodyPr wrap="square">
            <a:spAutoFit/>
          </a:bodyPr>
          <a:lstStyle/>
          <a:p>
            <a:r>
              <a:rPr lang="en-US" altLang="en-GB" sz="1600" dirty="0"/>
              <a:t>The goal of this project is to develop a machine learning-based recommendation system for crops and fertilizers. The system aims to assist farmers in making informed decisions about the best crops to grow and the most suitable fertilizers to use based on various environmental and soil conditions. By leveraging data analysis and predictive modeling, the project seeks to enhance agricultural productivity and sustainability.</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3DC6779B-28FC-260D-DD0E-36970FD5CC25}"/>
              </a:ext>
            </a:extLst>
          </p:cNvPr>
          <p:cNvSpPr txBox="1"/>
          <p:nvPr/>
        </p:nvSpPr>
        <p:spPr>
          <a:xfrm>
            <a:off x="937260" y="1603961"/>
            <a:ext cx="8176260" cy="584775"/>
          </a:xfrm>
          <a:prstGeom prst="rect">
            <a:avLst/>
          </a:prstGeom>
          <a:noFill/>
        </p:spPr>
        <p:txBody>
          <a:bodyPr wrap="square">
            <a:spAutoFit/>
          </a:bodyPr>
          <a:lstStyle/>
          <a:p>
            <a:r>
              <a:rPr lang="en-US" altLang="en-GB" sz="1600" dirty="0"/>
              <a:t>The solution involves developing two machine learning-based recommendation systems: one for crop recommendation and another for fertilizer recommendation. </a:t>
            </a:r>
          </a:p>
        </p:txBody>
      </p:sp>
      <p:sp>
        <p:nvSpPr>
          <p:cNvPr id="6" name="TextBox 5">
            <a:extLst>
              <a:ext uri="{FF2B5EF4-FFF2-40B4-BE49-F238E27FC236}">
                <a16:creationId xmlns:a16="http://schemas.microsoft.com/office/drawing/2014/main" id="{BEA83D41-96BA-0807-E3E8-962510B22F35}"/>
              </a:ext>
            </a:extLst>
          </p:cNvPr>
          <p:cNvSpPr txBox="1"/>
          <p:nvPr/>
        </p:nvSpPr>
        <p:spPr>
          <a:xfrm>
            <a:off x="937260" y="2338175"/>
            <a:ext cx="6101080" cy="369332"/>
          </a:xfrm>
          <a:prstGeom prst="rect">
            <a:avLst/>
          </a:prstGeom>
          <a:noFill/>
        </p:spPr>
        <p:txBody>
          <a:bodyPr wrap="square">
            <a:spAutoFit/>
          </a:bodyPr>
          <a:lstStyle/>
          <a:p>
            <a:r>
              <a:rPr lang="en-US" altLang="en-GB" sz="1800" b="1" dirty="0"/>
              <a:t>1.</a:t>
            </a:r>
            <a:r>
              <a:rPr lang="en-IN" altLang="en-US" sz="1800" b="1" dirty="0"/>
              <a:t> </a:t>
            </a:r>
            <a:r>
              <a:rPr lang="en-US" altLang="en-GB" sz="1800" b="1" dirty="0"/>
              <a:t>Crop Recommendation System:</a:t>
            </a:r>
          </a:p>
        </p:txBody>
      </p:sp>
      <p:pic>
        <p:nvPicPr>
          <p:cNvPr id="8" name="Picture 7">
            <a:extLst>
              <a:ext uri="{FF2B5EF4-FFF2-40B4-BE49-F238E27FC236}">
                <a16:creationId xmlns:a16="http://schemas.microsoft.com/office/drawing/2014/main" id="{26A1E0C1-DFEA-E309-1EDE-4B5ED40FC871}"/>
              </a:ext>
            </a:extLst>
          </p:cNvPr>
          <p:cNvPicPr>
            <a:picLocks noChangeAspect="1"/>
          </p:cNvPicPr>
          <p:nvPr/>
        </p:nvPicPr>
        <p:blipFill>
          <a:blip r:embed="rId2"/>
          <a:stretch>
            <a:fillRect/>
          </a:stretch>
        </p:blipFill>
        <p:spPr>
          <a:xfrm>
            <a:off x="3089016" y="2774358"/>
            <a:ext cx="5277587" cy="3789813"/>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94BC1224-AA96-F075-56B0-46E58E24EC6B}"/>
              </a:ext>
            </a:extLst>
          </p:cNvPr>
          <p:cNvPicPr>
            <a:picLocks noChangeAspect="1"/>
          </p:cNvPicPr>
          <p:nvPr/>
        </p:nvPicPr>
        <p:blipFill>
          <a:blip r:embed="rId2"/>
          <a:stretch>
            <a:fillRect/>
          </a:stretch>
        </p:blipFill>
        <p:spPr>
          <a:xfrm>
            <a:off x="1248557" y="1600493"/>
            <a:ext cx="6992326" cy="489653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Solution:</a:t>
            </a:r>
            <a:r>
              <a:rPr lang="en-US" sz="1800" b="1" dirty="0">
                <a:solidFill>
                  <a:srgbClr val="213163"/>
                </a:solidFill>
              </a:rPr>
              <a:t>  </a:t>
            </a:r>
            <a:endParaRPr lang="en-IN" sz="1800" dirty="0">
              <a:solidFill>
                <a:srgbClr val="213163"/>
              </a:solidFill>
            </a:endParaRPr>
          </a:p>
        </p:txBody>
      </p:sp>
      <p:sp>
        <p:nvSpPr>
          <p:cNvPr id="10" name="TextBox 9">
            <a:extLst>
              <a:ext uri="{FF2B5EF4-FFF2-40B4-BE49-F238E27FC236}">
                <a16:creationId xmlns:a16="http://schemas.microsoft.com/office/drawing/2014/main" id="{FDDF9402-8B8B-A0DD-C856-736F259F6319}"/>
              </a:ext>
            </a:extLst>
          </p:cNvPr>
          <p:cNvSpPr txBox="1"/>
          <p:nvPr/>
        </p:nvSpPr>
        <p:spPr>
          <a:xfrm>
            <a:off x="246380" y="1388261"/>
            <a:ext cx="6101080" cy="400110"/>
          </a:xfrm>
          <a:prstGeom prst="rect">
            <a:avLst/>
          </a:prstGeom>
          <a:noFill/>
        </p:spPr>
        <p:txBody>
          <a:bodyPr wrap="square">
            <a:spAutoFit/>
          </a:bodyPr>
          <a:lstStyle/>
          <a:p>
            <a:r>
              <a:rPr lang="en-US" altLang="en-GB" sz="2000" b="1" dirty="0">
                <a:sym typeface="+mn-ea"/>
              </a:rPr>
              <a:t>2. Fertilizer Recommendation System</a:t>
            </a:r>
            <a:endParaRPr lang="en-US" altLang="en-GB" sz="2000" b="1" dirty="0"/>
          </a:p>
        </p:txBody>
      </p:sp>
      <p:pic>
        <p:nvPicPr>
          <p:cNvPr id="12" name="Picture 11">
            <a:extLst>
              <a:ext uri="{FF2B5EF4-FFF2-40B4-BE49-F238E27FC236}">
                <a16:creationId xmlns:a16="http://schemas.microsoft.com/office/drawing/2014/main" id="{606F564E-4A05-02FA-DE0F-09C20DC1AF9D}"/>
              </a:ext>
            </a:extLst>
          </p:cNvPr>
          <p:cNvPicPr>
            <a:picLocks noChangeAspect="1"/>
          </p:cNvPicPr>
          <p:nvPr/>
        </p:nvPicPr>
        <p:blipFill>
          <a:blip r:embed="rId2"/>
          <a:stretch>
            <a:fillRect/>
          </a:stretch>
        </p:blipFill>
        <p:spPr>
          <a:xfrm>
            <a:off x="1234616" y="2100866"/>
            <a:ext cx="6573167" cy="3362794"/>
          </a:xfrm>
          <a:prstGeom prst="rect">
            <a:avLst/>
          </a:prstGeom>
        </p:spPr>
      </p:pic>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D4598-3D47-6EDF-BBBF-0F2611556F28}"/>
              </a:ext>
            </a:extLst>
          </p:cNvPr>
          <p:cNvSpPr txBox="1"/>
          <p:nvPr/>
        </p:nvSpPr>
        <p:spPr>
          <a:xfrm>
            <a:off x="215900" y="841494"/>
            <a:ext cx="6101080" cy="369332"/>
          </a:xfrm>
          <a:prstGeom prst="rect">
            <a:avLst/>
          </a:prstGeom>
          <a:noFill/>
        </p:spPr>
        <p:txBody>
          <a:bodyPr wrap="square">
            <a:spAutoFit/>
          </a:bodyPr>
          <a:lstStyle/>
          <a:p>
            <a:r>
              <a:rPr lang="en-US" sz="1800" b="1" dirty="0">
                <a:solidFill>
                  <a:srgbClr val="213163"/>
                </a:solidFill>
              </a:rPr>
              <a:t>Screenshot of </a:t>
            </a:r>
            <a:r>
              <a:rPr lang="en-IN" altLang="en-US" sz="1800" b="1" dirty="0" err="1">
                <a:solidFill>
                  <a:srgbClr val="213163"/>
                </a:solidFill>
              </a:rPr>
              <a:t>Streamlit</a:t>
            </a:r>
            <a:r>
              <a:rPr lang="en-IN" altLang="en-US" sz="1800" b="1" dirty="0">
                <a:solidFill>
                  <a:srgbClr val="213163"/>
                </a:solidFill>
              </a:rPr>
              <a:t> Application</a:t>
            </a:r>
            <a:r>
              <a:rPr lang="en-US" sz="1800" b="1" dirty="0">
                <a:solidFill>
                  <a:srgbClr val="213163"/>
                </a:solidFill>
              </a:rPr>
              <a:t>:  </a:t>
            </a:r>
            <a:endParaRPr lang="en-IN" sz="1800" b="1" dirty="0">
              <a:solidFill>
                <a:srgbClr val="213163"/>
              </a:solidFill>
            </a:endParaRPr>
          </a:p>
        </p:txBody>
      </p:sp>
      <p:pic>
        <p:nvPicPr>
          <p:cNvPr id="4" name="Picture 3">
            <a:extLst>
              <a:ext uri="{FF2B5EF4-FFF2-40B4-BE49-F238E27FC236}">
                <a16:creationId xmlns:a16="http://schemas.microsoft.com/office/drawing/2014/main" id="{7D8F861B-F24D-D85E-DFB2-11CE7216B19F}"/>
              </a:ext>
            </a:extLst>
          </p:cNvPr>
          <p:cNvPicPr>
            <a:picLocks noChangeAspect="1"/>
          </p:cNvPicPr>
          <p:nvPr/>
        </p:nvPicPr>
        <p:blipFill>
          <a:blip r:embed="rId2"/>
          <a:stretch>
            <a:fillRect/>
          </a:stretch>
        </p:blipFill>
        <p:spPr>
          <a:xfrm>
            <a:off x="897890" y="1309176"/>
            <a:ext cx="8900795" cy="5109210"/>
          </a:xfrm>
          <a:prstGeom prst="rect">
            <a:avLst/>
          </a:prstGeom>
        </p:spPr>
      </p:pic>
    </p:spTree>
    <p:extLst>
      <p:ext uri="{BB962C8B-B14F-4D97-AF65-F5344CB8AC3E}">
        <p14:creationId xmlns:p14="http://schemas.microsoft.com/office/powerpoint/2010/main" val="1574845743"/>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89</TotalTime>
  <Words>539</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JAYARAM TENTU</cp:lastModifiedBy>
  <cp:revision>4</cp:revision>
  <dcterms:created xsi:type="dcterms:W3CDTF">2024-12-31T09:40:01Z</dcterms:created>
  <dcterms:modified xsi:type="dcterms:W3CDTF">2025-02-09T17:32:17Z</dcterms:modified>
</cp:coreProperties>
</file>