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Economica" panose="020B060402020202020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486faf66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1486faf66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486faf66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486faf66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cb6d0d30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2cb6d0d3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cb6d0d304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cb6d0d30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cb6d0d304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cb6d0d30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cb6d0d30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cb6d0d30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486faf6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486faf6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86faf66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86faf66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486faf6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486faf6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486faf66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486faf66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MealMap - Final Presentation</a:t>
            </a:r>
            <a:endParaRPr/>
          </a:p>
        </p:txBody>
      </p:sp>
      <p:sp>
        <p:nvSpPr>
          <p:cNvPr id="63" name="Google Shape;63;p13"/>
          <p:cNvSpPr txBox="1">
            <a:spLocks noGrp="1"/>
          </p:cNvSpPr>
          <p:nvPr>
            <p:ph type="subTitle" idx="1"/>
          </p:nvPr>
        </p:nvSpPr>
        <p:spPr>
          <a:xfrm>
            <a:off x="625965" y="3127004"/>
            <a:ext cx="8222100" cy="14088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b="1" u="sng" dirty="0"/>
              <a:t>Group 10</a:t>
            </a:r>
            <a:br>
              <a:rPr lang="en" dirty="0"/>
            </a:br>
            <a:r>
              <a:rPr lang="en" sz="1600" b="1" dirty="0">
                <a:solidFill>
                  <a:srgbClr val="000000"/>
                </a:solidFill>
                <a:latin typeface="Arial"/>
                <a:ea typeface="Arial"/>
                <a:cs typeface="Arial"/>
                <a:sym typeface="Arial"/>
              </a:rPr>
              <a:t>Rahul Sapparapu </a:t>
            </a:r>
          </a:p>
          <a:p>
            <a:pPr marL="0" lvl="0" indent="0" algn="ctr" rtl="0">
              <a:spcBef>
                <a:spcPts val="0"/>
              </a:spcBef>
              <a:spcAft>
                <a:spcPts val="0"/>
              </a:spcAft>
              <a:buNone/>
            </a:pPr>
            <a:endParaRPr sz="1600" b="1" dirty="0">
              <a:solidFill>
                <a:srgbClr val="000000"/>
              </a:solidFill>
              <a:latin typeface="Arial"/>
              <a:ea typeface="Arial"/>
              <a:cs typeface="Arial"/>
              <a:sym typeface="Arial"/>
            </a:endParaRPr>
          </a:p>
          <a:p>
            <a:pPr marL="0" lvl="0" indent="0" algn="ctr" rtl="0">
              <a:spcBef>
                <a:spcPts val="0"/>
              </a:spcBef>
              <a:spcAft>
                <a:spcPts val="0"/>
              </a:spcAft>
              <a:buNone/>
            </a:pPr>
            <a:r>
              <a:rPr lang="en" sz="1600" b="1" dirty="0">
                <a:solidFill>
                  <a:srgbClr val="000000"/>
                </a:solidFill>
                <a:latin typeface="Arial"/>
                <a:ea typeface="Arial"/>
                <a:cs typeface="Arial"/>
                <a:sym typeface="Arial"/>
              </a:rPr>
              <a:t>Jayarani Rajesh </a:t>
            </a:r>
          </a:p>
          <a:p>
            <a:pPr marL="0" lvl="0" indent="0" algn="ctr" rtl="0">
              <a:spcBef>
                <a:spcPts val="0"/>
              </a:spcBef>
              <a:spcAft>
                <a:spcPts val="0"/>
              </a:spcAft>
              <a:buNone/>
            </a:pPr>
            <a:endParaRPr sz="1600" b="1" dirty="0">
              <a:solidFill>
                <a:srgbClr val="000000"/>
              </a:solidFill>
              <a:latin typeface="Arial"/>
              <a:ea typeface="Arial"/>
              <a:cs typeface="Arial"/>
              <a:sym typeface="Arial"/>
            </a:endParaRPr>
          </a:p>
          <a:p>
            <a:pPr marL="0" lvl="0" indent="0" algn="ctr" rtl="0">
              <a:spcBef>
                <a:spcPts val="0"/>
              </a:spcBef>
              <a:spcAft>
                <a:spcPts val="0"/>
              </a:spcAft>
              <a:buNone/>
            </a:pPr>
            <a:r>
              <a:rPr lang="en" sz="1600" b="1" dirty="0">
                <a:solidFill>
                  <a:srgbClr val="000000"/>
                </a:solidFill>
                <a:latin typeface="Arial"/>
                <a:ea typeface="Arial"/>
                <a:cs typeface="Arial"/>
                <a:sym typeface="Arial"/>
              </a:rPr>
              <a:t>Arunkumar Senthilkumar</a:t>
            </a:r>
            <a:endParaRPr sz="1600" dirty="0">
              <a:solidFill>
                <a:srgbClr val="000000"/>
              </a:solidFill>
              <a:latin typeface="Arial"/>
              <a:ea typeface="Arial"/>
              <a:cs typeface="Arial"/>
              <a:sym typeface="Arial"/>
            </a:endParaRP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Recommendations</a:t>
            </a:r>
            <a:endParaRPr/>
          </a:p>
        </p:txBody>
      </p:sp>
      <p:sp>
        <p:nvSpPr>
          <p:cNvPr id="119" name="Google Shape;119;p22"/>
          <p:cNvSpPr txBox="1">
            <a:spLocks noGrp="1"/>
          </p:cNvSpPr>
          <p:nvPr>
            <p:ph type="body" idx="1"/>
          </p:nvPr>
        </p:nvSpPr>
        <p:spPr>
          <a:xfrm>
            <a:off x="311700" y="1225225"/>
            <a:ext cx="8520600" cy="3602350"/>
          </a:xfrm>
          <a:prstGeom prst="rect">
            <a:avLst/>
          </a:prstGeom>
        </p:spPr>
        <p:txBody>
          <a:bodyPr spcFirstLastPara="1" wrap="square" lIns="91425" tIns="91425" rIns="91425" bIns="91425" anchor="t" anchorCtr="0">
            <a:noAutofit/>
          </a:bodyPr>
          <a:lstStyle/>
          <a:p>
            <a:pPr marL="457200" lvl="0" indent="-344805" algn="l" rtl="0">
              <a:lnSpc>
                <a:spcPct val="95000"/>
              </a:lnSpc>
              <a:spcBef>
                <a:spcPts val="1200"/>
              </a:spcBef>
              <a:spcAft>
                <a:spcPts val="0"/>
              </a:spcAft>
              <a:buSzPts val="1830"/>
              <a:buChar char="●"/>
            </a:pPr>
            <a:r>
              <a:rPr lang="en" dirty="0"/>
              <a:t>Based on our analysis, our recommendations cover a range of topics, including service, food quality, and decor.</a:t>
            </a:r>
          </a:p>
          <a:p>
            <a:pPr marL="457200" lvl="0" indent="-344805" algn="l" rtl="0">
              <a:lnSpc>
                <a:spcPct val="95000"/>
              </a:lnSpc>
              <a:spcBef>
                <a:spcPts val="1200"/>
              </a:spcBef>
              <a:spcAft>
                <a:spcPts val="0"/>
              </a:spcAft>
              <a:buSzPts val="1830"/>
              <a:buChar char="●"/>
            </a:pPr>
            <a:r>
              <a:rPr lang="en-US" dirty="0"/>
              <a:t>Partner with restaurants to offer exclusive deals and promotions for Meal Map users.</a:t>
            </a:r>
            <a:endParaRPr dirty="0"/>
          </a:p>
          <a:p>
            <a:pPr lvl="0">
              <a:lnSpc>
                <a:spcPct val="100000"/>
              </a:lnSpc>
            </a:pPr>
            <a:r>
              <a:rPr lang="en-US" dirty="0"/>
              <a:t>Collect additional data on user behavior, such as search queries, click-through rates, and booking patterns, to further personalize the user experience.</a:t>
            </a:r>
          </a:p>
          <a:p>
            <a:pPr lvl="0">
              <a:lnSpc>
                <a:spcPct val="100000"/>
              </a:lnSpc>
            </a:pPr>
            <a:r>
              <a:rPr lang="en" dirty="0"/>
              <a:t>By implementing these recommendations, restaurants can enhance their overall customer experience, increase their ratings and reviews, and attract more customers to their establishments.</a:t>
            </a:r>
            <a:endParaRPr dirty="0"/>
          </a:p>
          <a:p>
            <a:pPr marL="0" lvl="0" indent="0" algn="l" rtl="0">
              <a:lnSpc>
                <a:spcPct val="95000"/>
              </a:lnSpc>
              <a:spcBef>
                <a:spcPts val="1200"/>
              </a:spcBef>
              <a:spcAft>
                <a:spcPts val="1200"/>
              </a:spcAft>
              <a:buSzPts val="935"/>
              <a:buNone/>
            </a:pPr>
            <a:endParaRPr sz="153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311700" y="257425"/>
            <a:ext cx="8520600" cy="432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sz="3600" b="1" dirty="0"/>
          </a:p>
          <a:p>
            <a:pPr marL="0" lvl="0" indent="0" algn="l" rtl="0">
              <a:spcBef>
                <a:spcPts val="0"/>
              </a:spcBef>
              <a:spcAft>
                <a:spcPts val="0"/>
              </a:spcAft>
              <a:buNone/>
            </a:pPr>
            <a:endParaRPr lang="en" sz="3600" b="1" dirty="0"/>
          </a:p>
          <a:p>
            <a:pPr marL="0" lvl="0" indent="0" algn="l" rtl="0">
              <a:spcBef>
                <a:spcPts val="0"/>
              </a:spcBef>
              <a:spcAft>
                <a:spcPts val="0"/>
              </a:spcAft>
              <a:buNone/>
            </a:pPr>
            <a:r>
              <a:rPr lang="en" sz="3600" b="1" dirty="0"/>
              <a:t>                      </a:t>
            </a:r>
          </a:p>
          <a:p>
            <a:pPr marL="0" lvl="0" indent="0" algn="l" rtl="0">
              <a:spcBef>
                <a:spcPts val="0"/>
              </a:spcBef>
              <a:spcAft>
                <a:spcPts val="0"/>
              </a:spcAft>
              <a:buNone/>
            </a:pPr>
            <a:r>
              <a:rPr lang="en" sz="3600" b="1" dirty="0"/>
              <a:t>			Thank you! </a:t>
            </a:r>
            <a:endParaRPr sz="3600" b="1" dirty="0"/>
          </a:p>
          <a:p>
            <a:pPr marL="0" lvl="0" indent="0" algn="l" rtl="0">
              <a:spcBef>
                <a:spcPts val="1200"/>
              </a:spcBef>
              <a:spcAft>
                <a:spcPts val="1200"/>
              </a:spcAft>
              <a:buNone/>
            </a:pPr>
            <a:r>
              <a:rPr lang="en" sz="3600" b="1" dirty="0"/>
              <a:t>                   </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Background of Organization</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Foodies can find nearby restaurants with the website MealMap. More people are placing online food orders as a result of COVID-19, and they frequently consult internet evaluations when doing so. MealMap makes it easy for people to identify and order food from nearby restaurants while showcasing specialties to draw in new customers, making it possible for restaurants to stand out from the competition. The primary objective is to support neighbourhood restaurants in growing their customer base and remaining competitive.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39999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Stakeholders</a:t>
            </a:r>
            <a:endParaRPr/>
          </a:p>
        </p:txBody>
      </p:sp>
      <p:sp>
        <p:nvSpPr>
          <p:cNvPr id="75" name="Google Shape;75;p1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sz="1800"/>
              <a:t>Restaurant owners and managers in the seven cuisine types analyzed (Korean, Japanese, Chinese, Vietnamese, Thai, French, and Italian) as well as potential investors in the restaurant industry.</a:t>
            </a:r>
            <a:endParaRPr sz="1800"/>
          </a:p>
          <a:p>
            <a:pPr marL="457200" lvl="0" indent="-342900" algn="just" rtl="0">
              <a:spcBef>
                <a:spcPts val="0"/>
              </a:spcBef>
              <a:spcAft>
                <a:spcPts val="0"/>
              </a:spcAft>
              <a:buSzPts val="1800"/>
              <a:buChar char="●"/>
            </a:pPr>
            <a:r>
              <a:rPr lang="en" sz="1800"/>
              <a:t>The founders and investors of MealMap want to expand the company and make money.</a:t>
            </a:r>
            <a:endParaRPr sz="1800"/>
          </a:p>
        </p:txBody>
      </p:sp>
      <p:sp>
        <p:nvSpPr>
          <p:cNvPr id="76" name="Google Shape;76;p15"/>
          <p:cNvSpPr txBox="1">
            <a:spLocks noGrp="1"/>
          </p:cNvSpPr>
          <p:nvPr>
            <p:ph type="body" idx="2"/>
          </p:nvPr>
        </p:nvSpPr>
        <p:spPr>
          <a:xfrm>
            <a:off x="4832400" y="1079525"/>
            <a:ext cx="3999900" cy="33540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SzPts val="1700"/>
              <a:buChar char="●"/>
            </a:pPr>
            <a:r>
              <a:rPr lang="en" sz="1700"/>
              <a:t>The opportunity is to improve the profitability and sustainability of individual restaurants as well as the restaurant industry as a whole.</a:t>
            </a:r>
            <a:endParaRPr sz="1700"/>
          </a:p>
          <a:p>
            <a:pPr marL="457200" lvl="0" indent="-336550" algn="just" rtl="0">
              <a:spcBef>
                <a:spcPts val="0"/>
              </a:spcBef>
              <a:spcAft>
                <a:spcPts val="0"/>
              </a:spcAft>
              <a:buSzPts val="1700"/>
              <a:buChar char="●"/>
            </a:pPr>
            <a:r>
              <a:rPr lang="en" sz="1700"/>
              <a:t>The challenge is to identify the factors that drive positive and negative sentiment towards different types of restaurants and to provide recommendations for improving restaurant ratings and attracting more customers.</a:t>
            </a:r>
            <a:endParaRPr sz="1700"/>
          </a:p>
        </p:txBody>
      </p:sp>
      <p:sp>
        <p:nvSpPr>
          <p:cNvPr id="77" name="Google Shape;77;p15"/>
          <p:cNvSpPr txBox="1">
            <a:spLocks noGrp="1"/>
          </p:cNvSpPr>
          <p:nvPr>
            <p:ph type="title"/>
          </p:nvPr>
        </p:nvSpPr>
        <p:spPr>
          <a:xfrm>
            <a:off x="4832400" y="445025"/>
            <a:ext cx="39999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Opportunity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mining</a:t>
            </a:r>
            <a:endParaRPr/>
          </a:p>
        </p:txBody>
      </p:sp>
      <p:sp>
        <p:nvSpPr>
          <p:cNvPr id="83" name="Google Shape;83;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t>Explanatory</a:t>
            </a:r>
            <a:r>
              <a:rPr lang="en"/>
              <a:t> data analysis is utilized to determine the elements that impact these sentiments while </a:t>
            </a:r>
            <a:r>
              <a:rPr lang="en" b="1"/>
              <a:t>Supervised learning</a:t>
            </a:r>
            <a:r>
              <a:rPr lang="en"/>
              <a:t> (SVM) is used to categorize restaurant reviews as good, negative, or neutral. </a:t>
            </a:r>
            <a:endParaRPr/>
          </a:p>
          <a:p>
            <a:pPr marL="0" lvl="0" indent="0" algn="just" rtl="0">
              <a:spcBef>
                <a:spcPts val="1200"/>
              </a:spcBef>
              <a:spcAft>
                <a:spcPts val="1200"/>
              </a:spcAft>
              <a:buNone/>
            </a:pPr>
            <a:r>
              <a:rPr lang="en"/>
              <a:t>Potentially predictive, the study can offer suggestions for raising restaurant ratings. Depending on the objectives—individual restaurant reports or professional publications—deployment might differ.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description</a:t>
            </a:r>
            <a:endParaRPr/>
          </a:p>
        </p:txBody>
      </p:sp>
      <p:sp>
        <p:nvSpPr>
          <p:cNvPr id="89" name="Google Shape;89;p17"/>
          <p:cNvSpPr txBox="1">
            <a:spLocks noGrp="1"/>
          </p:cNvSpPr>
          <p:nvPr>
            <p:ph type="body" idx="1"/>
          </p:nvPr>
        </p:nvSpPr>
        <p:spPr>
          <a:xfrm>
            <a:off x="311700" y="1073375"/>
            <a:ext cx="8520600" cy="37593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Clr>
                <a:schemeClr val="dk1"/>
              </a:buClr>
              <a:buSzPts val="935"/>
              <a:buFont typeface="Arial"/>
              <a:buNone/>
            </a:pPr>
            <a:r>
              <a:rPr lang="en" sz="1530" b="1"/>
              <a:t>Yelp Dataset:</a:t>
            </a:r>
            <a:r>
              <a:rPr lang="en" sz="1530"/>
              <a:t> </a:t>
            </a:r>
            <a:r>
              <a:rPr lang="en" sz="1530" i="1"/>
              <a:t>An enormous database made up of data about businesses, user reviews, and user information gathered from the Yelp website. The collection contains data on companies with locations in all 50 US states, including restaurants, as well as reviews left by customers.</a:t>
            </a:r>
            <a:endParaRPr sz="1530" i="1"/>
          </a:p>
          <a:p>
            <a:pPr marL="0" lvl="0" indent="0" algn="just" rtl="0">
              <a:lnSpc>
                <a:spcPct val="105000"/>
              </a:lnSpc>
              <a:spcBef>
                <a:spcPts val="1200"/>
              </a:spcBef>
              <a:spcAft>
                <a:spcPts val="0"/>
              </a:spcAft>
              <a:buClr>
                <a:schemeClr val="dk1"/>
              </a:buClr>
              <a:buSzPts val="935"/>
              <a:buFont typeface="Arial"/>
              <a:buNone/>
            </a:pPr>
            <a:r>
              <a:rPr lang="en" sz="1530" b="1" u="sng"/>
              <a:t>The precise information used in the analysis is as follows:</a:t>
            </a:r>
            <a:endParaRPr sz="1530" b="1" u="sng"/>
          </a:p>
          <a:p>
            <a:pPr marL="457200" lvl="0" indent="-325755" algn="just" rtl="0">
              <a:lnSpc>
                <a:spcPct val="105000"/>
              </a:lnSpc>
              <a:spcBef>
                <a:spcPts val="1200"/>
              </a:spcBef>
              <a:spcAft>
                <a:spcPts val="0"/>
              </a:spcAft>
              <a:buSzPts val="1530"/>
              <a:buChar char="●"/>
            </a:pPr>
            <a:r>
              <a:rPr lang="en" sz="1530" b="1"/>
              <a:t>Business Table:</a:t>
            </a:r>
            <a:r>
              <a:rPr lang="en" sz="1530"/>
              <a:t> A table with details on businesses, such as names, addresses, categories, ratings, and other characteristics.</a:t>
            </a:r>
            <a:endParaRPr sz="1530"/>
          </a:p>
          <a:p>
            <a:pPr marL="457200" lvl="0" indent="-325755" algn="just" rtl="0">
              <a:lnSpc>
                <a:spcPct val="105000"/>
              </a:lnSpc>
              <a:spcBef>
                <a:spcPts val="0"/>
              </a:spcBef>
              <a:spcAft>
                <a:spcPts val="0"/>
              </a:spcAft>
              <a:buSzPts val="1530"/>
              <a:buChar char="●"/>
            </a:pPr>
            <a:r>
              <a:rPr lang="en" sz="1530" b="1"/>
              <a:t>Review Table:</a:t>
            </a:r>
            <a:r>
              <a:rPr lang="en" sz="1530"/>
              <a:t> A table with details on user reviews, including the content of the review, the user's rating, and the business ID of the business that has been reviewed.</a:t>
            </a:r>
            <a:endParaRPr sz="1530"/>
          </a:p>
          <a:p>
            <a:pPr marL="0" lvl="0" indent="0" algn="just" rtl="0">
              <a:lnSpc>
                <a:spcPct val="105000"/>
              </a:lnSpc>
              <a:spcBef>
                <a:spcPts val="1200"/>
              </a:spcBef>
              <a:spcAft>
                <a:spcPts val="1200"/>
              </a:spcAft>
              <a:buSzPts val="935"/>
              <a:buNone/>
            </a:pPr>
            <a:r>
              <a:rPr lang="en" sz="1530"/>
              <a:t>The analysis examines restaurants in seven cuisine types, categorizes them by cuisine using keywords, and labels them positive, negative, or neutral based on ratings. Data is cleaned and transformed, sentiment is extracted using SVM models, and business and review tables are merged for visualization of customer sentiment towards cuisine types.</a:t>
            </a:r>
            <a:endParaRPr sz="153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Dataset challenges</a:t>
            </a:r>
            <a:endParaRPr/>
          </a:p>
        </p:txBody>
      </p:sp>
      <p:sp>
        <p:nvSpPr>
          <p:cNvPr id="95" name="Google Shape;95;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a:t>The dataset presents the following challenges:</a:t>
            </a:r>
            <a:endParaRPr/>
          </a:p>
          <a:p>
            <a:pPr marL="457200" lvl="0" indent="-342900" algn="just" rtl="0">
              <a:spcBef>
                <a:spcPts val="1200"/>
              </a:spcBef>
              <a:spcAft>
                <a:spcPts val="0"/>
              </a:spcAft>
              <a:buSzPts val="1800"/>
              <a:buChar char="●"/>
            </a:pPr>
            <a:r>
              <a:rPr lang="en"/>
              <a:t>The Yelp dataset is very large, and it was computationally intensive to process it. Due to this, it was challenging to work efficiently and quickly with the data.</a:t>
            </a:r>
            <a:endParaRPr/>
          </a:p>
          <a:p>
            <a:pPr marL="457200" lvl="0" indent="-342900" algn="just" rtl="0">
              <a:spcBef>
                <a:spcPts val="0"/>
              </a:spcBef>
              <a:spcAft>
                <a:spcPts val="0"/>
              </a:spcAft>
              <a:buSzPts val="1800"/>
              <a:buChar char="●"/>
            </a:pPr>
            <a:r>
              <a:rPr lang="en"/>
              <a:t>The Yelp dataset required preprocessing, cleaning, and transformation before it could be used effectively. We faced challenges in working with the data and ensuring that it was accurate and consistent.</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17234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Data cleaning process</a:t>
            </a:r>
            <a:endParaRPr dirty="0"/>
          </a:p>
        </p:txBody>
      </p:sp>
      <p:sp>
        <p:nvSpPr>
          <p:cNvPr id="101" name="Google Shape;101;p19"/>
          <p:cNvSpPr txBox="1">
            <a:spLocks noGrp="1"/>
          </p:cNvSpPr>
          <p:nvPr>
            <p:ph type="body" idx="1"/>
          </p:nvPr>
        </p:nvSpPr>
        <p:spPr>
          <a:xfrm>
            <a:off x="311700" y="874987"/>
            <a:ext cx="8520600" cy="379949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600" dirty="0"/>
              <a:t>Data analysis tool used: </a:t>
            </a:r>
            <a:r>
              <a:rPr lang="en" sz="1600" b="1" dirty="0"/>
              <a:t>Python</a:t>
            </a:r>
            <a:endParaRPr sz="1600" b="1" dirty="0"/>
          </a:p>
          <a:p>
            <a:pPr marL="0" lvl="0" indent="0" algn="just" rtl="0">
              <a:spcBef>
                <a:spcPts val="1200"/>
              </a:spcBef>
              <a:spcAft>
                <a:spcPts val="0"/>
              </a:spcAft>
              <a:buClr>
                <a:schemeClr val="dk1"/>
              </a:buClr>
              <a:buSzPts val="1100"/>
              <a:buFont typeface="Arial"/>
              <a:buNone/>
            </a:pPr>
            <a:r>
              <a:rPr lang="en" sz="1600" b="1" dirty="0"/>
              <a:t>Data preprocessing:</a:t>
            </a:r>
            <a:endParaRPr sz="1600" b="1" dirty="0"/>
          </a:p>
          <a:p>
            <a:pPr marL="457200" lvl="0" indent="-285750" algn="just" rtl="0">
              <a:spcBef>
                <a:spcPts val="1200"/>
              </a:spcBef>
              <a:spcAft>
                <a:spcPts val="0"/>
              </a:spcAft>
              <a:buSzPts val="900"/>
              <a:buFont typeface="Arial"/>
              <a:buChar char="●"/>
            </a:pPr>
            <a:r>
              <a:rPr lang="en" sz="1600" dirty="0"/>
              <a:t>There were 50 states in the United States it is filtered out.</a:t>
            </a:r>
            <a:endParaRPr sz="1600" dirty="0"/>
          </a:p>
          <a:p>
            <a:pPr marL="457200" lvl="0" indent="-285750" algn="just" rtl="0">
              <a:spcBef>
                <a:spcPts val="0"/>
              </a:spcBef>
              <a:spcAft>
                <a:spcPts val="0"/>
              </a:spcAft>
              <a:buSzPts val="900"/>
              <a:buFont typeface="Arial"/>
              <a:buChar char="●"/>
            </a:pPr>
            <a:r>
              <a:rPr lang="en" sz="1600" dirty="0"/>
              <a:t>We have filtered out all restaurants that are only located in the United States.</a:t>
            </a:r>
            <a:endParaRPr sz="1600" dirty="0"/>
          </a:p>
          <a:p>
            <a:pPr marL="0" lvl="0" indent="0" algn="just" rtl="0">
              <a:spcBef>
                <a:spcPts val="1200"/>
              </a:spcBef>
              <a:spcAft>
                <a:spcPts val="0"/>
              </a:spcAft>
              <a:buNone/>
            </a:pPr>
            <a:r>
              <a:rPr lang="en" sz="1600" b="1" dirty="0"/>
              <a:t>Data cleaning:</a:t>
            </a:r>
            <a:endParaRPr sz="1600" b="1" dirty="0"/>
          </a:p>
          <a:p>
            <a:pPr marL="457200" lvl="0" indent="-285750" algn="just" rtl="0">
              <a:spcBef>
                <a:spcPts val="1200"/>
              </a:spcBef>
              <a:spcAft>
                <a:spcPts val="0"/>
              </a:spcAft>
              <a:buSzPts val="900"/>
              <a:buFont typeface="Arial"/>
              <a:buChar char="●"/>
            </a:pPr>
            <a:r>
              <a:rPr lang="en" sz="1600" dirty="0"/>
              <a:t>Using the matching keywords, categorized all restaurants on the basis of the type of cuisine they serve.</a:t>
            </a:r>
            <a:endParaRPr sz="1600" dirty="0"/>
          </a:p>
          <a:p>
            <a:pPr marL="457200" lvl="0" indent="-285750" algn="just" rtl="0">
              <a:spcBef>
                <a:spcPts val="0"/>
              </a:spcBef>
              <a:spcAft>
                <a:spcPts val="0"/>
              </a:spcAft>
              <a:buSzPts val="900"/>
              <a:buFont typeface="Arial"/>
              <a:buChar char="●"/>
            </a:pPr>
            <a:r>
              <a:rPr lang="en" sz="1600" dirty="0"/>
              <a:t>The records with null categories are deleted.</a:t>
            </a:r>
            <a:endParaRPr sz="1600" dirty="0"/>
          </a:p>
          <a:p>
            <a:pPr marL="457200" lvl="0" indent="-285750" algn="just" rtl="0">
              <a:spcBef>
                <a:spcPts val="0"/>
              </a:spcBef>
              <a:spcAft>
                <a:spcPts val="0"/>
              </a:spcAft>
              <a:buSzPts val="900"/>
              <a:buFont typeface="Arial"/>
              <a:buChar char="●"/>
            </a:pPr>
            <a:r>
              <a:rPr lang="en" sz="1600" dirty="0"/>
              <a:t>In the name and address columns, quotation marks have been removed.</a:t>
            </a:r>
            <a:endParaRPr sz="1600" dirty="0"/>
          </a:p>
          <a:p>
            <a:pPr marL="457200" lvl="0" indent="-285750" algn="just" rtl="0">
              <a:spcBef>
                <a:spcPts val="0"/>
              </a:spcBef>
              <a:spcAft>
                <a:spcPts val="0"/>
              </a:spcAft>
              <a:buSzPts val="900"/>
              <a:buFont typeface="Arial"/>
              <a:buChar char="●"/>
            </a:pPr>
            <a:r>
              <a:rPr lang="en" sz="1600" dirty="0"/>
              <a:t>Label the restaurants with a rating of above 4 as positive, restaurants with a rating below 3 as negative, and restaurants with a rating of 3 as neural.</a:t>
            </a:r>
            <a:endParaRPr sz="1600" dirty="0"/>
          </a:p>
          <a:p>
            <a:pPr marL="457200" lvl="0" indent="-285750" algn="just" rtl="0">
              <a:spcBef>
                <a:spcPts val="0"/>
              </a:spcBef>
              <a:spcAft>
                <a:spcPts val="0"/>
              </a:spcAft>
              <a:buSzPts val="900"/>
              <a:buFont typeface="Arial"/>
              <a:buChar char="●"/>
            </a:pPr>
            <a:r>
              <a:rPr lang="en" sz="1600" dirty="0"/>
              <a:t>The neural label is dropped from the rows.</a:t>
            </a:r>
            <a:endParaRPr sz="1600"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28618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Methods</a:t>
            </a:r>
            <a:endParaRPr dirty="0"/>
          </a:p>
        </p:txBody>
      </p:sp>
      <p:sp>
        <p:nvSpPr>
          <p:cNvPr id="107" name="Google Shape;107;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q"/>
            </a:pPr>
            <a:r>
              <a:rPr lang="en-CA" dirty="0"/>
              <a:t>Main objective is to classify restaurants into – good, neutral and negative based on their reviews. </a:t>
            </a:r>
          </a:p>
          <a:p>
            <a:pPr marL="285750" indent="-285750">
              <a:spcAft>
                <a:spcPts val="1200"/>
              </a:spcAft>
              <a:buFont typeface="Wingdings" panose="05000000000000000000" pitchFamily="2" charset="2"/>
              <a:buChar char="q"/>
            </a:pPr>
            <a:r>
              <a:rPr lang="en-CA" dirty="0"/>
              <a:t>We have chosen SVM model to classify restaurants into three groups.</a:t>
            </a:r>
          </a:p>
          <a:p>
            <a:pPr marL="285750" indent="-285750">
              <a:spcAft>
                <a:spcPts val="1200"/>
              </a:spcAft>
              <a:buFont typeface="Wingdings" panose="05000000000000000000" pitchFamily="2" charset="2"/>
              <a:buChar char="q"/>
            </a:pPr>
            <a:r>
              <a:rPr lang="en-US" dirty="0"/>
              <a:t>SVM model is popular for text classification tasks such as sentiment analysis, spam filtering, and topic classification.</a:t>
            </a:r>
          </a:p>
          <a:p>
            <a:pPr marL="285750" indent="-285750">
              <a:spcAft>
                <a:spcPts val="1200"/>
              </a:spcAft>
              <a:buFont typeface="Wingdings" panose="05000000000000000000" pitchFamily="2" charset="2"/>
              <a:buChar char="q"/>
            </a:pPr>
            <a:r>
              <a:rPr lang="en-US" dirty="0"/>
              <a:t>Our findings are limited only to this dataset. Outputs might vary for different datasets.</a:t>
            </a:r>
          </a:p>
          <a:p>
            <a:pPr marL="285750" indent="-285750">
              <a:spcAft>
                <a:spcPts val="1200"/>
              </a:spcAft>
              <a:buFont typeface="Wingdings" panose="05000000000000000000" pitchFamily="2" charset="2"/>
              <a:buChar char="q"/>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286189"/>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Implications</a:t>
            </a:r>
            <a:endParaRPr/>
          </a:p>
        </p:txBody>
      </p:sp>
      <p:sp>
        <p:nvSpPr>
          <p:cNvPr id="113" name="Google Shape;113;p21"/>
          <p:cNvSpPr txBox="1">
            <a:spLocks noGrp="1"/>
          </p:cNvSpPr>
          <p:nvPr>
            <p:ph type="body" idx="1"/>
          </p:nvPr>
        </p:nvSpPr>
        <p:spPr>
          <a:xfrm>
            <a:off x="238850" y="1064949"/>
            <a:ext cx="8520600" cy="3849021"/>
          </a:xfrm>
          <a:prstGeom prst="rect">
            <a:avLst/>
          </a:prstGeom>
        </p:spPr>
        <p:txBody>
          <a:bodyPr spcFirstLastPara="1" wrap="square" lIns="91425" tIns="91425" rIns="91425" bIns="91425" anchor="t" anchorCtr="0">
            <a:noAutofit/>
          </a:bodyPr>
          <a:lstStyle/>
          <a:p>
            <a:pPr marL="457200" lvl="0" indent="-344805" algn="l" rtl="0">
              <a:lnSpc>
                <a:spcPct val="95000"/>
              </a:lnSpc>
              <a:spcBef>
                <a:spcPts val="1200"/>
              </a:spcBef>
              <a:spcAft>
                <a:spcPts val="0"/>
              </a:spcAft>
              <a:buSzPts val="1830"/>
              <a:buChar char="●"/>
            </a:pPr>
            <a:r>
              <a:rPr lang="en" dirty="0"/>
              <a:t>Based on our data analysis we have found that users are prepared to spend extra for restaurants that provide distinctive and sustainable options because they appreciate authenticity and quality, according to our research.</a:t>
            </a:r>
          </a:p>
          <a:p>
            <a:pPr indent="-344805">
              <a:lnSpc>
                <a:spcPct val="95000"/>
              </a:lnSpc>
              <a:spcBef>
                <a:spcPts val="1200"/>
              </a:spcBef>
              <a:buSzPts val="1830"/>
            </a:pPr>
            <a:r>
              <a:rPr lang="en-US" dirty="0">
                <a:solidFill>
                  <a:schemeClr val="tx1"/>
                </a:solidFill>
              </a:rPr>
              <a:t>Identify trends and patterns in user behavior that can inform marketing strategies and product development.</a:t>
            </a:r>
            <a:endParaRPr dirty="0"/>
          </a:p>
          <a:p>
            <a:pPr marL="457200" lvl="0" indent="-344805" algn="l" rtl="0">
              <a:lnSpc>
                <a:spcPct val="95000"/>
              </a:lnSpc>
              <a:spcBef>
                <a:spcPts val="1200"/>
              </a:spcBef>
              <a:spcAft>
                <a:spcPts val="0"/>
              </a:spcAft>
              <a:buSzPts val="1830"/>
              <a:buChar char="●"/>
            </a:pPr>
            <a:r>
              <a:rPr lang="en" dirty="0"/>
              <a:t>Our suggestions include gathering more information on user behavior, running polls and focus groups, and working with eateries to provide special offers and promotions.</a:t>
            </a:r>
            <a:endParaRPr dirty="0"/>
          </a:p>
          <a:p>
            <a:pPr marL="457200" lvl="0" indent="-344805" algn="l" rtl="0">
              <a:lnSpc>
                <a:spcPct val="95000"/>
              </a:lnSpc>
              <a:spcBef>
                <a:spcPts val="1200"/>
              </a:spcBef>
              <a:spcAft>
                <a:spcPts val="0"/>
              </a:spcAft>
              <a:buSzPts val="1830"/>
              <a:buChar char="●"/>
            </a:pPr>
            <a:r>
              <a:rPr lang="en" dirty="0"/>
              <a:t>We advise MealMap to keep placing a high priority on supporting regional companies and sustainability.</a:t>
            </a:r>
            <a:endParaRPr dirty="0"/>
          </a:p>
          <a:p>
            <a:pPr marL="457200" lvl="0" indent="0" algn="l" rtl="0">
              <a:lnSpc>
                <a:spcPct val="95000"/>
              </a:lnSpc>
              <a:spcBef>
                <a:spcPts val="1200"/>
              </a:spcBef>
              <a:spcAft>
                <a:spcPts val="1200"/>
              </a:spcAft>
              <a:buSzPts val="935"/>
              <a:buNone/>
            </a:pPr>
            <a:endParaRPr sz="1629"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908</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Economica</vt:lpstr>
      <vt:lpstr>Wingdings</vt:lpstr>
      <vt:lpstr>Arial</vt:lpstr>
      <vt:lpstr>Open Sans</vt:lpstr>
      <vt:lpstr>Luxe</vt:lpstr>
      <vt:lpstr>MealMap - Final Presentation</vt:lpstr>
      <vt:lpstr>Background of Organization</vt:lpstr>
      <vt:lpstr>Stakeholders</vt:lpstr>
      <vt:lpstr>Data mining</vt:lpstr>
      <vt:lpstr>Data description</vt:lpstr>
      <vt:lpstr>Dataset challenges</vt:lpstr>
      <vt:lpstr>Data cleaning process</vt:lpstr>
      <vt:lpstr>Methods</vt:lpstr>
      <vt:lpstr>Implications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MealMap - Final Presentation</dc:title>
  <dc:creator>Arun Kumar</dc:creator>
  <cp:lastModifiedBy>Arun Kumar</cp:lastModifiedBy>
  <cp:revision>10</cp:revision>
  <dcterms:modified xsi:type="dcterms:W3CDTF">2023-04-12T01:02:11Z</dcterms:modified>
</cp:coreProperties>
</file>