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Helvetica Neue"/>
      <p:regular r:id="rId18"/>
      <p:bold r:id="rId19"/>
      <p:italic r:id="rId20"/>
      <p:boldItalic r:id="rId21"/>
    </p:embeddedFont>
    <p:embeddedFont>
      <p:font typeface="Gill Sans"/>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980C5A-CDE9-4784-8CF6-9C3E8037B349}">
  <a:tblStyle styleId="{24980C5A-CDE9-4784-8CF6-9C3E8037B34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HelveticaNeue-italic.fntdata"/><Relationship Id="rId11" Type="http://schemas.openxmlformats.org/officeDocument/2006/relationships/slide" Target="slides/slide6.xml"/><Relationship Id="rId22" Type="http://schemas.openxmlformats.org/officeDocument/2006/relationships/font" Target="fonts/GillSans-regular.fntdata"/><Relationship Id="rId10" Type="http://schemas.openxmlformats.org/officeDocument/2006/relationships/slide" Target="slides/slide5.xml"/><Relationship Id="rId21" Type="http://schemas.openxmlformats.org/officeDocument/2006/relationships/font" Target="fonts/HelveticaNeue-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Gill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bold.fntdata"/><Relationship Id="rId6" Type="http://schemas.openxmlformats.org/officeDocument/2006/relationships/slide" Target="slides/slide1.xml"/><Relationship Id="rId18" Type="http://schemas.openxmlformats.org/officeDocument/2006/relationships/font" Target="fonts/HelveticaNeu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e043d3b9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ce043d3b90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e043d3b90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ce043d3b90_5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e043d3b90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ce043d3b90_3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Based on the market research we done, we assume that : </a:t>
            </a:r>
            <a:endParaRPr/>
          </a:p>
          <a:p>
            <a:pPr indent="-298450" lvl="0" marL="457200" rtl="0" algn="l">
              <a:spcBef>
                <a:spcPts val="0"/>
              </a:spcBef>
              <a:spcAft>
                <a:spcPts val="0"/>
              </a:spcAft>
              <a:buSzPts val="1100"/>
              <a:buChar char="-"/>
            </a:pPr>
            <a:r>
              <a:rPr lang="en-US"/>
              <a:t>Q2 ans Q4 will have higher sales as these are </a:t>
            </a:r>
            <a:r>
              <a:rPr lang="en-US"/>
              <a:t>the hol</a:t>
            </a:r>
            <a:endParaRPr/>
          </a:p>
        </p:txBody>
      </p:sp>
      <p:sp>
        <p:nvSpPr>
          <p:cNvPr id="111" name="Google Shape;11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RFM </a:t>
            </a:r>
            <a:br>
              <a:rPr lang="en-US"/>
            </a:br>
            <a:r>
              <a:rPr lang="en-US"/>
              <a:t>All variables are distributed with a scoring system of 1 to 5. Scaling is not required. (5–5–5 is the best customer, 1–1–1 is the least valuable.</a:t>
            </a:r>
            <a:endParaRPr/>
          </a:p>
        </p:txBody>
      </p:sp>
      <p:sp>
        <p:nvSpPr>
          <p:cNvPr id="117" name="Google Shape;11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e043d3b9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ce043d3b90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e043d3b90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ce043d3b90_5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33d153a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d33d153a2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524000" y="1033272"/>
            <a:ext cx="9144000" cy="2478024"/>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dk1"/>
              </a:buClr>
              <a:buSzPts val="4000"/>
              <a:buFont typeface="Gill Sans"/>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1524000" y="3822192"/>
            <a:ext cx="9144000" cy="1435608"/>
          </a:xfrm>
          <a:prstGeom prst="rect">
            <a:avLst/>
          </a:prstGeom>
          <a:noFill/>
          <a:ln>
            <a:noFill/>
          </a:ln>
        </p:spPr>
        <p:txBody>
          <a:bodyPr anchorCtr="0" anchor="t" bIns="0" lIns="0" spcFirstLastPara="1" rIns="0" wrap="square" tIns="0">
            <a:normAutofit/>
          </a:bodyPr>
          <a:lstStyle>
            <a:lvl1pPr lvl="0" algn="ctr">
              <a:lnSpc>
                <a:spcPct val="150000"/>
              </a:lnSpc>
              <a:spcBef>
                <a:spcPts val="1000"/>
              </a:spcBef>
              <a:spcAft>
                <a:spcPts val="0"/>
              </a:spcAft>
              <a:buClr>
                <a:schemeClr val="dk1"/>
              </a:buClr>
              <a:buSzPts val="1600"/>
              <a:buNone/>
              <a:defRPr sz="1600" cap="none">
                <a:solidFill>
                  <a:schemeClr val="dk1"/>
                </a:solidFill>
              </a:defRPr>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2"/>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txBox="1"/>
          <p:nvPr>
            <p:ph idx="1" type="body"/>
          </p:nvPr>
        </p:nvSpPr>
        <p:spPr>
          <a:xfrm rot="5400000">
            <a:off x="4512564" y="-1028700"/>
            <a:ext cx="3959352" cy="10241280"/>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1"/>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7614700" y="1949099"/>
            <a:ext cx="4849301" cy="26289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 type="body"/>
          </p:nvPr>
        </p:nvSpPr>
        <p:spPr>
          <a:xfrm rot="5400000">
            <a:off x="2286217" y="-598082"/>
            <a:ext cx="4849300" cy="7723265"/>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2"/>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1371600" y="2112264"/>
            <a:ext cx="10241280" cy="3959352"/>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1371600" y="1709738"/>
            <a:ext cx="9966960" cy="2852737"/>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4400"/>
              <a:buFont typeface="Gill Sans"/>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1371600" y="4974336"/>
            <a:ext cx="9966961" cy="1115568"/>
          </a:xfrm>
          <a:prstGeom prst="rect">
            <a:avLst/>
          </a:prstGeom>
          <a:noFill/>
          <a:ln>
            <a:noFill/>
          </a:ln>
        </p:spPr>
        <p:txBody>
          <a:bodyPr anchorCtr="0" anchor="t" bIns="0" lIns="0" spcFirstLastPara="1" rIns="0" wrap="square" tIns="0">
            <a:normAutofit/>
          </a:bodyPr>
          <a:lstStyle>
            <a:lvl1pPr indent="-228600" lvl="0" marL="457200" algn="l">
              <a:lnSpc>
                <a:spcPct val="120000"/>
              </a:lnSpc>
              <a:spcBef>
                <a:spcPts val="1000"/>
              </a:spcBef>
              <a:spcAft>
                <a:spcPts val="0"/>
              </a:spcAft>
              <a:buClr>
                <a:schemeClr val="dk1"/>
              </a:buClr>
              <a:buSzPts val="1600"/>
              <a:buNone/>
              <a:defRPr sz="1600" cap="none">
                <a:solidFill>
                  <a:schemeClr val="dk1"/>
                </a:solidFill>
              </a:defRPr>
            </a:lvl1pPr>
            <a:lvl2pPr indent="-228600" lvl="1" marL="914400" algn="l">
              <a:lnSpc>
                <a:spcPct val="120000"/>
              </a:lnSpc>
              <a:spcBef>
                <a:spcPts val="500"/>
              </a:spcBef>
              <a:spcAft>
                <a:spcPts val="0"/>
              </a:spcAft>
              <a:buClr>
                <a:srgbClr val="888888"/>
              </a:buClr>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4"/>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1371600" y="2112264"/>
            <a:ext cx="4846320" cy="3959352"/>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2" type="body"/>
          </p:nvPr>
        </p:nvSpPr>
        <p:spPr>
          <a:xfrm>
            <a:off x="6766560" y="2112265"/>
            <a:ext cx="4846320" cy="3959351"/>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8" name="Shape 38"/>
        <p:cNvGrpSpPr/>
        <p:nvPr/>
      </p:nvGrpSpPr>
      <p:grpSpPr>
        <a:xfrm>
          <a:off x="0" y="0"/>
          <a:ext cx="0" cy="0"/>
          <a:chOff x="0" y="0"/>
          <a:chExt cx="0" cy="0"/>
        </a:xfrm>
      </p:grpSpPr>
      <p:sp>
        <p:nvSpPr>
          <p:cNvPr id="39" name="Google Shape;39;p6"/>
          <p:cNvSpPr txBox="1"/>
          <p:nvPr>
            <p:ph idx="1" type="body"/>
          </p:nvPr>
        </p:nvSpPr>
        <p:spPr>
          <a:xfrm>
            <a:off x="1371600" y="2112264"/>
            <a:ext cx="4841076" cy="823912"/>
          </a:xfrm>
          <a:prstGeom prst="rect">
            <a:avLst/>
          </a:prstGeom>
          <a:noFill/>
          <a:ln>
            <a:noFill/>
          </a:ln>
        </p:spPr>
        <p:txBody>
          <a:bodyPr anchorCtr="0" anchor="b" bIns="0" lIns="0" spcFirstLastPara="1" rIns="0" wrap="square" tIns="0">
            <a:normAutofit/>
          </a:bodyPr>
          <a:lstStyle>
            <a:lvl1pPr indent="-228600" lvl="0" marL="457200" algn="l">
              <a:lnSpc>
                <a:spcPct val="12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6"/>
          <p:cNvSpPr txBox="1"/>
          <p:nvPr>
            <p:ph idx="2" type="body"/>
          </p:nvPr>
        </p:nvSpPr>
        <p:spPr>
          <a:xfrm>
            <a:off x="1371600" y="3018472"/>
            <a:ext cx="4841076" cy="3104856"/>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3" type="body"/>
          </p:nvPr>
        </p:nvSpPr>
        <p:spPr>
          <a:xfrm>
            <a:off x="6766560" y="2112264"/>
            <a:ext cx="4846320" cy="823912"/>
          </a:xfrm>
          <a:prstGeom prst="rect">
            <a:avLst/>
          </a:prstGeom>
          <a:noFill/>
          <a:ln>
            <a:noFill/>
          </a:ln>
        </p:spPr>
        <p:txBody>
          <a:bodyPr anchorCtr="0" anchor="b" bIns="0" lIns="0" spcFirstLastPara="1" rIns="0" wrap="square" tIns="0">
            <a:normAutofit/>
          </a:bodyPr>
          <a:lstStyle>
            <a:lvl1pPr indent="-228600" lvl="0" marL="457200" algn="l">
              <a:lnSpc>
                <a:spcPct val="12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6"/>
          <p:cNvSpPr txBox="1"/>
          <p:nvPr>
            <p:ph idx="4" type="body"/>
          </p:nvPr>
        </p:nvSpPr>
        <p:spPr>
          <a:xfrm>
            <a:off x="6766560" y="3018471"/>
            <a:ext cx="4841076" cy="3104857"/>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6" name="Google Shape;46;p6"/>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1371600" y="987425"/>
            <a:ext cx="3932237" cy="1894511"/>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 type="body"/>
          </p:nvPr>
        </p:nvSpPr>
        <p:spPr>
          <a:xfrm>
            <a:off x="5650992" y="987425"/>
            <a:ext cx="5687568" cy="4873625"/>
          </a:xfrm>
          <a:prstGeom prst="rect">
            <a:avLst/>
          </a:prstGeom>
          <a:noFill/>
          <a:ln>
            <a:noFill/>
          </a:ln>
        </p:spPr>
        <p:txBody>
          <a:bodyPr anchorCtr="0" anchor="t" bIns="0" lIns="0" spcFirstLastPara="1" rIns="0" wrap="square" tIns="0">
            <a:normAutofit/>
          </a:bodyPr>
          <a:lstStyle>
            <a:lvl1pPr indent="-355600" lvl="0" marL="457200" algn="l">
              <a:lnSpc>
                <a:spcPct val="120000"/>
              </a:lnSpc>
              <a:spcBef>
                <a:spcPts val="1000"/>
              </a:spcBef>
              <a:spcAft>
                <a:spcPts val="0"/>
              </a:spcAft>
              <a:buClr>
                <a:schemeClr val="dk1"/>
              </a:buClr>
              <a:buSzPts val="2000"/>
              <a:buChar char="•"/>
              <a:defRPr sz="2000"/>
            </a:lvl1pPr>
            <a:lvl2pPr indent="-355600" lvl="1" marL="914400" algn="l">
              <a:lnSpc>
                <a:spcPct val="120000"/>
              </a:lnSpc>
              <a:spcBef>
                <a:spcPts val="500"/>
              </a:spcBef>
              <a:spcAft>
                <a:spcPts val="0"/>
              </a:spcAft>
              <a:buClr>
                <a:schemeClr val="dk1"/>
              </a:buClr>
              <a:buSzPts val="2000"/>
              <a:buChar char="•"/>
              <a:defRPr sz="2000"/>
            </a:lvl2pPr>
            <a:lvl3pPr indent="-342900" lvl="2" marL="1371600" algn="l">
              <a:lnSpc>
                <a:spcPct val="120000"/>
              </a:lnSpc>
              <a:spcBef>
                <a:spcPts val="500"/>
              </a:spcBef>
              <a:spcAft>
                <a:spcPts val="0"/>
              </a:spcAft>
              <a:buClr>
                <a:schemeClr val="dk1"/>
              </a:buClr>
              <a:buSzPts val="1800"/>
              <a:buChar char="•"/>
              <a:defRPr sz="1800"/>
            </a:lvl3pPr>
            <a:lvl4pPr indent="-330200" lvl="3" marL="1828800" algn="l">
              <a:lnSpc>
                <a:spcPct val="120000"/>
              </a:lnSpc>
              <a:spcBef>
                <a:spcPts val="500"/>
              </a:spcBef>
              <a:spcAft>
                <a:spcPts val="0"/>
              </a:spcAft>
              <a:buClr>
                <a:schemeClr val="dk1"/>
              </a:buClr>
              <a:buSzPts val="1600"/>
              <a:buChar char="•"/>
              <a:defRPr sz="1600"/>
            </a:lvl4pPr>
            <a:lvl5pPr indent="-330200" lvl="4" marL="2286000" algn="l">
              <a:lnSpc>
                <a:spcPct val="120000"/>
              </a:lnSpc>
              <a:spcBef>
                <a:spcPts val="500"/>
              </a:spcBef>
              <a:spcAft>
                <a:spcPts val="0"/>
              </a:spcAft>
              <a:buClr>
                <a:schemeClr val="dk1"/>
              </a:buClr>
              <a:buSzPts val="1600"/>
              <a:buChar char="•"/>
              <a:defRPr sz="16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9"/>
          <p:cNvSpPr txBox="1"/>
          <p:nvPr>
            <p:ph idx="2" type="body"/>
          </p:nvPr>
        </p:nvSpPr>
        <p:spPr>
          <a:xfrm>
            <a:off x="1371600" y="3058510"/>
            <a:ext cx="3932237" cy="2802540"/>
          </a:xfrm>
          <a:prstGeom prst="rect">
            <a:avLst/>
          </a:prstGeom>
          <a:noFill/>
          <a:ln>
            <a:noFill/>
          </a:ln>
        </p:spPr>
        <p:txBody>
          <a:bodyPr anchorCtr="0" anchor="t" bIns="0" lIns="0" spcFirstLastPara="1" rIns="0" wrap="square" tIns="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9"/>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1371600" y="987552"/>
            <a:ext cx="3932237" cy="189280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p:nvPr>
            <p:ph idx="2" type="pic"/>
          </p:nvPr>
        </p:nvSpPr>
        <p:spPr>
          <a:xfrm>
            <a:off x="5505319" y="987425"/>
            <a:ext cx="5833242" cy="4873625"/>
          </a:xfrm>
          <a:prstGeom prst="rect">
            <a:avLst/>
          </a:prstGeom>
          <a:noFill/>
          <a:ln>
            <a:noFill/>
          </a:ln>
        </p:spPr>
        <p:txBody>
          <a:bodyPr anchorCtr="0" anchor="t" bIns="0" lIns="0" spcFirstLastPara="1" rIns="0" wrap="square" tIns="0">
            <a:noAutofit/>
          </a:bodyPr>
          <a:lstStyle>
            <a:lvl1pPr lvl="0" marR="0" rtl="0" algn="l">
              <a:lnSpc>
                <a:spcPct val="120000"/>
              </a:lnSpc>
              <a:spcBef>
                <a:spcPts val="1000"/>
              </a:spcBef>
              <a:spcAft>
                <a:spcPts val="0"/>
              </a:spcAft>
              <a:buClr>
                <a:schemeClr val="dk1"/>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Gill Sans"/>
                <a:ea typeface="Gill Sans"/>
                <a:cs typeface="Gill Sans"/>
                <a:sym typeface="Gill Sans"/>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Gill Sans"/>
                <a:ea typeface="Gill Sans"/>
                <a:cs typeface="Gill Sans"/>
                <a:sym typeface="Gill Sans"/>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66" name="Google Shape;66;p10"/>
          <p:cNvSpPr txBox="1"/>
          <p:nvPr>
            <p:ph idx="1" type="body"/>
          </p:nvPr>
        </p:nvSpPr>
        <p:spPr>
          <a:xfrm>
            <a:off x="1371600" y="3033286"/>
            <a:ext cx="3932237" cy="2835702"/>
          </a:xfrm>
          <a:prstGeom prst="rect">
            <a:avLst/>
          </a:prstGeom>
          <a:noFill/>
          <a:ln>
            <a:noFill/>
          </a:ln>
        </p:spPr>
        <p:txBody>
          <a:bodyPr anchorCtr="0" anchor="t" bIns="0" lIns="0" spcFirstLastPara="1" rIns="0" wrap="square" tIns="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10"/>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flipH="1" rot="10800000">
            <a:off x="0" y="6401226"/>
            <a:ext cx="12192000" cy="456773"/>
          </a:xfrm>
          <a:prstGeom prst="rect">
            <a:avLst/>
          </a:prstGeom>
          <a:gradFill>
            <a:gsLst>
              <a:gs pos="0">
                <a:srgbClr val="2432CE">
                  <a:alpha val="27843"/>
                </a:srgbClr>
              </a:gs>
              <a:gs pos="14000">
                <a:srgbClr val="2432CE">
                  <a:alpha val="27843"/>
                </a:srgbClr>
              </a:gs>
              <a:gs pos="100000">
                <a:srgbClr val="6C31DF">
                  <a:alpha val="84705"/>
                </a:srgbClr>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 name="Google Shape;7;p1"/>
          <p:cNvSpPr/>
          <p:nvPr/>
        </p:nvSpPr>
        <p:spPr>
          <a:xfrm flipH="1">
            <a:off x="4038602" y="6401228"/>
            <a:ext cx="8153398" cy="456772"/>
          </a:xfrm>
          <a:prstGeom prst="rect">
            <a:avLst/>
          </a:prstGeom>
          <a:gradFill>
            <a:gsLst>
              <a:gs pos="0">
                <a:srgbClr val="67DCE8">
                  <a:alpha val="54901"/>
                </a:srgbClr>
              </a:gs>
              <a:gs pos="9000">
                <a:srgbClr val="67DCE8">
                  <a:alpha val="54901"/>
                </a:srgbClr>
              </a:gs>
              <a:gs pos="99000">
                <a:schemeClr val="accent2"/>
              </a:gs>
              <a:gs pos="100000">
                <a:schemeClr val="accent2"/>
              </a:gs>
            </a:gsLst>
            <a:lin ang="14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 name="Google Shape;8;p1"/>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lvl1pPr lvl="0" marR="0" rtl="0" algn="l">
              <a:lnSpc>
                <a:spcPct val="100000"/>
              </a:lnSpc>
              <a:spcBef>
                <a:spcPts val="0"/>
              </a:spcBef>
              <a:spcAft>
                <a:spcPts val="0"/>
              </a:spcAft>
              <a:buClr>
                <a:schemeClr val="dk1"/>
              </a:buClr>
              <a:buSzPts val="3600"/>
              <a:buFont typeface="Gill Sans"/>
              <a:buNone/>
              <a:defRPr b="1" i="0" sz="36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371600" y="2112264"/>
            <a:ext cx="10241280" cy="3959352"/>
          </a:xfrm>
          <a:prstGeom prst="rect">
            <a:avLst/>
          </a:prstGeom>
          <a:noFill/>
          <a:ln>
            <a:noFill/>
          </a:ln>
        </p:spPr>
        <p:txBody>
          <a:bodyPr anchorCtr="0" anchor="t" bIns="0" lIns="0" spcFirstLastPara="1" rIns="0" wrap="square" tIns="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1pPr>
            <a:lvl2pPr indent="-355600" lvl="1" marL="914400" marR="0" rtl="0" algn="l">
              <a:lnSpc>
                <a:spcPct val="120000"/>
              </a:lnSpc>
              <a:spcBef>
                <a:spcPts val="5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2pPr>
            <a:lvl3pPr indent="-342900" lvl="2" marL="13716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3pPr>
            <a:lvl4pPr indent="-330200" lvl="3" marL="18288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Gill Sans"/>
                <a:ea typeface="Gill Sans"/>
                <a:cs typeface="Gill Sans"/>
                <a:sym typeface="Gill Sans"/>
              </a:defRPr>
            </a:lvl4pPr>
            <a:lvl5pPr indent="-330200" lvl="4" marL="22860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Gill Sans"/>
                <a:ea typeface="Gill Sans"/>
                <a:cs typeface="Gill Sans"/>
                <a:sym typeface="Gill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1"/>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8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1"/>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800" u="none" cap="none" strike="noStrike">
                <a:solidFill>
                  <a:srgbClr val="FFFFFF"/>
                </a:solidFill>
                <a:latin typeface="Gill Sans"/>
                <a:ea typeface="Gill Sans"/>
                <a:cs typeface="Gill Sans"/>
                <a:sym typeface="Gill Sans"/>
              </a:defRPr>
            </a:lvl1pPr>
            <a:lvl2pPr indent="0" lvl="1" marL="0" marR="0" rtl="0" algn="r">
              <a:spcBef>
                <a:spcPts val="0"/>
              </a:spcBef>
              <a:buNone/>
              <a:defRPr b="0" i="0" sz="800" u="none" cap="none" strike="noStrike">
                <a:solidFill>
                  <a:srgbClr val="FFFFFF"/>
                </a:solidFill>
                <a:latin typeface="Gill Sans"/>
                <a:ea typeface="Gill Sans"/>
                <a:cs typeface="Gill Sans"/>
                <a:sym typeface="Gill Sans"/>
              </a:defRPr>
            </a:lvl2pPr>
            <a:lvl3pPr indent="0" lvl="2" marL="0" marR="0" rtl="0" algn="r">
              <a:spcBef>
                <a:spcPts val="0"/>
              </a:spcBef>
              <a:buNone/>
              <a:defRPr b="0" i="0" sz="800" u="none" cap="none" strike="noStrike">
                <a:solidFill>
                  <a:srgbClr val="FFFFFF"/>
                </a:solidFill>
                <a:latin typeface="Gill Sans"/>
                <a:ea typeface="Gill Sans"/>
                <a:cs typeface="Gill Sans"/>
                <a:sym typeface="Gill Sans"/>
              </a:defRPr>
            </a:lvl3pPr>
            <a:lvl4pPr indent="0" lvl="3" marL="0" marR="0" rtl="0" algn="r">
              <a:spcBef>
                <a:spcPts val="0"/>
              </a:spcBef>
              <a:buNone/>
              <a:defRPr b="0" i="0" sz="800" u="none" cap="none" strike="noStrike">
                <a:solidFill>
                  <a:srgbClr val="FFFFFF"/>
                </a:solidFill>
                <a:latin typeface="Gill Sans"/>
                <a:ea typeface="Gill Sans"/>
                <a:cs typeface="Gill Sans"/>
                <a:sym typeface="Gill Sans"/>
              </a:defRPr>
            </a:lvl4pPr>
            <a:lvl5pPr indent="0" lvl="4" marL="0" marR="0" rtl="0" algn="r">
              <a:spcBef>
                <a:spcPts val="0"/>
              </a:spcBef>
              <a:buNone/>
              <a:defRPr b="0" i="0" sz="800" u="none" cap="none" strike="noStrike">
                <a:solidFill>
                  <a:srgbClr val="FFFFFF"/>
                </a:solidFill>
                <a:latin typeface="Gill Sans"/>
                <a:ea typeface="Gill Sans"/>
                <a:cs typeface="Gill Sans"/>
                <a:sym typeface="Gill Sans"/>
              </a:defRPr>
            </a:lvl5pPr>
            <a:lvl6pPr indent="0" lvl="5" marL="0" marR="0" rtl="0" algn="r">
              <a:spcBef>
                <a:spcPts val="0"/>
              </a:spcBef>
              <a:buNone/>
              <a:defRPr b="0" i="0" sz="800" u="none" cap="none" strike="noStrike">
                <a:solidFill>
                  <a:srgbClr val="FFFFFF"/>
                </a:solidFill>
                <a:latin typeface="Gill Sans"/>
                <a:ea typeface="Gill Sans"/>
                <a:cs typeface="Gill Sans"/>
                <a:sym typeface="Gill Sans"/>
              </a:defRPr>
            </a:lvl6pPr>
            <a:lvl7pPr indent="0" lvl="6" marL="0" marR="0" rtl="0" algn="r">
              <a:spcBef>
                <a:spcPts val="0"/>
              </a:spcBef>
              <a:buNone/>
              <a:defRPr b="0" i="0" sz="800" u="none" cap="none" strike="noStrike">
                <a:solidFill>
                  <a:srgbClr val="FFFFFF"/>
                </a:solidFill>
                <a:latin typeface="Gill Sans"/>
                <a:ea typeface="Gill Sans"/>
                <a:cs typeface="Gill Sans"/>
                <a:sym typeface="Gill Sans"/>
              </a:defRPr>
            </a:lvl7pPr>
            <a:lvl8pPr indent="0" lvl="7" marL="0" marR="0" rtl="0" algn="r">
              <a:spcBef>
                <a:spcPts val="0"/>
              </a:spcBef>
              <a:buNone/>
              <a:defRPr b="0" i="0" sz="800" u="none" cap="none" strike="noStrike">
                <a:solidFill>
                  <a:srgbClr val="FFFFFF"/>
                </a:solidFill>
                <a:latin typeface="Gill Sans"/>
                <a:ea typeface="Gill Sans"/>
                <a:cs typeface="Gill Sans"/>
                <a:sym typeface="Gill Sans"/>
              </a:defRPr>
            </a:lvl8pPr>
            <a:lvl9pPr indent="0" lvl="8" marL="0" marR="0" rtl="0" algn="r">
              <a:spcBef>
                <a:spcPts val="0"/>
              </a:spcBef>
              <a:buNone/>
              <a:defRPr b="0" i="0" sz="800" u="none" cap="none" strike="noStrike">
                <a:solidFill>
                  <a:srgbClr val="FFFFF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0" Type="http://schemas.openxmlformats.org/officeDocument/2006/relationships/hyperlink" Target="https://datareportal.com/reports/digital-2019-spotlight-ecommerce-in-southeast-asia" TargetMode="External"/><Relationship Id="rId11" Type="http://schemas.openxmlformats.org/officeDocument/2006/relationships/hyperlink" Target="https://www.euromonitor.com/dietary-supplements-in-singapore/report" TargetMode="External"/><Relationship Id="rId22" Type="http://schemas.openxmlformats.org/officeDocument/2006/relationships/hyperlink" Target="https://www.straitstimes.com/singapore/online-platforms-take-up-booths-at-chinatown-chinese-new-year-festive-street-bazaar" TargetMode="External"/><Relationship Id="rId10" Type="http://schemas.openxmlformats.org/officeDocument/2006/relationships/hyperlink" Target="https://www.euromonitor.com/herbal-traditional-products-in-singapore/report" TargetMode="External"/><Relationship Id="rId21" Type="http://schemas.openxmlformats.org/officeDocument/2006/relationships/hyperlink" Target="https://geekculture.co/lazada-celebrates-their-7th-birthday-with-great-deals-mystery-box-giveaway/" TargetMode="External"/><Relationship Id="rId13" Type="http://schemas.openxmlformats.org/officeDocument/2006/relationships/hyperlink" Target="https://www.businesstimes.com.sg/consumer/brand-disloyalty-the-new-normal-for-singapore-consumers-nielsen-survey" TargetMode="External"/><Relationship Id="rId12" Type="http://schemas.openxmlformats.org/officeDocument/2006/relationships/hyperlink" Target="https://www.nielsen.com/sg/en/insights/article/2017/global-brands-are-winning-consumers-hearts-and-mind/"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moh.gov.sg/covid-19" TargetMode="External"/><Relationship Id="rId4" Type="http://schemas.openxmlformats.org/officeDocument/2006/relationships/hyperlink" Target="https://blog.moneysmart.sg/budgeting/covid-19-outbreak-singapore-economy/" TargetMode="External"/><Relationship Id="rId9" Type="http://schemas.openxmlformats.org/officeDocument/2006/relationships/hyperlink" Target="https://www.euromonitor.com/vitamins-in-singapore/report" TargetMode="External"/><Relationship Id="rId15" Type="http://schemas.openxmlformats.org/officeDocument/2006/relationships/hyperlink" Target="https://www.todayonline.com/business/more-singaporeans-turning-online-shopping-better-bargains" TargetMode="External"/><Relationship Id="rId14" Type="http://schemas.openxmlformats.org/officeDocument/2006/relationships/hyperlink" Target="https://blog.moneysmart.sg/budgeting/covid-19-outbreak-singapore-economy/" TargetMode="External"/><Relationship Id="rId17" Type="http://schemas.openxmlformats.org/officeDocument/2006/relationships/hyperlink" Target="https://www.oliverwyman.com/content/dam/oliver-wyman/v2/publications/2018/april/unlocking_the_asia-pacific_consumer_health_opportunity_screen.pdf" TargetMode="External"/><Relationship Id="rId16" Type="http://schemas.openxmlformats.org/officeDocument/2006/relationships/hyperlink" Target="https://www.mckinsey.com/business-functions/marketing-and-sales/our-insights/cashing-in-on-the-booming-market-for-dietary-supplements" TargetMode="External"/><Relationship Id="rId5" Type="http://schemas.openxmlformats.org/officeDocument/2006/relationships/hyperlink" Target="https://www.euromonitor.com/dietary-supplements-in-singapore/report" TargetMode="External"/><Relationship Id="rId19" Type="http://schemas.openxmlformats.org/officeDocument/2006/relationships/hyperlink" Target="https://www.straitstimes.com/singapore/more-in-spore-popping-vitamins-supplements" TargetMode="External"/><Relationship Id="rId6" Type="http://schemas.openxmlformats.org/officeDocument/2006/relationships/hyperlink" Target="https://www.channelnewsasia.com/news/singapore/traditional-chinese-medicine-to-play-important-role-as-singapore-9244600" TargetMode="External"/><Relationship Id="rId18" Type="http://schemas.openxmlformats.org/officeDocument/2006/relationships/hyperlink" Target="https://www.thinkwithgoogle.com/intl/en-apac/tools-resources/research-studies/e-conomy-sea-2018-southeast-asias-internet-economy-hits-inflection-point/" TargetMode="External"/><Relationship Id="rId7" Type="http://schemas.openxmlformats.org/officeDocument/2006/relationships/hyperlink" Target="https://www.euromonitor.com/dietary-supplements-in-singapore/report" TargetMode="External"/><Relationship Id="rId8" Type="http://schemas.openxmlformats.org/officeDocument/2006/relationships/hyperlink" Target="https://www.nutraingredients-asia.com/Article/2020/02/26/Coronavirus-in-Singapore-Vitamin-demand-jumps-five-fold-in-two-weeks-for-supermarket-chai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12.jpg"/><Relationship Id="rId5"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Top view of stacked colorful hexagons" id="87" name="Google Shape;87;p13"/>
          <p:cNvPicPr preferRelativeResize="0"/>
          <p:nvPr/>
        </p:nvPicPr>
        <p:blipFill rotWithShape="1">
          <a:blip r:embed="rId3">
            <a:alphaModFix/>
          </a:blip>
          <a:srcRect b="-1" l="34385" r="20959" t="0"/>
          <a:stretch/>
        </p:blipFill>
        <p:spPr>
          <a:xfrm>
            <a:off x="-1" y="10"/>
            <a:ext cx="4587901" cy="6857990"/>
          </a:xfrm>
          <a:prstGeom prst="rect">
            <a:avLst/>
          </a:prstGeom>
          <a:noFill/>
          <a:ln>
            <a:noFill/>
          </a:ln>
        </p:spPr>
      </p:pic>
      <p:sp>
        <p:nvSpPr>
          <p:cNvPr id="88" name="Google Shape;88;p13"/>
          <p:cNvSpPr/>
          <p:nvPr/>
        </p:nvSpPr>
        <p:spPr>
          <a:xfrm>
            <a:off x="4587902" y="-429"/>
            <a:ext cx="7604097" cy="6857571"/>
          </a:xfrm>
          <a:prstGeom prst="rect">
            <a:avLst/>
          </a:prstGeom>
          <a:gradFill>
            <a:gsLst>
              <a:gs pos="0">
                <a:srgbClr val="791799">
                  <a:alpha val="72941"/>
                </a:srgbClr>
              </a:gs>
              <a:gs pos="100000">
                <a:schemeClr val="accent2"/>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9" name="Google Shape;89;p13"/>
          <p:cNvSpPr/>
          <p:nvPr/>
        </p:nvSpPr>
        <p:spPr>
          <a:xfrm>
            <a:off x="4587901" y="0"/>
            <a:ext cx="7604097" cy="6858000"/>
          </a:xfrm>
          <a:prstGeom prst="rect">
            <a:avLst/>
          </a:prstGeom>
          <a:gradFill>
            <a:gsLst>
              <a:gs pos="0">
                <a:srgbClr val="6C31DF">
                  <a:alpha val="36862"/>
                </a:srgbClr>
              </a:gs>
              <a:gs pos="98000">
                <a:srgbClr val="1DB2C0">
                  <a:alpha val="65882"/>
                </a:srgbClr>
              </a:gs>
              <a:gs pos="100000">
                <a:srgbClr val="1DB2C0">
                  <a:alpha val="65882"/>
                </a:srgbClr>
              </a:gs>
            </a:gsLst>
            <a:lin ang="12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90" name="Google Shape;90;p13"/>
          <p:cNvSpPr/>
          <p:nvPr/>
        </p:nvSpPr>
        <p:spPr>
          <a:xfrm rot="10800000">
            <a:off x="4599847" y="4355164"/>
            <a:ext cx="7592151" cy="2502836"/>
          </a:xfrm>
          <a:prstGeom prst="rect">
            <a:avLst/>
          </a:prstGeom>
          <a:gradFill>
            <a:gsLst>
              <a:gs pos="0">
                <a:srgbClr val="A21FCD">
                  <a:alpha val="38823"/>
                </a:srgbClr>
              </a:gs>
              <a:gs pos="22000">
                <a:srgbClr val="A21FCD">
                  <a:alpha val="38823"/>
                </a:srgbClr>
              </a:gs>
              <a:gs pos="82000">
                <a:srgbClr val="6C31DF">
                  <a:alpha val="18823"/>
                </a:srgbClr>
              </a:gs>
              <a:gs pos="100000">
                <a:srgbClr val="6C31DF">
                  <a:alpha val="18823"/>
                </a:srgbClr>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91" name="Google Shape;91;p13"/>
          <p:cNvSpPr/>
          <p:nvPr/>
        </p:nvSpPr>
        <p:spPr>
          <a:xfrm rot="-7895696">
            <a:off x="6080918" y="830588"/>
            <a:ext cx="4998441" cy="4998441"/>
          </a:xfrm>
          <a:prstGeom prst="ellipse">
            <a:avLst/>
          </a:prstGeom>
          <a:gradFill>
            <a:gsLst>
              <a:gs pos="0">
                <a:srgbClr val="D0D4F7">
                  <a:alpha val="0"/>
                </a:srgbClr>
              </a:gs>
              <a:gs pos="39000">
                <a:srgbClr val="D0D4F7">
                  <a:alpha val="0"/>
                </a:srgbClr>
              </a:gs>
              <a:gs pos="100000">
                <a:srgbClr val="A21FCD">
                  <a:alpha val="17647"/>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92" name="Google Shape;92;p13"/>
          <p:cNvSpPr txBox="1"/>
          <p:nvPr>
            <p:ph type="ctrTitle"/>
          </p:nvPr>
        </p:nvSpPr>
        <p:spPr>
          <a:xfrm>
            <a:off x="5323050" y="1015185"/>
            <a:ext cx="6133800" cy="3169800"/>
          </a:xfrm>
          <a:prstGeom prst="rect">
            <a:avLst/>
          </a:prstGeom>
          <a:noFill/>
          <a:ln>
            <a:noFill/>
          </a:ln>
        </p:spPr>
        <p:txBody>
          <a:bodyPr anchorCtr="0" anchor="b" bIns="0" lIns="0" spcFirstLastPara="1" rIns="0" wrap="square" tIns="0">
            <a:normAutofit/>
          </a:bodyPr>
          <a:lstStyle/>
          <a:p>
            <a:pPr indent="0" lvl="0" marL="0" rtl="0" algn="r">
              <a:lnSpc>
                <a:spcPct val="90000"/>
              </a:lnSpc>
              <a:spcBef>
                <a:spcPts val="0"/>
              </a:spcBef>
              <a:spcAft>
                <a:spcPts val="0"/>
              </a:spcAft>
              <a:buClr>
                <a:schemeClr val="lt1"/>
              </a:buClr>
              <a:buSzPts val="3100"/>
              <a:buFont typeface="Gill Sans"/>
              <a:buNone/>
            </a:pPr>
            <a:br>
              <a:rPr lang="en-US" sz="3100">
                <a:solidFill>
                  <a:schemeClr val="lt1"/>
                </a:solidFill>
              </a:rPr>
            </a:br>
            <a:br>
              <a:rPr lang="en-US" sz="3100">
                <a:solidFill>
                  <a:schemeClr val="lt1"/>
                </a:solidFill>
              </a:rPr>
            </a:br>
            <a:r>
              <a:rPr lang="en-US" sz="3100">
                <a:solidFill>
                  <a:schemeClr val="lt1"/>
                </a:solidFill>
              </a:rPr>
              <a:t>JAYARETHANAM PILLAI</a:t>
            </a:r>
            <a:endParaRPr/>
          </a:p>
          <a:p>
            <a:pPr indent="0" lvl="0" marL="0" rtl="0" algn="r">
              <a:lnSpc>
                <a:spcPct val="90000"/>
              </a:lnSpc>
              <a:spcBef>
                <a:spcPts val="0"/>
              </a:spcBef>
              <a:spcAft>
                <a:spcPts val="0"/>
              </a:spcAft>
              <a:buClr>
                <a:schemeClr val="lt1"/>
              </a:buClr>
              <a:buSzPts val="3100"/>
              <a:buFont typeface="Gill Sans"/>
              <a:buNone/>
            </a:pPr>
            <a:r>
              <a:rPr lang="en-US" sz="3100">
                <a:solidFill>
                  <a:schemeClr val="lt1"/>
                </a:solidFill>
              </a:rPr>
              <a:t>T</a:t>
            </a:r>
            <a:r>
              <a:rPr lang="en-US" sz="3100">
                <a:solidFill>
                  <a:schemeClr val="lt1"/>
                </a:solidFill>
              </a:rPr>
              <a:t>RISTAN FOO</a:t>
            </a:r>
            <a:br>
              <a:rPr lang="en-US" sz="3100">
                <a:solidFill>
                  <a:schemeClr val="lt1"/>
                </a:solidFill>
              </a:rPr>
            </a:br>
            <a:r>
              <a:rPr lang="en-US" sz="3100">
                <a:solidFill>
                  <a:schemeClr val="lt1"/>
                </a:solidFill>
              </a:rPr>
              <a:t>YINGKI LO</a:t>
            </a:r>
            <a:br>
              <a:rPr lang="en-US" sz="3100">
                <a:solidFill>
                  <a:schemeClr val="lt1"/>
                </a:solidFill>
              </a:rPr>
            </a:br>
            <a:endParaRPr/>
          </a:p>
        </p:txBody>
      </p:sp>
      <p:sp>
        <p:nvSpPr>
          <p:cNvPr id="93" name="Google Shape;93;p13"/>
          <p:cNvSpPr txBox="1"/>
          <p:nvPr>
            <p:ph idx="1" type="subTitle"/>
          </p:nvPr>
        </p:nvSpPr>
        <p:spPr>
          <a:xfrm>
            <a:off x="5051950" y="4793125"/>
            <a:ext cx="6952800" cy="1141200"/>
          </a:xfrm>
          <a:prstGeom prst="rect">
            <a:avLst/>
          </a:prstGeom>
          <a:noFill/>
          <a:ln>
            <a:noFill/>
          </a:ln>
        </p:spPr>
        <p:txBody>
          <a:bodyPr anchorCtr="0" anchor="t" bIns="0" lIns="0" spcFirstLastPara="1" rIns="0" wrap="square" tIns="0">
            <a:noAutofit/>
          </a:bodyPr>
          <a:lstStyle/>
          <a:p>
            <a:pPr indent="0" lvl="0" marL="0" rtl="0" algn="r">
              <a:lnSpc>
                <a:spcPct val="150000"/>
              </a:lnSpc>
              <a:spcBef>
                <a:spcPts val="0"/>
              </a:spcBef>
              <a:spcAft>
                <a:spcPts val="0"/>
              </a:spcAft>
              <a:buClr>
                <a:schemeClr val="lt1"/>
              </a:buClr>
              <a:buSzPts val="1085"/>
              <a:buNone/>
            </a:pPr>
            <a:r>
              <a:rPr b="1" lang="en-US" sz="1785">
                <a:solidFill>
                  <a:schemeClr val="lt1"/>
                </a:solidFill>
              </a:rPr>
              <a:t>ASSESSMENT OF CHEERS SALES PERFORMANCE &amp; CREATION OF A ‘GO-TO-MARKET’ STRATEGY</a:t>
            </a:r>
            <a:endParaRPr sz="1940"/>
          </a:p>
          <a:p>
            <a:pPr indent="0" lvl="0" marL="0" rtl="0" algn="r">
              <a:lnSpc>
                <a:spcPct val="150000"/>
              </a:lnSpc>
              <a:spcBef>
                <a:spcPts val="1000"/>
              </a:spcBef>
              <a:spcAft>
                <a:spcPts val="0"/>
              </a:spcAft>
              <a:buClr>
                <a:schemeClr val="dk1"/>
              </a:buClr>
              <a:buSzPts val="1085"/>
              <a:buNone/>
            </a:pPr>
            <a:r>
              <a:t/>
            </a:r>
            <a:endParaRPr b="1" sz="1785">
              <a:solidFill>
                <a:schemeClr val="lt1"/>
              </a:solidFill>
            </a:endParaRPr>
          </a:p>
          <a:p>
            <a:pPr indent="0" lvl="0" marL="0" rtl="0" algn="r">
              <a:lnSpc>
                <a:spcPct val="150000"/>
              </a:lnSpc>
              <a:spcBef>
                <a:spcPts val="1000"/>
              </a:spcBef>
              <a:spcAft>
                <a:spcPts val="0"/>
              </a:spcAft>
              <a:buClr>
                <a:schemeClr val="dk1"/>
              </a:buClr>
              <a:buSzPts val="1085"/>
              <a:buNone/>
            </a:pPr>
            <a:r>
              <a:t/>
            </a:r>
            <a:endParaRPr b="1" sz="1785">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ph type="title"/>
          </p:nvPr>
        </p:nvSpPr>
        <p:spPr>
          <a:xfrm>
            <a:off x="678450" y="2522838"/>
            <a:ext cx="10835100" cy="867300"/>
          </a:xfrm>
          <a:prstGeom prst="rect">
            <a:avLst/>
          </a:prstGeom>
          <a:noFill/>
          <a:ln>
            <a:noFill/>
          </a:ln>
        </p:spPr>
        <p:txBody>
          <a:bodyPr anchorCtr="0" anchor="b" bIns="0" lIns="0" spcFirstLastPara="1" rIns="0" wrap="square" tIns="0">
            <a:normAutofit fontScale="90000"/>
          </a:bodyPr>
          <a:lstStyle/>
          <a:p>
            <a:pPr indent="0" lvl="0" marL="0" rtl="0" algn="ctr">
              <a:lnSpc>
                <a:spcPct val="100000"/>
              </a:lnSpc>
              <a:spcBef>
                <a:spcPts val="0"/>
              </a:spcBef>
              <a:spcAft>
                <a:spcPts val="0"/>
              </a:spcAft>
              <a:buClr>
                <a:schemeClr val="dk1"/>
              </a:buClr>
              <a:buSzPct val="100000"/>
              <a:buFont typeface="Gill Sans"/>
              <a:buNone/>
            </a:pPr>
            <a:br>
              <a:rPr lang="en-US"/>
            </a:br>
            <a:br>
              <a:rPr lang="en-US"/>
            </a:br>
            <a:br>
              <a:rPr lang="en-US"/>
            </a:br>
            <a:br>
              <a:rPr lang="en-US"/>
            </a:br>
            <a:r>
              <a:rPr lang="en-US"/>
              <a:t>THANK YOU!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294300" y="-87927"/>
            <a:ext cx="10241400" cy="11088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dk1"/>
              </a:buClr>
              <a:buSzPts val="3240"/>
              <a:buFont typeface="Gill Sans"/>
              <a:buNone/>
            </a:pPr>
            <a:r>
              <a:t/>
            </a:r>
            <a:endParaRPr sz="2840"/>
          </a:p>
          <a:p>
            <a:pPr indent="0" lvl="0" marL="0" rtl="0" algn="l">
              <a:lnSpc>
                <a:spcPct val="100000"/>
              </a:lnSpc>
              <a:spcBef>
                <a:spcPts val="0"/>
              </a:spcBef>
              <a:spcAft>
                <a:spcPts val="0"/>
              </a:spcAft>
              <a:buClr>
                <a:schemeClr val="dk1"/>
              </a:buClr>
              <a:buSzPts val="3240"/>
              <a:buFont typeface="Gill Sans"/>
              <a:buNone/>
            </a:pPr>
            <a:r>
              <a:t/>
            </a:r>
            <a:endParaRPr sz="2840"/>
          </a:p>
          <a:p>
            <a:pPr indent="0" lvl="0" marL="0" rtl="0" algn="l">
              <a:lnSpc>
                <a:spcPct val="100000"/>
              </a:lnSpc>
              <a:spcBef>
                <a:spcPts val="0"/>
              </a:spcBef>
              <a:spcAft>
                <a:spcPts val="0"/>
              </a:spcAft>
              <a:buClr>
                <a:schemeClr val="dk1"/>
              </a:buClr>
              <a:buSzPts val="3240"/>
              <a:buFont typeface="Gill Sans"/>
              <a:buNone/>
            </a:pPr>
            <a:r>
              <a:t/>
            </a:r>
            <a:endParaRPr sz="2840"/>
          </a:p>
          <a:p>
            <a:pPr indent="0" lvl="0" marL="0" rtl="0" algn="l">
              <a:lnSpc>
                <a:spcPct val="100000"/>
              </a:lnSpc>
              <a:spcBef>
                <a:spcPts val="0"/>
              </a:spcBef>
              <a:spcAft>
                <a:spcPts val="0"/>
              </a:spcAft>
              <a:buClr>
                <a:schemeClr val="dk1"/>
              </a:buClr>
              <a:buSzPts val="3240"/>
              <a:buFont typeface="Gill Sans"/>
              <a:buNone/>
            </a:pPr>
            <a:r>
              <a:t/>
            </a:r>
            <a:endParaRPr sz="2840"/>
          </a:p>
          <a:p>
            <a:pPr indent="0" lvl="0" marL="0" rtl="0" algn="l">
              <a:lnSpc>
                <a:spcPct val="100000"/>
              </a:lnSpc>
              <a:spcBef>
                <a:spcPts val="0"/>
              </a:spcBef>
              <a:spcAft>
                <a:spcPts val="0"/>
              </a:spcAft>
              <a:buClr>
                <a:schemeClr val="dk1"/>
              </a:buClr>
              <a:buSzPts val="3240"/>
              <a:buFont typeface="Gill Sans"/>
              <a:buNone/>
            </a:pPr>
            <a:r>
              <a:t/>
            </a:r>
            <a:endParaRPr sz="2840"/>
          </a:p>
          <a:p>
            <a:pPr indent="0" lvl="0" marL="0" rtl="0" algn="l">
              <a:lnSpc>
                <a:spcPct val="100000"/>
              </a:lnSpc>
              <a:spcBef>
                <a:spcPts val="0"/>
              </a:spcBef>
              <a:spcAft>
                <a:spcPts val="0"/>
              </a:spcAft>
              <a:buClr>
                <a:schemeClr val="dk1"/>
              </a:buClr>
              <a:buSzPts val="3240"/>
              <a:buFont typeface="Gill Sans"/>
              <a:buNone/>
            </a:pPr>
            <a:r>
              <a:t/>
            </a:r>
            <a:endParaRPr sz="2840"/>
          </a:p>
          <a:p>
            <a:pPr indent="0" lvl="0" marL="0" rtl="0" algn="l">
              <a:lnSpc>
                <a:spcPct val="100000"/>
              </a:lnSpc>
              <a:spcBef>
                <a:spcPts val="0"/>
              </a:spcBef>
              <a:spcAft>
                <a:spcPts val="0"/>
              </a:spcAft>
              <a:buClr>
                <a:schemeClr val="dk1"/>
              </a:buClr>
              <a:buSzPts val="3240"/>
              <a:buFont typeface="Gill Sans"/>
              <a:buNone/>
            </a:pPr>
            <a:r>
              <a:rPr lang="en-US" sz="2840"/>
              <a:t>8:Appendix [All </a:t>
            </a:r>
            <a:r>
              <a:rPr lang="en-US" sz="2840"/>
              <a:t>web-content accessed, [ April 10 - 14, 2021]</a:t>
            </a:r>
            <a:endParaRPr sz="2840"/>
          </a:p>
          <a:p>
            <a:pPr indent="0" lvl="0" marL="0" rtl="0" algn="l">
              <a:lnSpc>
                <a:spcPct val="100000"/>
              </a:lnSpc>
              <a:spcBef>
                <a:spcPts val="0"/>
              </a:spcBef>
              <a:spcAft>
                <a:spcPts val="0"/>
              </a:spcAft>
              <a:buClr>
                <a:schemeClr val="dk1"/>
              </a:buClr>
              <a:buSzPts val="3240"/>
              <a:buFont typeface="Gill Sans"/>
              <a:buNone/>
            </a:pPr>
            <a:r>
              <a:t/>
            </a:r>
            <a:endParaRPr sz="2840"/>
          </a:p>
        </p:txBody>
      </p:sp>
      <p:sp>
        <p:nvSpPr>
          <p:cNvPr id="182" name="Google Shape;182;p23"/>
          <p:cNvSpPr txBox="1"/>
          <p:nvPr>
            <p:ph idx="1" type="body"/>
          </p:nvPr>
        </p:nvSpPr>
        <p:spPr>
          <a:xfrm>
            <a:off x="294300" y="778750"/>
            <a:ext cx="11603400" cy="5539200"/>
          </a:xfrm>
          <a:prstGeom prst="rect">
            <a:avLst/>
          </a:prstGeom>
          <a:noFill/>
          <a:ln>
            <a:noFill/>
          </a:ln>
        </p:spPr>
        <p:txBody>
          <a:bodyPr anchorCtr="0" anchor="t" bIns="0" lIns="0" spcFirstLastPara="1" rIns="0" wrap="square" tIns="0">
            <a:noAutofit/>
          </a:bodyPr>
          <a:lstStyle/>
          <a:p>
            <a:pPr indent="-304800" lvl="0" marL="457200" rtl="0" algn="just">
              <a:lnSpc>
                <a:spcPct val="135555"/>
              </a:lnSpc>
              <a:spcBef>
                <a:spcPts val="0"/>
              </a:spcBef>
              <a:spcAft>
                <a:spcPts val="0"/>
              </a:spcAft>
              <a:buClr>
                <a:srgbClr val="444444"/>
              </a:buClr>
              <a:buSzPts val="1200"/>
              <a:buAutoNum type="arabicPeriod"/>
            </a:pPr>
            <a:r>
              <a:rPr lang="en-US" sz="1200" u="sng">
                <a:solidFill>
                  <a:schemeClr val="hlink"/>
                </a:solidFill>
                <a:highlight>
                  <a:srgbClr val="FFFFFF"/>
                </a:highlight>
                <a:latin typeface="Arial"/>
                <a:ea typeface="Arial"/>
                <a:cs typeface="Arial"/>
                <a:sym typeface="Arial"/>
                <a:hlinkClick r:id="rId3"/>
              </a:rPr>
              <a:t>Ministry of Health: Updates on COVID-19 (Coronavirus Disease 2019) Local Situation</a:t>
            </a:r>
            <a:endParaRPr sz="1200" u="sng">
              <a:solidFill>
                <a:schemeClr val="hlink"/>
              </a:solidFill>
              <a:highlight>
                <a:srgbClr val="FFFFFF"/>
              </a:highlight>
              <a:latin typeface="Arial"/>
              <a:ea typeface="Arial"/>
              <a:cs typeface="Arial"/>
              <a:sym typeface="Arial"/>
            </a:endParaRPr>
          </a:p>
          <a:p>
            <a:pPr indent="-304800" lvl="0" marL="457200" rtl="0" algn="just">
              <a:lnSpc>
                <a:spcPct val="135555"/>
              </a:lnSpc>
              <a:spcBef>
                <a:spcPts val="0"/>
              </a:spcBef>
              <a:spcAft>
                <a:spcPts val="0"/>
              </a:spcAft>
              <a:buClr>
                <a:srgbClr val="444444"/>
              </a:buClr>
              <a:buSzPts val="1200"/>
              <a:buAutoNum type="arabicPeriod"/>
            </a:pPr>
            <a:r>
              <a:rPr lang="en-US" sz="1200" u="sng">
                <a:solidFill>
                  <a:schemeClr val="hlink"/>
                </a:solidFill>
                <a:highlight>
                  <a:srgbClr val="FFFFFF"/>
                </a:highlight>
                <a:latin typeface="Arial"/>
                <a:ea typeface="Arial"/>
                <a:cs typeface="Arial"/>
                <a:sym typeface="Arial"/>
                <a:hlinkClick r:id="rId4"/>
              </a:rPr>
              <a:t>Money Smart: COVID-19 Is Disrupting The Economy In These 7 Industries</a:t>
            </a:r>
            <a:endParaRPr sz="1200" u="sng">
              <a:solidFill>
                <a:schemeClr val="hlink"/>
              </a:solidFill>
              <a:highlight>
                <a:srgbClr val="FFFFFF"/>
              </a:highlight>
              <a:latin typeface="Arial"/>
              <a:ea typeface="Arial"/>
              <a:cs typeface="Arial"/>
              <a:sym typeface="Arial"/>
            </a:endParaRPr>
          </a:p>
          <a:p>
            <a:pPr indent="-304800" lvl="0" marL="457200" rtl="0" algn="just">
              <a:lnSpc>
                <a:spcPct val="135555"/>
              </a:lnSpc>
              <a:spcBef>
                <a:spcPts val="0"/>
              </a:spcBef>
              <a:spcAft>
                <a:spcPts val="0"/>
              </a:spcAft>
              <a:buClr>
                <a:srgbClr val="444444"/>
              </a:buClr>
              <a:buSzPts val="1200"/>
              <a:buAutoNum type="arabicPeriod"/>
            </a:pPr>
            <a:r>
              <a:rPr lang="en-US" sz="1200" u="sng">
                <a:solidFill>
                  <a:schemeClr val="hlink"/>
                </a:solidFill>
                <a:highlight>
                  <a:srgbClr val="FFFFFF"/>
                </a:highlight>
                <a:latin typeface="Arial"/>
                <a:ea typeface="Arial"/>
                <a:cs typeface="Arial"/>
                <a:sym typeface="Arial"/>
                <a:hlinkClick r:id="rId5"/>
              </a:rPr>
              <a:t>Euromonitor: Dietary Supplements in Singapore</a:t>
            </a:r>
            <a:endParaRPr sz="1200" u="sng">
              <a:solidFill>
                <a:schemeClr val="hlink"/>
              </a:solidFill>
              <a:highlight>
                <a:srgbClr val="FFFFFF"/>
              </a:highlight>
              <a:latin typeface="Arial"/>
              <a:ea typeface="Arial"/>
              <a:cs typeface="Arial"/>
              <a:sym typeface="Arial"/>
            </a:endParaRPr>
          </a:p>
          <a:p>
            <a:pPr indent="-304800" lvl="0" marL="457200" rtl="0" algn="just">
              <a:lnSpc>
                <a:spcPct val="135555"/>
              </a:lnSpc>
              <a:spcBef>
                <a:spcPts val="0"/>
              </a:spcBef>
              <a:spcAft>
                <a:spcPts val="0"/>
              </a:spcAft>
              <a:buClr>
                <a:srgbClr val="444444"/>
              </a:buClr>
              <a:buSzPts val="1200"/>
              <a:buAutoNum type="arabicPeriod"/>
            </a:pPr>
            <a:r>
              <a:rPr lang="en-US" sz="1200" u="sng">
                <a:solidFill>
                  <a:schemeClr val="hlink"/>
                </a:solidFill>
                <a:highlight>
                  <a:srgbClr val="FFFFFF"/>
                </a:highlight>
                <a:latin typeface="Arial"/>
                <a:ea typeface="Arial"/>
                <a:cs typeface="Arial"/>
                <a:sym typeface="Arial"/>
                <a:hlinkClick r:id="rId6"/>
              </a:rPr>
              <a:t>Channel News Asia: Traditional Chinese Medicine to play important role as Singapore population ages</a:t>
            </a:r>
            <a:endParaRPr sz="1200" u="sng">
              <a:solidFill>
                <a:schemeClr val="hlink"/>
              </a:solidFill>
              <a:highlight>
                <a:srgbClr val="FFFFFF"/>
              </a:highlight>
              <a:latin typeface="Arial"/>
              <a:ea typeface="Arial"/>
              <a:cs typeface="Arial"/>
              <a:sym typeface="Arial"/>
            </a:endParaRPr>
          </a:p>
          <a:p>
            <a:pPr indent="-304800" lvl="0" marL="457200" rtl="0" algn="just">
              <a:lnSpc>
                <a:spcPct val="135555"/>
              </a:lnSpc>
              <a:spcBef>
                <a:spcPts val="0"/>
              </a:spcBef>
              <a:spcAft>
                <a:spcPts val="0"/>
              </a:spcAft>
              <a:buClr>
                <a:srgbClr val="444444"/>
              </a:buClr>
              <a:buSzPts val="1200"/>
              <a:buAutoNum type="arabicPeriod"/>
            </a:pPr>
            <a:r>
              <a:rPr lang="en-US" sz="1200" u="sng">
                <a:solidFill>
                  <a:schemeClr val="hlink"/>
                </a:solidFill>
                <a:highlight>
                  <a:srgbClr val="FFFFFF"/>
                </a:highlight>
                <a:latin typeface="Arial"/>
                <a:ea typeface="Arial"/>
                <a:cs typeface="Arial"/>
                <a:sym typeface="Arial"/>
                <a:hlinkClick r:id="rId7"/>
              </a:rPr>
              <a:t>Euromonitor: Dietary Supplements in Singapore</a:t>
            </a:r>
            <a:endParaRPr sz="1200" u="sng">
              <a:solidFill>
                <a:schemeClr val="hlink"/>
              </a:solidFill>
              <a:highlight>
                <a:srgbClr val="FFFFFF"/>
              </a:highlight>
              <a:latin typeface="Arial"/>
              <a:ea typeface="Arial"/>
              <a:cs typeface="Arial"/>
              <a:sym typeface="Arial"/>
            </a:endParaRPr>
          </a:p>
          <a:p>
            <a:pPr indent="-304800" lvl="0" marL="457200" rtl="0" algn="just">
              <a:lnSpc>
                <a:spcPct val="135555"/>
              </a:lnSpc>
              <a:spcBef>
                <a:spcPts val="0"/>
              </a:spcBef>
              <a:spcAft>
                <a:spcPts val="0"/>
              </a:spcAft>
              <a:buClr>
                <a:srgbClr val="444444"/>
              </a:buClr>
              <a:buSzPts val="1200"/>
              <a:buAutoNum type="arabicPeriod"/>
            </a:pPr>
            <a:r>
              <a:rPr lang="en-US" sz="1200">
                <a:solidFill>
                  <a:srgbClr val="444444"/>
                </a:solidFill>
                <a:highlight>
                  <a:srgbClr val="FFFFFF"/>
                </a:highlight>
                <a:latin typeface="Arial"/>
                <a:ea typeface="Arial"/>
                <a:cs typeface="Arial"/>
                <a:sym typeface="Arial"/>
              </a:rPr>
              <a:t>Ibid</a:t>
            </a:r>
            <a:endParaRPr sz="1200">
              <a:solidFill>
                <a:srgbClr val="444444"/>
              </a:solidFill>
              <a:highlight>
                <a:srgbClr val="FFFFFF"/>
              </a:highlight>
              <a:latin typeface="Arial"/>
              <a:ea typeface="Arial"/>
              <a:cs typeface="Arial"/>
              <a:sym typeface="Arial"/>
            </a:endParaRPr>
          </a:p>
          <a:p>
            <a:pPr indent="-304800" lvl="0" marL="457200" rtl="0" algn="just">
              <a:lnSpc>
                <a:spcPct val="135555"/>
              </a:lnSpc>
              <a:spcBef>
                <a:spcPts val="0"/>
              </a:spcBef>
              <a:spcAft>
                <a:spcPts val="0"/>
              </a:spcAft>
              <a:buClr>
                <a:srgbClr val="444444"/>
              </a:buClr>
              <a:buSzPts val="1200"/>
              <a:buAutoNum type="arabicPeriod"/>
            </a:pPr>
            <a:r>
              <a:rPr lang="en-US" sz="1200" u="sng">
                <a:solidFill>
                  <a:schemeClr val="hlink"/>
                </a:solidFill>
                <a:highlight>
                  <a:srgbClr val="FFFFFF"/>
                </a:highlight>
                <a:latin typeface="Arial"/>
                <a:ea typeface="Arial"/>
                <a:cs typeface="Arial"/>
                <a:sym typeface="Arial"/>
                <a:hlinkClick r:id="rId8"/>
              </a:rPr>
              <a:t>Nutra-Ingredients Asia: Coronavirus in Singapore – Vitamin demand jumps five-fold in two weeks for supermarket chain</a:t>
            </a:r>
            <a:endParaRPr sz="1200" u="sng">
              <a:solidFill>
                <a:schemeClr val="hlink"/>
              </a:solidFill>
              <a:highlight>
                <a:srgbClr val="FFFFFF"/>
              </a:highlight>
              <a:latin typeface="Arial"/>
              <a:ea typeface="Arial"/>
              <a:cs typeface="Arial"/>
              <a:sym typeface="Arial"/>
            </a:endParaRPr>
          </a:p>
          <a:p>
            <a:pPr indent="-304800" lvl="0" marL="457200" rtl="0" algn="just">
              <a:lnSpc>
                <a:spcPct val="135555"/>
              </a:lnSpc>
              <a:spcBef>
                <a:spcPts val="0"/>
              </a:spcBef>
              <a:spcAft>
                <a:spcPts val="0"/>
              </a:spcAft>
              <a:buClr>
                <a:srgbClr val="444444"/>
              </a:buClr>
              <a:buSzPts val="1200"/>
              <a:buAutoNum type="arabicPeriod"/>
            </a:pPr>
            <a:r>
              <a:rPr lang="en-US" sz="1200" u="sng">
                <a:solidFill>
                  <a:schemeClr val="hlink"/>
                </a:solidFill>
                <a:highlight>
                  <a:srgbClr val="FFFFFF"/>
                </a:highlight>
                <a:latin typeface="Arial"/>
                <a:ea typeface="Arial"/>
                <a:cs typeface="Arial"/>
                <a:sym typeface="Arial"/>
                <a:hlinkClick r:id="rId9"/>
              </a:rPr>
              <a:t>Euromonitor: Vitamins in Singapore</a:t>
            </a:r>
            <a:endParaRPr sz="1200" u="sng">
              <a:solidFill>
                <a:schemeClr val="hlink"/>
              </a:solidFill>
              <a:highlight>
                <a:srgbClr val="FFFFFF"/>
              </a:highlight>
              <a:latin typeface="Arial"/>
              <a:ea typeface="Arial"/>
              <a:cs typeface="Arial"/>
              <a:sym typeface="Arial"/>
            </a:endParaRPr>
          </a:p>
          <a:p>
            <a:pPr indent="-304800" lvl="0" marL="457200" rtl="0" algn="just">
              <a:lnSpc>
                <a:spcPct val="135555"/>
              </a:lnSpc>
              <a:spcBef>
                <a:spcPts val="0"/>
              </a:spcBef>
              <a:spcAft>
                <a:spcPts val="0"/>
              </a:spcAft>
              <a:buClr>
                <a:srgbClr val="444444"/>
              </a:buClr>
              <a:buSzPts val="1200"/>
              <a:buAutoNum type="arabicPeriod"/>
            </a:pPr>
            <a:r>
              <a:rPr lang="en-US" sz="1200" u="sng">
                <a:solidFill>
                  <a:schemeClr val="hlink"/>
                </a:solidFill>
                <a:highlight>
                  <a:srgbClr val="FFFFFF"/>
                </a:highlight>
                <a:latin typeface="Arial"/>
                <a:ea typeface="Arial"/>
                <a:cs typeface="Arial"/>
                <a:sym typeface="Arial"/>
                <a:hlinkClick r:id="rId10"/>
              </a:rPr>
              <a:t>Euromonitor: Herbal/Traditional Products in Singapore</a:t>
            </a:r>
            <a:endParaRPr sz="1200" u="sng">
              <a:solidFill>
                <a:schemeClr val="hlink"/>
              </a:solidFill>
              <a:highlight>
                <a:srgbClr val="FFFFFF"/>
              </a:highlight>
              <a:latin typeface="Arial"/>
              <a:ea typeface="Arial"/>
              <a:cs typeface="Arial"/>
              <a:sym typeface="Arial"/>
            </a:endParaRPr>
          </a:p>
          <a:p>
            <a:pPr indent="-304800" lvl="0" marL="457200" rtl="0" algn="just">
              <a:lnSpc>
                <a:spcPct val="135555"/>
              </a:lnSpc>
              <a:spcBef>
                <a:spcPts val="0"/>
              </a:spcBef>
              <a:spcAft>
                <a:spcPts val="0"/>
              </a:spcAft>
              <a:buClr>
                <a:srgbClr val="444444"/>
              </a:buClr>
              <a:buSzPts val="1200"/>
              <a:buAutoNum type="arabicPeriod"/>
            </a:pPr>
            <a:r>
              <a:rPr lang="en-US" sz="1200" u="sng">
                <a:solidFill>
                  <a:schemeClr val="hlink"/>
                </a:solidFill>
                <a:highlight>
                  <a:srgbClr val="FFFFFF"/>
                </a:highlight>
                <a:latin typeface="Arial"/>
                <a:ea typeface="Arial"/>
                <a:cs typeface="Arial"/>
                <a:sym typeface="Arial"/>
                <a:hlinkClick r:id="rId11"/>
              </a:rPr>
              <a:t>Euromonitor: Dietary Supplements in Singapore</a:t>
            </a:r>
            <a:endParaRPr sz="1200" u="sng">
              <a:solidFill>
                <a:schemeClr val="hlink"/>
              </a:solidFill>
              <a:highlight>
                <a:srgbClr val="FFFFFF"/>
              </a:highlight>
              <a:latin typeface="Arial"/>
              <a:ea typeface="Arial"/>
              <a:cs typeface="Arial"/>
              <a:sym typeface="Arial"/>
            </a:endParaRPr>
          </a:p>
          <a:p>
            <a:pPr indent="-304800" lvl="0" marL="457200" rtl="0" algn="just">
              <a:lnSpc>
                <a:spcPct val="135555"/>
              </a:lnSpc>
              <a:spcBef>
                <a:spcPts val="0"/>
              </a:spcBef>
              <a:spcAft>
                <a:spcPts val="0"/>
              </a:spcAft>
              <a:buClr>
                <a:srgbClr val="444444"/>
              </a:buClr>
              <a:buSzPts val="1200"/>
              <a:buAutoNum type="arabicPeriod"/>
            </a:pPr>
            <a:r>
              <a:rPr lang="en-US" sz="1200" u="sng">
                <a:solidFill>
                  <a:schemeClr val="hlink"/>
                </a:solidFill>
                <a:highlight>
                  <a:srgbClr val="FFFFFF"/>
                </a:highlight>
                <a:latin typeface="Arial"/>
                <a:ea typeface="Arial"/>
                <a:cs typeface="Arial"/>
                <a:sym typeface="Arial"/>
                <a:hlinkClick r:id="rId12"/>
              </a:rPr>
              <a:t>Nielsen: Global Brands Are Winning the Battle for Singaporean Consumers’ Hearts and Minds</a:t>
            </a:r>
            <a:endParaRPr sz="1200" u="sng">
              <a:solidFill>
                <a:schemeClr val="hlink"/>
              </a:solidFill>
              <a:highlight>
                <a:srgbClr val="FFFFFF"/>
              </a:highlight>
              <a:latin typeface="Arial"/>
              <a:ea typeface="Arial"/>
              <a:cs typeface="Arial"/>
              <a:sym typeface="Arial"/>
            </a:endParaRPr>
          </a:p>
          <a:p>
            <a:pPr indent="-304800" lvl="0" marL="457200" rtl="0" algn="just">
              <a:lnSpc>
                <a:spcPct val="135555"/>
              </a:lnSpc>
              <a:spcBef>
                <a:spcPts val="0"/>
              </a:spcBef>
              <a:spcAft>
                <a:spcPts val="0"/>
              </a:spcAft>
              <a:buClr>
                <a:srgbClr val="444444"/>
              </a:buClr>
              <a:buSzPts val="1200"/>
              <a:buAutoNum type="arabicPeriod"/>
            </a:pPr>
            <a:r>
              <a:rPr lang="en-US" sz="1200" u="sng">
                <a:solidFill>
                  <a:schemeClr val="hlink"/>
                </a:solidFill>
                <a:highlight>
                  <a:srgbClr val="FFFFFF"/>
                </a:highlight>
                <a:latin typeface="Arial"/>
                <a:ea typeface="Arial"/>
                <a:cs typeface="Arial"/>
                <a:sym typeface="Arial"/>
                <a:hlinkClick r:id="rId13"/>
              </a:rPr>
              <a:t>Business Times: Brand disloyalty ‘the new normal’ for Singapore consumers: Nielsen survey</a:t>
            </a:r>
            <a:endParaRPr sz="1200" u="sng">
              <a:solidFill>
                <a:schemeClr val="hlink"/>
              </a:solidFill>
              <a:highlight>
                <a:srgbClr val="FFFFFF"/>
              </a:highlight>
              <a:latin typeface="Arial"/>
              <a:ea typeface="Arial"/>
              <a:cs typeface="Arial"/>
              <a:sym typeface="Arial"/>
            </a:endParaRPr>
          </a:p>
          <a:p>
            <a:pPr indent="-304800" lvl="0" marL="457200" rtl="0" algn="just">
              <a:lnSpc>
                <a:spcPct val="135555"/>
              </a:lnSpc>
              <a:spcBef>
                <a:spcPts val="0"/>
              </a:spcBef>
              <a:spcAft>
                <a:spcPts val="0"/>
              </a:spcAft>
              <a:buClr>
                <a:srgbClr val="444444"/>
              </a:buClr>
              <a:buSzPts val="1200"/>
              <a:buAutoNum type="arabicPeriod"/>
            </a:pPr>
            <a:r>
              <a:rPr lang="en-US" sz="1200" u="sng">
                <a:solidFill>
                  <a:schemeClr val="hlink"/>
                </a:solidFill>
                <a:highlight>
                  <a:srgbClr val="FFFFFF"/>
                </a:highlight>
                <a:latin typeface="Arial"/>
                <a:ea typeface="Arial"/>
                <a:cs typeface="Arial"/>
                <a:sym typeface="Arial"/>
                <a:hlinkClick r:id="rId14"/>
              </a:rPr>
              <a:t>Money Smart: COVID-19 Is Disrupting The Economy In These 7 Industries</a:t>
            </a:r>
            <a:endParaRPr sz="1200" u="sng">
              <a:solidFill>
                <a:schemeClr val="hlink"/>
              </a:solidFill>
              <a:highlight>
                <a:srgbClr val="FFFFFF"/>
              </a:highlight>
              <a:latin typeface="Arial"/>
              <a:ea typeface="Arial"/>
              <a:cs typeface="Arial"/>
              <a:sym typeface="Arial"/>
            </a:endParaRPr>
          </a:p>
          <a:p>
            <a:pPr indent="-304800" lvl="0" marL="457200" rtl="0" algn="just">
              <a:lnSpc>
                <a:spcPct val="135555"/>
              </a:lnSpc>
              <a:spcBef>
                <a:spcPts val="0"/>
              </a:spcBef>
              <a:spcAft>
                <a:spcPts val="0"/>
              </a:spcAft>
              <a:buClr>
                <a:srgbClr val="444444"/>
              </a:buClr>
              <a:buSzPts val="1200"/>
              <a:buAutoNum type="arabicPeriod"/>
            </a:pPr>
            <a:r>
              <a:rPr lang="en-US" sz="1200" u="sng">
                <a:solidFill>
                  <a:schemeClr val="hlink"/>
                </a:solidFill>
                <a:highlight>
                  <a:srgbClr val="FFFFFF"/>
                </a:highlight>
                <a:latin typeface="Arial"/>
                <a:ea typeface="Arial"/>
                <a:cs typeface="Arial"/>
                <a:sym typeface="Arial"/>
                <a:hlinkClick r:id="rId15"/>
              </a:rPr>
              <a:t>Today Online: More Singaporeans turning to online shopping for better bargains</a:t>
            </a:r>
            <a:endParaRPr sz="1200" u="sng">
              <a:solidFill>
                <a:schemeClr val="hlink"/>
              </a:solidFill>
              <a:highlight>
                <a:srgbClr val="FFFFFF"/>
              </a:highlight>
              <a:latin typeface="Arial"/>
              <a:ea typeface="Arial"/>
              <a:cs typeface="Arial"/>
              <a:sym typeface="Arial"/>
            </a:endParaRPr>
          </a:p>
          <a:p>
            <a:pPr indent="-304800" lvl="0" marL="457200" rtl="0" algn="just">
              <a:lnSpc>
                <a:spcPct val="125555"/>
              </a:lnSpc>
              <a:spcBef>
                <a:spcPts val="0"/>
              </a:spcBef>
              <a:spcAft>
                <a:spcPts val="0"/>
              </a:spcAft>
              <a:buClr>
                <a:schemeClr val="hlink"/>
              </a:buClr>
              <a:buSzPts val="1200"/>
              <a:buAutoNum type="arabicPeriod"/>
            </a:pPr>
            <a:r>
              <a:rPr lang="en-US" sz="1200" u="sng">
                <a:solidFill>
                  <a:schemeClr val="hlink"/>
                </a:solidFill>
                <a:highlight>
                  <a:schemeClr val="lt1"/>
                </a:highlight>
                <a:latin typeface="Arial"/>
                <a:ea typeface="Arial"/>
                <a:cs typeface="Arial"/>
                <a:sym typeface="Arial"/>
                <a:hlinkClick r:id="rId16"/>
              </a:rPr>
              <a:t>McKinsey: Cashing In On The Booming Market for Dietary Supplements</a:t>
            </a:r>
            <a:endParaRPr sz="1200" u="sng">
              <a:solidFill>
                <a:schemeClr val="hlink"/>
              </a:solidFill>
              <a:highlight>
                <a:schemeClr val="lt1"/>
              </a:highlight>
              <a:latin typeface="Arial"/>
              <a:ea typeface="Arial"/>
              <a:cs typeface="Arial"/>
              <a:sym typeface="Arial"/>
            </a:endParaRPr>
          </a:p>
          <a:p>
            <a:pPr indent="-304800" lvl="0" marL="457200" rtl="0" algn="just">
              <a:lnSpc>
                <a:spcPct val="125555"/>
              </a:lnSpc>
              <a:spcBef>
                <a:spcPts val="400"/>
              </a:spcBef>
              <a:spcAft>
                <a:spcPts val="0"/>
              </a:spcAft>
              <a:buClr>
                <a:schemeClr val="hlink"/>
              </a:buClr>
              <a:buSzPts val="1200"/>
              <a:buAutoNum type="arabicPeriod"/>
            </a:pPr>
            <a:r>
              <a:rPr lang="en-US" sz="1200" u="sng">
                <a:solidFill>
                  <a:schemeClr val="hlink"/>
                </a:solidFill>
                <a:highlight>
                  <a:schemeClr val="lt1"/>
                </a:highlight>
                <a:latin typeface="Arial"/>
                <a:ea typeface="Arial"/>
                <a:cs typeface="Arial"/>
                <a:sym typeface="Arial"/>
                <a:hlinkClick r:id="rId17"/>
              </a:rPr>
              <a:t>Oliver Wyman: Unlocking The Asia Pacific Consumer Health Opportunity </a:t>
            </a:r>
            <a:endParaRPr sz="1200" u="sng">
              <a:solidFill>
                <a:schemeClr val="hlink"/>
              </a:solidFill>
              <a:highlight>
                <a:schemeClr val="lt1"/>
              </a:highlight>
              <a:latin typeface="Arial"/>
              <a:ea typeface="Arial"/>
              <a:cs typeface="Arial"/>
              <a:sym typeface="Arial"/>
            </a:endParaRPr>
          </a:p>
          <a:p>
            <a:pPr indent="-304800" lvl="0" marL="457200" rtl="0" algn="just">
              <a:lnSpc>
                <a:spcPct val="125555"/>
              </a:lnSpc>
              <a:spcBef>
                <a:spcPts val="400"/>
              </a:spcBef>
              <a:spcAft>
                <a:spcPts val="0"/>
              </a:spcAft>
              <a:buClr>
                <a:schemeClr val="hlink"/>
              </a:buClr>
              <a:buSzPts val="1200"/>
              <a:buAutoNum type="arabicPeriod"/>
            </a:pPr>
            <a:r>
              <a:rPr lang="en-US" sz="1200" u="sng">
                <a:solidFill>
                  <a:schemeClr val="hlink"/>
                </a:solidFill>
                <a:highlight>
                  <a:schemeClr val="lt1"/>
                </a:highlight>
                <a:latin typeface="Arial"/>
                <a:ea typeface="Arial"/>
                <a:cs typeface="Arial"/>
                <a:sym typeface="Arial"/>
                <a:hlinkClick r:id="rId18"/>
              </a:rPr>
              <a:t>Think With Google: E-conomy SEA 2018: Southeast Asia’s Internet Economy Hits An Inflection Point</a:t>
            </a:r>
            <a:endParaRPr sz="1200" u="sng">
              <a:solidFill>
                <a:schemeClr val="hlink"/>
              </a:solidFill>
              <a:highlight>
                <a:schemeClr val="lt1"/>
              </a:highlight>
              <a:latin typeface="Arial"/>
              <a:ea typeface="Arial"/>
              <a:cs typeface="Arial"/>
              <a:sym typeface="Arial"/>
            </a:endParaRPr>
          </a:p>
          <a:p>
            <a:pPr indent="-304800" lvl="0" marL="457200" rtl="0" algn="just">
              <a:lnSpc>
                <a:spcPct val="125555"/>
              </a:lnSpc>
              <a:spcBef>
                <a:spcPts val="400"/>
              </a:spcBef>
              <a:spcAft>
                <a:spcPts val="0"/>
              </a:spcAft>
              <a:buClr>
                <a:schemeClr val="hlink"/>
              </a:buClr>
              <a:buSzPts val="1200"/>
              <a:buAutoNum type="arabicPeriod"/>
            </a:pPr>
            <a:r>
              <a:rPr lang="en-US" sz="1200" u="sng">
                <a:solidFill>
                  <a:schemeClr val="hlink"/>
                </a:solidFill>
                <a:highlight>
                  <a:schemeClr val="lt1"/>
                </a:highlight>
                <a:latin typeface="Arial"/>
                <a:ea typeface="Arial"/>
                <a:cs typeface="Arial"/>
                <a:sym typeface="Arial"/>
                <a:hlinkClick r:id="rId19"/>
              </a:rPr>
              <a:t>Straits Times: More in Singapore popping vitamins, supplements</a:t>
            </a:r>
            <a:endParaRPr sz="1200" u="sng">
              <a:solidFill>
                <a:schemeClr val="hlink"/>
              </a:solidFill>
              <a:highlight>
                <a:schemeClr val="lt1"/>
              </a:highlight>
              <a:latin typeface="Arial"/>
              <a:ea typeface="Arial"/>
              <a:cs typeface="Arial"/>
              <a:sym typeface="Arial"/>
            </a:endParaRPr>
          </a:p>
          <a:p>
            <a:pPr indent="-304800" lvl="0" marL="457200" rtl="0" algn="just">
              <a:lnSpc>
                <a:spcPct val="125555"/>
              </a:lnSpc>
              <a:spcBef>
                <a:spcPts val="400"/>
              </a:spcBef>
              <a:spcAft>
                <a:spcPts val="0"/>
              </a:spcAft>
              <a:buClr>
                <a:schemeClr val="hlink"/>
              </a:buClr>
              <a:buSzPts val="1200"/>
              <a:buAutoNum type="arabicPeriod"/>
            </a:pPr>
            <a:r>
              <a:rPr lang="en-US" sz="1200" u="sng">
                <a:solidFill>
                  <a:schemeClr val="hlink"/>
                </a:solidFill>
                <a:highlight>
                  <a:schemeClr val="lt1"/>
                </a:highlight>
                <a:latin typeface="Arial"/>
                <a:ea typeface="Arial"/>
                <a:cs typeface="Arial"/>
                <a:sym typeface="Arial"/>
                <a:hlinkClick r:id="rId20"/>
              </a:rPr>
              <a:t>DataReportal: Digital 2019 Spotlight: Ecommerce In Southeast Asia</a:t>
            </a:r>
            <a:endParaRPr sz="1200" u="sng">
              <a:solidFill>
                <a:schemeClr val="hlink"/>
              </a:solidFill>
              <a:highlight>
                <a:schemeClr val="lt1"/>
              </a:highlight>
              <a:latin typeface="Arial"/>
              <a:ea typeface="Arial"/>
              <a:cs typeface="Arial"/>
              <a:sym typeface="Arial"/>
            </a:endParaRPr>
          </a:p>
          <a:p>
            <a:pPr indent="-304800" lvl="0" marL="457200" rtl="0" algn="just">
              <a:lnSpc>
                <a:spcPct val="125555"/>
              </a:lnSpc>
              <a:spcBef>
                <a:spcPts val="400"/>
              </a:spcBef>
              <a:spcAft>
                <a:spcPts val="0"/>
              </a:spcAft>
              <a:buClr>
                <a:schemeClr val="hlink"/>
              </a:buClr>
              <a:buSzPts val="1200"/>
              <a:buAutoNum type="arabicPeriod"/>
            </a:pPr>
            <a:r>
              <a:rPr lang="en-US" sz="1200" u="sng">
                <a:solidFill>
                  <a:schemeClr val="hlink"/>
                </a:solidFill>
                <a:highlight>
                  <a:schemeClr val="lt1"/>
                </a:highlight>
                <a:latin typeface="Arial"/>
                <a:ea typeface="Arial"/>
                <a:cs typeface="Arial"/>
                <a:sym typeface="Arial"/>
                <a:hlinkClick r:id="rId21"/>
              </a:rPr>
              <a:t>Geek Culture: Lazada Singapore’s 7th Birthday Sale: Surprise Box Unboxing + Giveaway!</a:t>
            </a:r>
            <a:endParaRPr sz="1200">
              <a:solidFill>
                <a:srgbClr val="444444"/>
              </a:solidFill>
              <a:highlight>
                <a:schemeClr val="lt1"/>
              </a:highlight>
              <a:latin typeface="Arial"/>
              <a:ea typeface="Arial"/>
              <a:cs typeface="Arial"/>
              <a:sym typeface="Arial"/>
            </a:endParaRPr>
          </a:p>
          <a:p>
            <a:pPr indent="-304800" lvl="0" marL="457200" rtl="0" algn="just">
              <a:lnSpc>
                <a:spcPct val="125555"/>
              </a:lnSpc>
              <a:spcBef>
                <a:spcPts val="0"/>
              </a:spcBef>
              <a:spcAft>
                <a:spcPts val="0"/>
              </a:spcAft>
              <a:buClr>
                <a:schemeClr val="hlink"/>
              </a:buClr>
              <a:buSzPts val="1200"/>
              <a:buAutoNum type="arabicPeriod"/>
            </a:pPr>
            <a:r>
              <a:rPr lang="en-US" sz="1200" u="sng">
                <a:solidFill>
                  <a:schemeClr val="hlink"/>
                </a:solidFill>
                <a:highlight>
                  <a:schemeClr val="lt1"/>
                </a:highlight>
                <a:latin typeface="Arial"/>
                <a:ea typeface="Arial"/>
                <a:cs typeface="Arial"/>
                <a:sym typeface="Arial"/>
                <a:hlinkClick r:id="rId22"/>
              </a:rPr>
              <a:t>Straits Times: Online platforms take up booths at Chinatown Chinese New Year festive street bazaar</a:t>
            </a:r>
            <a:endParaRPr sz="1200" u="sng">
              <a:solidFill>
                <a:schemeClr val="hlink"/>
              </a:solidFill>
              <a:highlight>
                <a:srgbClr val="FFFFFF"/>
              </a:highlight>
              <a:latin typeface="Arial"/>
              <a:ea typeface="Arial"/>
              <a:cs typeface="Arial"/>
              <a:sym typeface="Arial"/>
            </a:endParaRPr>
          </a:p>
          <a:p>
            <a:pPr indent="-101600" lvl="0" marL="228600" rtl="0" algn="l">
              <a:lnSpc>
                <a:spcPct val="100000"/>
              </a:lnSpc>
              <a:spcBef>
                <a:spcPts val="0"/>
              </a:spcBef>
              <a:spcAft>
                <a:spcPts val="0"/>
              </a:spcAft>
              <a:buClr>
                <a:schemeClr val="dk1"/>
              </a:buClr>
              <a:buSzPts val="1250"/>
              <a:buNone/>
            </a:pPr>
            <a:r>
              <a:t/>
            </a:r>
            <a:endParaRPr sz="12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294300" y="-87925"/>
            <a:ext cx="11744400" cy="11088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dk1"/>
              </a:buClr>
              <a:buSzPts val="3240"/>
              <a:buFont typeface="Gill Sans"/>
              <a:buNone/>
            </a:pPr>
            <a:r>
              <a:t/>
            </a:r>
            <a:endParaRPr sz="2840"/>
          </a:p>
          <a:p>
            <a:pPr indent="0" lvl="0" marL="0" rtl="0" algn="l">
              <a:lnSpc>
                <a:spcPct val="100000"/>
              </a:lnSpc>
              <a:spcBef>
                <a:spcPts val="0"/>
              </a:spcBef>
              <a:spcAft>
                <a:spcPts val="0"/>
              </a:spcAft>
              <a:buClr>
                <a:schemeClr val="dk1"/>
              </a:buClr>
              <a:buSzPts val="3240"/>
              <a:buFont typeface="Gill Sans"/>
              <a:buNone/>
            </a:pPr>
            <a:r>
              <a:t/>
            </a:r>
            <a:endParaRPr sz="2840"/>
          </a:p>
          <a:p>
            <a:pPr indent="0" lvl="0" marL="0" rtl="0" algn="l">
              <a:lnSpc>
                <a:spcPct val="100000"/>
              </a:lnSpc>
              <a:spcBef>
                <a:spcPts val="0"/>
              </a:spcBef>
              <a:spcAft>
                <a:spcPts val="0"/>
              </a:spcAft>
              <a:buClr>
                <a:schemeClr val="dk1"/>
              </a:buClr>
              <a:buSzPts val="3240"/>
              <a:buFont typeface="Gill Sans"/>
              <a:buNone/>
            </a:pPr>
            <a:r>
              <a:t/>
            </a:r>
            <a:endParaRPr sz="2840"/>
          </a:p>
          <a:p>
            <a:pPr indent="0" lvl="0" marL="0" rtl="0" algn="l">
              <a:lnSpc>
                <a:spcPct val="100000"/>
              </a:lnSpc>
              <a:spcBef>
                <a:spcPts val="0"/>
              </a:spcBef>
              <a:spcAft>
                <a:spcPts val="0"/>
              </a:spcAft>
              <a:buClr>
                <a:schemeClr val="dk1"/>
              </a:buClr>
              <a:buSzPts val="3240"/>
              <a:buFont typeface="Gill Sans"/>
              <a:buNone/>
            </a:pPr>
            <a:r>
              <a:t/>
            </a:r>
            <a:endParaRPr sz="2840"/>
          </a:p>
          <a:p>
            <a:pPr indent="0" lvl="0" marL="0" rtl="0" algn="l">
              <a:lnSpc>
                <a:spcPct val="100000"/>
              </a:lnSpc>
              <a:spcBef>
                <a:spcPts val="0"/>
              </a:spcBef>
              <a:spcAft>
                <a:spcPts val="0"/>
              </a:spcAft>
              <a:buClr>
                <a:schemeClr val="dk1"/>
              </a:buClr>
              <a:buSzPts val="3240"/>
              <a:buFont typeface="Gill Sans"/>
              <a:buNone/>
            </a:pPr>
            <a:r>
              <a:t/>
            </a:r>
            <a:endParaRPr sz="2840"/>
          </a:p>
          <a:p>
            <a:pPr indent="0" lvl="0" marL="0" rtl="0" algn="l">
              <a:lnSpc>
                <a:spcPct val="100000"/>
              </a:lnSpc>
              <a:spcBef>
                <a:spcPts val="0"/>
              </a:spcBef>
              <a:spcAft>
                <a:spcPts val="0"/>
              </a:spcAft>
              <a:buClr>
                <a:schemeClr val="dk1"/>
              </a:buClr>
              <a:buSzPts val="3240"/>
              <a:buFont typeface="Gill Sans"/>
              <a:buNone/>
            </a:pPr>
            <a:r>
              <a:t/>
            </a:r>
            <a:endParaRPr sz="2840"/>
          </a:p>
          <a:p>
            <a:pPr indent="0" lvl="0" marL="0" rtl="0" algn="l">
              <a:lnSpc>
                <a:spcPct val="100000"/>
              </a:lnSpc>
              <a:spcBef>
                <a:spcPts val="0"/>
              </a:spcBef>
              <a:spcAft>
                <a:spcPts val="0"/>
              </a:spcAft>
              <a:buClr>
                <a:schemeClr val="dk1"/>
              </a:buClr>
              <a:buSzPts val="3240"/>
              <a:buFont typeface="Gill Sans"/>
              <a:buNone/>
            </a:pPr>
            <a:r>
              <a:rPr lang="en-US" sz="2840"/>
              <a:t>8:Appendix [Segmenting using KMeans VS. RFM Scoring + KMeans]</a:t>
            </a:r>
            <a:endParaRPr sz="2840"/>
          </a:p>
          <a:p>
            <a:pPr indent="0" lvl="0" marL="0" rtl="0" algn="l">
              <a:lnSpc>
                <a:spcPct val="100000"/>
              </a:lnSpc>
              <a:spcBef>
                <a:spcPts val="0"/>
              </a:spcBef>
              <a:spcAft>
                <a:spcPts val="0"/>
              </a:spcAft>
              <a:buClr>
                <a:schemeClr val="dk1"/>
              </a:buClr>
              <a:buSzPts val="3240"/>
              <a:buFont typeface="Gill Sans"/>
              <a:buNone/>
            </a:pPr>
            <a:r>
              <a:t/>
            </a:r>
            <a:endParaRPr sz="2840"/>
          </a:p>
        </p:txBody>
      </p:sp>
      <p:sp>
        <p:nvSpPr>
          <p:cNvPr id="188" name="Google Shape;188;p24"/>
          <p:cNvSpPr txBox="1"/>
          <p:nvPr>
            <p:ph idx="1" type="body"/>
          </p:nvPr>
        </p:nvSpPr>
        <p:spPr>
          <a:xfrm>
            <a:off x="294300" y="778750"/>
            <a:ext cx="11603400" cy="5539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50"/>
              <a:buNone/>
            </a:pPr>
            <a:r>
              <a:t/>
            </a:r>
            <a:endParaRPr sz="12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2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2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2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1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1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1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1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1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1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1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1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1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1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1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1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1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1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b="1" sz="11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rPr b="1" lang="en-US" sz="1100">
                <a:highlight>
                  <a:srgbClr val="FFFFFF"/>
                </a:highlight>
                <a:latin typeface="Arial"/>
                <a:ea typeface="Arial"/>
                <a:cs typeface="Arial"/>
                <a:sym typeface="Arial"/>
              </a:rPr>
              <a:t>           </a:t>
            </a:r>
            <a:r>
              <a:rPr b="1" lang="en-US" sz="1100">
                <a:highlight>
                  <a:srgbClr val="FFFFFF"/>
                </a:highlight>
                <a:latin typeface="Arial"/>
                <a:ea typeface="Arial"/>
                <a:cs typeface="Arial"/>
                <a:sym typeface="Arial"/>
              </a:rPr>
              <a:t>Silhouette Result for Segmentation just using KMeans (on actual data)                            </a:t>
            </a:r>
            <a:r>
              <a:rPr b="1" lang="en-US" sz="1100">
                <a:highlight>
                  <a:schemeClr val="lt1"/>
                </a:highlight>
                <a:latin typeface="Arial"/>
                <a:ea typeface="Arial"/>
                <a:cs typeface="Arial"/>
                <a:sym typeface="Arial"/>
              </a:rPr>
              <a:t>Silhouette Result for Segmentation using RFM Scoring + KMeans</a:t>
            </a:r>
            <a:endParaRPr b="1" sz="11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rPr b="1" lang="en-US" sz="1100">
                <a:highlight>
                  <a:srgbClr val="FFFFFF"/>
                </a:highlight>
                <a:latin typeface="Arial"/>
                <a:ea typeface="Arial"/>
                <a:cs typeface="Arial"/>
                <a:sym typeface="Arial"/>
              </a:rPr>
              <a:t> 					</a:t>
            </a:r>
            <a:endParaRPr b="1" sz="1100">
              <a:highlight>
                <a:srgbClr val="FFFFFF"/>
              </a:highlight>
              <a:latin typeface="Arial"/>
              <a:ea typeface="Arial"/>
              <a:cs typeface="Arial"/>
              <a:sym typeface="Arial"/>
            </a:endParaRPr>
          </a:p>
          <a:p>
            <a:pPr indent="0" lvl="0" marL="0" rtl="0" algn="l">
              <a:lnSpc>
                <a:spcPct val="100000"/>
              </a:lnSpc>
              <a:spcBef>
                <a:spcPts val="1400"/>
              </a:spcBef>
              <a:spcAft>
                <a:spcPts val="0"/>
              </a:spcAft>
              <a:buClr>
                <a:schemeClr val="dk1"/>
              </a:buClr>
              <a:buSzPts val="1100"/>
              <a:buNone/>
            </a:pPr>
            <a:r>
              <a:rPr b="1" lang="en-US" sz="1500">
                <a:solidFill>
                  <a:srgbClr val="292929"/>
                </a:solidFill>
                <a:highlight>
                  <a:srgbClr val="FFFFFF"/>
                </a:highlight>
                <a:latin typeface="Arial"/>
                <a:ea typeface="Arial"/>
                <a:cs typeface="Arial"/>
                <a:sym typeface="Arial"/>
              </a:rPr>
              <a:t>Silhouette score can be used to evaluate the quality of unsupervised learning models where the ground truth is unknown. Silhouette score measures how similar an observation is to its own cluster, as compared to other clusters.</a:t>
            </a:r>
            <a:endParaRPr b="1" sz="1500">
              <a:solidFill>
                <a:srgbClr val="292929"/>
              </a:solidFill>
              <a:highlight>
                <a:srgbClr val="FFFFFF"/>
              </a:highlight>
              <a:latin typeface="Arial"/>
              <a:ea typeface="Arial"/>
              <a:cs typeface="Arial"/>
              <a:sym typeface="Arial"/>
            </a:endParaRPr>
          </a:p>
          <a:p>
            <a:pPr indent="0" lvl="0" marL="0" rtl="0" algn="l">
              <a:lnSpc>
                <a:spcPct val="100000"/>
              </a:lnSpc>
              <a:spcBef>
                <a:spcPts val="1400"/>
              </a:spcBef>
              <a:spcAft>
                <a:spcPts val="0"/>
              </a:spcAft>
              <a:buClr>
                <a:schemeClr val="dk1"/>
              </a:buClr>
              <a:buSzPts val="1100"/>
              <a:buNone/>
            </a:pPr>
            <a:r>
              <a:rPr b="1" lang="en-US" sz="1500">
                <a:solidFill>
                  <a:srgbClr val="292929"/>
                </a:solidFill>
                <a:highlight>
                  <a:srgbClr val="FFFFFF"/>
                </a:highlight>
                <a:latin typeface="Arial"/>
                <a:ea typeface="Arial"/>
                <a:cs typeface="Arial"/>
                <a:sym typeface="Arial"/>
              </a:rPr>
              <a:t>Silhouette</a:t>
            </a:r>
            <a:r>
              <a:rPr b="1" lang="en-US" sz="1500">
                <a:solidFill>
                  <a:srgbClr val="292929"/>
                </a:solidFill>
                <a:highlight>
                  <a:srgbClr val="FFFFFF"/>
                </a:highlight>
                <a:latin typeface="Arial"/>
                <a:ea typeface="Arial"/>
                <a:cs typeface="Arial"/>
                <a:sym typeface="Arial"/>
              </a:rPr>
              <a:t> score for segmentation using RFM Scoring + KMeans is higher than using just KMeans on the actual RFM data.</a:t>
            </a:r>
            <a:endParaRPr b="1" sz="1500">
              <a:solidFill>
                <a:srgbClr val="292929"/>
              </a:solidFill>
              <a:highlight>
                <a:srgbClr val="FFFFFF"/>
              </a:highlight>
              <a:latin typeface="Arial"/>
              <a:ea typeface="Arial"/>
              <a:cs typeface="Arial"/>
              <a:sym typeface="Arial"/>
            </a:endParaRPr>
          </a:p>
          <a:p>
            <a:pPr indent="0" lvl="0" marL="0" rtl="0" algn="l">
              <a:lnSpc>
                <a:spcPct val="100000"/>
              </a:lnSpc>
              <a:spcBef>
                <a:spcPts val="1400"/>
              </a:spcBef>
              <a:spcAft>
                <a:spcPts val="0"/>
              </a:spcAft>
              <a:buClr>
                <a:schemeClr val="dk1"/>
              </a:buClr>
              <a:buSzPts val="1100"/>
              <a:buFont typeface="Arial"/>
              <a:buNone/>
            </a:pPr>
            <a:r>
              <a:rPr lang="en-US" sz="1500">
                <a:solidFill>
                  <a:srgbClr val="292929"/>
                </a:solidFill>
                <a:highlight>
                  <a:srgbClr val="FFFFFF"/>
                </a:highlight>
                <a:latin typeface="Arial"/>
                <a:ea typeface="Arial"/>
                <a:cs typeface="Arial"/>
                <a:sym typeface="Arial"/>
              </a:rPr>
              <a:t>Values closer to 1 indicate better cluster separation, while values near 0 indicate overlapping clusters. Avoid values that are negative.</a:t>
            </a:r>
            <a:endParaRPr sz="1500">
              <a:solidFill>
                <a:srgbClr val="292929"/>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2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2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2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2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2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2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2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2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2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2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2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2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2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200">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250"/>
              <a:buNone/>
            </a:pPr>
            <a:r>
              <a:t/>
            </a:r>
            <a:endParaRPr sz="1200">
              <a:highlight>
                <a:srgbClr val="FFFFFF"/>
              </a:highlight>
              <a:latin typeface="Arial"/>
              <a:ea typeface="Arial"/>
              <a:cs typeface="Arial"/>
              <a:sym typeface="Arial"/>
            </a:endParaRPr>
          </a:p>
        </p:txBody>
      </p:sp>
      <p:pic>
        <p:nvPicPr>
          <p:cNvPr id="189" name="Google Shape;189;p24"/>
          <p:cNvPicPr preferRelativeResize="0"/>
          <p:nvPr/>
        </p:nvPicPr>
        <p:blipFill>
          <a:blip r:embed="rId3">
            <a:alphaModFix/>
          </a:blip>
          <a:stretch>
            <a:fillRect/>
          </a:stretch>
        </p:blipFill>
        <p:spPr>
          <a:xfrm>
            <a:off x="1331275" y="1097288"/>
            <a:ext cx="4076700" cy="2733675"/>
          </a:xfrm>
          <a:prstGeom prst="rect">
            <a:avLst/>
          </a:prstGeom>
          <a:noFill/>
          <a:ln>
            <a:noFill/>
          </a:ln>
        </p:spPr>
      </p:pic>
      <p:pic>
        <p:nvPicPr>
          <p:cNvPr id="190" name="Google Shape;190;p24"/>
          <p:cNvPicPr preferRelativeResize="0"/>
          <p:nvPr/>
        </p:nvPicPr>
        <p:blipFill>
          <a:blip r:embed="rId4">
            <a:alphaModFix/>
          </a:blip>
          <a:stretch>
            <a:fillRect/>
          </a:stretch>
        </p:blipFill>
        <p:spPr>
          <a:xfrm>
            <a:off x="6459000" y="1097288"/>
            <a:ext cx="4076700" cy="2733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idx="1" type="body"/>
          </p:nvPr>
        </p:nvSpPr>
        <p:spPr>
          <a:xfrm>
            <a:off x="181075" y="1334500"/>
            <a:ext cx="11590500" cy="4758300"/>
          </a:xfrm>
          <a:prstGeom prst="rect">
            <a:avLst/>
          </a:prstGeom>
          <a:noFill/>
          <a:ln>
            <a:noFill/>
          </a:ln>
        </p:spPr>
        <p:txBody>
          <a:bodyPr anchorCtr="0" anchor="t" bIns="0" lIns="0" spcFirstLastPara="1" rIns="0" wrap="square" tIns="0">
            <a:normAutofit/>
          </a:bodyPr>
          <a:lstStyle/>
          <a:p>
            <a:pPr indent="-228600" lvl="0" marL="228600" rtl="0" algn="just">
              <a:spcBef>
                <a:spcPts val="1000"/>
              </a:spcBef>
              <a:spcAft>
                <a:spcPts val="0"/>
              </a:spcAft>
              <a:buSzPts val="1800"/>
              <a:buChar char="•"/>
            </a:pPr>
            <a:r>
              <a:rPr lang="en-US"/>
              <a:t>CHEERS ESTABLISHED IN SINGAPORE IN 2001, AS A </a:t>
            </a:r>
            <a:r>
              <a:rPr lang="en-US"/>
              <a:t>NUTRITIONAL</a:t>
            </a:r>
            <a:r>
              <a:rPr lang="en-US"/>
              <a:t> SUPPLEMENT RETAILER</a:t>
            </a:r>
            <a:endParaRPr/>
          </a:p>
          <a:p>
            <a:pPr indent="-228600" lvl="0" marL="228600" rtl="0" algn="just">
              <a:spcBef>
                <a:spcPts val="1000"/>
              </a:spcBef>
              <a:spcAft>
                <a:spcPts val="0"/>
              </a:spcAft>
              <a:buSzPts val="1800"/>
              <a:buChar char="•"/>
            </a:pPr>
            <a:r>
              <a:rPr lang="en-US"/>
              <a:t>SINCE INCEPTION CHEERS HAS INTRODUCED LOYALTY PROGRAMMES</a:t>
            </a:r>
            <a:endParaRPr/>
          </a:p>
          <a:p>
            <a:pPr indent="-228600" lvl="1" marL="685800" rtl="0" algn="just">
              <a:spcBef>
                <a:spcPts val="500"/>
              </a:spcBef>
              <a:spcAft>
                <a:spcPts val="0"/>
              </a:spcAft>
              <a:buSzPts val="1800"/>
              <a:buChar char="•"/>
            </a:pPr>
            <a:r>
              <a:rPr lang="en-US"/>
              <a:t>ATTRACTED MORE THAN 10,000 SIGN-UP</a:t>
            </a:r>
            <a:r>
              <a:rPr lang="en-US"/>
              <a:t>S</a:t>
            </a:r>
            <a:endParaRPr/>
          </a:p>
          <a:p>
            <a:pPr indent="-228600" lvl="0" marL="228600" rtl="0" algn="just">
              <a:spcBef>
                <a:spcPts val="1000"/>
              </a:spcBef>
              <a:spcAft>
                <a:spcPts val="0"/>
              </a:spcAft>
              <a:buSzPts val="1800"/>
              <a:buChar char="•"/>
            </a:pPr>
            <a:r>
              <a:rPr lang="en-US"/>
              <a:t>CHEERS IS CONSIDERING CREATING AN ECOMMERCE WEBSITE FOR ONLINE SHOPPING</a:t>
            </a:r>
            <a:endParaRPr/>
          </a:p>
          <a:p>
            <a:pPr indent="-228600" lvl="0" marL="228600" rtl="0" algn="just">
              <a:spcBef>
                <a:spcPts val="1000"/>
              </a:spcBef>
              <a:spcAft>
                <a:spcPts val="0"/>
              </a:spcAft>
              <a:buSzPts val="1800"/>
              <a:buChar char="•"/>
            </a:pPr>
            <a:r>
              <a:rPr lang="en-US"/>
              <a:t>AIM IS TO CREATE A LOCAL COMPREHENSIVE ONLINE ONE-STOP SHOP FOR NUTRITION AND SUPPLEMENTS</a:t>
            </a:r>
            <a:br>
              <a:rPr lang="en-US"/>
            </a:br>
            <a:endParaRPr/>
          </a:p>
        </p:txBody>
      </p:sp>
      <p:pic>
        <p:nvPicPr>
          <p:cNvPr id="99" name="Google Shape;99;p14"/>
          <p:cNvPicPr preferRelativeResize="0"/>
          <p:nvPr/>
        </p:nvPicPr>
        <p:blipFill rotWithShape="1">
          <a:blip r:embed="rId3">
            <a:alphaModFix/>
          </a:blip>
          <a:srcRect b="19626" l="0" r="0" t="18963"/>
          <a:stretch/>
        </p:blipFill>
        <p:spPr>
          <a:xfrm>
            <a:off x="3912563" y="3516900"/>
            <a:ext cx="4366825" cy="2681626"/>
          </a:xfrm>
          <a:prstGeom prst="rect">
            <a:avLst/>
          </a:prstGeom>
          <a:noFill/>
          <a:ln>
            <a:noFill/>
          </a:ln>
        </p:spPr>
      </p:pic>
      <p:sp>
        <p:nvSpPr>
          <p:cNvPr id="100" name="Google Shape;100;p14"/>
          <p:cNvSpPr txBox="1"/>
          <p:nvPr>
            <p:ph type="title"/>
          </p:nvPr>
        </p:nvSpPr>
        <p:spPr>
          <a:xfrm>
            <a:off x="746760" y="322562"/>
            <a:ext cx="10698480" cy="1234440"/>
          </a:xfrm>
          <a:prstGeom prst="rect">
            <a:avLst/>
          </a:prstGeom>
          <a:noFill/>
          <a:ln>
            <a:noFill/>
          </a:ln>
        </p:spPr>
        <p:txBody>
          <a:bodyPr anchorCtr="0" anchor="b" bIns="0" lIns="0" spcFirstLastPara="1" rIns="0" wrap="square" tIns="0">
            <a:normAutofit fontScale="90000"/>
          </a:bodyPr>
          <a:lstStyle/>
          <a:p>
            <a:pPr indent="0" lvl="0" marL="0" rtl="0" algn="l">
              <a:lnSpc>
                <a:spcPct val="100000"/>
              </a:lnSpc>
              <a:spcBef>
                <a:spcPts val="0"/>
              </a:spcBef>
              <a:spcAft>
                <a:spcPts val="0"/>
              </a:spcAft>
              <a:buClr>
                <a:schemeClr val="dk1"/>
              </a:buClr>
              <a:buSzPct val="100000"/>
              <a:buFont typeface="Gill Sans"/>
              <a:buNone/>
            </a:pPr>
            <a:r>
              <a:rPr lang="en-US"/>
              <a:t>2:PREAMBLE – BUSINESS OBJECTIVES</a:t>
            </a:r>
            <a:br>
              <a:rPr lang="en-US"/>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15"/>
          <p:cNvSpPr/>
          <p:nvPr/>
        </p:nvSpPr>
        <p:spPr>
          <a:xfrm flipH="1">
            <a:off x="-4" y="6400800"/>
            <a:ext cx="12192000" cy="457200"/>
          </a:xfrm>
          <a:prstGeom prst="rect">
            <a:avLst/>
          </a:prstGeom>
          <a:gradFill>
            <a:gsLst>
              <a:gs pos="0">
                <a:schemeClr val="accent2"/>
              </a:gs>
              <a:gs pos="100000">
                <a:srgbClr val="791799">
                  <a:alpha val="84705"/>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6" name="Google Shape;106;p15"/>
          <p:cNvSpPr/>
          <p:nvPr/>
        </p:nvSpPr>
        <p:spPr>
          <a:xfrm flipH="1">
            <a:off x="4038596" y="6400798"/>
            <a:ext cx="8153400" cy="448800"/>
          </a:xfrm>
          <a:prstGeom prst="rect">
            <a:avLst/>
          </a:prstGeom>
          <a:gradFill>
            <a:gsLst>
              <a:gs pos="0">
                <a:srgbClr val="6C31DF">
                  <a:alpha val="4705"/>
                </a:srgbClr>
              </a:gs>
              <a:gs pos="99000">
                <a:srgbClr val="6C31DF">
                  <a:alpha val="71764"/>
                </a:srgbClr>
              </a:gs>
              <a:gs pos="100000">
                <a:srgbClr val="6C31DF">
                  <a:alpha val="71764"/>
                </a:srgbClr>
              </a:gs>
            </a:gsLst>
            <a:lin ang="1980004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aphicFrame>
        <p:nvGraphicFramePr>
          <p:cNvPr id="107" name="Google Shape;107;p15"/>
          <p:cNvGraphicFramePr/>
          <p:nvPr/>
        </p:nvGraphicFramePr>
        <p:xfrm>
          <a:off x="474125" y="652513"/>
          <a:ext cx="3000000" cy="3000000"/>
        </p:xfrm>
        <a:graphic>
          <a:graphicData uri="http://schemas.openxmlformats.org/drawingml/2006/table">
            <a:tbl>
              <a:tblPr>
                <a:noFill/>
                <a:tableStyleId>{24980C5A-CDE9-4784-8CF6-9C3E8037B349}</a:tableStyleId>
              </a:tblPr>
              <a:tblGrid>
                <a:gridCol w="5551375"/>
                <a:gridCol w="5551375"/>
              </a:tblGrid>
              <a:tr h="429425">
                <a:tc>
                  <a:txBody>
                    <a:bodyPr/>
                    <a:lstStyle/>
                    <a:p>
                      <a:pPr indent="0" lvl="0" marL="0" rtl="0" algn="l">
                        <a:spcBef>
                          <a:spcPts val="0"/>
                        </a:spcBef>
                        <a:spcAft>
                          <a:spcPts val="0"/>
                        </a:spcAft>
                        <a:buNone/>
                      </a:pPr>
                      <a:r>
                        <a:rPr lang="en-US"/>
                        <a:t>Strengths (Business Case)</a:t>
                      </a:r>
                      <a:endParaRPr/>
                    </a:p>
                  </a:txBody>
                  <a:tcPr marT="91425" marB="91425" marR="91425" marL="91425">
                    <a:solidFill>
                      <a:srgbClr val="C9DAF8"/>
                    </a:solidFill>
                  </a:tcPr>
                </a:tc>
                <a:tc>
                  <a:txBody>
                    <a:bodyPr/>
                    <a:lstStyle/>
                    <a:p>
                      <a:pPr indent="0" lvl="0" marL="0" rtl="0" algn="l">
                        <a:spcBef>
                          <a:spcPts val="0"/>
                        </a:spcBef>
                        <a:spcAft>
                          <a:spcPts val="0"/>
                        </a:spcAft>
                        <a:buNone/>
                      </a:pPr>
                      <a:r>
                        <a:rPr lang="en-US"/>
                        <a:t>Weakness (Problems identified)</a:t>
                      </a:r>
                      <a:endParaRPr/>
                    </a:p>
                  </a:txBody>
                  <a:tcPr marT="91425" marB="91425" marR="91425" marL="91425">
                    <a:solidFill>
                      <a:srgbClr val="D9EAD3"/>
                    </a:solidFill>
                  </a:tcPr>
                </a:tc>
              </a:tr>
              <a:tr h="2852825">
                <a:tc>
                  <a:txBody>
                    <a:bodyPr/>
                    <a:lstStyle/>
                    <a:p>
                      <a:pPr indent="-292100" lvl="0" marL="457200" rtl="0" algn="just">
                        <a:lnSpc>
                          <a:spcPct val="100000"/>
                        </a:lnSpc>
                        <a:spcBef>
                          <a:spcPts val="0"/>
                        </a:spcBef>
                        <a:spcAft>
                          <a:spcPts val="0"/>
                        </a:spcAft>
                        <a:buClr>
                          <a:schemeClr val="dk1"/>
                        </a:buClr>
                        <a:buSzPts val="1000"/>
                        <a:buChar char="●"/>
                      </a:pPr>
                      <a:r>
                        <a:rPr b="1" lang="en-US" sz="1000">
                          <a:solidFill>
                            <a:schemeClr val="dk1"/>
                          </a:solidFill>
                        </a:rPr>
                        <a:t>Novel branding</a:t>
                      </a:r>
                      <a:r>
                        <a:rPr lang="en-US" sz="1000">
                          <a:solidFill>
                            <a:schemeClr val="dk1"/>
                          </a:solidFill>
                        </a:rPr>
                        <a:t> - fresh outlook to the consumers, signalling to them we can offer something new</a:t>
                      </a:r>
                      <a:endParaRPr sz="1000">
                        <a:solidFill>
                          <a:schemeClr val="dk1"/>
                        </a:solidFill>
                      </a:endParaRPr>
                    </a:p>
                    <a:p>
                      <a:pPr indent="-292100" lvl="0" marL="457200" rtl="0" algn="just">
                        <a:lnSpc>
                          <a:spcPct val="120000"/>
                        </a:lnSpc>
                        <a:spcBef>
                          <a:spcPts val="1000"/>
                        </a:spcBef>
                        <a:spcAft>
                          <a:spcPts val="0"/>
                        </a:spcAft>
                        <a:buClr>
                          <a:schemeClr val="dk1"/>
                        </a:buClr>
                        <a:buSzPts val="1000"/>
                        <a:buChar char="●"/>
                      </a:pPr>
                      <a:r>
                        <a:rPr b="1" lang="en-US" sz="1000">
                          <a:solidFill>
                            <a:schemeClr val="dk1"/>
                          </a:solidFill>
                        </a:rPr>
                        <a:t>Healthy products evolving -</a:t>
                      </a:r>
                      <a:r>
                        <a:rPr lang="en-US" sz="1000">
                          <a:solidFill>
                            <a:schemeClr val="dk1"/>
                          </a:solidFill>
                        </a:rPr>
                        <a:t> sold by the idea of consuming health supplements for purposes such as weight loss, improved memory, or reducing carcinogens</a:t>
                      </a:r>
                      <a:endParaRPr sz="1000">
                        <a:solidFill>
                          <a:schemeClr val="dk1"/>
                        </a:solidFill>
                      </a:endParaRPr>
                    </a:p>
                    <a:p>
                      <a:pPr indent="-292100" lvl="0" marL="457200" rtl="0" algn="just">
                        <a:lnSpc>
                          <a:spcPct val="120000"/>
                        </a:lnSpc>
                        <a:spcBef>
                          <a:spcPts val="1000"/>
                        </a:spcBef>
                        <a:spcAft>
                          <a:spcPts val="0"/>
                        </a:spcAft>
                        <a:buClr>
                          <a:schemeClr val="dk1"/>
                        </a:buClr>
                        <a:buSzPts val="1000"/>
                        <a:buChar char="●"/>
                      </a:pPr>
                      <a:r>
                        <a:rPr b="1" lang="en-US" sz="1000">
                          <a:solidFill>
                            <a:schemeClr val="dk1"/>
                          </a:solidFill>
                        </a:rPr>
                        <a:t>Proactive Consumer</a:t>
                      </a:r>
                      <a:r>
                        <a:rPr lang="en-US" sz="1000">
                          <a:solidFill>
                            <a:schemeClr val="dk1"/>
                          </a:solidFill>
                        </a:rPr>
                        <a:t> - consumers are increasingly willing to self-diagnose, self-medicate and self-monitor</a:t>
                      </a:r>
                      <a:endParaRPr sz="1000">
                        <a:solidFill>
                          <a:schemeClr val="dk1"/>
                        </a:solidFill>
                      </a:endParaRPr>
                    </a:p>
                    <a:p>
                      <a:pPr indent="-292100" lvl="0" marL="457200" rtl="0" algn="just">
                        <a:lnSpc>
                          <a:spcPct val="120000"/>
                        </a:lnSpc>
                        <a:spcBef>
                          <a:spcPts val="1000"/>
                        </a:spcBef>
                        <a:spcAft>
                          <a:spcPts val="0"/>
                        </a:spcAft>
                        <a:buClr>
                          <a:schemeClr val="dk1"/>
                        </a:buClr>
                        <a:buSzPts val="1000"/>
                        <a:buChar char="●"/>
                      </a:pPr>
                      <a:r>
                        <a:rPr b="1" lang="en-US" sz="1000">
                          <a:solidFill>
                            <a:schemeClr val="dk1"/>
                          </a:solidFill>
                        </a:rPr>
                        <a:t>Brand-switching</a:t>
                      </a:r>
                      <a:r>
                        <a:rPr lang="en-US" sz="1000">
                          <a:solidFill>
                            <a:schemeClr val="dk1"/>
                          </a:solidFill>
                        </a:rPr>
                        <a:t> -increasingly normalized among Singaporean consumers; top reason, at 78%, why Singaporeans switch brands is due to them seeking products that provides good value for money, followed by price reductions and promotions at 73%.</a:t>
                      </a:r>
                      <a:endParaRPr sz="1000">
                        <a:solidFill>
                          <a:schemeClr val="dk1"/>
                        </a:solidFill>
                      </a:endParaRPr>
                    </a:p>
                    <a:p>
                      <a:pPr indent="-292100" lvl="0" marL="457200" rtl="0" algn="just">
                        <a:lnSpc>
                          <a:spcPct val="120000"/>
                        </a:lnSpc>
                        <a:spcBef>
                          <a:spcPts val="1000"/>
                        </a:spcBef>
                        <a:spcAft>
                          <a:spcPts val="0"/>
                        </a:spcAft>
                        <a:buClr>
                          <a:schemeClr val="dk1"/>
                        </a:buClr>
                        <a:buSzPts val="1000"/>
                        <a:buChar char="●"/>
                      </a:pPr>
                      <a:r>
                        <a:rPr lang="en-US" sz="1000">
                          <a:solidFill>
                            <a:schemeClr val="dk1"/>
                          </a:solidFill>
                        </a:rPr>
                        <a:t>Sizeable proportion of all health supplement purchases - made from </a:t>
                      </a:r>
                      <a:r>
                        <a:rPr b="1" lang="en-US" sz="1000">
                          <a:solidFill>
                            <a:schemeClr val="dk1"/>
                          </a:solidFill>
                        </a:rPr>
                        <a:t>non-store retailing channels</a:t>
                      </a:r>
                      <a:r>
                        <a:rPr lang="en-US" sz="1000">
                          <a:solidFill>
                            <a:schemeClr val="dk1"/>
                          </a:solidFill>
                        </a:rPr>
                        <a:t>, such as </a:t>
                      </a:r>
                      <a:r>
                        <a:rPr b="1" lang="en-US" sz="1000">
                          <a:solidFill>
                            <a:schemeClr val="dk1"/>
                          </a:solidFill>
                        </a:rPr>
                        <a:t>eCommerce platforms</a:t>
                      </a:r>
                      <a:r>
                        <a:rPr lang="en-US" sz="1000">
                          <a:solidFill>
                            <a:schemeClr val="dk1"/>
                          </a:solidFill>
                        </a:rPr>
                        <a:t> - hovered around 20-30% from 2013 to 2018, with countries like Singapore &amp; Malaysia even reaching about 50%.</a:t>
                      </a:r>
                      <a:endParaRPr sz="1000">
                        <a:solidFill>
                          <a:schemeClr val="dk1"/>
                        </a:solidFill>
                      </a:endParaRPr>
                    </a:p>
                  </a:txBody>
                  <a:tcPr marT="91425" marB="91425" marR="91425" marL="91425"/>
                </a:tc>
                <a:tc>
                  <a:txBody>
                    <a:bodyPr/>
                    <a:lstStyle/>
                    <a:p>
                      <a:pPr indent="-295275" lvl="0" marL="457200" rtl="0" algn="just">
                        <a:spcBef>
                          <a:spcPts val="0"/>
                        </a:spcBef>
                        <a:spcAft>
                          <a:spcPts val="0"/>
                        </a:spcAft>
                        <a:buClr>
                          <a:schemeClr val="dk1"/>
                        </a:buClr>
                        <a:buSzPts val="1050"/>
                        <a:buChar char="●"/>
                      </a:pPr>
                      <a:r>
                        <a:rPr b="1" lang="en-US" sz="1050"/>
                        <a:t>Cheers is fairly new player</a:t>
                      </a:r>
                      <a:r>
                        <a:rPr lang="en-US" sz="1050"/>
                        <a:t> - compared to other brands like GNC,  Guardian etc.</a:t>
                      </a:r>
                      <a:endParaRPr sz="1050"/>
                    </a:p>
                    <a:p>
                      <a:pPr indent="-295275" lvl="0" marL="457200" rtl="0" algn="just">
                        <a:lnSpc>
                          <a:spcPct val="110000"/>
                        </a:lnSpc>
                        <a:spcBef>
                          <a:spcPts val="1000"/>
                        </a:spcBef>
                        <a:spcAft>
                          <a:spcPts val="0"/>
                        </a:spcAft>
                        <a:buClr>
                          <a:schemeClr val="dk1"/>
                        </a:buClr>
                        <a:buSzPts val="1050"/>
                        <a:buChar char="●"/>
                      </a:pPr>
                      <a:r>
                        <a:rPr b="1" lang="en-US" sz="1050">
                          <a:solidFill>
                            <a:schemeClr val="dk1"/>
                          </a:solidFill>
                        </a:rPr>
                        <a:t>Singaporeans are spoiled for choice</a:t>
                      </a:r>
                      <a:r>
                        <a:rPr lang="en-US" sz="1050">
                          <a:solidFill>
                            <a:schemeClr val="dk1"/>
                          </a:solidFill>
                        </a:rPr>
                        <a:t> - generally categorized in the following manner - Herbal/Traditional Supplements (41%) &amp; Standard Supplements (59%)</a:t>
                      </a:r>
                      <a:endParaRPr sz="1050">
                        <a:solidFill>
                          <a:schemeClr val="dk1"/>
                        </a:solidFill>
                      </a:endParaRPr>
                    </a:p>
                    <a:p>
                      <a:pPr indent="-295275" lvl="0" marL="457200" rtl="0" algn="just">
                        <a:lnSpc>
                          <a:spcPct val="120000"/>
                        </a:lnSpc>
                        <a:spcBef>
                          <a:spcPts val="0"/>
                        </a:spcBef>
                        <a:spcAft>
                          <a:spcPts val="0"/>
                        </a:spcAft>
                        <a:buClr>
                          <a:schemeClr val="dk1"/>
                        </a:buClr>
                        <a:buSzPts val="1050"/>
                        <a:buChar char="●"/>
                      </a:pPr>
                      <a:r>
                        <a:rPr b="1" lang="en-US" sz="1050">
                          <a:solidFill>
                            <a:schemeClr val="dk1"/>
                          </a:solidFill>
                        </a:rPr>
                        <a:t>Fail to understand the customer centric potentialities</a:t>
                      </a:r>
                      <a:r>
                        <a:rPr lang="en-US" sz="1050">
                          <a:solidFill>
                            <a:schemeClr val="dk1"/>
                          </a:solidFill>
                        </a:rPr>
                        <a:t> - growing e-commerce market</a:t>
                      </a:r>
                      <a:endParaRPr sz="1050">
                        <a:solidFill>
                          <a:schemeClr val="dk1"/>
                        </a:solidFill>
                      </a:endParaRPr>
                    </a:p>
                    <a:p>
                      <a:pPr indent="-295275" lvl="0" marL="457200" rtl="0" algn="just">
                        <a:lnSpc>
                          <a:spcPct val="120000"/>
                        </a:lnSpc>
                        <a:spcBef>
                          <a:spcPts val="0"/>
                        </a:spcBef>
                        <a:spcAft>
                          <a:spcPts val="0"/>
                        </a:spcAft>
                        <a:buClr>
                          <a:schemeClr val="dk1"/>
                        </a:buClr>
                        <a:buSzPts val="1050"/>
                        <a:buChar char="●"/>
                      </a:pPr>
                      <a:r>
                        <a:rPr b="1" lang="en-US" sz="1050">
                          <a:solidFill>
                            <a:schemeClr val="dk1"/>
                          </a:solidFill>
                        </a:rPr>
                        <a:t>Failure / or afraid</a:t>
                      </a:r>
                      <a:r>
                        <a:rPr lang="en-US" sz="1050">
                          <a:solidFill>
                            <a:schemeClr val="dk1"/>
                          </a:solidFill>
                        </a:rPr>
                        <a:t> - to explore marketing using strong 3rd party firms</a:t>
                      </a:r>
                      <a:endParaRPr sz="1050">
                        <a:solidFill>
                          <a:schemeClr val="dk1"/>
                        </a:solidFill>
                      </a:endParaRPr>
                    </a:p>
                    <a:p>
                      <a:pPr indent="-295275" lvl="0" marL="457200" rtl="0" algn="just">
                        <a:lnSpc>
                          <a:spcPct val="120000"/>
                        </a:lnSpc>
                        <a:spcBef>
                          <a:spcPts val="0"/>
                        </a:spcBef>
                        <a:spcAft>
                          <a:spcPts val="0"/>
                        </a:spcAft>
                        <a:buClr>
                          <a:schemeClr val="dk1"/>
                        </a:buClr>
                        <a:buSzPts val="1050"/>
                        <a:buChar char="●"/>
                      </a:pPr>
                      <a:r>
                        <a:rPr b="1" lang="en-US" sz="1050">
                          <a:solidFill>
                            <a:schemeClr val="dk1"/>
                          </a:solidFill>
                        </a:rPr>
                        <a:t>Failure to brand</a:t>
                      </a:r>
                      <a:r>
                        <a:rPr lang="en-US" sz="1050">
                          <a:solidFill>
                            <a:schemeClr val="dk1"/>
                          </a:solidFill>
                        </a:rPr>
                        <a:t> - accordingly to the niche customers markets</a:t>
                      </a:r>
                      <a:endParaRPr sz="1050">
                        <a:solidFill>
                          <a:schemeClr val="dk1"/>
                        </a:solidFill>
                      </a:endParaRPr>
                    </a:p>
                    <a:p>
                      <a:pPr indent="-295275" lvl="0" marL="457200" rtl="0" algn="just">
                        <a:lnSpc>
                          <a:spcPct val="120000"/>
                        </a:lnSpc>
                        <a:spcBef>
                          <a:spcPts val="0"/>
                        </a:spcBef>
                        <a:spcAft>
                          <a:spcPts val="0"/>
                        </a:spcAft>
                        <a:buClr>
                          <a:schemeClr val="dk1"/>
                        </a:buClr>
                        <a:buSzPts val="1050"/>
                        <a:buChar char="●"/>
                      </a:pPr>
                      <a:r>
                        <a:rPr b="1" lang="en-US" sz="1050">
                          <a:solidFill>
                            <a:schemeClr val="dk1"/>
                          </a:solidFill>
                        </a:rPr>
                        <a:t>Focus</a:t>
                      </a:r>
                      <a:r>
                        <a:rPr lang="en-US" sz="1050">
                          <a:solidFill>
                            <a:schemeClr val="dk1"/>
                          </a:solidFill>
                        </a:rPr>
                        <a:t> - more on the various customer markets to dedicate such supplements</a:t>
                      </a:r>
                      <a:endParaRPr sz="1050">
                        <a:solidFill>
                          <a:schemeClr val="dk1"/>
                        </a:solidFill>
                      </a:endParaRPr>
                    </a:p>
                  </a:txBody>
                  <a:tcPr marT="91425" marB="91425" marR="91425" marL="91425"/>
                </a:tc>
              </a:tr>
              <a:tr h="429425">
                <a:tc>
                  <a:txBody>
                    <a:bodyPr/>
                    <a:lstStyle/>
                    <a:p>
                      <a:pPr indent="0" lvl="0" marL="0" rtl="0" algn="l">
                        <a:spcBef>
                          <a:spcPts val="0"/>
                        </a:spcBef>
                        <a:spcAft>
                          <a:spcPts val="0"/>
                        </a:spcAft>
                        <a:buNone/>
                      </a:pPr>
                      <a:r>
                        <a:rPr lang="en-US"/>
                        <a:t>Opportunities</a:t>
                      </a:r>
                      <a:endParaRPr/>
                    </a:p>
                  </a:txBody>
                  <a:tcPr marT="91425" marB="91425" marR="91425" marL="91425">
                    <a:solidFill>
                      <a:srgbClr val="FCE5CD"/>
                    </a:solidFill>
                  </a:tcPr>
                </a:tc>
                <a:tc>
                  <a:txBody>
                    <a:bodyPr/>
                    <a:lstStyle/>
                    <a:p>
                      <a:pPr indent="0" lvl="0" marL="0" rtl="0" algn="just">
                        <a:spcBef>
                          <a:spcPts val="0"/>
                        </a:spcBef>
                        <a:spcAft>
                          <a:spcPts val="0"/>
                        </a:spcAft>
                        <a:buNone/>
                      </a:pPr>
                      <a:r>
                        <a:rPr lang="en-US"/>
                        <a:t>Threats (Competitor Studies)</a:t>
                      </a:r>
                      <a:endParaRPr/>
                    </a:p>
                  </a:txBody>
                  <a:tcPr marT="91425" marB="91425" marR="91425" marL="91425">
                    <a:solidFill>
                      <a:srgbClr val="F4CCCC"/>
                    </a:solidFill>
                  </a:tcPr>
                </a:tc>
              </a:tr>
              <a:tr h="2336925">
                <a:tc>
                  <a:txBody>
                    <a:bodyPr/>
                    <a:lstStyle/>
                    <a:p>
                      <a:pPr indent="-292100" lvl="0" marL="457200" rtl="0" algn="just">
                        <a:spcBef>
                          <a:spcPts val="0"/>
                        </a:spcBef>
                        <a:spcAft>
                          <a:spcPts val="0"/>
                        </a:spcAft>
                        <a:buClr>
                          <a:schemeClr val="dk1"/>
                        </a:buClr>
                        <a:buSzPts val="1000"/>
                        <a:buChar char="●"/>
                      </a:pPr>
                      <a:r>
                        <a:rPr b="1" lang="en-US" sz="1000">
                          <a:solidFill>
                            <a:schemeClr val="dk1"/>
                          </a:solidFill>
                        </a:rPr>
                        <a:t>Booming health product market in SEA</a:t>
                      </a:r>
                      <a:r>
                        <a:rPr lang="en-US" sz="1000">
                          <a:solidFill>
                            <a:schemeClr val="dk1"/>
                          </a:solidFill>
                        </a:rPr>
                        <a:t> (valued at close to $10 billion)</a:t>
                      </a:r>
                      <a:endParaRPr sz="1000">
                        <a:solidFill>
                          <a:schemeClr val="dk1"/>
                        </a:solidFill>
                      </a:endParaRPr>
                    </a:p>
                    <a:p>
                      <a:pPr indent="-292100" lvl="0" marL="457200" rtl="0" algn="just">
                        <a:spcBef>
                          <a:spcPts val="0"/>
                        </a:spcBef>
                        <a:spcAft>
                          <a:spcPts val="0"/>
                        </a:spcAft>
                        <a:buClr>
                          <a:schemeClr val="dk1"/>
                        </a:buClr>
                        <a:buSzPts val="1000"/>
                        <a:buChar char="●"/>
                      </a:pPr>
                      <a:r>
                        <a:rPr b="1" lang="en-US" sz="1000">
                          <a:solidFill>
                            <a:schemeClr val="dk1"/>
                          </a:solidFill>
                        </a:rPr>
                        <a:t>Rapidly growing SEA eCommerce industry</a:t>
                      </a:r>
                      <a:r>
                        <a:rPr lang="en-US" sz="1000">
                          <a:solidFill>
                            <a:schemeClr val="dk1"/>
                          </a:solidFill>
                        </a:rPr>
                        <a:t> (fueled by the demand of 120 million online shoppers throughout the region)</a:t>
                      </a:r>
                      <a:endParaRPr sz="1000">
                        <a:solidFill>
                          <a:schemeClr val="dk1"/>
                        </a:solidFill>
                      </a:endParaRPr>
                    </a:p>
                    <a:p>
                      <a:pPr indent="-292100" lvl="0" marL="457200" rtl="0" algn="just">
                        <a:spcBef>
                          <a:spcPts val="0"/>
                        </a:spcBef>
                        <a:spcAft>
                          <a:spcPts val="0"/>
                        </a:spcAft>
                        <a:buClr>
                          <a:schemeClr val="dk1"/>
                        </a:buClr>
                        <a:buSzPts val="1000"/>
                        <a:buChar char="●"/>
                      </a:pPr>
                      <a:r>
                        <a:rPr b="1" lang="en-US" sz="1000">
                          <a:solidFill>
                            <a:schemeClr val="dk1"/>
                          </a:solidFill>
                        </a:rPr>
                        <a:t>Online</a:t>
                      </a:r>
                      <a:r>
                        <a:rPr lang="en-US" sz="1000">
                          <a:solidFill>
                            <a:schemeClr val="dk1"/>
                          </a:solidFill>
                        </a:rPr>
                        <a:t> Shopping Boom in SEA</a:t>
                      </a:r>
                      <a:endParaRPr sz="1000">
                        <a:solidFill>
                          <a:schemeClr val="dk1"/>
                        </a:solidFill>
                      </a:endParaRPr>
                    </a:p>
                    <a:p>
                      <a:pPr indent="-292100" lvl="0" marL="457200" rtl="0" algn="just">
                        <a:lnSpc>
                          <a:spcPct val="120000"/>
                        </a:lnSpc>
                        <a:spcBef>
                          <a:spcPts val="1000"/>
                        </a:spcBef>
                        <a:spcAft>
                          <a:spcPts val="0"/>
                        </a:spcAft>
                        <a:buClr>
                          <a:schemeClr val="dk1"/>
                        </a:buClr>
                        <a:buSzPts val="1000"/>
                        <a:buChar char="●"/>
                      </a:pPr>
                      <a:r>
                        <a:rPr b="1" lang="en-US" sz="1000">
                          <a:solidFill>
                            <a:schemeClr val="dk1"/>
                          </a:solidFill>
                        </a:rPr>
                        <a:t>Popular eCommerce platforms</a:t>
                      </a:r>
                      <a:r>
                        <a:rPr lang="en-US" sz="1000">
                          <a:solidFill>
                            <a:schemeClr val="dk1"/>
                          </a:solidFill>
                        </a:rPr>
                        <a:t> - Tokopedia can receive up to 65 million monthly visits; Explore third party e-commerce to help in listing and tracking products </a:t>
                      </a:r>
                      <a:endParaRPr sz="1000">
                        <a:solidFill>
                          <a:schemeClr val="dk1"/>
                        </a:solidFill>
                      </a:endParaRPr>
                    </a:p>
                    <a:p>
                      <a:pPr indent="-292100" lvl="0" marL="457200" rtl="0" algn="just">
                        <a:lnSpc>
                          <a:spcPct val="120000"/>
                        </a:lnSpc>
                        <a:spcBef>
                          <a:spcPts val="1000"/>
                        </a:spcBef>
                        <a:spcAft>
                          <a:spcPts val="0"/>
                        </a:spcAft>
                        <a:buClr>
                          <a:schemeClr val="dk1"/>
                        </a:buClr>
                        <a:buSzPts val="1000"/>
                        <a:buChar char="●"/>
                      </a:pPr>
                      <a:r>
                        <a:rPr b="1" lang="en-US" sz="1000">
                          <a:solidFill>
                            <a:schemeClr val="dk1"/>
                          </a:solidFill>
                        </a:rPr>
                        <a:t>More people in Singapore</a:t>
                      </a:r>
                      <a:r>
                        <a:rPr lang="en-US" sz="1000">
                          <a:solidFill>
                            <a:schemeClr val="dk1"/>
                          </a:solidFill>
                        </a:rPr>
                        <a:t> - popping health supplement pills as a quick fix when facing the pressures of a busy lifestyle</a:t>
                      </a:r>
                      <a:endParaRPr sz="1000">
                        <a:solidFill>
                          <a:schemeClr val="dk1"/>
                        </a:solidFill>
                      </a:endParaRPr>
                    </a:p>
                    <a:p>
                      <a:pPr indent="-292100" lvl="0" marL="457200" rtl="0" algn="just">
                        <a:lnSpc>
                          <a:spcPct val="120000"/>
                        </a:lnSpc>
                        <a:spcBef>
                          <a:spcPts val="1000"/>
                        </a:spcBef>
                        <a:spcAft>
                          <a:spcPts val="0"/>
                        </a:spcAft>
                        <a:buClr>
                          <a:schemeClr val="dk1"/>
                        </a:buClr>
                        <a:buSzPts val="1000"/>
                        <a:buChar char="●"/>
                      </a:pPr>
                      <a:r>
                        <a:rPr b="1" lang="en-US" sz="1000">
                          <a:solidFill>
                            <a:schemeClr val="dk1"/>
                          </a:solidFill>
                        </a:rPr>
                        <a:t>Huge opportunity</a:t>
                      </a:r>
                      <a:r>
                        <a:rPr lang="en-US" sz="1000">
                          <a:solidFill>
                            <a:schemeClr val="dk1"/>
                          </a:solidFill>
                        </a:rPr>
                        <a:t> -  Muslim consumers in the region</a:t>
                      </a:r>
                      <a:endParaRPr sz="1000">
                        <a:solidFill>
                          <a:schemeClr val="dk1"/>
                        </a:solidFill>
                      </a:endParaRPr>
                    </a:p>
                  </a:txBody>
                  <a:tcPr marT="91425" marB="91425" marR="91425" marL="91425"/>
                </a:tc>
                <a:tc>
                  <a:txBody>
                    <a:bodyPr/>
                    <a:lstStyle/>
                    <a:p>
                      <a:pPr indent="-292100" lvl="0" marL="457200" rtl="0" algn="just">
                        <a:spcBef>
                          <a:spcPts val="0"/>
                        </a:spcBef>
                        <a:spcAft>
                          <a:spcPts val="0"/>
                        </a:spcAft>
                        <a:buClr>
                          <a:schemeClr val="dk1"/>
                        </a:buClr>
                        <a:buSzPts val="1000"/>
                        <a:buChar char="●"/>
                      </a:pPr>
                      <a:r>
                        <a:rPr b="1" lang="en-US" sz="1000">
                          <a:solidFill>
                            <a:schemeClr val="dk1"/>
                          </a:solidFill>
                        </a:rPr>
                        <a:t>Market share</a:t>
                      </a:r>
                      <a:r>
                        <a:rPr lang="en-US" sz="1000">
                          <a:solidFill>
                            <a:schemeClr val="dk1"/>
                          </a:solidFill>
                        </a:rPr>
                        <a:t>- Other competitors have better resources :</a:t>
                      </a:r>
                      <a:r>
                        <a:rPr lang="en-US" sz="1000">
                          <a:solidFill>
                            <a:schemeClr val="dk1"/>
                          </a:solidFill>
                        </a:rPr>
                        <a:t>GNC - 9.5%; Suntory Holdings – 8.6%; Nu Skin – 5.8%; Amway Corp – 4.7%; Bayer AG - &lt; 4%</a:t>
                      </a:r>
                      <a:endParaRPr sz="1000">
                        <a:solidFill>
                          <a:schemeClr val="dk1"/>
                        </a:solidFill>
                      </a:endParaRPr>
                    </a:p>
                    <a:p>
                      <a:pPr indent="-292100" lvl="0" marL="457200" rtl="0" algn="just">
                        <a:spcBef>
                          <a:spcPts val="0"/>
                        </a:spcBef>
                        <a:spcAft>
                          <a:spcPts val="0"/>
                        </a:spcAft>
                        <a:buClr>
                          <a:schemeClr val="dk1"/>
                        </a:buClr>
                        <a:buSzPts val="1000"/>
                        <a:buChar char="●"/>
                      </a:pPr>
                      <a:r>
                        <a:rPr b="1" lang="en-US" sz="1000">
                          <a:solidFill>
                            <a:schemeClr val="dk1"/>
                          </a:solidFill>
                        </a:rPr>
                        <a:t>Lack of secure database management</a:t>
                      </a:r>
                      <a:endParaRPr b="1" sz="1000">
                        <a:solidFill>
                          <a:schemeClr val="dk1"/>
                        </a:solidFill>
                      </a:endParaRPr>
                    </a:p>
                    <a:p>
                      <a:pPr indent="-292100" lvl="0" marL="457200" rtl="0" algn="just">
                        <a:spcBef>
                          <a:spcPts val="0"/>
                        </a:spcBef>
                        <a:spcAft>
                          <a:spcPts val="0"/>
                        </a:spcAft>
                        <a:buClr>
                          <a:schemeClr val="dk1"/>
                        </a:buClr>
                        <a:buSzPts val="1000"/>
                        <a:buChar char="●"/>
                      </a:pPr>
                      <a:r>
                        <a:rPr b="1" lang="en-US" sz="1000">
                          <a:solidFill>
                            <a:schemeClr val="dk1"/>
                          </a:solidFill>
                        </a:rPr>
                        <a:t>Slacking on customer security and satisfaction can drastically reduce trust</a:t>
                      </a:r>
                      <a:endParaRPr b="1" sz="1000">
                        <a:solidFill>
                          <a:schemeClr val="dk1"/>
                        </a:solidFill>
                      </a:endParaRPr>
                    </a:p>
                    <a:p>
                      <a:pPr indent="-292100" lvl="0" marL="457200" rtl="0" algn="just">
                        <a:spcBef>
                          <a:spcPts val="0"/>
                        </a:spcBef>
                        <a:spcAft>
                          <a:spcPts val="0"/>
                        </a:spcAft>
                        <a:buClr>
                          <a:schemeClr val="dk1"/>
                        </a:buClr>
                        <a:buSzPts val="1000"/>
                        <a:buChar char="●"/>
                      </a:pPr>
                      <a:r>
                        <a:rPr b="1" lang="en-US" sz="1000">
                          <a:solidFill>
                            <a:schemeClr val="dk1"/>
                          </a:solidFill>
                        </a:rPr>
                        <a:t>Price competitiveness</a:t>
                      </a:r>
                      <a:r>
                        <a:rPr lang="en-US" sz="1000">
                          <a:solidFill>
                            <a:schemeClr val="dk1"/>
                          </a:solidFill>
                        </a:rPr>
                        <a:t> - ‘think global but go local’- glocal mindset is key to success</a:t>
                      </a:r>
                      <a:endParaRPr sz="1000">
                        <a:solidFill>
                          <a:schemeClr val="dk1"/>
                        </a:solidFill>
                      </a:endParaRPr>
                    </a:p>
                    <a:p>
                      <a:pPr indent="-292100" lvl="0" marL="457200" rtl="0" algn="just">
                        <a:lnSpc>
                          <a:spcPct val="120000"/>
                        </a:lnSpc>
                        <a:spcBef>
                          <a:spcPts val="1000"/>
                        </a:spcBef>
                        <a:spcAft>
                          <a:spcPts val="0"/>
                        </a:spcAft>
                        <a:buClr>
                          <a:schemeClr val="dk1"/>
                        </a:buClr>
                        <a:buSzPts val="1000"/>
                        <a:buChar char="●"/>
                      </a:pPr>
                      <a:r>
                        <a:rPr b="1" lang="en-US" sz="1000">
                          <a:solidFill>
                            <a:schemeClr val="dk1"/>
                          </a:solidFill>
                        </a:rPr>
                        <a:t>Halal Law Requirements(Halal Certification) -</a:t>
                      </a:r>
                      <a:r>
                        <a:rPr lang="en-US" sz="1000">
                          <a:solidFill>
                            <a:schemeClr val="dk1"/>
                          </a:solidFill>
                        </a:rPr>
                        <a:t>is seen as barrier by many new market players, being able to reach out to the masses can help you to position yourself as a strong competitor in the market.  [look at the big picture]</a:t>
                      </a:r>
                      <a:endParaRPr sz="1000">
                        <a:solidFill>
                          <a:schemeClr val="dk1"/>
                        </a:solidFill>
                      </a:endParaRPr>
                    </a:p>
                  </a:txBody>
                  <a:tcPr marT="91425" marB="91425" marR="91425" marL="91425"/>
                </a:tc>
              </a:tr>
            </a:tbl>
          </a:graphicData>
        </a:graphic>
      </p:graphicFrame>
      <p:sp>
        <p:nvSpPr>
          <p:cNvPr id="108" name="Google Shape;108;p15"/>
          <p:cNvSpPr txBox="1"/>
          <p:nvPr/>
        </p:nvSpPr>
        <p:spPr>
          <a:xfrm>
            <a:off x="567559" y="147145"/>
            <a:ext cx="107835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Gill Sans"/>
                <a:ea typeface="Gill Sans"/>
                <a:cs typeface="Gill Sans"/>
                <a:sym typeface="Gill Sans"/>
              </a:rPr>
              <a:t>3. </a:t>
            </a:r>
            <a:r>
              <a:rPr b="1" lang="en-US" sz="2000">
                <a:solidFill>
                  <a:schemeClr val="dk1"/>
                </a:solidFill>
                <a:latin typeface="Gill Sans"/>
                <a:ea typeface="Gill Sans"/>
                <a:cs typeface="Gill Sans"/>
                <a:sym typeface="Gill Sans"/>
              </a:rPr>
              <a:t>SWOT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463350" y="105300"/>
            <a:ext cx="11357100" cy="113490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dk1"/>
              </a:buClr>
              <a:buSzPts val="3600"/>
              <a:buFont typeface="Gill Sans"/>
              <a:buNone/>
            </a:pPr>
            <a:r>
              <a:rPr lang="en-US"/>
              <a:t>4:DATA DESCRIPTION, ASSUMPTIONS (IF </a:t>
            </a:r>
            <a:r>
              <a:rPr lang="en-US"/>
              <a:t>ANY</a:t>
            </a:r>
            <a:r>
              <a:rPr lang="en-US"/>
              <a:t>)</a:t>
            </a:r>
            <a:br>
              <a:rPr lang="en-US"/>
            </a:br>
            <a:endParaRPr/>
          </a:p>
        </p:txBody>
      </p:sp>
      <p:sp>
        <p:nvSpPr>
          <p:cNvPr id="114" name="Google Shape;114;p16"/>
          <p:cNvSpPr txBox="1"/>
          <p:nvPr>
            <p:ph idx="1" type="body"/>
          </p:nvPr>
        </p:nvSpPr>
        <p:spPr>
          <a:xfrm>
            <a:off x="463350" y="1138200"/>
            <a:ext cx="11535000" cy="4913700"/>
          </a:xfrm>
          <a:prstGeom prst="rect">
            <a:avLst/>
          </a:prstGeom>
          <a:noFill/>
          <a:ln>
            <a:noFill/>
          </a:ln>
        </p:spPr>
        <p:txBody>
          <a:bodyPr anchorCtr="0" anchor="t" bIns="0" lIns="0" spcFirstLastPara="1" rIns="0" wrap="square" tIns="0">
            <a:normAutofit/>
          </a:bodyPr>
          <a:lstStyle/>
          <a:p>
            <a:pPr indent="0" lvl="0" marL="0" rtl="0" algn="l">
              <a:lnSpc>
                <a:spcPct val="120000"/>
              </a:lnSpc>
              <a:spcBef>
                <a:spcPts val="0"/>
              </a:spcBef>
              <a:spcAft>
                <a:spcPts val="0"/>
              </a:spcAft>
              <a:buNone/>
            </a:pPr>
            <a:r>
              <a:rPr lang="en-US"/>
              <a:t>Dataset:</a:t>
            </a:r>
            <a:endParaRPr/>
          </a:p>
          <a:p>
            <a:pPr indent="-342900" lvl="0" marL="457200" rtl="0" algn="l">
              <a:lnSpc>
                <a:spcPct val="120000"/>
              </a:lnSpc>
              <a:spcBef>
                <a:spcPts val="0"/>
              </a:spcBef>
              <a:spcAft>
                <a:spcPts val="0"/>
              </a:spcAft>
              <a:buSzPts val="1800"/>
              <a:buChar char="-"/>
            </a:pPr>
            <a:r>
              <a:rPr lang="en-US"/>
              <a:t>D</a:t>
            </a:r>
            <a:r>
              <a:rPr lang="en-US"/>
              <a:t>ata for offline transactions in 2001 collected by customer loyalty </a:t>
            </a:r>
            <a:r>
              <a:rPr lang="en-US"/>
              <a:t>cards</a:t>
            </a:r>
            <a:r>
              <a:rPr lang="en-US"/>
              <a:t> </a:t>
            </a:r>
            <a:br>
              <a:rPr lang="en-US"/>
            </a:br>
            <a:r>
              <a:rPr lang="en-US"/>
              <a:t>(customer ID, dates of visit and sales amount)</a:t>
            </a: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rPr lang="en-US"/>
              <a:t>Hypotheses we had in our minds:</a:t>
            </a:r>
            <a:endParaRPr/>
          </a:p>
          <a:p>
            <a:pPr indent="-342900" lvl="0" marL="457200" rtl="0" algn="l">
              <a:spcBef>
                <a:spcPts val="0"/>
              </a:spcBef>
              <a:spcAft>
                <a:spcPts val="0"/>
              </a:spcAft>
              <a:buSzPts val="1800"/>
              <a:buChar char="•"/>
            </a:pPr>
            <a:r>
              <a:rPr lang="en-US"/>
              <a:t>Q2 and Q4 will have the highest sales (holiday season) -&gt; To explore seasonality</a:t>
            </a:r>
            <a:endParaRPr/>
          </a:p>
          <a:p>
            <a:pPr indent="-342900" lvl="0" marL="457200" rtl="0" algn="l">
              <a:spcBef>
                <a:spcPts val="0"/>
              </a:spcBef>
              <a:spcAft>
                <a:spcPts val="0"/>
              </a:spcAft>
              <a:buSzPts val="1800"/>
              <a:buChar char="•"/>
            </a:pPr>
            <a:r>
              <a:rPr lang="en-US"/>
              <a:t>Frequent </a:t>
            </a:r>
            <a:r>
              <a:rPr lang="en-US"/>
              <a:t>Customers tends to also spend more -&gt; To do RFM analysis</a:t>
            </a:r>
            <a:endParaRPr/>
          </a:p>
          <a:p>
            <a:pPr indent="-342900" lvl="0" marL="457200" rtl="0" algn="l">
              <a:spcBef>
                <a:spcPts val="0"/>
              </a:spcBef>
              <a:spcAft>
                <a:spcPts val="0"/>
              </a:spcAft>
              <a:buSzPts val="1800"/>
              <a:buChar char="•"/>
            </a:pPr>
            <a:r>
              <a:rPr lang="en-US"/>
              <a:t>Novel customers will be attracted to promotions, making big one-off transaction  -&gt; To do RFM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Assumptions</a:t>
            </a:r>
            <a:endParaRPr/>
          </a:p>
          <a:p>
            <a:pPr indent="-342900" lvl="0" marL="457200" rtl="0" algn="l">
              <a:spcBef>
                <a:spcPts val="0"/>
              </a:spcBef>
              <a:spcAft>
                <a:spcPts val="0"/>
              </a:spcAft>
              <a:buSzPts val="1800"/>
              <a:buChar char="•"/>
            </a:pPr>
            <a:r>
              <a:rPr lang="en-US"/>
              <a:t>Customers’ offline transaction habits = Online Transactions habits</a:t>
            </a:r>
            <a:endParaRPr/>
          </a:p>
          <a:p>
            <a:pPr indent="-342900" lvl="0" marL="457200" rtl="0" algn="l">
              <a:spcBef>
                <a:spcPts val="0"/>
              </a:spcBef>
              <a:spcAft>
                <a:spcPts val="0"/>
              </a:spcAft>
              <a:buSzPts val="1800"/>
              <a:buChar char="•"/>
            </a:pPr>
            <a:r>
              <a:rPr lang="en-US"/>
              <a:t>There is a big group of curious market that have not bought from Cheers (potential customers)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1083725" y="163276"/>
            <a:ext cx="10241400" cy="901200"/>
          </a:xfrm>
          <a:prstGeom prst="rect">
            <a:avLst/>
          </a:prstGeom>
          <a:noFill/>
          <a:ln>
            <a:noFill/>
          </a:ln>
        </p:spPr>
        <p:txBody>
          <a:bodyPr anchorCtr="0" anchor="b" bIns="0" lIns="0" spcFirstLastPara="1" rIns="0" wrap="square" tIns="0">
            <a:normAutofit fontScale="90000"/>
          </a:bodyPr>
          <a:lstStyle/>
          <a:p>
            <a:pPr indent="0" lvl="0" marL="0" rtl="0" algn="l">
              <a:lnSpc>
                <a:spcPct val="100000"/>
              </a:lnSpc>
              <a:spcBef>
                <a:spcPts val="0"/>
              </a:spcBef>
              <a:spcAft>
                <a:spcPts val="0"/>
              </a:spcAft>
              <a:buClr>
                <a:schemeClr val="dk1"/>
              </a:buClr>
              <a:buSzPct val="100000"/>
              <a:buFont typeface="Gill Sans"/>
              <a:buNone/>
            </a:pPr>
            <a:br>
              <a:rPr lang="en-US"/>
            </a:br>
            <a:br>
              <a:rPr lang="en-US"/>
            </a:br>
            <a:r>
              <a:rPr lang="en-US"/>
              <a:t>4:METHODOLOGY</a:t>
            </a:r>
            <a:endParaRPr/>
          </a:p>
        </p:txBody>
      </p:sp>
      <p:sp>
        <p:nvSpPr>
          <p:cNvPr id="120" name="Google Shape;120;p17"/>
          <p:cNvSpPr txBox="1"/>
          <p:nvPr>
            <p:ph idx="1" type="body"/>
          </p:nvPr>
        </p:nvSpPr>
        <p:spPr>
          <a:xfrm>
            <a:off x="812100" y="1797075"/>
            <a:ext cx="5155200" cy="3959400"/>
          </a:xfrm>
          <a:prstGeom prst="rect">
            <a:avLst/>
          </a:prstGeom>
          <a:noFill/>
          <a:ln>
            <a:noFill/>
          </a:ln>
        </p:spPr>
        <p:txBody>
          <a:bodyPr anchorCtr="0" anchor="t" bIns="0" lIns="0" spcFirstLastPara="1" rIns="0" wrap="square" tIns="0">
            <a:normAutofit/>
          </a:bodyPr>
          <a:lstStyle/>
          <a:p>
            <a:pPr indent="-342900" lvl="0" marL="457200" rtl="0" algn="l">
              <a:lnSpc>
                <a:spcPct val="120000"/>
              </a:lnSpc>
              <a:spcBef>
                <a:spcPts val="0"/>
              </a:spcBef>
              <a:spcAft>
                <a:spcPts val="0"/>
              </a:spcAft>
              <a:buSzPts val="1800"/>
              <a:buAutoNum type="arabicPeriod"/>
            </a:pPr>
            <a:r>
              <a:rPr lang="en-US"/>
              <a:t>Clean Dataset &amp; EDA</a:t>
            </a:r>
            <a:endParaRPr/>
          </a:p>
          <a:p>
            <a:pPr indent="-342900" lvl="0" marL="457200" rtl="0" algn="l">
              <a:spcBef>
                <a:spcPts val="0"/>
              </a:spcBef>
              <a:spcAft>
                <a:spcPts val="0"/>
              </a:spcAft>
              <a:buSzPts val="1800"/>
              <a:buAutoNum type="arabicPeriod"/>
            </a:pPr>
            <a:r>
              <a:rPr lang="en-US"/>
              <a:t>Seasonality was investigated </a:t>
            </a:r>
            <a:endParaRPr/>
          </a:p>
          <a:p>
            <a:pPr indent="-342900" lvl="0" marL="457200" rtl="0" algn="l">
              <a:spcBef>
                <a:spcPts val="0"/>
              </a:spcBef>
              <a:spcAft>
                <a:spcPts val="0"/>
              </a:spcAft>
              <a:buSzPts val="1800"/>
              <a:buAutoNum type="arabicPeriod"/>
            </a:pPr>
            <a:r>
              <a:rPr lang="en-US"/>
              <a:t>Create Recency Frequency Monetary (RFM) table, based on transaction data from each customer </a:t>
            </a:r>
            <a:endParaRPr/>
          </a:p>
          <a:p>
            <a:pPr indent="-342900" lvl="0" marL="457200" rtl="0" algn="l">
              <a:lnSpc>
                <a:spcPct val="120000"/>
              </a:lnSpc>
              <a:spcBef>
                <a:spcPts val="0"/>
              </a:spcBef>
              <a:spcAft>
                <a:spcPts val="0"/>
              </a:spcAft>
              <a:buSzPts val="1800"/>
              <a:buAutoNum type="arabicPeriod"/>
            </a:pPr>
            <a:r>
              <a:rPr lang="en-US"/>
              <a:t>RFM Scoring</a:t>
            </a:r>
            <a:r>
              <a:rPr lang="en-US"/>
              <a:t> (approach based on table on the right)</a:t>
            </a:r>
            <a:endParaRPr/>
          </a:p>
          <a:p>
            <a:pPr indent="-342900" lvl="0" marL="457200" rtl="0" algn="l">
              <a:lnSpc>
                <a:spcPct val="120000"/>
              </a:lnSpc>
              <a:spcBef>
                <a:spcPts val="0"/>
              </a:spcBef>
              <a:spcAft>
                <a:spcPts val="0"/>
              </a:spcAft>
              <a:buSzPts val="1800"/>
              <a:buAutoNum type="arabicPeriod"/>
            </a:pPr>
            <a:r>
              <a:rPr lang="en-US"/>
              <a:t>Customer Segmentation with Kmeans Clustering (using the RFM scoring done in Step 4)</a:t>
            </a:r>
            <a:endParaRPr/>
          </a:p>
        </p:txBody>
      </p:sp>
      <p:pic>
        <p:nvPicPr>
          <p:cNvPr id="121" name="Google Shape;121;p17"/>
          <p:cNvPicPr preferRelativeResize="0"/>
          <p:nvPr/>
        </p:nvPicPr>
        <p:blipFill>
          <a:blip r:embed="rId3">
            <a:alphaModFix/>
          </a:blip>
          <a:stretch>
            <a:fillRect/>
          </a:stretch>
        </p:blipFill>
        <p:spPr>
          <a:xfrm>
            <a:off x="6527100" y="1533425"/>
            <a:ext cx="5155250" cy="3167675"/>
          </a:xfrm>
          <a:prstGeom prst="rect">
            <a:avLst/>
          </a:prstGeom>
          <a:noFill/>
          <a:ln>
            <a:noFill/>
          </a:ln>
        </p:spPr>
      </p:pic>
      <p:sp>
        <p:nvSpPr>
          <p:cNvPr id="122" name="Google Shape;122;p17"/>
          <p:cNvSpPr txBox="1"/>
          <p:nvPr/>
        </p:nvSpPr>
        <p:spPr>
          <a:xfrm>
            <a:off x="6580225" y="4904325"/>
            <a:ext cx="5404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292929"/>
                </a:solidFill>
                <a:highlight>
                  <a:srgbClr val="FFFFFF"/>
                </a:highlight>
              </a:rPr>
              <a:t>Variables:</a:t>
            </a:r>
            <a:endParaRPr b="1">
              <a:solidFill>
                <a:srgbClr val="292929"/>
              </a:solidFill>
              <a:highlight>
                <a:srgbClr val="FFFFFF"/>
              </a:highlight>
            </a:endParaRPr>
          </a:p>
          <a:p>
            <a:pPr indent="0" lvl="0" marL="0" rtl="0" algn="l">
              <a:spcBef>
                <a:spcPts val="0"/>
              </a:spcBef>
              <a:spcAft>
                <a:spcPts val="0"/>
              </a:spcAft>
              <a:buNone/>
            </a:pPr>
            <a:r>
              <a:rPr lang="en-US">
                <a:solidFill>
                  <a:srgbClr val="292929"/>
                </a:solidFill>
                <a:highlight>
                  <a:srgbClr val="FFFFFF"/>
                </a:highlight>
              </a:rPr>
              <a:t>R-recency (How recently did the customer last make a purchase?) </a:t>
            </a:r>
            <a:endParaRPr>
              <a:solidFill>
                <a:srgbClr val="292929"/>
              </a:solidFill>
              <a:highlight>
                <a:srgbClr val="FFFFFF"/>
              </a:highlight>
            </a:endParaRPr>
          </a:p>
          <a:p>
            <a:pPr indent="0" lvl="0" marL="0" rtl="0" algn="l">
              <a:spcBef>
                <a:spcPts val="0"/>
              </a:spcBef>
              <a:spcAft>
                <a:spcPts val="0"/>
              </a:spcAft>
              <a:buNone/>
            </a:pPr>
            <a:r>
              <a:rPr lang="en-US">
                <a:solidFill>
                  <a:srgbClr val="292929"/>
                </a:solidFill>
                <a:highlight>
                  <a:srgbClr val="FFFFFF"/>
                </a:highlight>
              </a:rPr>
              <a:t>F-frequency </a:t>
            </a:r>
            <a:r>
              <a:rPr lang="en-US">
                <a:solidFill>
                  <a:srgbClr val="292929"/>
                </a:solidFill>
                <a:highlight>
                  <a:schemeClr val="lt1"/>
                </a:highlight>
              </a:rPr>
              <a:t>(How often did the customer make a purchase?)</a:t>
            </a:r>
            <a:endParaRPr>
              <a:solidFill>
                <a:srgbClr val="292929"/>
              </a:solidFill>
              <a:highlight>
                <a:srgbClr val="FFFFFF"/>
              </a:highlight>
            </a:endParaRPr>
          </a:p>
          <a:p>
            <a:pPr indent="0" lvl="0" marL="0" rtl="0" algn="l">
              <a:spcBef>
                <a:spcPts val="0"/>
              </a:spcBef>
              <a:spcAft>
                <a:spcPts val="0"/>
              </a:spcAft>
              <a:buNone/>
            </a:pPr>
            <a:r>
              <a:rPr lang="en-US">
                <a:solidFill>
                  <a:srgbClr val="292929"/>
                </a:solidFill>
                <a:highlight>
                  <a:srgbClr val="FFFFFF"/>
                </a:highlight>
              </a:rPr>
              <a:t>M-monetary (</a:t>
            </a:r>
            <a:r>
              <a:rPr lang="en-US">
                <a:solidFill>
                  <a:srgbClr val="292929"/>
                </a:solidFill>
                <a:highlight>
                  <a:schemeClr val="lt1"/>
                </a:highlight>
              </a:rPr>
              <a:t>How much did the customer spend with us?)</a:t>
            </a:r>
            <a:endParaRPr sz="1200"/>
          </a:p>
        </p:txBody>
      </p:sp>
      <p:sp>
        <p:nvSpPr>
          <p:cNvPr id="123" name="Google Shape;123;p17"/>
          <p:cNvSpPr/>
          <p:nvPr/>
        </p:nvSpPr>
        <p:spPr>
          <a:xfrm>
            <a:off x="6049050" y="3726325"/>
            <a:ext cx="396300" cy="3699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7452625" y="1607850"/>
            <a:ext cx="1268400" cy="279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211900" y="70526"/>
            <a:ext cx="10241400" cy="74970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dk1"/>
              </a:buClr>
              <a:buSzPts val="3600"/>
              <a:buFont typeface="Gill Sans"/>
              <a:buNone/>
            </a:pPr>
            <a:r>
              <a:rPr lang="en-US"/>
              <a:t>5:FINDINGS AND RESULTS</a:t>
            </a:r>
            <a:endParaRPr/>
          </a:p>
        </p:txBody>
      </p:sp>
      <p:pic>
        <p:nvPicPr>
          <p:cNvPr id="130" name="Google Shape;130;p18"/>
          <p:cNvPicPr preferRelativeResize="0"/>
          <p:nvPr/>
        </p:nvPicPr>
        <p:blipFill>
          <a:blip r:embed="rId3">
            <a:alphaModFix/>
          </a:blip>
          <a:stretch>
            <a:fillRect/>
          </a:stretch>
        </p:blipFill>
        <p:spPr>
          <a:xfrm>
            <a:off x="211900" y="1132375"/>
            <a:ext cx="4618916" cy="3160925"/>
          </a:xfrm>
          <a:prstGeom prst="rect">
            <a:avLst/>
          </a:prstGeom>
          <a:noFill/>
          <a:ln>
            <a:noFill/>
          </a:ln>
        </p:spPr>
      </p:pic>
      <p:graphicFrame>
        <p:nvGraphicFramePr>
          <p:cNvPr id="131" name="Google Shape;131;p18"/>
          <p:cNvGraphicFramePr/>
          <p:nvPr/>
        </p:nvGraphicFramePr>
        <p:xfrm>
          <a:off x="4951600" y="1686260"/>
          <a:ext cx="3000000" cy="3000000"/>
        </p:xfrm>
        <a:graphic>
          <a:graphicData uri="http://schemas.openxmlformats.org/drawingml/2006/table">
            <a:tbl>
              <a:tblPr>
                <a:noFill/>
                <a:tableStyleId>{24980C5A-CDE9-4784-8CF6-9C3E8037B349}</a:tableStyleId>
              </a:tblPr>
              <a:tblGrid>
                <a:gridCol w="886625"/>
                <a:gridCol w="1282075"/>
                <a:gridCol w="3341150"/>
                <a:gridCol w="1448500"/>
              </a:tblGrid>
              <a:tr h="588250">
                <a:tc>
                  <a:txBody>
                    <a:bodyPr/>
                    <a:lstStyle/>
                    <a:p>
                      <a:pPr indent="0" lvl="0" marL="0" rtl="0" algn="ctr">
                        <a:spcBef>
                          <a:spcPts val="0"/>
                        </a:spcBef>
                        <a:spcAft>
                          <a:spcPts val="0"/>
                        </a:spcAft>
                        <a:buNone/>
                      </a:pPr>
                      <a:r>
                        <a:rPr b="1" lang="en-US" sz="1200"/>
                        <a:t>Cluster</a:t>
                      </a:r>
                      <a:endParaRPr b="1" sz="1200"/>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US" sz="1200"/>
                        <a:t>Segment name</a:t>
                      </a:r>
                      <a:endParaRPr b="1" sz="1200"/>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US" sz="1200"/>
                        <a:t>Description</a:t>
                      </a:r>
                      <a:endParaRPr b="1" sz="1200"/>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US" sz="1200"/>
                        <a:t>Remarks</a:t>
                      </a:r>
                      <a:endParaRPr b="1" sz="1200"/>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r>
              <a:tr h="509300">
                <a:tc>
                  <a:txBody>
                    <a:bodyPr/>
                    <a:lstStyle/>
                    <a:p>
                      <a:pPr indent="0" lvl="0" marL="0" rtl="0" algn="ctr">
                        <a:spcBef>
                          <a:spcPts val="0"/>
                        </a:spcBef>
                        <a:spcAft>
                          <a:spcPts val="0"/>
                        </a:spcAft>
                        <a:buNone/>
                      </a:pPr>
                      <a:r>
                        <a:rPr lang="en-US" sz="1200"/>
                        <a:t>0</a:t>
                      </a:r>
                      <a:endParaRPr sz="1200"/>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US" sz="1200"/>
                        <a:t>New customers</a:t>
                      </a:r>
                      <a:endParaRPr sz="1200"/>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US" sz="1200">
                          <a:solidFill>
                            <a:srgbClr val="434343"/>
                          </a:solidFill>
                        </a:rPr>
                        <a:t>Recent </a:t>
                      </a:r>
                      <a:r>
                        <a:rPr b="1" lang="en-US" sz="1200">
                          <a:solidFill>
                            <a:srgbClr val="434343"/>
                          </a:solidFill>
                        </a:rPr>
                        <a:t>shoppers with low frequency &amp; spending</a:t>
                      </a:r>
                      <a:endParaRPr b="1" sz="1200">
                        <a:solidFill>
                          <a:srgbClr val="434343"/>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US" sz="1200">
                          <a:solidFill>
                            <a:srgbClr val="434343"/>
                          </a:solidFill>
                        </a:rPr>
                        <a:t>Encourage them to visit and buy more</a:t>
                      </a:r>
                      <a:endParaRPr b="1" sz="1200">
                        <a:solidFill>
                          <a:srgbClr val="434343"/>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r>
              <a:tr h="509300">
                <a:tc>
                  <a:txBody>
                    <a:bodyPr/>
                    <a:lstStyle/>
                    <a:p>
                      <a:pPr indent="0" lvl="0" marL="0" rtl="0" algn="ctr">
                        <a:spcBef>
                          <a:spcPts val="0"/>
                        </a:spcBef>
                        <a:spcAft>
                          <a:spcPts val="0"/>
                        </a:spcAft>
                        <a:buNone/>
                      </a:pPr>
                      <a:r>
                        <a:rPr lang="en-US" sz="1200"/>
                        <a:t>1</a:t>
                      </a:r>
                      <a:endParaRPr sz="1200"/>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US" sz="1200"/>
                        <a:t>Potential Loyalists</a:t>
                      </a:r>
                      <a:endParaRPr sz="1200"/>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US" sz="1200">
                          <a:solidFill>
                            <a:srgbClr val="434343"/>
                          </a:solidFill>
                        </a:rPr>
                        <a:t>Heavy spenders, but do not transact frequently. Transacted rather recently.</a:t>
                      </a:r>
                      <a:endParaRPr b="1" sz="1200">
                        <a:solidFill>
                          <a:srgbClr val="434343"/>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US" sz="1200">
                          <a:solidFill>
                            <a:srgbClr val="434343"/>
                          </a:solidFill>
                        </a:rPr>
                        <a:t>Could be responsive to promotion</a:t>
                      </a:r>
                      <a:endParaRPr b="1" sz="1200">
                        <a:solidFill>
                          <a:srgbClr val="434343"/>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r>
              <a:tr h="598900">
                <a:tc>
                  <a:txBody>
                    <a:bodyPr/>
                    <a:lstStyle/>
                    <a:p>
                      <a:pPr indent="0" lvl="0" marL="0" rtl="0" algn="ctr">
                        <a:spcBef>
                          <a:spcPts val="0"/>
                        </a:spcBef>
                        <a:spcAft>
                          <a:spcPts val="0"/>
                        </a:spcAft>
                        <a:buNone/>
                      </a:pPr>
                      <a:r>
                        <a:rPr lang="en-US" sz="1200"/>
                        <a:t>2</a:t>
                      </a:r>
                      <a:endParaRPr sz="1200"/>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US" sz="1200"/>
                        <a:t>Churned customers</a:t>
                      </a:r>
                      <a:endParaRPr sz="1200"/>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US" sz="1200">
                          <a:solidFill>
                            <a:srgbClr val="434343"/>
                          </a:solidFill>
                        </a:rPr>
                        <a:t>Low frequency and spending. Haven’t </a:t>
                      </a:r>
                      <a:r>
                        <a:rPr b="1" lang="en-US" sz="1200">
                          <a:solidFill>
                            <a:srgbClr val="434343"/>
                          </a:solidFill>
                        </a:rPr>
                        <a:t>transacted for a long time</a:t>
                      </a:r>
                      <a:endParaRPr b="1" sz="1200">
                        <a:solidFill>
                          <a:srgbClr val="434343"/>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US" sz="1200">
                          <a:solidFill>
                            <a:srgbClr val="434343"/>
                          </a:solidFill>
                        </a:rPr>
                        <a:t>Efforts to re-engage</a:t>
                      </a:r>
                      <a:endParaRPr b="1" sz="1200">
                        <a:solidFill>
                          <a:srgbClr val="434343"/>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r>
              <a:tr h="598900">
                <a:tc>
                  <a:txBody>
                    <a:bodyPr/>
                    <a:lstStyle/>
                    <a:p>
                      <a:pPr indent="0" lvl="0" marL="0" rtl="0" algn="ctr">
                        <a:spcBef>
                          <a:spcPts val="0"/>
                        </a:spcBef>
                        <a:spcAft>
                          <a:spcPts val="0"/>
                        </a:spcAft>
                        <a:buNone/>
                      </a:pPr>
                      <a:r>
                        <a:rPr lang="en-US" sz="1200"/>
                        <a:t>3</a:t>
                      </a:r>
                      <a:endParaRPr sz="1200"/>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US" sz="1200"/>
                        <a:t>Most valuable customers</a:t>
                      </a:r>
                      <a:endParaRPr sz="1200"/>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US" sz="1200">
                          <a:solidFill>
                            <a:srgbClr val="434343"/>
                          </a:solidFill>
                        </a:rPr>
                        <a:t>Frequent &amp; recent shoppers. Heavy spending</a:t>
                      </a:r>
                      <a:endParaRPr b="1" sz="1200">
                        <a:solidFill>
                          <a:srgbClr val="434343"/>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US" sz="1200">
                          <a:solidFill>
                            <a:srgbClr val="434343"/>
                          </a:solidFill>
                        </a:rPr>
                        <a:t>Retention will be key</a:t>
                      </a:r>
                      <a:endParaRPr b="1" sz="1200">
                        <a:solidFill>
                          <a:srgbClr val="434343"/>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r>
            </a:tbl>
          </a:graphicData>
        </a:graphic>
      </p:graphicFrame>
      <p:pic>
        <p:nvPicPr>
          <p:cNvPr id="132" name="Google Shape;132;p18"/>
          <p:cNvPicPr preferRelativeResize="0"/>
          <p:nvPr/>
        </p:nvPicPr>
        <p:blipFill>
          <a:blip r:embed="rId4">
            <a:alphaModFix/>
          </a:blip>
          <a:stretch>
            <a:fillRect/>
          </a:stretch>
        </p:blipFill>
        <p:spPr>
          <a:xfrm>
            <a:off x="989450" y="4293297"/>
            <a:ext cx="3335800" cy="2028527"/>
          </a:xfrm>
          <a:prstGeom prst="rect">
            <a:avLst/>
          </a:prstGeom>
          <a:noFill/>
          <a:ln>
            <a:noFill/>
          </a:ln>
        </p:spPr>
      </p:pic>
      <p:sp>
        <p:nvSpPr>
          <p:cNvPr id="133" name="Google Shape;133;p18"/>
          <p:cNvSpPr txBox="1"/>
          <p:nvPr>
            <p:ph type="title"/>
          </p:nvPr>
        </p:nvSpPr>
        <p:spPr>
          <a:xfrm>
            <a:off x="4951600" y="1008125"/>
            <a:ext cx="6474900" cy="522300"/>
          </a:xfrm>
          <a:prstGeom prst="rect">
            <a:avLst/>
          </a:prstGeom>
          <a:noFill/>
          <a:ln>
            <a:noFill/>
          </a:ln>
        </p:spPr>
        <p:txBody>
          <a:bodyPr anchorCtr="0" anchor="b" bIns="0" lIns="0" spcFirstLastPara="1" rIns="0" wrap="square" tIns="0">
            <a:normAutofit fontScale="90000"/>
          </a:bodyPr>
          <a:lstStyle/>
          <a:p>
            <a:pPr indent="0" lvl="0" marL="0" rtl="0" algn="l">
              <a:lnSpc>
                <a:spcPct val="100000"/>
              </a:lnSpc>
              <a:spcBef>
                <a:spcPts val="0"/>
              </a:spcBef>
              <a:spcAft>
                <a:spcPts val="0"/>
              </a:spcAft>
              <a:buClr>
                <a:schemeClr val="dk1"/>
              </a:buClr>
              <a:buSzPct val="100000"/>
              <a:buFont typeface="Gill Sans"/>
              <a:buNone/>
            </a:pPr>
            <a:br>
              <a:rPr lang="en-US"/>
            </a:br>
            <a:br>
              <a:rPr lang="en-US"/>
            </a:br>
            <a:br>
              <a:rPr lang="en-US"/>
            </a:br>
            <a:br>
              <a:rPr lang="en-US"/>
            </a:br>
            <a:br>
              <a:rPr lang="en-US"/>
            </a:br>
            <a:r>
              <a:rPr b="0" lang="en-US"/>
              <a:t>4 customer segments emerged</a:t>
            </a:r>
            <a:r>
              <a:rPr lang="en-US"/>
              <a:t>:</a:t>
            </a:r>
            <a:endParaRPr/>
          </a:p>
        </p:txBody>
      </p:sp>
      <p:sp>
        <p:nvSpPr>
          <p:cNvPr id="134" name="Google Shape;134;p18"/>
          <p:cNvSpPr txBox="1"/>
          <p:nvPr>
            <p:ph idx="1" type="body"/>
          </p:nvPr>
        </p:nvSpPr>
        <p:spPr>
          <a:xfrm>
            <a:off x="4709800" y="4898700"/>
            <a:ext cx="6958500" cy="1453500"/>
          </a:xfrm>
          <a:prstGeom prst="rect">
            <a:avLst/>
          </a:prstGeom>
          <a:noFill/>
          <a:ln>
            <a:noFill/>
          </a:ln>
        </p:spPr>
        <p:txBody>
          <a:bodyPr anchorCtr="0" anchor="t" bIns="0" lIns="0" spcFirstLastPara="1" rIns="0" wrap="square" tIns="0">
            <a:normAutofit/>
          </a:bodyPr>
          <a:lstStyle/>
          <a:p>
            <a:pPr indent="-342900" lvl="0" marL="457200" rtl="0" algn="l">
              <a:lnSpc>
                <a:spcPct val="120000"/>
              </a:lnSpc>
              <a:spcBef>
                <a:spcPts val="0"/>
              </a:spcBef>
              <a:spcAft>
                <a:spcPts val="0"/>
              </a:spcAft>
              <a:buSzPts val="1800"/>
              <a:buChar char="•"/>
            </a:pPr>
            <a:r>
              <a:rPr lang="en-US"/>
              <a:t>Customer base seems healthy, with 2 heavy spending segments, that have transacted relatively recently. </a:t>
            </a:r>
            <a:endParaRPr/>
          </a:p>
          <a:p>
            <a:pPr indent="-342900" lvl="0" marL="457200" rtl="0" algn="l">
              <a:lnSpc>
                <a:spcPct val="120000"/>
              </a:lnSpc>
              <a:spcBef>
                <a:spcPts val="0"/>
              </a:spcBef>
              <a:spcAft>
                <a:spcPts val="0"/>
              </a:spcAft>
              <a:buSzPts val="1800"/>
              <a:buChar char="•"/>
            </a:pPr>
            <a:r>
              <a:rPr lang="en-US"/>
              <a:t>There are also quite a big segment of ‘new customers’ where Cheers can further engage.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graphicFrame>
        <p:nvGraphicFramePr>
          <p:cNvPr id="139" name="Google Shape;139;p19"/>
          <p:cNvGraphicFramePr/>
          <p:nvPr/>
        </p:nvGraphicFramePr>
        <p:xfrm>
          <a:off x="534725" y="990460"/>
          <a:ext cx="3000000" cy="3000000"/>
        </p:xfrm>
        <a:graphic>
          <a:graphicData uri="http://schemas.openxmlformats.org/drawingml/2006/table">
            <a:tbl>
              <a:tblPr>
                <a:noFill/>
                <a:tableStyleId>{24980C5A-CDE9-4784-8CF6-9C3E8037B349}</a:tableStyleId>
              </a:tblPr>
              <a:tblGrid>
                <a:gridCol w="2662900"/>
                <a:gridCol w="2751750"/>
                <a:gridCol w="2735250"/>
                <a:gridCol w="2825900"/>
              </a:tblGrid>
              <a:tr h="566450">
                <a:tc>
                  <a:txBody>
                    <a:bodyPr/>
                    <a:lstStyle/>
                    <a:p>
                      <a:pPr indent="0" lvl="0" marL="0" rtl="0" algn="l">
                        <a:spcBef>
                          <a:spcPts val="0"/>
                        </a:spcBef>
                        <a:spcAft>
                          <a:spcPts val="0"/>
                        </a:spcAft>
                        <a:buNone/>
                      </a:pPr>
                      <a:r>
                        <a:t/>
                      </a:r>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751650">
                <a:tc>
                  <a:txBody>
                    <a:bodyPr/>
                    <a:lstStyle/>
                    <a:p>
                      <a:pPr indent="0" lvl="0" marL="0" rtl="0" algn="ctr">
                        <a:spcBef>
                          <a:spcPts val="0"/>
                        </a:spcBef>
                        <a:spcAft>
                          <a:spcPts val="0"/>
                        </a:spcAft>
                        <a:buNone/>
                      </a:pPr>
                      <a:r>
                        <a:rPr b="1" lang="en-US"/>
                        <a:t>Strategy: Reward &amp; Engage</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Clr>
                          <a:schemeClr val="dk1"/>
                        </a:buClr>
                        <a:buSzPts val="1100"/>
                        <a:buFont typeface="Arial"/>
                        <a:buNone/>
                      </a:pPr>
                      <a:r>
                        <a:rPr b="1" lang="en-US">
                          <a:solidFill>
                            <a:schemeClr val="dk1"/>
                          </a:solidFill>
                        </a:rPr>
                        <a:t>Strategy: Build Relationships</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Clr>
                          <a:schemeClr val="dk1"/>
                        </a:buClr>
                        <a:buSzPts val="1100"/>
                        <a:buFont typeface="Arial"/>
                        <a:buNone/>
                      </a:pPr>
                      <a:r>
                        <a:rPr b="1" lang="en-US">
                          <a:solidFill>
                            <a:schemeClr val="dk1"/>
                          </a:solidFill>
                        </a:rPr>
                        <a:t>Strategy: Re-engage</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Clr>
                          <a:schemeClr val="dk1"/>
                        </a:buClr>
                        <a:buSzPts val="1100"/>
                        <a:buFont typeface="Arial"/>
                        <a:buNone/>
                      </a:pPr>
                      <a:r>
                        <a:rPr b="1" lang="en-US">
                          <a:solidFill>
                            <a:schemeClr val="dk1"/>
                          </a:solidFill>
                        </a:rPr>
                        <a:t>Strategy: Engage &amp; lead them to become loyal customers</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9EAD3"/>
                    </a:solidFill>
                  </a:tcPr>
                </a:tc>
              </a:tr>
              <a:tr h="758325">
                <a:tc>
                  <a:txBody>
                    <a:bodyPr/>
                    <a:lstStyle/>
                    <a:p>
                      <a:pPr indent="0" lvl="0" marL="0" rtl="0" algn="l">
                        <a:spcBef>
                          <a:spcPts val="0"/>
                        </a:spcBef>
                        <a:spcAft>
                          <a:spcPts val="0"/>
                        </a:spcAft>
                        <a:buClr>
                          <a:schemeClr val="dk1"/>
                        </a:buClr>
                        <a:buSzPts val="1100"/>
                        <a:buFont typeface="Arial"/>
                        <a:buNone/>
                      </a:pPr>
                      <a:r>
                        <a:rPr lang="en-US">
                          <a:solidFill>
                            <a:schemeClr val="dk1"/>
                          </a:solidFill>
                        </a:rPr>
                        <a:t>Multiplier for loyalty points, which can be exchanged for products</a:t>
                      </a:r>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US"/>
                        <a:t>Give out coupons/discount codes for new sign-ups</a:t>
                      </a:r>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US"/>
                        <a:t>Offer discount codes and coupons after a certain period of inactivity </a:t>
                      </a:r>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US"/>
                        <a:t>Monthly Sales Promotion </a:t>
                      </a:r>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r>
              <a:tr h="588250">
                <a:tc>
                  <a:txBody>
                    <a:bodyPr/>
                    <a:lstStyle/>
                    <a:p>
                      <a:pPr indent="0" lvl="0" marL="0" marR="0" rtl="0" algn="l">
                        <a:lnSpc>
                          <a:spcPct val="100000"/>
                        </a:lnSpc>
                        <a:spcBef>
                          <a:spcPts val="0"/>
                        </a:spcBef>
                        <a:spcAft>
                          <a:spcPts val="0"/>
                        </a:spcAft>
                        <a:buNone/>
                      </a:pPr>
                      <a:r>
                        <a:rPr lang="en-US">
                          <a:solidFill>
                            <a:schemeClr val="dk1"/>
                          </a:solidFill>
                        </a:rPr>
                        <a:t>Exclusive promotions/deals (eg. Birthdays, Anniversary etc)</a:t>
                      </a:r>
                      <a:endParaRPr b="1" sz="800">
                        <a:solidFill>
                          <a:srgbClr val="434343"/>
                        </a:solidFill>
                        <a:latin typeface="Helvetica Neue"/>
                        <a:ea typeface="Helvetica Neue"/>
                        <a:cs typeface="Helvetica Neue"/>
                        <a:sym typeface="Helvetica Neue"/>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US"/>
                        <a:t>Referral codes to entice them to recruit more to come onboard the app</a:t>
                      </a:r>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Simplify the UX in registration and website/app</a:t>
                      </a:r>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US"/>
                        <a:t>Sports Celebrities endorsement to improve company branding </a:t>
                      </a:r>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r>
              <a:tr h="509300">
                <a:tc>
                  <a:txBody>
                    <a:bodyPr/>
                    <a:lstStyle/>
                    <a:p>
                      <a:pPr indent="0" lvl="0" marL="0" marR="0" rtl="0" algn="l">
                        <a:lnSpc>
                          <a:spcPct val="100000"/>
                        </a:lnSpc>
                        <a:spcBef>
                          <a:spcPts val="0"/>
                        </a:spcBef>
                        <a:spcAft>
                          <a:spcPts val="0"/>
                        </a:spcAft>
                        <a:buNone/>
                      </a:pPr>
                      <a:r>
                        <a:rPr lang="en-US"/>
                        <a:t>‘Early access’ to new products</a:t>
                      </a:r>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Gamify reward schemes (Eg. Advent Calendar during Xmas)</a:t>
                      </a:r>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a:solidFill>
                          <a:srgbClr val="434343"/>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US">
                          <a:solidFill>
                            <a:schemeClr val="dk1"/>
                          </a:solidFill>
                        </a:rPr>
                        <a:t>Incentivise them to buy more frequently (e.g ‘VIP benefits’ listed for ‘most valuable customers’)</a:t>
                      </a:r>
                      <a:endParaRPr b="1" sz="800">
                        <a:solidFill>
                          <a:srgbClr val="434343"/>
                        </a:solidFill>
                        <a:latin typeface="Helvetica Neue"/>
                        <a:ea typeface="Helvetica Neue"/>
                        <a:cs typeface="Helvetica Neue"/>
                        <a:sym typeface="Helvetica Neue"/>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r>
              <a:tr h="598900">
                <a:tc>
                  <a:txBody>
                    <a:bodyPr/>
                    <a:lstStyle/>
                    <a:p>
                      <a:pPr indent="0" lvl="0" marL="0" rtl="0" algn="l">
                        <a:spcBef>
                          <a:spcPts val="0"/>
                        </a:spcBef>
                        <a:spcAft>
                          <a:spcPts val="0"/>
                        </a:spcAft>
                        <a:buNone/>
                      </a:pPr>
                      <a:r>
                        <a:rPr lang="en-US">
                          <a:solidFill>
                            <a:schemeClr val="dk1"/>
                          </a:solidFill>
                        </a:rPr>
                        <a:t>Personalised Account Manager </a:t>
                      </a:r>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a:txBody>
                    <a:bodyPr/>
                    <a:lstStyle/>
                    <a:p>
                      <a:pPr indent="0" lvl="0" marL="0" rtl="0" algn="l">
                        <a:spcBef>
                          <a:spcPts val="0"/>
                        </a:spcBef>
                        <a:spcAft>
                          <a:spcPts val="0"/>
                        </a:spcAft>
                        <a:buClr>
                          <a:schemeClr val="dk1"/>
                        </a:buClr>
                        <a:buSzPts val="1100"/>
                        <a:buFont typeface="Arial"/>
                        <a:buNone/>
                      </a:pPr>
                      <a:r>
                        <a:rPr b="1" lang="en-US">
                          <a:solidFill>
                            <a:srgbClr val="434343"/>
                          </a:solidFill>
                        </a:rPr>
                        <a:t>“Limited time period deal”</a:t>
                      </a:r>
                      <a:endParaRPr b="1">
                        <a:solidFill>
                          <a:srgbClr val="434343"/>
                        </a:solidFill>
                      </a:endParaRPr>
                    </a:p>
                    <a:p>
                      <a:pPr indent="0" lvl="0" marL="0" rtl="0" algn="l">
                        <a:spcBef>
                          <a:spcPts val="0"/>
                        </a:spcBef>
                        <a:spcAft>
                          <a:spcPts val="0"/>
                        </a:spcAft>
                        <a:buClr>
                          <a:schemeClr val="dk1"/>
                        </a:buClr>
                        <a:buSzPts val="1100"/>
                        <a:buFont typeface="Arial"/>
                        <a:buNone/>
                      </a:pPr>
                      <a:r>
                        <a:t/>
                      </a:r>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a:txBody>
                    <a:bodyPr/>
                    <a:lstStyle/>
                    <a:p>
                      <a:pPr indent="0" lvl="0" marL="0" rtl="0" algn="l">
                        <a:spcBef>
                          <a:spcPts val="0"/>
                        </a:spcBef>
                        <a:spcAft>
                          <a:spcPts val="0"/>
                        </a:spcAft>
                        <a:buClr>
                          <a:schemeClr val="dk1"/>
                        </a:buClr>
                        <a:buSzPts val="1100"/>
                        <a:buFont typeface="Arial"/>
                        <a:buNone/>
                      </a:pPr>
                      <a:r>
                        <a:t/>
                      </a:r>
                      <a:endParaRPr b="1" sz="800">
                        <a:solidFill>
                          <a:srgbClr val="434343"/>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a:txBody>
                    <a:bodyPr/>
                    <a:lstStyle/>
                    <a:p>
                      <a:pPr indent="0" lvl="0" marL="0" marR="0" rtl="0" algn="l">
                        <a:lnSpc>
                          <a:spcPct val="100000"/>
                        </a:lnSpc>
                        <a:spcBef>
                          <a:spcPts val="0"/>
                        </a:spcBef>
                        <a:spcAft>
                          <a:spcPts val="0"/>
                        </a:spcAft>
                        <a:buNone/>
                      </a:pPr>
                      <a:r>
                        <a:rPr b="1" lang="en-US">
                          <a:solidFill>
                            <a:srgbClr val="434343"/>
                          </a:solidFill>
                        </a:rPr>
                        <a:t>“Limited time period deal”</a:t>
                      </a:r>
                      <a:endParaRPr b="1">
                        <a:solidFill>
                          <a:srgbClr val="434343"/>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r>
              <a:tr h="598900">
                <a:tc gridSpan="4">
                  <a:txBody>
                    <a:bodyPr/>
                    <a:lstStyle/>
                    <a:p>
                      <a:pPr indent="0" lvl="0" marL="0" rtl="0" algn="ctr">
                        <a:spcBef>
                          <a:spcPts val="0"/>
                        </a:spcBef>
                        <a:spcAft>
                          <a:spcPts val="0"/>
                        </a:spcAft>
                        <a:buNone/>
                      </a:pPr>
                      <a:r>
                        <a:rPr lang="en-US" sz="2000">
                          <a:solidFill>
                            <a:schemeClr val="dk1"/>
                          </a:solidFill>
                          <a:latin typeface="Gill Sans"/>
                          <a:ea typeface="Gill Sans"/>
                          <a:cs typeface="Gill Sans"/>
                          <a:sym typeface="Gill Sans"/>
                        </a:rPr>
                        <a:t>“Joie”</a:t>
                      </a:r>
                      <a:r>
                        <a:rPr lang="en-US" sz="2000">
                          <a:solidFill>
                            <a:schemeClr val="dk1"/>
                          </a:solidFill>
                          <a:latin typeface="Gill Sans"/>
                          <a:ea typeface="Gill Sans"/>
                          <a:cs typeface="Gill Sans"/>
                          <a:sym typeface="Gill Sans"/>
                        </a:rPr>
                        <a:t> (Chatbot) available 24/7  and Cashback Schemes</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rPr lang="en-US" sz="2000">
                          <a:solidFill>
                            <a:schemeClr val="dk1"/>
                          </a:solidFill>
                          <a:latin typeface="Gill Sans"/>
                          <a:ea typeface="Gill Sans"/>
                          <a:cs typeface="Gill Sans"/>
                          <a:sym typeface="Gill Sans"/>
                        </a:rPr>
                        <a:t>Future CRM Initiatives</a:t>
                      </a:r>
                      <a:endParaRPr sz="1000">
                        <a:solidFill>
                          <a:schemeClr val="dk1"/>
                        </a:solidFill>
                        <a:latin typeface="Gill Sans"/>
                        <a:ea typeface="Gill Sans"/>
                        <a:cs typeface="Gill Sans"/>
                        <a:sym typeface="Gill Sans"/>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CE5CD"/>
                    </a:solidFill>
                  </a:tcPr>
                </a:tc>
                <a:tc hMerge="1"/>
                <a:tc hMerge="1"/>
                <a:tc hMerge="1"/>
              </a:tr>
            </a:tbl>
          </a:graphicData>
        </a:graphic>
      </p:graphicFrame>
      <p:sp>
        <p:nvSpPr>
          <p:cNvPr id="140" name="Google Shape;140;p19"/>
          <p:cNvSpPr txBox="1"/>
          <p:nvPr>
            <p:ph type="title"/>
          </p:nvPr>
        </p:nvSpPr>
        <p:spPr>
          <a:xfrm>
            <a:off x="777775" y="325813"/>
            <a:ext cx="10835100" cy="867300"/>
          </a:xfrm>
          <a:prstGeom prst="rect">
            <a:avLst/>
          </a:prstGeom>
          <a:noFill/>
          <a:ln>
            <a:noFill/>
          </a:ln>
        </p:spPr>
        <p:txBody>
          <a:bodyPr anchorCtr="0" anchor="b" bIns="0" lIns="0" spcFirstLastPara="1" rIns="0" wrap="square" tIns="0">
            <a:normAutofit fontScale="90000"/>
          </a:bodyPr>
          <a:lstStyle/>
          <a:p>
            <a:pPr indent="0" lvl="0" marL="0" rtl="0" algn="l">
              <a:lnSpc>
                <a:spcPct val="100000"/>
              </a:lnSpc>
              <a:spcBef>
                <a:spcPts val="0"/>
              </a:spcBef>
              <a:spcAft>
                <a:spcPts val="0"/>
              </a:spcAft>
              <a:buClr>
                <a:schemeClr val="dk1"/>
              </a:buClr>
              <a:buSzPct val="100000"/>
              <a:buFont typeface="Gill Sans"/>
              <a:buNone/>
            </a:pPr>
            <a:br>
              <a:rPr lang="en-US"/>
            </a:br>
            <a:br>
              <a:rPr lang="en-US"/>
            </a:br>
            <a:br>
              <a:rPr lang="en-US"/>
            </a:br>
            <a:br>
              <a:rPr lang="en-US"/>
            </a:br>
            <a:br>
              <a:rPr lang="en-US"/>
            </a:br>
            <a:br>
              <a:rPr lang="en-US"/>
            </a:br>
            <a:br>
              <a:rPr lang="en-US"/>
            </a:br>
            <a:r>
              <a:rPr lang="en-US"/>
              <a:t>6: RECOMMENDATIONS / ACTION ITEMS</a:t>
            </a:r>
            <a:br>
              <a:rPr lang="en-US"/>
            </a:br>
            <a:endParaRPr/>
          </a:p>
        </p:txBody>
      </p:sp>
      <p:pic>
        <p:nvPicPr>
          <p:cNvPr id="141" name="Google Shape;141;p19"/>
          <p:cNvPicPr preferRelativeResize="0"/>
          <p:nvPr/>
        </p:nvPicPr>
        <p:blipFill>
          <a:blip r:embed="rId3">
            <a:alphaModFix/>
          </a:blip>
          <a:stretch>
            <a:fillRect/>
          </a:stretch>
        </p:blipFill>
        <p:spPr>
          <a:xfrm>
            <a:off x="3197635" y="736290"/>
            <a:ext cx="711583" cy="711599"/>
          </a:xfrm>
          <a:prstGeom prst="rect">
            <a:avLst/>
          </a:prstGeom>
          <a:noFill/>
          <a:ln>
            <a:noFill/>
          </a:ln>
        </p:spPr>
      </p:pic>
      <p:pic>
        <p:nvPicPr>
          <p:cNvPr id="142" name="Google Shape;142;p19"/>
          <p:cNvPicPr preferRelativeResize="0"/>
          <p:nvPr/>
        </p:nvPicPr>
        <p:blipFill>
          <a:blip r:embed="rId4">
            <a:alphaModFix/>
          </a:blip>
          <a:stretch>
            <a:fillRect/>
          </a:stretch>
        </p:blipFill>
        <p:spPr>
          <a:xfrm>
            <a:off x="5888960" y="736291"/>
            <a:ext cx="711583" cy="711599"/>
          </a:xfrm>
          <a:prstGeom prst="rect">
            <a:avLst/>
          </a:prstGeom>
          <a:noFill/>
          <a:ln>
            <a:noFill/>
          </a:ln>
        </p:spPr>
      </p:pic>
      <p:pic>
        <p:nvPicPr>
          <p:cNvPr id="143" name="Google Shape;143;p19"/>
          <p:cNvPicPr preferRelativeResize="0"/>
          <p:nvPr/>
        </p:nvPicPr>
        <p:blipFill>
          <a:blip r:embed="rId5">
            <a:alphaModFix/>
          </a:blip>
          <a:stretch>
            <a:fillRect/>
          </a:stretch>
        </p:blipFill>
        <p:spPr>
          <a:xfrm>
            <a:off x="8883146" y="736302"/>
            <a:ext cx="711583" cy="711599"/>
          </a:xfrm>
          <a:prstGeom prst="rect">
            <a:avLst/>
          </a:prstGeom>
          <a:noFill/>
          <a:ln>
            <a:noFill/>
          </a:ln>
        </p:spPr>
      </p:pic>
      <p:pic>
        <p:nvPicPr>
          <p:cNvPr id="144" name="Google Shape;144;p19"/>
          <p:cNvPicPr preferRelativeResize="0"/>
          <p:nvPr/>
        </p:nvPicPr>
        <p:blipFill>
          <a:blip r:embed="rId6">
            <a:alphaModFix/>
          </a:blip>
          <a:stretch>
            <a:fillRect/>
          </a:stretch>
        </p:blipFill>
        <p:spPr>
          <a:xfrm>
            <a:off x="596835" y="736302"/>
            <a:ext cx="711583" cy="711599"/>
          </a:xfrm>
          <a:prstGeom prst="rect">
            <a:avLst/>
          </a:prstGeom>
          <a:noFill/>
          <a:ln>
            <a:noFill/>
          </a:ln>
        </p:spPr>
      </p:pic>
      <p:sp>
        <p:nvSpPr>
          <p:cNvPr id="145" name="Google Shape;145;p19"/>
          <p:cNvSpPr txBox="1"/>
          <p:nvPr/>
        </p:nvSpPr>
        <p:spPr>
          <a:xfrm>
            <a:off x="3786525" y="845800"/>
            <a:ext cx="2163000" cy="4926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US" sz="2000">
                <a:solidFill>
                  <a:schemeClr val="dk1"/>
                </a:solidFill>
                <a:latin typeface="Gill Sans"/>
                <a:ea typeface="Gill Sans"/>
                <a:cs typeface="Gill Sans"/>
                <a:sym typeface="Gill Sans"/>
              </a:rPr>
              <a:t>New customers</a:t>
            </a:r>
            <a:endParaRPr/>
          </a:p>
        </p:txBody>
      </p:sp>
      <p:sp>
        <p:nvSpPr>
          <p:cNvPr id="146" name="Google Shape;146;p19"/>
          <p:cNvSpPr txBox="1"/>
          <p:nvPr/>
        </p:nvSpPr>
        <p:spPr>
          <a:xfrm>
            <a:off x="1169525" y="693400"/>
            <a:ext cx="1903200" cy="8619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US" sz="2000">
                <a:solidFill>
                  <a:schemeClr val="dk1"/>
                </a:solidFill>
                <a:latin typeface="Gill Sans"/>
                <a:ea typeface="Gill Sans"/>
                <a:cs typeface="Gill Sans"/>
                <a:sym typeface="Gill Sans"/>
              </a:rPr>
              <a:t>Most valuable</a:t>
            </a:r>
            <a:r>
              <a:rPr lang="en-US" sz="2000">
                <a:solidFill>
                  <a:schemeClr val="dk1"/>
                </a:solidFill>
                <a:latin typeface="Gill Sans"/>
                <a:ea typeface="Gill Sans"/>
                <a:cs typeface="Gill Sans"/>
                <a:sym typeface="Gill Sans"/>
              </a:rPr>
              <a:t> customers</a:t>
            </a:r>
            <a:endParaRPr/>
          </a:p>
        </p:txBody>
      </p:sp>
      <p:sp>
        <p:nvSpPr>
          <p:cNvPr id="147" name="Google Shape;147;p19"/>
          <p:cNvSpPr txBox="1"/>
          <p:nvPr/>
        </p:nvSpPr>
        <p:spPr>
          <a:xfrm>
            <a:off x="6403525" y="845800"/>
            <a:ext cx="2385300" cy="4926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US" sz="2000">
                <a:solidFill>
                  <a:schemeClr val="dk1"/>
                </a:solidFill>
                <a:latin typeface="Gill Sans"/>
                <a:ea typeface="Gill Sans"/>
                <a:cs typeface="Gill Sans"/>
                <a:sym typeface="Gill Sans"/>
              </a:rPr>
              <a:t>Churned</a:t>
            </a:r>
            <a:r>
              <a:rPr lang="en-US" sz="2000">
                <a:solidFill>
                  <a:schemeClr val="dk1"/>
                </a:solidFill>
                <a:latin typeface="Gill Sans"/>
                <a:ea typeface="Gill Sans"/>
                <a:cs typeface="Gill Sans"/>
                <a:sym typeface="Gill Sans"/>
              </a:rPr>
              <a:t> customers</a:t>
            </a:r>
            <a:endParaRPr/>
          </a:p>
        </p:txBody>
      </p:sp>
      <p:sp>
        <p:nvSpPr>
          <p:cNvPr id="148" name="Google Shape;148;p19"/>
          <p:cNvSpPr txBox="1"/>
          <p:nvPr/>
        </p:nvSpPr>
        <p:spPr>
          <a:xfrm>
            <a:off x="9502625" y="845800"/>
            <a:ext cx="2385300" cy="4926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US" sz="2000">
                <a:solidFill>
                  <a:schemeClr val="dk1"/>
                </a:solidFill>
                <a:latin typeface="Gill Sans"/>
                <a:ea typeface="Gill Sans"/>
                <a:cs typeface="Gill Sans"/>
                <a:sym typeface="Gill Sans"/>
              </a:rPr>
              <a:t>Potential Loyalist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701775" y="898001"/>
            <a:ext cx="10241400" cy="74970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dk1"/>
              </a:buClr>
              <a:buSzPts val="3600"/>
              <a:buFont typeface="Gill Sans"/>
              <a:buNone/>
            </a:pPr>
            <a:r>
              <a:rPr b="0" lang="en-US" sz="3000"/>
              <a:t>Best ‘time of the year’ to run campaigns</a:t>
            </a:r>
            <a:endParaRPr b="0" sz="3000"/>
          </a:p>
        </p:txBody>
      </p:sp>
      <p:sp>
        <p:nvSpPr>
          <p:cNvPr id="154" name="Google Shape;154;p20"/>
          <p:cNvSpPr txBox="1"/>
          <p:nvPr>
            <p:ph idx="1" type="body"/>
          </p:nvPr>
        </p:nvSpPr>
        <p:spPr>
          <a:xfrm>
            <a:off x="935175" y="5210300"/>
            <a:ext cx="10835100" cy="840000"/>
          </a:xfrm>
          <a:prstGeom prst="rect">
            <a:avLst/>
          </a:prstGeom>
          <a:noFill/>
          <a:ln>
            <a:noFill/>
          </a:ln>
        </p:spPr>
        <p:txBody>
          <a:bodyPr anchorCtr="0" anchor="t" bIns="0" lIns="0" spcFirstLastPara="1" rIns="0" wrap="square" tIns="0">
            <a:normAutofit fontScale="85000" lnSpcReduction="10000"/>
          </a:bodyPr>
          <a:lstStyle/>
          <a:p>
            <a:pPr indent="0" lvl="0" marL="127000" rtl="0" algn="l">
              <a:lnSpc>
                <a:spcPct val="120000"/>
              </a:lnSpc>
              <a:spcBef>
                <a:spcPts val="0"/>
              </a:spcBef>
              <a:spcAft>
                <a:spcPts val="0"/>
              </a:spcAft>
              <a:buClr>
                <a:schemeClr val="dk1"/>
              </a:buClr>
              <a:buSzPct val="100000"/>
              <a:buNone/>
            </a:pPr>
            <a:r>
              <a:rPr lang="en-US"/>
              <a:t>Analysis of the data showed the highest sale happened in June &amp; Dec. </a:t>
            </a:r>
            <a:br>
              <a:rPr lang="en-US"/>
            </a:br>
            <a:r>
              <a:rPr lang="en-US"/>
              <a:t>In this day &amp; age, however, we need to run multiple campaigns throughout the year to ride on the regular e-commerce campaigns various platforms are doing throughout the year.</a:t>
            </a:r>
            <a:endParaRPr/>
          </a:p>
        </p:txBody>
      </p:sp>
      <p:pic>
        <p:nvPicPr>
          <p:cNvPr id="155" name="Google Shape;155;p20"/>
          <p:cNvPicPr preferRelativeResize="0"/>
          <p:nvPr/>
        </p:nvPicPr>
        <p:blipFill>
          <a:blip r:embed="rId3">
            <a:alphaModFix/>
          </a:blip>
          <a:stretch>
            <a:fillRect/>
          </a:stretch>
        </p:blipFill>
        <p:spPr>
          <a:xfrm>
            <a:off x="1660925" y="1850837"/>
            <a:ext cx="3258676" cy="3057225"/>
          </a:xfrm>
          <a:prstGeom prst="rect">
            <a:avLst/>
          </a:prstGeom>
          <a:noFill/>
          <a:ln>
            <a:noFill/>
          </a:ln>
        </p:spPr>
      </p:pic>
      <p:pic>
        <p:nvPicPr>
          <p:cNvPr id="156" name="Google Shape;156;p20"/>
          <p:cNvPicPr preferRelativeResize="0"/>
          <p:nvPr/>
        </p:nvPicPr>
        <p:blipFill>
          <a:blip r:embed="rId4">
            <a:alphaModFix/>
          </a:blip>
          <a:stretch>
            <a:fillRect/>
          </a:stretch>
        </p:blipFill>
        <p:spPr>
          <a:xfrm>
            <a:off x="5520750" y="1837550"/>
            <a:ext cx="6092114" cy="3182900"/>
          </a:xfrm>
          <a:prstGeom prst="rect">
            <a:avLst/>
          </a:prstGeom>
          <a:noFill/>
          <a:ln>
            <a:noFill/>
          </a:ln>
        </p:spPr>
      </p:pic>
      <p:sp>
        <p:nvSpPr>
          <p:cNvPr id="157" name="Google Shape;157;p20"/>
          <p:cNvSpPr txBox="1"/>
          <p:nvPr>
            <p:ph type="title"/>
          </p:nvPr>
        </p:nvSpPr>
        <p:spPr>
          <a:xfrm>
            <a:off x="777775" y="325813"/>
            <a:ext cx="10835100" cy="867300"/>
          </a:xfrm>
          <a:prstGeom prst="rect">
            <a:avLst/>
          </a:prstGeom>
          <a:noFill/>
          <a:ln>
            <a:noFill/>
          </a:ln>
        </p:spPr>
        <p:txBody>
          <a:bodyPr anchorCtr="0" anchor="b" bIns="0" lIns="0" spcFirstLastPara="1" rIns="0" wrap="square" tIns="0">
            <a:normAutofit fontScale="90000"/>
          </a:bodyPr>
          <a:lstStyle/>
          <a:p>
            <a:pPr indent="0" lvl="0" marL="0" rtl="0" algn="l">
              <a:lnSpc>
                <a:spcPct val="100000"/>
              </a:lnSpc>
              <a:spcBef>
                <a:spcPts val="0"/>
              </a:spcBef>
              <a:spcAft>
                <a:spcPts val="0"/>
              </a:spcAft>
              <a:buClr>
                <a:schemeClr val="dk1"/>
              </a:buClr>
              <a:buSzPct val="100000"/>
              <a:buFont typeface="Gill Sans"/>
              <a:buNone/>
            </a:pPr>
            <a:br>
              <a:rPr lang="en-US"/>
            </a:br>
            <a:br>
              <a:rPr lang="en-US"/>
            </a:br>
            <a:br>
              <a:rPr lang="en-US"/>
            </a:br>
            <a:br>
              <a:rPr lang="en-US"/>
            </a:br>
            <a:br>
              <a:rPr lang="en-US"/>
            </a:br>
            <a:br>
              <a:rPr lang="en-US"/>
            </a:br>
            <a:br>
              <a:rPr lang="en-US"/>
            </a:br>
            <a:r>
              <a:rPr lang="en-US"/>
              <a:t>6: RECOMMENDATIONS / ACTION ITEMS</a:t>
            </a:r>
            <a:br>
              <a:rPr lang="en-US"/>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idx="1" type="body"/>
          </p:nvPr>
        </p:nvSpPr>
        <p:spPr>
          <a:xfrm>
            <a:off x="935175" y="4564950"/>
            <a:ext cx="10455300" cy="1506300"/>
          </a:xfrm>
          <a:prstGeom prst="rect">
            <a:avLst/>
          </a:prstGeom>
          <a:noFill/>
          <a:ln>
            <a:noFill/>
          </a:ln>
        </p:spPr>
        <p:txBody>
          <a:bodyPr anchorCtr="0" anchor="t" bIns="0" lIns="0" spcFirstLastPara="1" rIns="0" wrap="square" tIns="0">
            <a:normAutofit fontScale="92500" lnSpcReduction="20000"/>
          </a:bodyPr>
          <a:lstStyle/>
          <a:p>
            <a:pPr indent="0" lvl="0" marL="0" rtl="0" algn="l">
              <a:lnSpc>
                <a:spcPct val="120000"/>
              </a:lnSpc>
              <a:spcBef>
                <a:spcPts val="0"/>
              </a:spcBef>
              <a:spcAft>
                <a:spcPts val="0"/>
              </a:spcAft>
              <a:buNone/>
            </a:pPr>
            <a:r>
              <a:rPr lang="en-US"/>
              <a:t>Potential use-cases</a:t>
            </a:r>
            <a:endParaRPr/>
          </a:p>
          <a:p>
            <a:pPr indent="-334327" lvl="0" marL="457200" rtl="0" algn="l">
              <a:lnSpc>
                <a:spcPct val="120000"/>
              </a:lnSpc>
              <a:spcBef>
                <a:spcPts val="0"/>
              </a:spcBef>
              <a:spcAft>
                <a:spcPts val="0"/>
              </a:spcAft>
              <a:buSzPct val="90000"/>
              <a:buChar char="-"/>
            </a:pPr>
            <a:r>
              <a:rPr lang="en-US"/>
              <a:t>More precise persona &amp; segmentation -&gt; better customer understanding -&gt; better cross/up-sell opportunities</a:t>
            </a:r>
            <a:endParaRPr/>
          </a:p>
          <a:p>
            <a:pPr indent="-334327" lvl="0" marL="457200" rtl="0" algn="l">
              <a:lnSpc>
                <a:spcPct val="120000"/>
              </a:lnSpc>
              <a:spcBef>
                <a:spcPts val="0"/>
              </a:spcBef>
              <a:spcAft>
                <a:spcPts val="0"/>
              </a:spcAft>
              <a:buSzPct val="90000"/>
              <a:buChar char="-"/>
            </a:pPr>
            <a:r>
              <a:rPr lang="en-US"/>
              <a:t>Identify how much interaction each persona is comfortable with</a:t>
            </a:r>
            <a:endParaRPr/>
          </a:p>
          <a:p>
            <a:pPr indent="-334327" lvl="0" marL="457200" rtl="0" algn="l">
              <a:lnSpc>
                <a:spcPct val="120000"/>
              </a:lnSpc>
              <a:spcBef>
                <a:spcPts val="0"/>
              </a:spcBef>
              <a:spcAft>
                <a:spcPts val="0"/>
              </a:spcAft>
              <a:buSzPct val="90000"/>
              <a:buChar char="-"/>
            </a:pPr>
            <a:r>
              <a:rPr lang="en-US"/>
              <a:t>Feed into product innovation </a:t>
            </a:r>
            <a:endParaRPr/>
          </a:p>
        </p:txBody>
      </p:sp>
      <p:sp>
        <p:nvSpPr>
          <p:cNvPr id="163" name="Google Shape;163;p21"/>
          <p:cNvSpPr txBox="1"/>
          <p:nvPr>
            <p:ph type="title"/>
          </p:nvPr>
        </p:nvSpPr>
        <p:spPr>
          <a:xfrm>
            <a:off x="777775" y="325813"/>
            <a:ext cx="10835100" cy="867300"/>
          </a:xfrm>
          <a:prstGeom prst="rect">
            <a:avLst/>
          </a:prstGeom>
          <a:noFill/>
          <a:ln>
            <a:noFill/>
          </a:ln>
        </p:spPr>
        <p:txBody>
          <a:bodyPr anchorCtr="0" anchor="b" bIns="0" lIns="0" spcFirstLastPara="1" rIns="0" wrap="square" tIns="0">
            <a:normAutofit fontScale="90000"/>
          </a:bodyPr>
          <a:lstStyle/>
          <a:p>
            <a:pPr indent="0" lvl="0" marL="0" rtl="0" algn="l">
              <a:lnSpc>
                <a:spcPct val="100000"/>
              </a:lnSpc>
              <a:spcBef>
                <a:spcPts val="0"/>
              </a:spcBef>
              <a:spcAft>
                <a:spcPts val="0"/>
              </a:spcAft>
              <a:buClr>
                <a:schemeClr val="dk1"/>
              </a:buClr>
              <a:buSzPct val="100000"/>
              <a:buFont typeface="Gill Sans"/>
              <a:buNone/>
            </a:pPr>
            <a:br>
              <a:rPr lang="en-US"/>
            </a:br>
            <a:br>
              <a:rPr lang="en-US"/>
            </a:br>
            <a:br>
              <a:rPr lang="en-US"/>
            </a:br>
            <a:br>
              <a:rPr lang="en-US"/>
            </a:br>
            <a:br>
              <a:rPr lang="en-US"/>
            </a:br>
            <a:br>
              <a:rPr lang="en-US"/>
            </a:br>
            <a:br>
              <a:rPr lang="en-US"/>
            </a:br>
            <a:r>
              <a:rPr lang="en-US"/>
              <a:t>7: FUTURE CRM INITIATIVES</a:t>
            </a:r>
            <a:br>
              <a:rPr lang="en-US"/>
            </a:br>
            <a:endParaRPr/>
          </a:p>
        </p:txBody>
      </p:sp>
      <p:pic>
        <p:nvPicPr>
          <p:cNvPr id="164" name="Google Shape;164;p21"/>
          <p:cNvPicPr preferRelativeResize="0"/>
          <p:nvPr/>
        </p:nvPicPr>
        <p:blipFill rotWithShape="1">
          <a:blip r:embed="rId3">
            <a:alphaModFix/>
          </a:blip>
          <a:srcRect b="0" l="27567" r="0" t="13502"/>
          <a:stretch/>
        </p:blipFill>
        <p:spPr>
          <a:xfrm>
            <a:off x="1306300" y="1582900"/>
            <a:ext cx="2493799" cy="1831550"/>
          </a:xfrm>
          <a:prstGeom prst="rect">
            <a:avLst/>
          </a:prstGeom>
          <a:noFill/>
          <a:ln>
            <a:noFill/>
          </a:ln>
        </p:spPr>
      </p:pic>
      <p:sp>
        <p:nvSpPr>
          <p:cNvPr id="165" name="Google Shape;165;p21"/>
          <p:cNvSpPr txBox="1"/>
          <p:nvPr>
            <p:ph idx="1" type="body"/>
          </p:nvPr>
        </p:nvSpPr>
        <p:spPr>
          <a:xfrm>
            <a:off x="608725" y="3541825"/>
            <a:ext cx="3503100" cy="840000"/>
          </a:xfrm>
          <a:prstGeom prst="rect">
            <a:avLst/>
          </a:prstGeom>
          <a:noFill/>
          <a:ln>
            <a:noFill/>
          </a:ln>
        </p:spPr>
        <p:txBody>
          <a:bodyPr anchorCtr="0" anchor="t" bIns="0" lIns="0" spcFirstLastPara="1" rIns="0" wrap="square" tIns="0">
            <a:normAutofit fontScale="85000" lnSpcReduction="10000"/>
          </a:bodyPr>
          <a:lstStyle/>
          <a:p>
            <a:pPr indent="0" lvl="0" marL="127000" rtl="0" algn="ctr">
              <a:lnSpc>
                <a:spcPct val="120000"/>
              </a:lnSpc>
              <a:spcBef>
                <a:spcPts val="0"/>
              </a:spcBef>
              <a:spcAft>
                <a:spcPts val="0"/>
              </a:spcAft>
              <a:buClr>
                <a:schemeClr val="dk1"/>
              </a:buClr>
              <a:buSzPct val="100000"/>
              <a:buNone/>
            </a:pPr>
            <a:r>
              <a:rPr b="1" lang="en-US"/>
              <a:t>Track what products customers </a:t>
            </a:r>
            <a:br>
              <a:rPr b="1" lang="en-US"/>
            </a:br>
            <a:r>
              <a:rPr b="1" lang="en-US"/>
              <a:t>are buying &amp; habits (e.g. consistency)</a:t>
            </a:r>
            <a:endParaRPr b="1"/>
          </a:p>
        </p:txBody>
      </p:sp>
      <p:sp>
        <p:nvSpPr>
          <p:cNvPr id="166" name="Google Shape;166;p21"/>
          <p:cNvSpPr/>
          <p:nvPr/>
        </p:nvSpPr>
        <p:spPr>
          <a:xfrm>
            <a:off x="4232563" y="2350325"/>
            <a:ext cx="504600" cy="460200"/>
          </a:xfrm>
          <a:prstGeom prst="mathPlus">
            <a:avLst>
              <a:gd fmla="val 23520" name="adj1"/>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7" name="Google Shape;167;p21"/>
          <p:cNvPicPr preferRelativeResize="0"/>
          <p:nvPr/>
        </p:nvPicPr>
        <p:blipFill>
          <a:blip r:embed="rId4">
            <a:alphaModFix/>
          </a:blip>
          <a:stretch>
            <a:fillRect/>
          </a:stretch>
        </p:blipFill>
        <p:spPr>
          <a:xfrm>
            <a:off x="5169613" y="1347737"/>
            <a:ext cx="2051425" cy="2051425"/>
          </a:xfrm>
          <a:prstGeom prst="rect">
            <a:avLst/>
          </a:prstGeom>
          <a:noFill/>
          <a:ln>
            <a:noFill/>
          </a:ln>
        </p:spPr>
      </p:pic>
      <p:sp>
        <p:nvSpPr>
          <p:cNvPr id="168" name="Google Shape;168;p21"/>
          <p:cNvSpPr txBox="1"/>
          <p:nvPr>
            <p:ph idx="1" type="body"/>
          </p:nvPr>
        </p:nvSpPr>
        <p:spPr>
          <a:xfrm>
            <a:off x="4792375" y="3541825"/>
            <a:ext cx="2805900" cy="840000"/>
          </a:xfrm>
          <a:prstGeom prst="rect">
            <a:avLst/>
          </a:prstGeom>
          <a:noFill/>
          <a:ln>
            <a:noFill/>
          </a:ln>
        </p:spPr>
        <p:txBody>
          <a:bodyPr anchorCtr="0" anchor="t" bIns="0" lIns="0" spcFirstLastPara="1" rIns="0" wrap="square" tIns="0">
            <a:normAutofit fontScale="92500"/>
          </a:bodyPr>
          <a:lstStyle/>
          <a:p>
            <a:pPr indent="0" lvl="0" marL="127000" rtl="0" algn="ctr">
              <a:lnSpc>
                <a:spcPct val="120000"/>
              </a:lnSpc>
              <a:spcBef>
                <a:spcPts val="0"/>
              </a:spcBef>
              <a:spcAft>
                <a:spcPts val="0"/>
              </a:spcAft>
              <a:buClr>
                <a:schemeClr val="dk1"/>
              </a:buClr>
              <a:buSzPct val="100000"/>
              <a:buNone/>
            </a:pPr>
            <a:r>
              <a:rPr b="1" lang="en-US"/>
              <a:t>Track customer sentiments of products</a:t>
            </a:r>
            <a:endParaRPr b="1"/>
          </a:p>
        </p:txBody>
      </p:sp>
      <p:sp>
        <p:nvSpPr>
          <p:cNvPr id="169" name="Google Shape;169;p21"/>
          <p:cNvSpPr/>
          <p:nvPr/>
        </p:nvSpPr>
        <p:spPr>
          <a:xfrm>
            <a:off x="7774250" y="2350325"/>
            <a:ext cx="504600" cy="460200"/>
          </a:xfrm>
          <a:prstGeom prst="mathPlus">
            <a:avLst>
              <a:gd fmla="val 23520" name="adj1"/>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p21"/>
          <p:cNvPicPr preferRelativeResize="0"/>
          <p:nvPr/>
        </p:nvPicPr>
        <p:blipFill>
          <a:blip r:embed="rId5">
            <a:alphaModFix/>
          </a:blip>
          <a:stretch>
            <a:fillRect/>
          </a:stretch>
        </p:blipFill>
        <p:spPr>
          <a:xfrm>
            <a:off x="8893250" y="1347725"/>
            <a:ext cx="2051425" cy="2051425"/>
          </a:xfrm>
          <a:prstGeom prst="rect">
            <a:avLst/>
          </a:prstGeom>
          <a:noFill/>
          <a:ln>
            <a:noFill/>
          </a:ln>
        </p:spPr>
      </p:pic>
      <p:sp>
        <p:nvSpPr>
          <p:cNvPr id="171" name="Google Shape;171;p21"/>
          <p:cNvSpPr txBox="1"/>
          <p:nvPr>
            <p:ph idx="1" type="body"/>
          </p:nvPr>
        </p:nvSpPr>
        <p:spPr>
          <a:xfrm>
            <a:off x="8516000" y="3469600"/>
            <a:ext cx="2805900" cy="840000"/>
          </a:xfrm>
          <a:prstGeom prst="rect">
            <a:avLst/>
          </a:prstGeom>
          <a:noFill/>
          <a:ln>
            <a:noFill/>
          </a:ln>
        </p:spPr>
        <p:txBody>
          <a:bodyPr anchorCtr="0" anchor="t" bIns="0" lIns="0" spcFirstLastPara="1" rIns="0" wrap="square" tIns="0">
            <a:normAutofit/>
          </a:bodyPr>
          <a:lstStyle/>
          <a:p>
            <a:pPr indent="0" lvl="0" marL="127000" rtl="0" algn="ctr">
              <a:lnSpc>
                <a:spcPct val="120000"/>
              </a:lnSpc>
              <a:spcBef>
                <a:spcPts val="0"/>
              </a:spcBef>
              <a:spcAft>
                <a:spcPts val="0"/>
              </a:spcAft>
              <a:buClr>
                <a:schemeClr val="dk1"/>
              </a:buClr>
              <a:buSzPts val="2000"/>
              <a:buNone/>
            </a:pPr>
            <a:r>
              <a:rPr b="1" lang="en-US"/>
              <a:t>Customers’ persona</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GradientRiseVTI">
  <a:themeElements>
    <a:clrScheme name="AnalogousFromRegularSeedRightStep">
      <a:dk1>
        <a:srgbClr val="000000"/>
      </a:dk1>
      <a:lt1>
        <a:srgbClr val="FFFFFF"/>
      </a:lt1>
      <a:dk2>
        <a:srgbClr val="161734"/>
      </a:dk2>
      <a:lt2>
        <a:srgbClr val="F3F0F1"/>
      </a:lt2>
      <a:accent1>
        <a:srgbClr val="28B586"/>
      </a:accent1>
      <a:accent2>
        <a:srgbClr val="1DB2C0"/>
      </a:accent2>
      <a:accent3>
        <a:srgbClr val="3187DF"/>
      </a:accent3>
      <a:accent4>
        <a:srgbClr val="2432CE"/>
      </a:accent4>
      <a:accent5>
        <a:srgbClr val="6C31DF"/>
      </a:accent5>
      <a:accent6>
        <a:srgbClr val="A21FCD"/>
      </a:accent6>
      <a:hlink>
        <a:srgbClr val="BF3F6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