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609IWsBZrNnM3hSW9lWof7iWj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9014FE-A92A-4FB7-9AD8-FAD8900995F6}">
  <a:tblStyle styleId="{549014FE-A92A-4FB7-9AD8-FAD8900995F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4"/>
          <p:cNvGrpSpPr/>
          <p:nvPr/>
        </p:nvGrpSpPr>
        <p:grpSpPr>
          <a:xfrm>
            <a:off x="830392" y="1191256"/>
            <a:ext cx="745763" cy="45826"/>
            <a:chOff x="4580561" y="2589004"/>
            <a:chExt cx="1064464" cy="25200"/>
          </a:xfrm>
        </p:grpSpPr>
        <p:sp>
          <p:nvSpPr>
            <p:cNvPr id="12" name="Google Shape;12;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3"/>
          <p:cNvGrpSpPr/>
          <p:nvPr/>
        </p:nvGrpSpPr>
        <p:grpSpPr>
          <a:xfrm>
            <a:off x="830392" y="4169130"/>
            <a:ext cx="745763" cy="45826"/>
            <a:chOff x="4580561" y="2589004"/>
            <a:chExt cx="1064464" cy="25200"/>
          </a:xfrm>
        </p:grpSpPr>
        <p:sp>
          <p:nvSpPr>
            <p:cNvPr id="75" name="Google Shape;75;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5"/>
          <p:cNvGrpSpPr/>
          <p:nvPr/>
        </p:nvGrpSpPr>
        <p:grpSpPr>
          <a:xfrm>
            <a:off x="830392" y="1191256"/>
            <a:ext cx="745763" cy="45826"/>
            <a:chOff x="4580561" y="2589004"/>
            <a:chExt cx="1064464" cy="25200"/>
          </a:xfrm>
        </p:grpSpPr>
        <p:sp>
          <p:nvSpPr>
            <p:cNvPr id="20" name="Google Shape;20;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6"/>
          <p:cNvGrpSpPr/>
          <p:nvPr/>
        </p:nvGrpSpPr>
        <p:grpSpPr>
          <a:xfrm>
            <a:off x="830392" y="1191256"/>
            <a:ext cx="745763" cy="45826"/>
            <a:chOff x="4580561" y="2589004"/>
            <a:chExt cx="1064464" cy="25200"/>
          </a:xfrm>
        </p:grpSpPr>
        <p:sp>
          <p:nvSpPr>
            <p:cNvPr id="27" name="Google Shape;27;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7"/>
          <p:cNvGrpSpPr/>
          <p:nvPr/>
        </p:nvGrpSpPr>
        <p:grpSpPr>
          <a:xfrm>
            <a:off x="830392" y="1191256"/>
            <a:ext cx="745763" cy="45826"/>
            <a:chOff x="4580561" y="2589004"/>
            <a:chExt cx="1064464" cy="25200"/>
          </a:xfrm>
        </p:grpSpPr>
        <p:sp>
          <p:nvSpPr>
            <p:cNvPr id="34" name="Google Shape;34;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8"/>
          <p:cNvGrpSpPr/>
          <p:nvPr/>
        </p:nvGrpSpPr>
        <p:grpSpPr>
          <a:xfrm>
            <a:off x="830392" y="1191256"/>
            <a:ext cx="745763" cy="45826"/>
            <a:chOff x="4580561" y="2589004"/>
            <a:chExt cx="1064464" cy="25200"/>
          </a:xfrm>
        </p:grpSpPr>
        <p:sp>
          <p:nvSpPr>
            <p:cNvPr id="43" name="Google Shape;43;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9"/>
          <p:cNvGrpSpPr/>
          <p:nvPr/>
        </p:nvGrpSpPr>
        <p:grpSpPr>
          <a:xfrm>
            <a:off x="830392" y="1191256"/>
            <a:ext cx="745763" cy="45826"/>
            <a:chOff x="4580561" y="2589004"/>
            <a:chExt cx="1064464" cy="25200"/>
          </a:xfrm>
        </p:grpSpPr>
        <p:sp>
          <p:nvSpPr>
            <p:cNvPr id="50" name="Google Shape;50;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0"/>
          <p:cNvGrpSpPr/>
          <p:nvPr/>
        </p:nvGrpSpPr>
        <p:grpSpPr>
          <a:xfrm>
            <a:off x="830392" y="4169130"/>
            <a:ext cx="745763" cy="45826"/>
            <a:chOff x="4580561" y="2589004"/>
            <a:chExt cx="1064464" cy="25200"/>
          </a:xfrm>
        </p:grpSpPr>
        <p:sp>
          <p:nvSpPr>
            <p:cNvPr id="57" name="Google Shape;57;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1"/>
          <p:cNvGrpSpPr/>
          <p:nvPr/>
        </p:nvGrpSpPr>
        <p:grpSpPr>
          <a:xfrm>
            <a:off x="830392" y="1191256"/>
            <a:ext cx="745763" cy="45826"/>
            <a:chOff x="4580561" y="2589004"/>
            <a:chExt cx="1064464" cy="25200"/>
          </a:xfrm>
        </p:grpSpPr>
        <p:sp>
          <p:nvSpPr>
            <p:cNvPr id="64" name="Google Shape;64;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Heart Disease Factors:</a:t>
            </a:r>
            <a:endParaRPr/>
          </a:p>
          <a:p>
            <a:pPr indent="0" lvl="0" marL="0" rtl="0" algn="l">
              <a:lnSpc>
                <a:spcPct val="100000"/>
              </a:lnSpc>
              <a:spcBef>
                <a:spcPts val="0"/>
              </a:spcBef>
              <a:spcAft>
                <a:spcPts val="0"/>
              </a:spcAft>
              <a:buSzPct val="111111"/>
              <a:buNone/>
            </a:pPr>
            <a:r>
              <a:rPr lang="en-GB"/>
              <a:t>The Potential of Computerized Predictor Selection</a:t>
            </a:r>
            <a:endParaRPr/>
          </a:p>
        </p:txBody>
      </p:sp>
      <p:sp>
        <p:nvSpPr>
          <p:cNvPr id="87" name="Google Shape;87;p1"/>
          <p:cNvSpPr txBox="1"/>
          <p:nvPr>
            <p:ph idx="1" type="subTitle"/>
          </p:nvPr>
        </p:nvSpPr>
        <p:spPr>
          <a:xfrm>
            <a:off x="727950" y="3765750"/>
            <a:ext cx="7688100" cy="93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GB"/>
              <a:t>Jayarethanam Pillai, Lakshmi, Zaki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Appendix</a:t>
            </a:r>
            <a:endParaRPr sz="3800"/>
          </a:p>
        </p:txBody>
      </p:sp>
      <p:sp>
        <p:nvSpPr>
          <p:cNvPr id="142" name="Google Shape;142;p10"/>
          <p:cNvSpPr txBox="1"/>
          <p:nvPr>
            <p:ph idx="1" type="body"/>
          </p:nvPr>
        </p:nvSpPr>
        <p:spPr>
          <a:xfrm>
            <a:off x="729450" y="1481050"/>
            <a:ext cx="8095500" cy="33525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just">
              <a:lnSpc>
                <a:spcPct val="106999"/>
              </a:lnSpc>
              <a:spcBef>
                <a:spcPts val="0"/>
              </a:spcBef>
              <a:spcAft>
                <a:spcPts val="0"/>
              </a:spcAft>
              <a:buSzPct val="106666"/>
              <a:buNone/>
            </a:pPr>
            <a:r>
              <a:rPr lang="en-GB" sz="3750">
                <a:solidFill>
                  <a:srgbClr val="000000"/>
                </a:solidFill>
                <a:latin typeface="Calibri"/>
                <a:ea typeface="Calibri"/>
                <a:cs typeface="Calibri"/>
                <a:sym typeface="Calibri"/>
              </a:rPr>
              <a:t>Anna Karen Garate-Escamila, Amir Hajjam El Hassania, Emmanuel Andres (2020). </a:t>
            </a:r>
            <a:r>
              <a:rPr b="1" lang="en-GB" sz="3750">
                <a:solidFill>
                  <a:srgbClr val="000000"/>
                </a:solidFill>
                <a:latin typeface="Calibri"/>
                <a:ea typeface="Calibri"/>
                <a:cs typeface="Calibri"/>
                <a:sym typeface="Calibri"/>
              </a:rPr>
              <a:t>Classification models for heart disease prediction using feature selection and PCA</a:t>
            </a:r>
            <a:r>
              <a:rPr lang="en-GB" sz="3750">
                <a:solidFill>
                  <a:srgbClr val="000000"/>
                </a:solidFill>
                <a:latin typeface="Calibri"/>
                <a:ea typeface="Calibri"/>
                <a:cs typeface="Calibri"/>
                <a:sym typeface="Calibri"/>
              </a:rPr>
              <a:t>, </a:t>
            </a:r>
            <a:r>
              <a:rPr i="1" lang="en-GB" sz="3750">
                <a:solidFill>
                  <a:srgbClr val="000000"/>
                </a:solidFill>
                <a:latin typeface="Calibri"/>
                <a:ea typeface="Calibri"/>
                <a:cs typeface="Calibri"/>
                <a:sym typeface="Calibri"/>
              </a:rPr>
              <a:t>Informatics in Medicine Unlocked (19</a:t>
            </a:r>
            <a:r>
              <a:rPr lang="en-GB" sz="3750">
                <a:solidFill>
                  <a:srgbClr val="000000"/>
                </a:solidFill>
                <a:latin typeface="Calibri"/>
                <a:ea typeface="Calibri"/>
                <a:cs typeface="Calibri"/>
                <a:sym typeface="Calibri"/>
              </a:rPr>
              <a:t>).</a:t>
            </a:r>
            <a:endParaRPr sz="3750">
              <a:solidFill>
                <a:srgbClr val="000000"/>
              </a:solidFill>
              <a:latin typeface="Calibri"/>
              <a:ea typeface="Calibri"/>
              <a:cs typeface="Calibri"/>
              <a:sym typeface="Calibri"/>
            </a:endParaRPr>
          </a:p>
          <a:p>
            <a:pPr indent="0" lvl="0" marL="0" rtl="0" algn="just">
              <a:lnSpc>
                <a:spcPct val="106999"/>
              </a:lnSpc>
              <a:spcBef>
                <a:spcPts val="800"/>
              </a:spcBef>
              <a:spcAft>
                <a:spcPts val="0"/>
              </a:spcAft>
              <a:buSzPct val="106666"/>
              <a:buNone/>
            </a:pPr>
            <a:r>
              <a:t/>
            </a:r>
            <a:endParaRPr sz="3750">
              <a:solidFill>
                <a:srgbClr val="000000"/>
              </a:solidFill>
              <a:latin typeface="Calibri"/>
              <a:ea typeface="Calibri"/>
              <a:cs typeface="Calibri"/>
              <a:sym typeface="Calibri"/>
            </a:endParaRPr>
          </a:p>
          <a:p>
            <a:pPr indent="0" lvl="0" marL="0" rtl="0" algn="just">
              <a:lnSpc>
                <a:spcPct val="106999"/>
              </a:lnSpc>
              <a:spcBef>
                <a:spcPts val="800"/>
              </a:spcBef>
              <a:spcAft>
                <a:spcPts val="0"/>
              </a:spcAft>
              <a:buSzPct val="106666"/>
              <a:buNone/>
            </a:pPr>
            <a:r>
              <a:rPr lang="en-GB" sz="3750">
                <a:solidFill>
                  <a:srgbClr val="000000"/>
                </a:solidFill>
                <a:latin typeface="Calibri"/>
                <a:ea typeface="Calibri"/>
                <a:cs typeface="Calibri"/>
                <a:sym typeface="Calibri"/>
              </a:rPr>
              <a:t>Fatma Zahra Abdeldjouad, Menaouer Brahami &amp; Nada Matta (2020. </a:t>
            </a:r>
            <a:r>
              <a:rPr b="1" lang="en-GB" sz="3750">
                <a:solidFill>
                  <a:srgbClr val="000000"/>
                </a:solidFill>
                <a:latin typeface="Calibri"/>
                <a:ea typeface="Calibri"/>
                <a:cs typeface="Calibri"/>
                <a:sym typeface="Calibri"/>
              </a:rPr>
              <a:t>A Hybrid Approach for Heart Disease Diagnosis and Prediction Using Machine Learning Techniques</a:t>
            </a:r>
            <a:r>
              <a:rPr lang="en-GB" sz="3750">
                <a:solidFill>
                  <a:srgbClr val="000000"/>
                </a:solidFill>
                <a:latin typeface="Calibri"/>
                <a:ea typeface="Calibri"/>
                <a:cs typeface="Calibri"/>
                <a:sym typeface="Calibri"/>
              </a:rPr>
              <a:t>, in M. Jmaiel et al. (Eds.), </a:t>
            </a:r>
            <a:r>
              <a:rPr i="1" lang="en-GB" sz="3750">
                <a:solidFill>
                  <a:srgbClr val="000000"/>
                </a:solidFill>
                <a:latin typeface="Calibri"/>
                <a:ea typeface="Calibri"/>
                <a:cs typeface="Calibri"/>
                <a:sym typeface="Calibri"/>
              </a:rPr>
              <a:t>ICOST</a:t>
            </a:r>
            <a:r>
              <a:rPr lang="en-GB" sz="3750">
                <a:solidFill>
                  <a:srgbClr val="000000"/>
                </a:solidFill>
                <a:latin typeface="Calibri"/>
                <a:ea typeface="Calibri"/>
                <a:cs typeface="Calibri"/>
                <a:sym typeface="Calibri"/>
              </a:rPr>
              <a:t>, LNCS 12157, pp. 299–306.</a:t>
            </a:r>
            <a:endParaRPr sz="3750">
              <a:solidFill>
                <a:srgbClr val="000000"/>
              </a:solidFill>
              <a:latin typeface="Calibri"/>
              <a:ea typeface="Calibri"/>
              <a:cs typeface="Calibri"/>
              <a:sym typeface="Calibri"/>
            </a:endParaRPr>
          </a:p>
          <a:p>
            <a:pPr indent="0" lvl="0" marL="0" rtl="0" algn="just">
              <a:lnSpc>
                <a:spcPct val="106999"/>
              </a:lnSpc>
              <a:spcBef>
                <a:spcPts val="800"/>
              </a:spcBef>
              <a:spcAft>
                <a:spcPts val="0"/>
              </a:spcAft>
              <a:buSzPct val="106666"/>
              <a:buNone/>
            </a:pPr>
            <a:r>
              <a:t/>
            </a:r>
            <a:endParaRPr sz="3750">
              <a:solidFill>
                <a:srgbClr val="000000"/>
              </a:solidFill>
              <a:latin typeface="Calibri"/>
              <a:ea typeface="Calibri"/>
              <a:cs typeface="Calibri"/>
              <a:sym typeface="Calibri"/>
            </a:endParaRPr>
          </a:p>
          <a:p>
            <a:pPr indent="0" lvl="0" marL="0" rtl="0" algn="l">
              <a:lnSpc>
                <a:spcPct val="115000"/>
              </a:lnSpc>
              <a:spcBef>
                <a:spcPts val="800"/>
              </a:spcBef>
              <a:spcAft>
                <a:spcPts val="0"/>
              </a:spcAft>
              <a:buSzPct val="106666"/>
              <a:buNone/>
            </a:pPr>
            <a:r>
              <a:rPr lang="en-GB" sz="3750">
                <a:solidFill>
                  <a:srgbClr val="000000"/>
                </a:solidFill>
                <a:latin typeface="Calibri"/>
                <a:ea typeface="Calibri"/>
                <a:cs typeface="Calibri"/>
                <a:sym typeface="Calibri"/>
              </a:rPr>
              <a:t>Jesmin Nahar, Tasadduq Imam, Kevin S. Tickle, Yi-Ping Phoebe Chen (2013). </a:t>
            </a:r>
            <a:r>
              <a:rPr b="1" lang="en-GB" sz="3750">
                <a:solidFill>
                  <a:srgbClr val="000000"/>
                </a:solidFill>
                <a:latin typeface="Calibri"/>
                <a:ea typeface="Calibri"/>
                <a:cs typeface="Calibri"/>
                <a:sym typeface="Calibri"/>
              </a:rPr>
              <a:t>Computational intelligence for heart disease diagnosis: A medical knowledge driven approach</a:t>
            </a:r>
            <a:r>
              <a:rPr lang="en-GB" sz="3750">
                <a:solidFill>
                  <a:srgbClr val="000000"/>
                </a:solidFill>
                <a:latin typeface="Calibri"/>
                <a:ea typeface="Calibri"/>
                <a:cs typeface="Calibri"/>
                <a:sym typeface="Calibri"/>
              </a:rPr>
              <a:t>, </a:t>
            </a:r>
            <a:r>
              <a:rPr i="1" lang="en-GB" sz="3750">
                <a:solidFill>
                  <a:srgbClr val="000000"/>
                </a:solidFill>
                <a:latin typeface="Calibri"/>
                <a:ea typeface="Calibri"/>
                <a:cs typeface="Calibri"/>
                <a:sym typeface="Calibri"/>
              </a:rPr>
              <a:t>Expert Systems with Applications 40, </a:t>
            </a:r>
            <a:r>
              <a:rPr lang="en-GB" sz="3750">
                <a:solidFill>
                  <a:srgbClr val="000000"/>
                </a:solidFill>
                <a:latin typeface="Calibri"/>
                <a:ea typeface="Calibri"/>
                <a:cs typeface="Calibri"/>
                <a:sym typeface="Calibri"/>
              </a:rPr>
              <a:t>pp. 96 - 104.</a:t>
            </a:r>
            <a:r>
              <a:rPr lang="en-GB" sz="3750">
                <a:solidFill>
                  <a:srgbClr val="000000"/>
                </a:solidFill>
                <a:latin typeface="Arial"/>
                <a:ea typeface="Arial"/>
                <a:cs typeface="Arial"/>
                <a:sym typeface="Arial"/>
              </a:rPr>
              <a:t>	</a:t>
            </a:r>
            <a:endParaRPr sz="3750">
              <a:solidFill>
                <a:srgbClr val="000000"/>
              </a:solidFill>
              <a:latin typeface="Arial"/>
              <a:ea typeface="Arial"/>
              <a:cs typeface="Arial"/>
              <a:sym typeface="Arial"/>
            </a:endParaRPr>
          </a:p>
          <a:p>
            <a:pPr indent="0" lvl="0" marL="0" rtl="0" algn="l">
              <a:lnSpc>
                <a:spcPct val="115000"/>
              </a:lnSpc>
              <a:spcBef>
                <a:spcPts val="0"/>
              </a:spcBef>
              <a:spcAft>
                <a:spcPts val="0"/>
              </a:spcAft>
              <a:buSzPct val="363636"/>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ct val="363636"/>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3636"/>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3636"/>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3636"/>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ct val="363636"/>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3636"/>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190476"/>
              <a:buNone/>
            </a:pPr>
            <a:r>
              <a:t/>
            </a:r>
            <a:endParaRPr sz="21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Results</a:t>
            </a:r>
            <a:endParaRPr sz="3800"/>
          </a:p>
        </p:txBody>
      </p:sp>
      <p:sp>
        <p:nvSpPr>
          <p:cNvPr id="148" name="Google Shape;148;p11"/>
          <p:cNvSpPr txBox="1"/>
          <p:nvPr>
            <p:ph idx="1" type="body"/>
          </p:nvPr>
        </p:nvSpPr>
        <p:spPr>
          <a:xfrm>
            <a:off x="729450" y="1481050"/>
            <a:ext cx="7688700" cy="33525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Clr>
                <a:srgbClr val="000000"/>
              </a:buClr>
              <a:buSzPts val="2100"/>
              <a:buChar char="●"/>
            </a:pPr>
            <a:r>
              <a:rPr lang="en-GB" sz="2100">
                <a:solidFill>
                  <a:srgbClr val="000000"/>
                </a:solidFill>
              </a:rPr>
              <a:t>The prediction model built using medical knowledge based predictors attained a score of </a:t>
            </a:r>
            <a:r>
              <a:rPr lang="en-GB" sz="2100" u="sng">
                <a:solidFill>
                  <a:srgbClr val="000000"/>
                </a:solidFill>
              </a:rPr>
              <a:t>0.21</a:t>
            </a:r>
            <a:r>
              <a:rPr lang="en-GB" sz="2100">
                <a:solidFill>
                  <a:srgbClr val="000000"/>
                </a:solidFill>
              </a:rPr>
              <a:t> for predicting outcomes. </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GB" sz="2100">
                <a:solidFill>
                  <a:srgbClr val="000000"/>
                </a:solidFill>
              </a:rPr>
              <a:t>This falls short of the benchmark of 0.6 for a model which would reasonably be able to classify the heart disease status of new patients.</a:t>
            </a:r>
            <a:endParaRPr sz="21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Results</a:t>
            </a:r>
            <a:endParaRPr sz="3800"/>
          </a:p>
        </p:txBody>
      </p:sp>
      <p:sp>
        <p:nvSpPr>
          <p:cNvPr id="154" name="Google Shape;154;p12"/>
          <p:cNvSpPr txBox="1"/>
          <p:nvPr>
            <p:ph idx="1" type="body"/>
          </p:nvPr>
        </p:nvSpPr>
        <p:spPr>
          <a:xfrm>
            <a:off x="729450" y="1481050"/>
            <a:ext cx="7688700" cy="33525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Clr>
                <a:srgbClr val="000000"/>
              </a:buClr>
              <a:buSzPts val="2100"/>
              <a:buChar char="●"/>
            </a:pPr>
            <a:r>
              <a:rPr lang="en-GB" sz="2100">
                <a:solidFill>
                  <a:srgbClr val="000000"/>
                </a:solidFill>
              </a:rPr>
              <a:t>In contrast, the model using medical knowledge </a:t>
            </a:r>
            <a:r>
              <a:rPr b="1" i="1" lang="en-GB" sz="2100" u="sng">
                <a:solidFill>
                  <a:srgbClr val="000000"/>
                </a:solidFill>
              </a:rPr>
              <a:t>and</a:t>
            </a:r>
            <a:r>
              <a:rPr lang="en-GB" sz="2100">
                <a:solidFill>
                  <a:srgbClr val="000000"/>
                </a:solidFill>
              </a:rPr>
              <a:t> the 3 predictors with the highest statistical relationship  attained a score of </a:t>
            </a:r>
            <a:r>
              <a:rPr lang="en-GB" sz="2100" u="sng">
                <a:solidFill>
                  <a:srgbClr val="000000"/>
                </a:solidFill>
              </a:rPr>
              <a:t>0.56</a:t>
            </a:r>
            <a:r>
              <a:rPr lang="en-GB" sz="2100">
                <a:solidFill>
                  <a:srgbClr val="000000"/>
                </a:solidFill>
              </a:rPr>
              <a:t> for predicting outcomes.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GB" sz="2100">
                <a:solidFill>
                  <a:srgbClr val="000000"/>
                </a:solidFill>
              </a:rPr>
              <a:t>While the score is still lower than the minimum score of 0.6 for a good model, the model showed an improvement in prediction capability over the previous approach using only medical knowledge based predictors</a:t>
            </a:r>
            <a:endParaRPr sz="21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Objectives</a:t>
            </a:r>
            <a:endParaRPr sz="3800"/>
          </a:p>
        </p:txBody>
      </p:sp>
      <p:sp>
        <p:nvSpPr>
          <p:cNvPr id="93" name="Google Shape;93;p2"/>
          <p:cNvSpPr txBox="1"/>
          <p:nvPr>
            <p:ph idx="1" type="body"/>
          </p:nvPr>
        </p:nvSpPr>
        <p:spPr>
          <a:xfrm>
            <a:off x="729450" y="1481050"/>
            <a:ext cx="7688700" cy="33525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SzPts val="1300"/>
              <a:buNone/>
            </a:pPr>
            <a:r>
              <a:rPr i="1" lang="en-GB" sz="2100">
                <a:solidFill>
                  <a:srgbClr val="434343"/>
                </a:solidFill>
              </a:rPr>
              <a:t>Problem Statement: Can we improve the accuracy of diagnosing heart disease in patients by considering not only the risk factors well-known among medical professionals, but also risk factors identified by computer-generated prediction models?</a:t>
            </a:r>
            <a:endParaRPr i="1" sz="2100">
              <a:solidFill>
                <a:srgbClr val="434343"/>
              </a:solidFill>
            </a:endParaRPr>
          </a:p>
          <a:p>
            <a:pPr indent="0" lvl="0" marL="0" rtl="0" algn="l">
              <a:lnSpc>
                <a:spcPct val="115000"/>
              </a:lnSpc>
              <a:spcBef>
                <a:spcPts val="1200"/>
              </a:spcBef>
              <a:spcAft>
                <a:spcPts val="0"/>
              </a:spcAft>
              <a:buSzPts val="1300"/>
              <a:buNone/>
            </a:pPr>
            <a:r>
              <a:t/>
            </a:r>
            <a:endParaRPr sz="2100">
              <a:solidFill>
                <a:srgbClr val="434343"/>
              </a:solidFill>
            </a:endParaRPr>
          </a:p>
          <a:p>
            <a:pPr indent="-361950" lvl="0" marL="457200" rtl="0" algn="l">
              <a:lnSpc>
                <a:spcPct val="115000"/>
              </a:lnSpc>
              <a:spcBef>
                <a:spcPts val="1200"/>
              </a:spcBef>
              <a:spcAft>
                <a:spcPts val="0"/>
              </a:spcAft>
              <a:buClr>
                <a:srgbClr val="000000"/>
              </a:buClr>
              <a:buSzPts val="2100"/>
              <a:buChar char="●"/>
            </a:pPr>
            <a:r>
              <a:rPr lang="en-GB" sz="2100">
                <a:solidFill>
                  <a:srgbClr val="000000"/>
                </a:solidFill>
              </a:rPr>
              <a:t>Objective: To demonstrate that computer-based risk factor identification is a valuable tool to complement established medical knowledge in the diagnosis of heart disease.</a:t>
            </a:r>
            <a:endParaRPr sz="2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129900" y="127400"/>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The Data</a:t>
            </a:r>
            <a:endParaRPr sz="3800"/>
          </a:p>
        </p:txBody>
      </p:sp>
      <p:sp>
        <p:nvSpPr>
          <p:cNvPr id="99" name="Google Shape;99;p3"/>
          <p:cNvSpPr txBox="1"/>
          <p:nvPr>
            <p:ph idx="1" type="body"/>
          </p:nvPr>
        </p:nvSpPr>
        <p:spPr>
          <a:xfrm>
            <a:off x="129900" y="1320325"/>
            <a:ext cx="9014100" cy="3728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08500"/>
              <a:buNone/>
            </a:pPr>
            <a:r>
              <a:rPr b="1" lang="en-GB" sz="1546">
                <a:solidFill>
                  <a:srgbClr val="000000"/>
                </a:solidFill>
              </a:rPr>
              <a:t>13 attributes</a:t>
            </a:r>
            <a:r>
              <a:rPr lang="en-GB" sz="1546">
                <a:solidFill>
                  <a:srgbClr val="000000"/>
                </a:solidFill>
              </a:rPr>
              <a:t> were assessed against the ‘</a:t>
            </a:r>
            <a:r>
              <a:rPr b="1" lang="en-GB" sz="1546">
                <a:solidFill>
                  <a:srgbClr val="000000"/>
                </a:solidFill>
              </a:rPr>
              <a:t>Target’</a:t>
            </a:r>
            <a:r>
              <a:rPr lang="en-GB" sz="1546">
                <a:solidFill>
                  <a:srgbClr val="000000"/>
                </a:solidFill>
              </a:rPr>
              <a:t>  - determining if a patient is in danger of developing a heart disease. </a:t>
            </a:r>
            <a:endParaRPr sz="1546">
              <a:solidFill>
                <a:srgbClr val="000000"/>
              </a:solidFill>
            </a:endParaRPr>
          </a:p>
          <a:p>
            <a:pPr indent="-304725" lvl="0" marL="457200" rtl="0" algn="l">
              <a:lnSpc>
                <a:spcPct val="115000"/>
              </a:lnSpc>
              <a:spcBef>
                <a:spcPts val="1200"/>
              </a:spcBef>
              <a:spcAft>
                <a:spcPts val="0"/>
              </a:spcAft>
              <a:buClr>
                <a:srgbClr val="000000"/>
              </a:buClr>
              <a:buSzPct val="100000"/>
              <a:buAutoNum type="arabicPeriod"/>
            </a:pPr>
            <a:r>
              <a:rPr lang="en-GB" sz="1546">
                <a:solidFill>
                  <a:srgbClr val="000000"/>
                </a:solidFill>
              </a:rPr>
              <a:t>Patients Ages (29 to 77),</a:t>
            </a:r>
            <a:endParaRPr sz="1546">
              <a:solidFill>
                <a:srgbClr val="000000"/>
              </a:solidFill>
            </a:endParaRPr>
          </a:p>
          <a:p>
            <a:pPr indent="-304725" lvl="0" marL="457200" rtl="0" algn="l">
              <a:lnSpc>
                <a:spcPct val="115000"/>
              </a:lnSpc>
              <a:spcBef>
                <a:spcPts val="0"/>
              </a:spcBef>
              <a:spcAft>
                <a:spcPts val="0"/>
              </a:spcAft>
              <a:buClr>
                <a:srgbClr val="000000"/>
              </a:buClr>
              <a:buSzPct val="100000"/>
              <a:buAutoNum type="arabicPeriod"/>
            </a:pPr>
            <a:r>
              <a:rPr lang="en-GB" sz="1546">
                <a:solidFill>
                  <a:srgbClr val="000000"/>
                </a:solidFill>
              </a:rPr>
              <a:t>Sex  (206 Males and 97 Females),</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Chest Pain/ CP type (1- high chance of blockages , 2- less chance of blockages, 3- prolonged severe pain, 4- no noticeable symptoms)</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Trestbps (resting blood sugar level)</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Cholesterol level </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FBS (Fasting Blood Sugar)(Above 120 mg/dl = 1, otherwise 0)</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Restecg ( Electrocardiographic results) (0 = normal, 1 = abnormal, 2 = probability of thickening of wall of heart’s main chamber)</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Thalach (Maximum heart rate of each patient)</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Exang (If there is chest pain caused by exercise)</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Oldpeak (degree of dip in the electrocardiogram caused by exercise)</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Slope (Electrocardiography slope at exercise peak)</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CA (Number of major vessels)</a:t>
            </a:r>
            <a:endParaRPr sz="1546">
              <a:solidFill>
                <a:srgbClr val="000000"/>
              </a:solidFill>
            </a:endParaRPr>
          </a:p>
          <a:p>
            <a:pPr indent="-304725" lvl="0" marL="457200" marR="0" rtl="0" algn="l">
              <a:lnSpc>
                <a:spcPct val="115000"/>
              </a:lnSpc>
              <a:spcBef>
                <a:spcPts val="0"/>
              </a:spcBef>
              <a:spcAft>
                <a:spcPts val="0"/>
              </a:spcAft>
              <a:buClr>
                <a:srgbClr val="000000"/>
              </a:buClr>
              <a:buSzPct val="100000"/>
              <a:buAutoNum type="arabicPeriod"/>
            </a:pPr>
            <a:r>
              <a:rPr lang="en-GB" sz="1546">
                <a:solidFill>
                  <a:srgbClr val="000000"/>
                </a:solidFill>
              </a:rPr>
              <a:t>Thal (Cardiac stress test)</a:t>
            </a:r>
            <a:endParaRPr sz="1446">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ct val="116893"/>
              <a:buNone/>
            </a:pPr>
            <a:r>
              <a:rPr lang="en-GB" sz="1435">
                <a:solidFill>
                  <a:srgbClr val="000000"/>
                </a:solidFill>
                <a:highlight>
                  <a:srgbClr val="FFFFFF"/>
                </a:highlight>
                <a:latin typeface="Arial"/>
                <a:ea typeface="Arial"/>
                <a:cs typeface="Arial"/>
                <a:sym typeface="Arial"/>
              </a:rPr>
              <a:t>Which of the above attributes are predictors of a heart disease, the target? 0 is healthy, 1 - small chance of a heart disease, 2 - a slightly higher chance of developing a heart disease, 3 - likely to develop a heart disease, 4 - very high possibility of developing a heart disease.</a:t>
            </a:r>
            <a:r>
              <a:rPr lang="en-GB"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ct val="129032"/>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Methodology</a:t>
            </a:r>
            <a:endParaRPr sz="3800"/>
          </a:p>
        </p:txBody>
      </p:sp>
      <p:sp>
        <p:nvSpPr>
          <p:cNvPr id="105" name="Google Shape;105;p4"/>
          <p:cNvSpPr txBox="1"/>
          <p:nvPr>
            <p:ph idx="1" type="body"/>
          </p:nvPr>
        </p:nvSpPr>
        <p:spPr>
          <a:xfrm>
            <a:off x="347100" y="1237200"/>
            <a:ext cx="8572500" cy="3596400"/>
          </a:xfrm>
          <a:prstGeom prst="rect">
            <a:avLst/>
          </a:prstGeom>
          <a:noFill/>
          <a:ln>
            <a:noFill/>
          </a:ln>
        </p:spPr>
        <p:txBody>
          <a:bodyPr anchorCtr="0" anchor="t" bIns="91425" lIns="91425" spcFirstLastPara="1" rIns="91425" wrap="square" tIns="91425">
            <a:normAutofit/>
          </a:bodyPr>
          <a:lstStyle/>
          <a:p>
            <a:pPr indent="-311180" lvl="0" marL="457200" rtl="0" algn="l">
              <a:lnSpc>
                <a:spcPct val="150000"/>
              </a:lnSpc>
              <a:spcBef>
                <a:spcPts val="0"/>
              </a:spcBef>
              <a:spcAft>
                <a:spcPts val="0"/>
              </a:spcAft>
              <a:buSzPts val="1300"/>
              <a:buAutoNum type="arabicPeriod"/>
            </a:pPr>
            <a:r>
              <a:rPr lang="en-GB"/>
              <a:t>Using a deduction technique to analyse the data with the given heart disease dataset from the Cleveland Database</a:t>
            </a:r>
            <a:endParaRPr/>
          </a:p>
          <a:p>
            <a:pPr indent="-311180" lvl="0" marL="457200" rtl="0" algn="l">
              <a:lnSpc>
                <a:spcPct val="150000"/>
              </a:lnSpc>
              <a:spcBef>
                <a:spcPts val="1000"/>
              </a:spcBef>
              <a:spcAft>
                <a:spcPts val="0"/>
              </a:spcAft>
              <a:buSzPts val="1300"/>
              <a:buAutoNum type="arabicPeriod"/>
            </a:pPr>
            <a:r>
              <a:rPr lang="en-GB"/>
              <a:t>The ‘Target’ variable is used as a Dependent Variable - Data with the presence of healthy or heart disease for sick type: 1, 2, 3, and 4. </a:t>
            </a:r>
            <a:endParaRPr/>
          </a:p>
          <a:p>
            <a:pPr indent="-311180" lvl="0" marL="457200" rtl="0" algn="l">
              <a:lnSpc>
                <a:spcPct val="150000"/>
              </a:lnSpc>
              <a:spcBef>
                <a:spcPts val="1000"/>
              </a:spcBef>
              <a:spcAft>
                <a:spcPts val="0"/>
              </a:spcAft>
              <a:buSzPts val="1300"/>
              <a:buAutoNum type="arabicPeriod"/>
            </a:pPr>
            <a:r>
              <a:rPr lang="en-GB"/>
              <a:t>Using EDA to dissect the dataset, offering insights and composition of the 303 patients (32% female &amp; 68% male)</a:t>
            </a:r>
            <a:endParaRPr/>
          </a:p>
          <a:p>
            <a:pPr indent="-311180" lvl="0" marL="457200" rtl="0" algn="l">
              <a:lnSpc>
                <a:spcPct val="150000"/>
              </a:lnSpc>
              <a:spcBef>
                <a:spcPts val="1000"/>
              </a:spcBef>
              <a:spcAft>
                <a:spcPts val="0"/>
              </a:spcAft>
              <a:buSzPts val="1300"/>
              <a:buAutoNum type="arabicPeriod"/>
            </a:pPr>
            <a:r>
              <a:rPr lang="en-GB"/>
              <a:t>Developing a heart disease prediction model, by undertaking a train-test-split model using the given 13 independent variables in slide 3</a:t>
            </a:r>
            <a:endParaRPr/>
          </a:p>
          <a:p>
            <a:pPr indent="-311180" lvl="0" marL="457200" rtl="0" algn="l">
              <a:lnSpc>
                <a:spcPct val="150000"/>
              </a:lnSpc>
              <a:spcBef>
                <a:spcPts val="1000"/>
              </a:spcBef>
              <a:spcAft>
                <a:spcPts val="1000"/>
              </a:spcAft>
              <a:buSzPts val="1300"/>
              <a:buAutoNum type="arabicPeriod"/>
            </a:pPr>
            <a:r>
              <a:rPr lang="en-GB"/>
              <a:t>We compare the results to  offer assessment if such models improve to predict heart disease in patients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Results</a:t>
            </a:r>
            <a:endParaRPr sz="3800"/>
          </a:p>
        </p:txBody>
      </p:sp>
      <p:graphicFrame>
        <p:nvGraphicFramePr>
          <p:cNvPr id="111" name="Google Shape;111;p5"/>
          <p:cNvGraphicFramePr/>
          <p:nvPr/>
        </p:nvGraphicFramePr>
        <p:xfrm>
          <a:off x="952500" y="1549350"/>
          <a:ext cx="3000000" cy="3000000"/>
        </p:xfrm>
        <a:graphic>
          <a:graphicData uri="http://schemas.openxmlformats.org/drawingml/2006/table">
            <a:tbl>
              <a:tblPr>
                <a:noFill/>
                <a:tableStyleId>{549014FE-A92A-4FB7-9AD8-FAD8900995F6}</a:tableStyleId>
              </a:tblPr>
              <a:tblGrid>
                <a:gridCol w="1402650"/>
                <a:gridCol w="2918175"/>
                <a:gridCol w="29181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Model</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Medical Knowledge based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Medical Knowledge + Statistical based Model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Predictors</a:t>
                      </a:r>
                      <a:endParaRPr sz="1400" u="none" cap="none" strike="noStrike"/>
                    </a:p>
                  </a:txBody>
                  <a:tcPr marT="91425" marB="91425" marR="91425" marL="91425">
                    <a:solidFill>
                      <a:srgbClr val="C9DAF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cholesterol, blood pressure, heart rate, resting ECG, blood sugar, exercise induced angina, 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cholesterol, blood pressure, heart rate, resting ECG, blood sugar, exercise induced angina, age, </a:t>
                      </a:r>
                      <a:r>
                        <a:rPr lang="en-GB" sz="1400" u="none" cap="none" strike="noStrike">
                          <a:solidFill>
                            <a:srgbClr val="FF0000"/>
                          </a:solidFill>
                        </a:rPr>
                        <a:t>number of major vessels colored by fluoroscopy, heart status, ST depression</a:t>
                      </a:r>
                      <a:endParaRPr sz="1400" u="none" cap="none" strike="noStrike">
                        <a:solidFill>
                          <a:srgbClr val="FF0000"/>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Predictive Score</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0.21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0.56</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Benchmark</a:t>
                      </a:r>
                      <a:endParaRPr sz="1400" u="none" cap="none" strike="noStrike"/>
                    </a:p>
                  </a:txBody>
                  <a:tcPr marT="91425" marB="91425" marR="91425" marL="91425">
                    <a:solidFill>
                      <a:srgbClr val="C9DAF8"/>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0.6 - 0.8</a:t>
                      </a:r>
                      <a:endParaRPr sz="1400" u="none" cap="none" strike="noStrike"/>
                    </a:p>
                  </a:txBody>
                  <a:tcPr marT="91425" marB="91425" marR="91425" marL="91425"/>
                </a:tc>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6"/>
          <p:cNvPicPr preferRelativeResize="0"/>
          <p:nvPr/>
        </p:nvPicPr>
        <p:blipFill rotWithShape="1">
          <a:blip r:embed="rId3">
            <a:alphaModFix/>
          </a:blip>
          <a:srcRect b="0" l="0" r="0" t="0"/>
          <a:stretch/>
        </p:blipFill>
        <p:spPr>
          <a:xfrm>
            <a:off x="781537" y="1241700"/>
            <a:ext cx="7580926" cy="3247768"/>
          </a:xfrm>
          <a:prstGeom prst="rect">
            <a:avLst/>
          </a:prstGeom>
          <a:noFill/>
          <a:ln>
            <a:noFill/>
          </a:ln>
        </p:spPr>
      </p:pic>
      <p:pic>
        <p:nvPicPr>
          <p:cNvPr id="117" name="Google Shape;117;p6"/>
          <p:cNvPicPr preferRelativeResize="0"/>
          <p:nvPr/>
        </p:nvPicPr>
        <p:blipFill rotWithShape="1">
          <a:blip r:embed="rId4">
            <a:alphaModFix/>
          </a:blip>
          <a:srcRect b="0" l="0" r="0" t="0"/>
          <a:stretch/>
        </p:blipFill>
        <p:spPr>
          <a:xfrm>
            <a:off x="766163" y="1241700"/>
            <a:ext cx="7611673" cy="3247775"/>
          </a:xfrm>
          <a:prstGeom prst="rect">
            <a:avLst/>
          </a:prstGeom>
          <a:noFill/>
          <a:ln>
            <a:noFill/>
          </a:ln>
        </p:spPr>
      </p:pic>
      <p:pic>
        <p:nvPicPr>
          <p:cNvPr id="118" name="Google Shape;118;p6"/>
          <p:cNvPicPr preferRelativeResize="0"/>
          <p:nvPr/>
        </p:nvPicPr>
        <p:blipFill rotWithShape="1">
          <a:blip r:embed="rId5">
            <a:alphaModFix/>
          </a:blip>
          <a:srcRect b="0" l="0" r="0" t="0"/>
          <a:stretch/>
        </p:blipFill>
        <p:spPr>
          <a:xfrm>
            <a:off x="2692850" y="1492837"/>
            <a:ext cx="3758300" cy="2609375"/>
          </a:xfrm>
          <a:prstGeom prst="rect">
            <a:avLst/>
          </a:prstGeom>
          <a:noFill/>
          <a:ln>
            <a:noFill/>
          </a:ln>
        </p:spPr>
      </p:pic>
      <p:sp>
        <p:nvSpPr>
          <p:cNvPr id="119" name="Google Shape;119;p6"/>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Results</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6"/>
                                        </p:tgtEl>
                                      </p:cBhvr>
                                    </p:animEffect>
                                    <p:set>
                                      <p:cBhvr>
                                        <p:cTn dur="1" fill="hold">
                                          <p:stCondLst>
                                            <p:cond delay="1000"/>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7"/>
                                        </p:tgtEl>
                                      </p:cBhvr>
                                    </p:animEffect>
                                    <p:set>
                                      <p:cBhvr>
                                        <p:cTn dur="1" fill="hold">
                                          <p:stCondLst>
                                            <p:cond delay="1000"/>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729450" y="436275"/>
            <a:ext cx="76887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3800"/>
              <a:t>Recommendations</a:t>
            </a:r>
            <a:endParaRPr sz="3800"/>
          </a:p>
        </p:txBody>
      </p:sp>
      <p:sp>
        <p:nvSpPr>
          <p:cNvPr id="125" name="Google Shape;125;p7"/>
          <p:cNvSpPr txBox="1"/>
          <p:nvPr>
            <p:ph idx="1" type="body"/>
          </p:nvPr>
        </p:nvSpPr>
        <p:spPr>
          <a:xfrm>
            <a:off x="220875" y="1312750"/>
            <a:ext cx="8856600" cy="3693900"/>
          </a:xfrm>
          <a:prstGeom prst="rect">
            <a:avLst/>
          </a:prstGeom>
          <a:noFill/>
          <a:ln>
            <a:noFill/>
          </a:ln>
        </p:spPr>
        <p:txBody>
          <a:bodyPr anchorCtr="0" anchor="t" bIns="91425" lIns="91425" spcFirstLastPara="1" rIns="91425" wrap="square" tIns="91425">
            <a:normAutofit fontScale="25000" lnSpcReduction="20000"/>
          </a:bodyPr>
          <a:lstStyle/>
          <a:p>
            <a:pPr indent="-300037" lvl="0" marL="457200" rtl="0" algn="l">
              <a:lnSpc>
                <a:spcPct val="115000"/>
              </a:lnSpc>
              <a:spcBef>
                <a:spcPts val="0"/>
              </a:spcBef>
              <a:spcAft>
                <a:spcPts val="0"/>
              </a:spcAft>
              <a:buClr>
                <a:srgbClr val="000000"/>
              </a:buClr>
              <a:buSzPct val="100000"/>
              <a:buFont typeface="Arial"/>
              <a:buAutoNum type="arabicPeriod"/>
            </a:pPr>
            <a:r>
              <a:rPr lang="en-GB" sz="4500">
                <a:solidFill>
                  <a:srgbClr val="000000"/>
                </a:solidFill>
                <a:latin typeface="Arial"/>
                <a:ea typeface="Arial"/>
                <a:cs typeface="Arial"/>
                <a:sym typeface="Arial"/>
              </a:rPr>
              <a:t>Although there are several limitations to overcome to be able to implement ML algorithms in clinical practice, overall ML algorithms showed promising results. </a:t>
            </a:r>
            <a:endParaRPr sz="45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4500">
              <a:solidFill>
                <a:srgbClr val="000000"/>
              </a:solidFill>
              <a:latin typeface="Arial"/>
              <a:ea typeface="Arial"/>
              <a:cs typeface="Arial"/>
              <a:sym typeface="Arial"/>
            </a:endParaRPr>
          </a:p>
          <a:p>
            <a:pPr indent="-300037" lvl="0" marL="457200" rtl="0" algn="l">
              <a:lnSpc>
                <a:spcPct val="115000"/>
              </a:lnSpc>
              <a:spcBef>
                <a:spcPts val="1200"/>
              </a:spcBef>
              <a:spcAft>
                <a:spcPts val="0"/>
              </a:spcAft>
              <a:buClr>
                <a:srgbClr val="000000"/>
              </a:buClr>
              <a:buSzPct val="100000"/>
              <a:buFont typeface="Arial"/>
              <a:buAutoNum type="arabicPeriod"/>
            </a:pPr>
            <a:r>
              <a:rPr lang="en-GB" sz="4500">
                <a:solidFill>
                  <a:srgbClr val="000000"/>
                </a:solidFill>
                <a:latin typeface="Arial"/>
                <a:ea typeface="Arial"/>
                <a:cs typeface="Arial"/>
                <a:sym typeface="Arial"/>
              </a:rPr>
              <a:t>SVM and boosting algorithms are widely used in cardiovascular medicine with good results. </a:t>
            </a:r>
            <a:endParaRPr sz="45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4500">
              <a:solidFill>
                <a:srgbClr val="000000"/>
              </a:solidFill>
              <a:latin typeface="Arial"/>
              <a:ea typeface="Arial"/>
              <a:cs typeface="Arial"/>
              <a:sym typeface="Arial"/>
            </a:endParaRPr>
          </a:p>
          <a:p>
            <a:pPr indent="-300037" lvl="0" marL="457200" rtl="0" algn="l">
              <a:lnSpc>
                <a:spcPct val="115000"/>
              </a:lnSpc>
              <a:spcBef>
                <a:spcPts val="1200"/>
              </a:spcBef>
              <a:spcAft>
                <a:spcPts val="0"/>
              </a:spcAft>
              <a:buClr>
                <a:srgbClr val="000000"/>
              </a:buClr>
              <a:buSzPct val="100000"/>
              <a:buFont typeface="Arial"/>
              <a:buAutoNum type="arabicPeriod"/>
            </a:pPr>
            <a:r>
              <a:rPr lang="en-GB" sz="4500">
                <a:solidFill>
                  <a:srgbClr val="000000"/>
                </a:solidFill>
                <a:latin typeface="Arial"/>
                <a:ea typeface="Arial"/>
                <a:cs typeface="Arial"/>
                <a:sym typeface="Arial"/>
              </a:rPr>
              <a:t>However, selecting the proper algorithms for the appropriate research questions, comparison to human experts, validation cohorts, and reporting of all possible evaluation matrices are needed for study interpretation in the correct clinical context. </a:t>
            </a:r>
            <a:endParaRPr sz="45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4500">
              <a:solidFill>
                <a:srgbClr val="000000"/>
              </a:solidFill>
              <a:latin typeface="Arial"/>
              <a:ea typeface="Arial"/>
              <a:cs typeface="Arial"/>
              <a:sym typeface="Arial"/>
            </a:endParaRPr>
          </a:p>
          <a:p>
            <a:pPr indent="-300037" lvl="0" marL="457200" rtl="0" algn="l">
              <a:lnSpc>
                <a:spcPct val="115000"/>
              </a:lnSpc>
              <a:spcBef>
                <a:spcPts val="1200"/>
              </a:spcBef>
              <a:spcAft>
                <a:spcPts val="0"/>
              </a:spcAft>
              <a:buClr>
                <a:srgbClr val="000000"/>
              </a:buClr>
              <a:buSzPct val="100000"/>
              <a:buFont typeface="Arial"/>
              <a:buAutoNum type="arabicPeriod"/>
            </a:pPr>
            <a:r>
              <a:rPr lang="en-GB" sz="4500">
                <a:solidFill>
                  <a:srgbClr val="000000"/>
                </a:solidFill>
                <a:latin typeface="Arial"/>
                <a:ea typeface="Arial"/>
                <a:cs typeface="Arial"/>
                <a:sym typeface="Arial"/>
              </a:rPr>
              <a:t>Most importantly, prospective studies comparing ML algorithms to conventional risk models are needed. </a:t>
            </a:r>
            <a:endParaRPr sz="45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4500">
              <a:solidFill>
                <a:srgbClr val="000000"/>
              </a:solidFill>
              <a:latin typeface="Arial"/>
              <a:ea typeface="Arial"/>
              <a:cs typeface="Arial"/>
              <a:sym typeface="Arial"/>
            </a:endParaRPr>
          </a:p>
          <a:p>
            <a:pPr indent="-300037" lvl="0" marL="457200" rtl="0" algn="l">
              <a:lnSpc>
                <a:spcPct val="115000"/>
              </a:lnSpc>
              <a:spcBef>
                <a:spcPts val="1200"/>
              </a:spcBef>
              <a:spcAft>
                <a:spcPts val="0"/>
              </a:spcAft>
              <a:buClr>
                <a:srgbClr val="000000"/>
              </a:buClr>
              <a:buSzPct val="100000"/>
              <a:buFont typeface="Arial"/>
              <a:buAutoNum type="arabicPeriod"/>
            </a:pPr>
            <a:r>
              <a:rPr lang="en-GB" sz="4500">
                <a:solidFill>
                  <a:srgbClr val="000000"/>
                </a:solidFill>
                <a:latin typeface="Arial"/>
                <a:ea typeface="Arial"/>
                <a:cs typeface="Arial"/>
                <a:sym typeface="Arial"/>
              </a:rPr>
              <a:t>Once validated in that way, ML algorithms could be integrated with electronic health record systems and applied in clinical practice, particularly in high resources areas. </a:t>
            </a:r>
            <a:endParaRPr sz="450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247619"/>
              <a:buNone/>
            </a:pPr>
            <a:r>
              <a:t/>
            </a:r>
            <a:endParaRPr sz="2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616975" y="5201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Limitations</a:t>
            </a:r>
            <a:endParaRPr/>
          </a:p>
        </p:txBody>
      </p:sp>
      <p:sp>
        <p:nvSpPr>
          <p:cNvPr id="131" name="Google Shape;131;p8"/>
          <p:cNvSpPr txBox="1"/>
          <p:nvPr>
            <p:ph idx="1" type="body"/>
          </p:nvPr>
        </p:nvSpPr>
        <p:spPr>
          <a:xfrm>
            <a:off x="135000" y="1248450"/>
            <a:ext cx="9009000" cy="3824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SzPct val="80000"/>
              <a:buNone/>
            </a:pPr>
            <a:r>
              <a:rPr lang="en-GB" sz="6500">
                <a:solidFill>
                  <a:srgbClr val="000000"/>
                </a:solidFill>
                <a:latin typeface="Arial"/>
                <a:ea typeface="Arial"/>
                <a:cs typeface="Arial"/>
                <a:sym typeface="Arial"/>
              </a:rPr>
              <a:t>The data partition is also arbitrary because of no standard guidelines for utilization. </a:t>
            </a:r>
            <a:endParaRPr sz="6500">
              <a:solidFill>
                <a:srgbClr val="000000"/>
              </a:solidFill>
              <a:latin typeface="Arial"/>
              <a:ea typeface="Arial"/>
              <a:cs typeface="Arial"/>
              <a:sym typeface="Arial"/>
            </a:endParaRPr>
          </a:p>
          <a:p>
            <a:pPr indent="0" lvl="0" marL="0" rtl="0" algn="just">
              <a:lnSpc>
                <a:spcPct val="115000"/>
              </a:lnSpc>
              <a:spcBef>
                <a:spcPts val="1200"/>
              </a:spcBef>
              <a:spcAft>
                <a:spcPts val="0"/>
              </a:spcAft>
              <a:buSzPct val="80000"/>
              <a:buNone/>
            </a:pPr>
            <a:r>
              <a:rPr lang="en-GB" sz="6500">
                <a:solidFill>
                  <a:srgbClr val="000000"/>
                </a:solidFill>
                <a:latin typeface="Arial"/>
                <a:ea typeface="Arial"/>
                <a:cs typeface="Arial"/>
                <a:sym typeface="Arial"/>
              </a:rPr>
              <a:t>Feature selection methodologies, and techniques are arbitrary and heterogeneous.  </a:t>
            </a:r>
            <a:r>
              <a:rPr lang="en-GB" sz="2700">
                <a:solidFill>
                  <a:srgbClr val="000000"/>
                </a:solidFill>
                <a:latin typeface="Arial"/>
                <a:ea typeface="Arial"/>
                <a:cs typeface="Arial"/>
                <a:sym typeface="Arial"/>
              </a:rPr>
              <a:t>	</a:t>
            </a:r>
            <a:endParaRPr sz="2700">
              <a:solidFill>
                <a:srgbClr val="000000"/>
              </a:solidFill>
              <a:latin typeface="Arial"/>
              <a:ea typeface="Arial"/>
              <a:cs typeface="Arial"/>
              <a:sym typeface="Arial"/>
            </a:endParaRPr>
          </a:p>
          <a:p>
            <a:pPr indent="0" lvl="0" marL="0" rtl="0" algn="just">
              <a:lnSpc>
                <a:spcPct val="115000"/>
              </a:lnSpc>
              <a:spcBef>
                <a:spcPts val="1200"/>
              </a:spcBef>
              <a:spcAft>
                <a:spcPts val="0"/>
              </a:spcAft>
              <a:buSzPct val="81250"/>
              <a:buNone/>
            </a:pPr>
            <a:r>
              <a:rPr lang="en-GB" sz="6400">
                <a:solidFill>
                  <a:srgbClr val="000000"/>
                </a:solidFill>
                <a:latin typeface="Arial"/>
                <a:ea typeface="Arial"/>
                <a:cs typeface="Arial"/>
                <a:sym typeface="Arial"/>
              </a:rPr>
              <a:t>Due to the ambiguity of custom-built algorithms, we could not classify the type of those algorithms.</a:t>
            </a:r>
            <a:r>
              <a:rPr lang="en-GB" sz="2700">
                <a:solidFill>
                  <a:srgbClr val="000000"/>
                </a:solidFill>
                <a:latin typeface="Arial"/>
                <a:ea typeface="Arial"/>
                <a:cs typeface="Arial"/>
                <a:sym typeface="Arial"/>
              </a:rPr>
              <a:t>						</a:t>
            </a:r>
            <a:endParaRPr sz="2700">
              <a:solidFill>
                <a:srgbClr val="000000"/>
              </a:solidFill>
              <a:latin typeface="Arial"/>
              <a:ea typeface="Arial"/>
              <a:cs typeface="Arial"/>
              <a:sym typeface="Arial"/>
            </a:endParaRPr>
          </a:p>
          <a:p>
            <a:pPr indent="0" lvl="0" marL="0" rtl="0" algn="just">
              <a:lnSpc>
                <a:spcPct val="115000"/>
              </a:lnSpc>
              <a:spcBef>
                <a:spcPts val="1200"/>
              </a:spcBef>
              <a:spcAft>
                <a:spcPts val="0"/>
              </a:spcAft>
              <a:buSzPct val="81250"/>
              <a:buNone/>
            </a:pPr>
            <a:r>
              <a:rPr lang="en-GB" sz="6400">
                <a:solidFill>
                  <a:srgbClr val="000000"/>
                </a:solidFill>
                <a:latin typeface="Arial"/>
                <a:ea typeface="Arial"/>
                <a:cs typeface="Arial"/>
                <a:sym typeface="Arial"/>
              </a:rPr>
              <a:t>Some analyses did not correlate with the clinical context, which made it more difficult to interpret. </a:t>
            </a:r>
            <a:endParaRPr sz="6400">
              <a:solidFill>
                <a:srgbClr val="000000"/>
              </a:solidFill>
              <a:latin typeface="Arial"/>
              <a:ea typeface="Arial"/>
              <a:cs typeface="Arial"/>
              <a:sym typeface="Arial"/>
            </a:endParaRPr>
          </a:p>
          <a:p>
            <a:pPr indent="0" lvl="0" marL="0" rtl="0" algn="just">
              <a:lnSpc>
                <a:spcPct val="115000"/>
              </a:lnSpc>
              <a:spcBef>
                <a:spcPts val="1200"/>
              </a:spcBef>
              <a:spcAft>
                <a:spcPts val="0"/>
              </a:spcAft>
              <a:buSzPct val="81250"/>
              <a:buNone/>
            </a:pPr>
            <a:r>
              <a:rPr lang="en-GB" sz="6400">
                <a:solidFill>
                  <a:srgbClr val="000000"/>
                </a:solidFill>
                <a:latin typeface="Arial"/>
                <a:ea typeface="Arial"/>
                <a:cs typeface="Arial"/>
                <a:sym typeface="Arial"/>
              </a:rPr>
              <a:t>Clinical data are heterogeneous and imbalanced.  (male and female patients); widening the age group assessments due to include lifestyle impact on getting heart disease.</a:t>
            </a:r>
            <a:endParaRPr sz="6400">
              <a:solidFill>
                <a:srgbClr val="000000"/>
              </a:solidFill>
              <a:latin typeface="Arial"/>
              <a:ea typeface="Arial"/>
              <a:cs typeface="Arial"/>
              <a:sym typeface="Arial"/>
            </a:endParaRPr>
          </a:p>
          <a:p>
            <a:pPr indent="0" lvl="0" marL="0" rtl="0" algn="just">
              <a:lnSpc>
                <a:spcPct val="115000"/>
              </a:lnSpc>
              <a:spcBef>
                <a:spcPts val="1200"/>
              </a:spcBef>
              <a:spcAft>
                <a:spcPts val="0"/>
              </a:spcAft>
              <a:buSzPct val="81250"/>
              <a:buNone/>
            </a:pPr>
            <a:r>
              <a:rPr lang="en-GB" sz="6400">
                <a:solidFill>
                  <a:srgbClr val="000000"/>
                </a:solidFill>
                <a:latin typeface="Arial"/>
                <a:ea typeface="Arial"/>
                <a:cs typeface="Arial"/>
                <a:sym typeface="Arial"/>
              </a:rPr>
              <a:t>Several other parameters that are usually used in clinical assessments are not found here[BMI, smoking, genetics, etc]</a:t>
            </a:r>
            <a:endParaRPr sz="6400">
              <a:solidFill>
                <a:srgbClr val="000000"/>
              </a:solidFill>
              <a:latin typeface="Arial"/>
              <a:ea typeface="Arial"/>
              <a:cs typeface="Arial"/>
              <a:sym typeface="Arial"/>
            </a:endParaRPr>
          </a:p>
          <a:p>
            <a:pPr indent="0" lvl="0" marL="0" rtl="0" algn="l">
              <a:lnSpc>
                <a:spcPct val="115000"/>
              </a:lnSpc>
              <a:spcBef>
                <a:spcPts val="1200"/>
              </a:spcBef>
              <a:spcAft>
                <a:spcPts val="0"/>
              </a:spcAft>
              <a:buSzPct val="115555"/>
              <a:buNone/>
            </a:pPr>
            <a:r>
              <a:t/>
            </a:r>
            <a:endParaRPr sz="4500">
              <a:solidFill>
                <a:srgbClr val="000000"/>
              </a:solidFill>
              <a:latin typeface="Arial"/>
              <a:ea typeface="Arial"/>
              <a:cs typeface="Arial"/>
              <a:sym typeface="Arial"/>
            </a:endParaRPr>
          </a:p>
          <a:p>
            <a:pPr indent="0" lvl="0" marL="0" rtl="0" algn="l">
              <a:lnSpc>
                <a:spcPct val="115000"/>
              </a:lnSpc>
              <a:spcBef>
                <a:spcPts val="0"/>
              </a:spcBef>
              <a:spcAft>
                <a:spcPts val="0"/>
              </a:spcAft>
              <a:buSzPct val="126829"/>
              <a:buNone/>
            </a:pPr>
            <a:r>
              <a:t/>
            </a:r>
            <a:endParaRPr sz="4100">
              <a:solidFill>
                <a:srgbClr val="000000"/>
              </a:solidFill>
              <a:latin typeface="Arial"/>
              <a:ea typeface="Arial"/>
              <a:cs typeface="Arial"/>
              <a:sym typeface="Arial"/>
            </a:endParaRPr>
          </a:p>
          <a:p>
            <a:pPr indent="0" lvl="0" marL="0" rtl="0" algn="l">
              <a:lnSpc>
                <a:spcPct val="115000"/>
              </a:lnSpc>
              <a:spcBef>
                <a:spcPts val="1200"/>
              </a:spcBef>
              <a:spcAft>
                <a:spcPts val="0"/>
              </a:spcAft>
              <a:buSzPct val="126829"/>
              <a:buNone/>
            </a:pPr>
            <a:r>
              <a:t/>
            </a:r>
            <a:endParaRPr sz="4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GB" sz="6600"/>
              <a:t>Thank you!</a:t>
            </a:r>
            <a:endParaRPr sz="6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