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76" r:id="rId16"/>
    <p:sldId id="277" r:id="rId17"/>
    <p:sldId id="278" r:id="rId18"/>
    <p:sldId id="274" r:id="rId19"/>
    <p:sldId id="275" r:id="rId20"/>
    <p:sldId id="269" r:id="rId21"/>
    <p:sldId id="270" r:id="rId22"/>
    <p:sldId id="279" r:id="rId23"/>
    <p:sldId id="271" r:id="rId24"/>
    <p:sldId id="272" r:id="rId25"/>
  </p:sldIdLst>
  <p:sldSz cx="9144000" cy="5143500" type="screen16x9"/>
  <p:notesSz cx="6858000" cy="9144000"/>
  <p:embeddedFontLst>
    <p:embeddedFont>
      <p:font typeface="Libre Franklin" pitchFamily="2" charset="77"/>
      <p:regular r:id="rId27"/>
      <p:bold r:id="rId28"/>
      <p:italic r:id="rId29"/>
      <p:boldItalic r:id="rId30"/>
    </p:embeddedFont>
    <p:embeddedFont>
      <p:font typeface="Overpass" pitchFamily="2" charset="77"/>
      <p:regular r:id="rId31"/>
      <p:bold r:id="rId32"/>
      <p:italic r:id="rId33"/>
      <p:boldItalic r:id="rId34"/>
    </p:embeddedFont>
    <p:embeddedFont>
      <p:font typeface="Overpass Black" pitchFamily="2" charset="77"/>
      <p:bold r:id="rId35"/>
      <p:italic r:id="rId36"/>
      <p:boldItalic r:id="rId37"/>
    </p:embeddedFont>
    <p:embeddedFont>
      <p:font typeface="Overpass SemiBold" pitchFamily="2" charset="77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9"/>
  </p:normalViewPr>
  <p:slideViewPr>
    <p:cSldViewPr snapToGrid="0">
      <p:cViewPr varScale="1">
        <p:scale>
          <a:sx n="124" d="100"/>
          <a:sy n="124" d="100"/>
        </p:scale>
        <p:origin x="176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353528c8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353528c8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353528c8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353528c8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53528c8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53528c8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53528c85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53528c85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in draw.io but you could have also done this on a whiteboard, with a deck of cards or using an application that focuses on Threat Modeling. There are several community free products available to provide an interface with Threat Modeling.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what I am building I can structure my threat model into different layers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53528c85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53528c85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in draw.io but you could have also done this on a whiteboard, with a deck of cards or using an application that focuses on Threat Modeling. There are several community free products available to provide an interface with Threat Modeling.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what I am building I can structure my threat model into different layers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622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53528c85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53528c85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in draw.io but you could have also done this on a whiteboard, with a deck of cards or using an application that focuses on Threat Modeling. There are several community free products available to provide an interface with Threat Modeling.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what I am building I can structure my threat model into different layers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417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353528c85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353528c85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have also added Threat Actor, likelihood, ease of exploit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353528c85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353528c85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have also added something like resource, timeline,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353528c85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353528c85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353528c85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353528c85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353528c85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353528c85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353528c8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353528c8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53528c8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53528c8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353528c8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353528c8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353528c8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353528c8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353528c8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353528c8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353528c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353528c8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353528c8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353528c8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igh (Dark)">
  <p:cSld name="Blank - High (Dark)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6365" y="478894"/>
            <a:ext cx="1033216" cy="1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5763" y="3755571"/>
            <a:ext cx="228237" cy="138792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94441" y="675565"/>
            <a:ext cx="6423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"/>
              <a:buNone/>
              <a:defRPr sz="1800" b="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36" y="720691"/>
            <a:ext cx="257108" cy="18332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794441" y="1035585"/>
            <a:ext cx="42501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 b="0" i="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pic" idx="2"/>
          </p:nvPr>
        </p:nvSpPr>
        <p:spPr>
          <a:xfrm>
            <a:off x="4836750" y="933300"/>
            <a:ext cx="348300" cy="318900"/>
          </a:xfrm>
          <a:prstGeom prst="roundRect">
            <a:avLst>
              <a:gd name="adj" fmla="val 602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rofound.com/images/Complete/udvgxrwokifhot/4-completed-stamp-png-transparent-onlygfx-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riusrisk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hreatmodelingconnect.com" TargetMode="External"/><Relationship Id="rId5" Type="http://schemas.openxmlformats.org/officeDocument/2006/relationships/hyperlink" Target="https://www.youtube.com/watch?v=2pvprvsr1lo" TargetMode="External"/><Relationship Id="rId4" Type="http://schemas.openxmlformats.org/officeDocument/2006/relationships/hyperlink" Target="https://cheatsheetseries.owasp.org/cheatsheets/Threat_Modeling_Cheat_Shee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 amt="32000"/>
          </a:blip>
          <a:srcRect t="10069" b="10077"/>
          <a:stretch/>
        </p:blipFill>
        <p:spPr>
          <a:xfrm>
            <a:off x="-189525" y="-45125"/>
            <a:ext cx="9845674" cy="52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Black"/>
                <a:ea typeface="Overpass Black"/>
                <a:cs typeface="Overpass Black"/>
                <a:sym typeface="Overpass Black"/>
              </a:rPr>
              <a:t>Empower Your Security: A Beginners Guide to Threat Modeling</a:t>
            </a:r>
            <a:endParaRPr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3456600"/>
            <a:ext cx="19050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437" y="0"/>
            <a:ext cx="9296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 amt="30000"/>
          </a:blip>
          <a:srcRect l="9" r="9"/>
          <a:stretch/>
        </p:blipFill>
        <p:spPr>
          <a:xfrm>
            <a:off x="0" y="-253950"/>
            <a:ext cx="9144003" cy="6096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Risk Reduction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 should always result in a better risk position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Security (Aka Risk Management) is everyone’s job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Is the ball closer to the hole?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Threat Modeling Process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503775" y="1449925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working on? 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2656425" y="1449925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can go wrong?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809075" y="1449925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going to do about it?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961725" y="1496500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Did we do a good job?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18575" y="3619500"/>
            <a:ext cx="1682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Scoping</a:t>
            </a:r>
            <a:endParaRPr sz="18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656425" y="3697800"/>
            <a:ext cx="1682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Threats</a:t>
            </a:r>
            <a:endParaRPr sz="18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794275" y="3697800"/>
            <a:ext cx="1682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Mitigations</a:t>
            </a:r>
            <a:endParaRPr sz="18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961725" y="3543300"/>
            <a:ext cx="1682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Business Alignment</a:t>
            </a:r>
            <a:endParaRPr sz="18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30">
            <a:extLst>
              <a:ext uri="{FF2B5EF4-FFF2-40B4-BE49-F238E27FC236}">
                <a16:creationId xmlns:a16="http://schemas.microsoft.com/office/drawing/2014/main" id="{4FAB583B-2F9E-67C6-843A-5026A0A55B13}"/>
              </a:ext>
            </a:extLst>
          </p:cNvPr>
          <p:cNvSpPr txBox="1">
            <a:spLocks/>
          </p:cNvSpPr>
          <p:nvPr/>
        </p:nvSpPr>
        <p:spPr>
          <a:xfrm>
            <a:off x="311700" y="1585518"/>
            <a:ext cx="8396400" cy="2572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Overpass" pitchFamily="2" charset="77"/>
              </a:rPr>
              <a:t>Meaningful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Overpass" pitchFamily="2" charset="77"/>
              </a:rPr>
              <a:t>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Overpass" pitchFamily="2" charset="77"/>
              </a:rPr>
              <a:t>-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Overpass" pitchFamily="2" charset="77"/>
              </a:rPr>
              <a:t>Does it impact scope for this model?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Overpass" pitchFamily="2" charset="77"/>
              </a:rPr>
              <a:t>Security Impacting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Overpass" pitchFamily="2" charset="77"/>
              </a:rPr>
              <a:t> -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Overpass" pitchFamily="2" charset="77"/>
              </a:rPr>
              <a:t>Does this representation impact security?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Overpass" pitchFamily="2" charset="77"/>
              </a:rPr>
              <a:t>Maximize Returns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Overpass" pitchFamily="2" charset="77"/>
              </a:rPr>
              <a:t> -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Overpass" pitchFamily="2" charset="77"/>
              </a:rPr>
              <a:t>Have I maximized value on this diagram?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Overpass" pitchFamily="2" charset="77"/>
              </a:rPr>
              <a:t>Expectations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Overpass" pitchFamily="2" charset="77"/>
              </a:rPr>
              <a:t> 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Overpass" pitchFamily="2" charset="77"/>
              </a:rPr>
              <a:t>-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Overpass" pitchFamily="2" charset="77"/>
              </a:rPr>
              <a:t>What do internal/external stakeholders expect?  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Google Shape;181;p30">
            <a:extLst>
              <a:ext uri="{FF2B5EF4-FFF2-40B4-BE49-F238E27FC236}">
                <a16:creationId xmlns:a16="http://schemas.microsoft.com/office/drawing/2014/main" id="{8290B212-9CBF-3DEF-5C3D-8D0483467051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latin typeface="Overpass SemiBold"/>
                <a:ea typeface="Overpass SemiBold"/>
                <a:cs typeface="Overpass SemiBold"/>
                <a:sym typeface="Overpass SemiBold"/>
              </a:rPr>
              <a:t>Key Considerations for Scoping &amp; Diagramming</a:t>
            </a:r>
          </a:p>
        </p:txBody>
      </p:sp>
      <p:sp>
        <p:nvSpPr>
          <p:cNvPr id="4" name="Google Shape;170;p28">
            <a:extLst>
              <a:ext uri="{FF2B5EF4-FFF2-40B4-BE49-F238E27FC236}">
                <a16:creationId xmlns:a16="http://schemas.microsoft.com/office/drawing/2014/main" id="{92761D90-BDA0-D70C-D610-37C2671A18B3}"/>
              </a:ext>
            </a:extLst>
          </p:cNvPr>
          <p:cNvSpPr/>
          <p:nvPr/>
        </p:nvSpPr>
        <p:spPr>
          <a:xfrm>
            <a:off x="7681231" y="-296478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working on?</a:t>
            </a:r>
            <a:endParaRPr dirty="0"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6502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46282"/>
          <a:stretch/>
        </p:blipFill>
        <p:spPr>
          <a:xfrm>
            <a:off x="247650" y="167038"/>
            <a:ext cx="8557676" cy="48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-260386" y="-253570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working on? 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-260386" y="-253570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working on? 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B914C-42A2-547B-7235-FAD19C0DCCE5}"/>
              </a:ext>
            </a:extLst>
          </p:cNvPr>
          <p:cNvSpPr/>
          <p:nvPr/>
        </p:nvSpPr>
        <p:spPr>
          <a:xfrm>
            <a:off x="1711354" y="687897"/>
            <a:ext cx="2466363" cy="40267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EA952-5AE5-AD0C-3C2D-12F360BA414E}"/>
              </a:ext>
            </a:extLst>
          </p:cNvPr>
          <p:cNvSpPr/>
          <p:nvPr/>
        </p:nvSpPr>
        <p:spPr>
          <a:xfrm>
            <a:off x="4380451" y="687897"/>
            <a:ext cx="4318932" cy="40267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A2C6A-C7B1-D93A-5D55-B6E2ED1D9C4C}"/>
              </a:ext>
            </a:extLst>
          </p:cNvPr>
          <p:cNvSpPr/>
          <p:nvPr/>
        </p:nvSpPr>
        <p:spPr>
          <a:xfrm>
            <a:off x="2294388" y="1451294"/>
            <a:ext cx="1300294" cy="1120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outside 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4CF10-B87C-D292-7A1A-A10CF6C24A58}"/>
              </a:ext>
            </a:extLst>
          </p:cNvPr>
          <p:cNvSpPr/>
          <p:nvPr/>
        </p:nvSpPr>
        <p:spPr>
          <a:xfrm>
            <a:off x="4832058" y="1451295"/>
            <a:ext cx="1300294" cy="1120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1A58-4DB9-BAC6-8639-0D19B2E19051}"/>
              </a:ext>
            </a:extLst>
          </p:cNvPr>
          <p:cNvSpPr/>
          <p:nvPr/>
        </p:nvSpPr>
        <p:spPr>
          <a:xfrm>
            <a:off x="6782499" y="1451294"/>
            <a:ext cx="1300294" cy="1120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4DCCF-A31B-0C44-DC18-F879E9BEB5EE}"/>
              </a:ext>
            </a:extLst>
          </p:cNvPr>
          <p:cNvSpPr/>
          <p:nvPr/>
        </p:nvSpPr>
        <p:spPr>
          <a:xfrm>
            <a:off x="6782499" y="3314044"/>
            <a:ext cx="1300294" cy="1120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7EF51BC-EC0B-57F6-7BBD-27C520799C7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594682" y="2011522"/>
            <a:ext cx="123737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2C1AE21-B031-1BDE-8FBF-E5C38E6346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132352" y="2011522"/>
            <a:ext cx="65014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8C26F3A-3588-3067-E525-21C6882C3F9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7061499" y="2942896"/>
            <a:ext cx="74229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CB73D5-0DDE-016B-562C-0D022C7D949C}"/>
              </a:ext>
            </a:extLst>
          </p:cNvPr>
          <p:cNvSpPr txBox="1"/>
          <p:nvPr/>
        </p:nvSpPr>
        <p:spPr>
          <a:xfrm>
            <a:off x="1685086" y="440683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 Zone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C8FF0-75F4-840C-935A-7395A1DF0B59}"/>
              </a:ext>
            </a:extLst>
          </p:cNvPr>
          <p:cNvSpPr txBox="1"/>
          <p:nvPr/>
        </p:nvSpPr>
        <p:spPr>
          <a:xfrm>
            <a:off x="4356983" y="440683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 Zone B</a:t>
            </a:r>
          </a:p>
        </p:txBody>
      </p:sp>
    </p:spTree>
    <p:extLst>
      <p:ext uri="{BB962C8B-B14F-4D97-AF65-F5344CB8AC3E}">
        <p14:creationId xmlns:p14="http://schemas.microsoft.com/office/powerpoint/2010/main" val="281620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-260386" y="-253570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working on? 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B914C-42A2-547B-7235-FAD19C0DCCE5}"/>
              </a:ext>
            </a:extLst>
          </p:cNvPr>
          <p:cNvSpPr/>
          <p:nvPr/>
        </p:nvSpPr>
        <p:spPr>
          <a:xfrm>
            <a:off x="1711354" y="687897"/>
            <a:ext cx="2466363" cy="40267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EA952-5AE5-AD0C-3C2D-12F360BA414E}"/>
              </a:ext>
            </a:extLst>
          </p:cNvPr>
          <p:cNvSpPr/>
          <p:nvPr/>
        </p:nvSpPr>
        <p:spPr>
          <a:xfrm>
            <a:off x="4380451" y="687897"/>
            <a:ext cx="4318932" cy="40267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A2C6A-C7B1-D93A-5D55-B6E2ED1D9C4C}"/>
              </a:ext>
            </a:extLst>
          </p:cNvPr>
          <p:cNvSpPr/>
          <p:nvPr/>
        </p:nvSpPr>
        <p:spPr>
          <a:xfrm>
            <a:off x="2294388" y="1451294"/>
            <a:ext cx="1300294" cy="1120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outside 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4CF10-B87C-D292-7A1A-A10CF6C24A58}"/>
              </a:ext>
            </a:extLst>
          </p:cNvPr>
          <p:cNvSpPr/>
          <p:nvPr/>
        </p:nvSpPr>
        <p:spPr>
          <a:xfrm>
            <a:off x="4832058" y="1451295"/>
            <a:ext cx="1300294" cy="1120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1A58-4DB9-BAC6-8639-0D19B2E19051}"/>
              </a:ext>
            </a:extLst>
          </p:cNvPr>
          <p:cNvSpPr/>
          <p:nvPr/>
        </p:nvSpPr>
        <p:spPr>
          <a:xfrm>
            <a:off x="6782499" y="1451294"/>
            <a:ext cx="1300294" cy="1120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4DCCF-A31B-0C44-DC18-F879E9BEB5EE}"/>
              </a:ext>
            </a:extLst>
          </p:cNvPr>
          <p:cNvSpPr/>
          <p:nvPr/>
        </p:nvSpPr>
        <p:spPr>
          <a:xfrm>
            <a:off x="6782499" y="3314044"/>
            <a:ext cx="1300294" cy="1120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7EF51BC-EC0B-57F6-7BBD-27C520799C7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594682" y="2011522"/>
            <a:ext cx="123737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2C1AE21-B031-1BDE-8FBF-E5C38E6346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132352" y="2011522"/>
            <a:ext cx="65014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8C26F3A-3588-3067-E525-21C6882C3F9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7061499" y="2942896"/>
            <a:ext cx="74229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CB73D5-0DDE-016B-562C-0D022C7D949C}"/>
              </a:ext>
            </a:extLst>
          </p:cNvPr>
          <p:cNvSpPr txBox="1"/>
          <p:nvPr/>
        </p:nvSpPr>
        <p:spPr>
          <a:xfrm>
            <a:off x="1685086" y="440683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 Zone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C8FF0-75F4-840C-935A-7395A1DF0B59}"/>
              </a:ext>
            </a:extLst>
          </p:cNvPr>
          <p:cNvSpPr txBox="1"/>
          <p:nvPr/>
        </p:nvSpPr>
        <p:spPr>
          <a:xfrm>
            <a:off x="4356983" y="440683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 Zone B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A338FC34-D8CE-624F-4A42-0E6F4DC97901}"/>
              </a:ext>
            </a:extLst>
          </p:cNvPr>
          <p:cNvSpPr/>
          <p:nvPr/>
        </p:nvSpPr>
        <p:spPr>
          <a:xfrm>
            <a:off x="3045204" y="318782"/>
            <a:ext cx="1417739" cy="889233"/>
          </a:xfrm>
          <a:prstGeom prst="wedgeEllipseCallout">
            <a:avLst/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Assets? Records Qty?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BBF73536-ED8E-3062-C57F-9A0EAD88BE6F}"/>
              </a:ext>
            </a:extLst>
          </p:cNvPr>
          <p:cNvSpPr/>
          <p:nvPr/>
        </p:nvSpPr>
        <p:spPr>
          <a:xfrm>
            <a:off x="3863130" y="2745491"/>
            <a:ext cx="1417739" cy="889233"/>
          </a:xfrm>
          <a:prstGeom prst="wedgeEllipseCallout">
            <a:avLst>
              <a:gd name="adj1" fmla="val -31484"/>
              <a:gd name="adj2" fmla="val -116745"/>
            </a:avLst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Transit, Ports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5213A6FA-A1D7-5423-E6BE-14C63FF482A3}"/>
              </a:ext>
            </a:extLst>
          </p:cNvPr>
          <p:cNvSpPr/>
          <p:nvPr/>
        </p:nvSpPr>
        <p:spPr>
          <a:xfrm>
            <a:off x="5543428" y="236309"/>
            <a:ext cx="1882868" cy="611434"/>
          </a:xfrm>
          <a:prstGeom prst="wedgeEllipseCallout">
            <a:avLst>
              <a:gd name="adj1" fmla="val -71625"/>
              <a:gd name="adj2" fmla="val 62500"/>
            </a:avLst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Environment?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E393412F-C304-451E-4421-4C7273FAD023}"/>
              </a:ext>
            </a:extLst>
          </p:cNvPr>
          <p:cNvSpPr/>
          <p:nvPr/>
        </p:nvSpPr>
        <p:spPr>
          <a:xfrm>
            <a:off x="5471662" y="2949246"/>
            <a:ext cx="1574678" cy="889233"/>
          </a:xfrm>
          <a:prstGeom prst="wedgeEllipseCallout">
            <a:avLst>
              <a:gd name="adj1" fmla="val 50726"/>
              <a:gd name="adj2" fmla="val -122522"/>
            </a:avLst>
          </a:prstGeom>
          <a:solidFill>
            <a:srgbClr val="FF0000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Functions?</a:t>
            </a:r>
          </a:p>
        </p:txBody>
      </p:sp>
    </p:spTree>
    <p:extLst>
      <p:ext uri="{BB962C8B-B14F-4D97-AF65-F5344CB8AC3E}">
        <p14:creationId xmlns:p14="http://schemas.microsoft.com/office/powerpoint/2010/main" val="278804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30">
            <a:extLst>
              <a:ext uri="{FF2B5EF4-FFF2-40B4-BE49-F238E27FC236}">
                <a16:creationId xmlns:a16="http://schemas.microsoft.com/office/drawing/2014/main" id="{4FAB583B-2F9E-67C6-843A-5026A0A55B13}"/>
              </a:ext>
            </a:extLst>
          </p:cNvPr>
          <p:cNvSpPr txBox="1">
            <a:spLocks/>
          </p:cNvSpPr>
          <p:nvPr/>
        </p:nvSpPr>
        <p:spPr>
          <a:xfrm>
            <a:off x="311700" y="1585518"/>
            <a:ext cx="8396400" cy="2572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Threats – Threat Actor + Scenario + Outcome 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Weakness – Scenario to realize threats (Weakness or Vulnerability)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Mitigation – Closes the weakness or vulnerability</a:t>
            </a:r>
          </a:p>
        </p:txBody>
      </p:sp>
      <p:sp>
        <p:nvSpPr>
          <p:cNvPr id="3" name="Google Shape;181;p30">
            <a:extLst>
              <a:ext uri="{FF2B5EF4-FFF2-40B4-BE49-F238E27FC236}">
                <a16:creationId xmlns:a16="http://schemas.microsoft.com/office/drawing/2014/main" id="{8290B212-9CBF-3DEF-5C3D-8D0483467051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latin typeface="Overpass SemiBold"/>
                <a:ea typeface="Overpass SemiBold"/>
                <a:cs typeface="Overpass SemiBold"/>
                <a:sym typeface="Overpass SemiBold"/>
              </a:rPr>
              <a:t>Threats &amp; Countermeasures Structure</a:t>
            </a:r>
          </a:p>
        </p:txBody>
      </p:sp>
      <p:sp>
        <p:nvSpPr>
          <p:cNvPr id="4" name="Google Shape;170;p28">
            <a:extLst>
              <a:ext uri="{FF2B5EF4-FFF2-40B4-BE49-F238E27FC236}">
                <a16:creationId xmlns:a16="http://schemas.microsoft.com/office/drawing/2014/main" id="{92761D90-BDA0-D70C-D610-37C2671A18B3}"/>
              </a:ext>
            </a:extLst>
          </p:cNvPr>
          <p:cNvSpPr/>
          <p:nvPr/>
        </p:nvSpPr>
        <p:spPr>
          <a:xfrm>
            <a:off x="7681231" y="-296478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can go wrong?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426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30">
            <a:extLst>
              <a:ext uri="{FF2B5EF4-FFF2-40B4-BE49-F238E27FC236}">
                <a16:creationId xmlns:a16="http://schemas.microsoft.com/office/drawing/2014/main" id="{4FAB583B-2F9E-67C6-843A-5026A0A55B13}"/>
              </a:ext>
            </a:extLst>
          </p:cNvPr>
          <p:cNvSpPr txBox="1">
            <a:spLocks/>
          </p:cNvSpPr>
          <p:nvPr/>
        </p:nvSpPr>
        <p:spPr>
          <a:xfrm>
            <a:off x="311700" y="1585518"/>
            <a:ext cx="8396400" cy="3187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Threats – Threat Actor + Scenario + Outcome 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Weakness 1 – Scenario to realize threats (Weakness or Vulnerability)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Mitigation – Closes the weakness or vulnerability</a:t>
            </a:r>
          </a:p>
          <a:p>
            <a:endParaRPr lang="en-US"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Weakness 2</a:t>
            </a:r>
          </a:p>
          <a:p>
            <a:endParaRPr lang="en-US"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Mitigation 1 OR</a:t>
            </a:r>
          </a:p>
          <a:p>
            <a:pPr lvl="2"/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Mitigation 2 (multiple mitigations could be possible to close 		a weakness)</a:t>
            </a:r>
          </a:p>
        </p:txBody>
      </p:sp>
      <p:sp>
        <p:nvSpPr>
          <p:cNvPr id="3" name="Google Shape;181;p30">
            <a:extLst>
              <a:ext uri="{FF2B5EF4-FFF2-40B4-BE49-F238E27FC236}">
                <a16:creationId xmlns:a16="http://schemas.microsoft.com/office/drawing/2014/main" id="{8290B212-9CBF-3DEF-5C3D-8D0483467051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latin typeface="Overpass SemiBold"/>
                <a:ea typeface="Overpass SemiBold"/>
                <a:cs typeface="Overpass SemiBold"/>
                <a:sym typeface="Overpass SemiBold"/>
              </a:rPr>
              <a:t>Threats &amp; Countermeasures Structure</a:t>
            </a:r>
          </a:p>
        </p:txBody>
      </p:sp>
      <p:sp>
        <p:nvSpPr>
          <p:cNvPr id="4" name="Google Shape;170;p28">
            <a:extLst>
              <a:ext uri="{FF2B5EF4-FFF2-40B4-BE49-F238E27FC236}">
                <a16:creationId xmlns:a16="http://schemas.microsoft.com/office/drawing/2014/main" id="{CE69DE25-0088-12E3-13FA-6B30234AE67B}"/>
              </a:ext>
            </a:extLst>
          </p:cNvPr>
          <p:cNvSpPr/>
          <p:nvPr/>
        </p:nvSpPr>
        <p:spPr>
          <a:xfrm>
            <a:off x="7681231" y="-296478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can go wrong?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8532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30">
            <a:extLst>
              <a:ext uri="{FF2B5EF4-FFF2-40B4-BE49-F238E27FC236}">
                <a16:creationId xmlns:a16="http://schemas.microsoft.com/office/drawing/2014/main" id="{4FAB583B-2F9E-67C6-843A-5026A0A55B13}"/>
              </a:ext>
            </a:extLst>
          </p:cNvPr>
          <p:cNvSpPr txBox="1">
            <a:spLocks/>
          </p:cNvSpPr>
          <p:nvPr/>
        </p:nvSpPr>
        <p:spPr>
          <a:xfrm>
            <a:off x="311700" y="1585518"/>
            <a:ext cx="8396400" cy="3187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Threats – A </a:t>
            </a:r>
            <a:r>
              <a:rPr lang="en-US" sz="1900" i="1" u="sng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non privileged user</a:t>
            </a:r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+ </a:t>
            </a:r>
            <a:r>
              <a:rPr lang="en-US" sz="1900" i="1" u="sng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gains access to a administrative interface</a:t>
            </a:r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+ and </a:t>
            </a:r>
            <a:r>
              <a:rPr lang="en-US" sz="1900" i="1" u="sng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alters key security configurations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Weakness 1 – User roles and permissions are not set appropriately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</a:t>
            </a: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Mitigation – Deploy Role Based Access Control to user profiles</a:t>
            </a:r>
          </a:p>
          <a:p>
            <a:endParaRPr lang="en-US"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Weakness 2 – Admin credentials are set to default</a:t>
            </a:r>
          </a:p>
          <a:p>
            <a:endParaRPr lang="en-US"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r>
              <a:rPr lang="en-US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		Mitigation 1 – Update admin credentials and enforce org 		password policy</a:t>
            </a:r>
          </a:p>
        </p:txBody>
      </p:sp>
      <p:sp>
        <p:nvSpPr>
          <p:cNvPr id="3" name="Google Shape;181;p30">
            <a:extLst>
              <a:ext uri="{FF2B5EF4-FFF2-40B4-BE49-F238E27FC236}">
                <a16:creationId xmlns:a16="http://schemas.microsoft.com/office/drawing/2014/main" id="{8290B212-9CBF-3DEF-5C3D-8D0483467051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latin typeface="Overpass SemiBold"/>
                <a:ea typeface="Overpass SemiBold"/>
                <a:cs typeface="Overpass SemiBold"/>
                <a:sym typeface="Overpass SemiBold"/>
              </a:rPr>
              <a:t>Threats &amp; Countermeasures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76B81-41A6-4BED-FABA-E7DE52846077}"/>
              </a:ext>
            </a:extLst>
          </p:cNvPr>
          <p:cNvSpPr txBox="1"/>
          <p:nvPr/>
        </p:nvSpPr>
        <p:spPr>
          <a:xfrm>
            <a:off x="1568741" y="1493240"/>
            <a:ext cx="19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Threat Actor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9D68F-E7AA-C98A-1809-61F2C59A4B97}"/>
              </a:ext>
            </a:extLst>
          </p:cNvPr>
          <p:cNvSpPr txBox="1"/>
          <p:nvPr/>
        </p:nvSpPr>
        <p:spPr>
          <a:xfrm>
            <a:off x="4816679" y="1521293"/>
            <a:ext cx="19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Threat 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DB1D4-8B78-72B7-04A7-D2751CB40AA3}"/>
              </a:ext>
            </a:extLst>
          </p:cNvPr>
          <p:cNvSpPr txBox="1"/>
          <p:nvPr/>
        </p:nvSpPr>
        <p:spPr>
          <a:xfrm>
            <a:off x="724250" y="2261356"/>
            <a:ext cx="19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Threat Outcome</a:t>
            </a:r>
          </a:p>
        </p:txBody>
      </p:sp>
      <p:sp>
        <p:nvSpPr>
          <p:cNvPr id="7" name="Google Shape;170;p28">
            <a:extLst>
              <a:ext uri="{FF2B5EF4-FFF2-40B4-BE49-F238E27FC236}">
                <a16:creationId xmlns:a16="http://schemas.microsoft.com/office/drawing/2014/main" id="{7488B5C0-D455-5618-2AC5-A31580E8A865}"/>
              </a:ext>
            </a:extLst>
          </p:cNvPr>
          <p:cNvSpPr/>
          <p:nvPr/>
        </p:nvSpPr>
        <p:spPr>
          <a:xfrm>
            <a:off x="7681231" y="-296478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can go wrong?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3564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65500" y="196000"/>
            <a:ext cx="4045200" cy="9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64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265500" y="2883050"/>
            <a:ext cx="3837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James Rabe</a:t>
            </a:r>
            <a:endParaRPr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76" name="Google Shape;76;p16" title="File:LinkedIn icon circle.sv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5" y="3481925"/>
            <a:ext cx="6032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1126975" y="3510550"/>
            <a:ext cx="3837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linkedin/in/jrabe3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359825" y="1174600"/>
            <a:ext cx="3837000" cy="1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Modeling, Cybersecurity</a:t>
            </a:r>
            <a:endParaRPr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TMC - Founding Member</a:t>
            </a:r>
            <a:endParaRPr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8725"/>
            <a:ext cx="8839200" cy="4043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7620000" y="3831175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can go wrong?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49" y="458200"/>
            <a:ext cx="7362901" cy="44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-281500" y="3862925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going to do about it?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30">
            <a:extLst>
              <a:ext uri="{FF2B5EF4-FFF2-40B4-BE49-F238E27FC236}">
                <a16:creationId xmlns:a16="http://schemas.microsoft.com/office/drawing/2014/main" id="{4FAB583B-2F9E-67C6-843A-5026A0A55B13}"/>
              </a:ext>
            </a:extLst>
          </p:cNvPr>
          <p:cNvSpPr txBox="1">
            <a:spLocks/>
          </p:cNvSpPr>
          <p:nvPr/>
        </p:nvSpPr>
        <p:spPr>
          <a:xfrm>
            <a:off x="311700" y="1585518"/>
            <a:ext cx="8396400" cy="3187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" name="Google Shape;181;p30">
            <a:extLst>
              <a:ext uri="{FF2B5EF4-FFF2-40B4-BE49-F238E27FC236}">
                <a16:creationId xmlns:a16="http://schemas.microsoft.com/office/drawing/2014/main" id="{8290B212-9CBF-3DEF-5C3D-8D0483467051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latin typeface="Overpass SemiBold"/>
                <a:ea typeface="Overpass SemiBold"/>
                <a:cs typeface="Overpass SemiBold"/>
                <a:sym typeface="Overpass SemiBold"/>
              </a:rPr>
              <a:t>Threat Model Completion </a:t>
            </a:r>
          </a:p>
        </p:txBody>
      </p:sp>
      <p:sp>
        <p:nvSpPr>
          <p:cNvPr id="7" name="Google Shape;170;p28">
            <a:extLst>
              <a:ext uri="{FF2B5EF4-FFF2-40B4-BE49-F238E27FC236}">
                <a16:creationId xmlns:a16="http://schemas.microsoft.com/office/drawing/2014/main" id="{7488B5C0-D455-5618-2AC5-A31580E8A865}"/>
              </a:ext>
            </a:extLst>
          </p:cNvPr>
          <p:cNvSpPr/>
          <p:nvPr/>
        </p:nvSpPr>
        <p:spPr>
          <a:xfrm>
            <a:off x="7681231" y="-296478"/>
            <a:ext cx="1682700" cy="15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Did we do a good job?</a:t>
            </a:r>
            <a:endParaRPr dirty="0"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2DD08-83D3-8FFF-6694-AA7734BB7B6C}"/>
              </a:ext>
            </a:extLst>
          </p:cNvPr>
          <p:cNvSpPr txBox="1"/>
          <p:nvPr/>
        </p:nvSpPr>
        <p:spPr>
          <a:xfrm>
            <a:off x="494950" y="1017725"/>
            <a:ext cx="7055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Do we have a plan to reduce risk?</a:t>
            </a:r>
          </a:p>
          <a:p>
            <a:endParaRPr lang="en-US" sz="1800" dirty="0"/>
          </a:p>
          <a:p>
            <a:r>
              <a:rPr lang="en-US" sz="1800" dirty="0"/>
              <a:t>Does that plan match our cyber risk appetite?</a:t>
            </a:r>
          </a:p>
          <a:p>
            <a:endParaRPr lang="en-US" sz="1800" dirty="0"/>
          </a:p>
          <a:p>
            <a:r>
              <a:rPr lang="en-US" sz="1800" dirty="0"/>
              <a:t>Have we met the expectations of key stakeholders?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Have we maximized value? </a:t>
            </a:r>
          </a:p>
        </p:txBody>
      </p:sp>
      <p:pic>
        <p:nvPicPr>
          <p:cNvPr id="12" name="Picture 11" descr="A red stamp with black text&#10;&#10;Description automatically generated">
            <a:extLst>
              <a:ext uri="{FF2B5EF4-FFF2-40B4-BE49-F238E27FC236}">
                <a16:creationId xmlns:a16="http://schemas.microsoft.com/office/drawing/2014/main" id="{F27865BB-7F29-B271-07C9-F9E0E7F10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71631" y="2135098"/>
            <a:ext cx="3543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Overpass SemiBold"/>
                <a:ea typeface="Overpass SemiBold"/>
                <a:cs typeface="Overpass SemiBold"/>
                <a:sym typeface="Overpass SemiBold"/>
              </a:rPr>
              <a:t>Freesources</a:t>
            </a:r>
            <a:r>
              <a:rPr lang="en" dirty="0">
                <a:latin typeface="Overpass SemiBold"/>
                <a:ea typeface="Overpass SemiBold"/>
                <a:cs typeface="Overpass SemiBold"/>
                <a:sym typeface="Overpass SemiBold"/>
              </a:rPr>
              <a:t> (Free + Resources)</a:t>
            </a:r>
            <a:endParaRPr dirty="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6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Free Platform for Threat Modeling - </a:t>
            </a:r>
            <a:r>
              <a:rPr lang="en" sz="1900" i="1" u="sng" dirty="0">
                <a:solidFill>
                  <a:schemeClr val="hlink"/>
                </a:solidFill>
                <a:latin typeface="Overpass SemiBold"/>
                <a:ea typeface="Overpass SemiBold"/>
                <a:cs typeface="Overpass SemiBold"/>
                <a:sym typeface="Overpass SemiBold"/>
                <a:hlinkClick r:id="rId3"/>
              </a:rPr>
              <a:t>https://community.iriusrisk.com</a:t>
            </a:r>
            <a:r>
              <a:rPr lang="en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 </a:t>
            </a:r>
            <a:endParaRPr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OWASP Threat Modeling Cheat Sheet - </a:t>
            </a:r>
            <a:r>
              <a:rPr lang="en" sz="1900" i="1" u="sng" dirty="0">
                <a:solidFill>
                  <a:schemeClr val="hlink"/>
                </a:solidFill>
                <a:latin typeface="Overpass SemiBold"/>
                <a:ea typeface="Overpass SemiBold"/>
                <a:cs typeface="Overpass SemiBold"/>
                <a:sym typeface="Overpass SemiBold"/>
                <a:hlinkClick r:id="rId4"/>
              </a:rPr>
              <a:t>https://cheatsheetseries.owasp.org/cheatsheets/Threat_Modeling_Cheat_Sheet.html</a:t>
            </a:r>
            <a:endParaRPr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World’s Shortest Threat Modeling Course - </a:t>
            </a:r>
            <a:r>
              <a:rPr lang="en" sz="1900" i="1" u="sng" dirty="0">
                <a:solidFill>
                  <a:schemeClr val="hlink"/>
                </a:solidFill>
                <a:latin typeface="Overpass SemiBold"/>
                <a:ea typeface="Overpass SemiBold"/>
                <a:cs typeface="Overpass SemiBold"/>
                <a:sym typeface="Overpass SemiBold"/>
                <a:hlinkClick r:id="rId5"/>
              </a:rPr>
              <a:t>https://www.youtube.com/watch?v=2pvprvsr1lo</a:t>
            </a:r>
            <a:r>
              <a:rPr lang="en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endParaRPr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 Connect - </a:t>
            </a:r>
            <a:r>
              <a:rPr lang="en" sz="1900" i="1" u="sng" dirty="0">
                <a:solidFill>
                  <a:schemeClr val="hlink"/>
                </a:solidFill>
                <a:latin typeface="Overpass SemiBold"/>
                <a:ea typeface="Overpass SemiBold"/>
                <a:cs typeface="Overpass SemiBold"/>
                <a:sym typeface="Overpass SemiBold"/>
                <a:hlinkClick r:id="rId6"/>
              </a:rPr>
              <a:t>https://</a:t>
            </a:r>
            <a:r>
              <a:rPr lang="en" b="1" u="sng" dirty="0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6"/>
              </a:rPr>
              <a:t>threatmodelingconnect.com</a:t>
            </a:r>
            <a:r>
              <a:rPr lang="en" b="1" dirty="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i="1"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265500" y="196000"/>
            <a:ext cx="4045200" cy="9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with me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64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>
            <a:spLocks noGrp="1"/>
          </p:cNvSpPr>
          <p:nvPr>
            <p:ph type="body" idx="2"/>
          </p:nvPr>
        </p:nvSpPr>
        <p:spPr>
          <a:xfrm>
            <a:off x="265500" y="2883050"/>
            <a:ext cx="3837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James Rabe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90" name="Google Shape;190;p31" title="File:LinkedIn icon circle.sv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5" y="3481925"/>
            <a:ext cx="6032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>
            <a:spLocks noGrp="1"/>
          </p:cNvSpPr>
          <p:nvPr>
            <p:ph type="body" idx="2"/>
          </p:nvPr>
        </p:nvSpPr>
        <p:spPr>
          <a:xfrm>
            <a:off x="1126975" y="3510550"/>
            <a:ext cx="3837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linkedin/in/jrabe3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 amt="42000"/>
          </a:blip>
          <a:srcRect t="10037" b="10045"/>
          <a:stretch/>
        </p:blipFill>
        <p:spPr>
          <a:xfrm>
            <a:off x="-189525" y="-45125"/>
            <a:ext cx="9845673" cy="5244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Black"/>
                <a:ea typeface="Overpass Black"/>
                <a:cs typeface="Overpass Black"/>
                <a:sym typeface="Overpass Black"/>
              </a:rPr>
              <a:t>Discussion Topics</a:t>
            </a:r>
            <a:endParaRPr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is Threat Modeling?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the benefits of Threat Modeling? 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 Key Concepts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definition textbook, definition, word, dictionary, text, page ..."/>
          <p:cNvPicPr preferRelativeResize="0"/>
          <p:nvPr/>
        </p:nvPicPr>
        <p:blipFill rotWithShape="1">
          <a:blip r:embed="rId3">
            <a:alphaModFix amt="28000"/>
          </a:blip>
          <a:srcRect t="-4569" b="4569"/>
          <a:stretch/>
        </p:blipFill>
        <p:spPr>
          <a:xfrm>
            <a:off x="4491650" y="-262898"/>
            <a:ext cx="9198851" cy="62471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What is Threat Modeling? 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6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latin typeface="Overpass SemiBold"/>
                <a:ea typeface="Overpass SemiBold"/>
                <a:cs typeface="Overpass SemiBold"/>
                <a:sym typeface="Overpass SemiBold"/>
              </a:rPr>
              <a:t>Threat Modeling is a </a:t>
            </a:r>
            <a:r>
              <a:rPr lang="en" sz="2500" i="1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proactive assessment of risk</a:t>
            </a:r>
            <a:r>
              <a:rPr lang="en" sz="2500" i="1">
                <a:latin typeface="Overpass SemiBold"/>
                <a:ea typeface="Overpass SemiBold"/>
                <a:cs typeface="Overpass SemiBold"/>
                <a:sym typeface="Overpass SemiBold"/>
              </a:rPr>
              <a:t> which starts with a </a:t>
            </a:r>
            <a:r>
              <a:rPr lang="en" sz="2500" i="1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well scoped description of change</a:t>
            </a:r>
            <a:r>
              <a:rPr lang="en" sz="2500" i="1">
                <a:latin typeface="Overpass SemiBold"/>
                <a:ea typeface="Overpass SemiBold"/>
                <a:cs typeface="Overpass SemiBold"/>
                <a:sym typeface="Overpass SemiBold"/>
              </a:rPr>
              <a:t> and results in a </a:t>
            </a:r>
            <a:r>
              <a:rPr lang="en" sz="2500" i="1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list  of realistic threats</a:t>
            </a:r>
            <a:r>
              <a:rPr lang="en" sz="2500" i="1">
                <a:latin typeface="Overpass SemiBold"/>
                <a:ea typeface="Overpass SemiBold"/>
                <a:cs typeface="Overpass SemiBold"/>
                <a:sym typeface="Overpass SemiBold"/>
              </a:rPr>
              <a:t> and </a:t>
            </a:r>
            <a:r>
              <a:rPr lang="en" sz="2500" i="1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set of  cost-effective mitigations</a:t>
            </a:r>
            <a:r>
              <a:rPr lang="en" sz="2500" i="1">
                <a:latin typeface="Overpass SemiBold"/>
                <a:ea typeface="Overpass SemiBold"/>
                <a:cs typeface="Overpass SemiBold"/>
                <a:sym typeface="Overpass SemiBold"/>
              </a:rPr>
              <a:t> with a </a:t>
            </a:r>
            <a:r>
              <a:rPr lang="en" sz="2500" i="1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timeline and plan</a:t>
            </a:r>
            <a:r>
              <a:rPr lang="en" sz="2500" i="1">
                <a:latin typeface="Overpass SemiBold"/>
                <a:ea typeface="Overpass SemiBold"/>
                <a:cs typeface="Overpass SemiBold"/>
                <a:sym typeface="Overpass SemiBold"/>
              </a:rPr>
              <a:t> for </a:t>
            </a:r>
            <a:r>
              <a:rPr lang="en" sz="2500" i="1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risk reduction</a:t>
            </a:r>
            <a:r>
              <a:rPr lang="en" sz="2500" i="1">
                <a:latin typeface="Overpass SemiBold"/>
                <a:ea typeface="Overpass SemiBold"/>
                <a:cs typeface="Overpass SemiBold"/>
                <a:sym typeface="Overpass SemiBold"/>
              </a:rPr>
              <a:t>. </a:t>
            </a:r>
            <a:endParaRPr sz="2500" i="1"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i="1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title="Proactive - Free of Charge Creative Commons Post it Note image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-3016250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Proactive Assessment of Risk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Pre-Change Focused - Finding the problems as early as possible (design) vs finding them post implementation (production)</a:t>
            </a:r>
            <a:endParaRPr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Problem Seeking - anticipating problems</a:t>
            </a:r>
            <a:endParaRPr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Risk-Focused - organizational risk appetite</a:t>
            </a:r>
            <a:endParaRPr dirty="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 amt="11000"/>
          </a:blip>
          <a:srcRect t="12731" b="12731"/>
          <a:stretch/>
        </p:blipFill>
        <p:spPr>
          <a:xfrm>
            <a:off x="31750" y="0"/>
            <a:ext cx="9080501" cy="60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Well Scoped Definition of Change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Accurate Enough Description of the Change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Limited Scope to Prevent Over-Analysis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Diagram Based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Story Based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Should include what is not in scope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 amt="18000"/>
          </a:blip>
          <a:srcRect t="16666" b="16666"/>
          <a:stretch/>
        </p:blipFill>
        <p:spPr>
          <a:xfrm>
            <a:off x="4572000" y="-306900"/>
            <a:ext cx="9080499" cy="605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List of Realistic Threats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Realistic Threat - Exploit likely threats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Enumerated and Cataloged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Tracked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 amt="20000"/>
          </a:blip>
          <a:srcRect l="119" r="129"/>
          <a:stretch/>
        </p:blipFill>
        <p:spPr>
          <a:xfrm>
            <a:off x="-74075" y="-232800"/>
            <a:ext cx="9080499" cy="605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List of Cost-Effective Mitigations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Mitigating Factors - Design Based or Corrective Based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Cost-Effective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(not everything is urgent)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 amt="31000"/>
          </a:blip>
          <a:srcRect t="23316" b="23316"/>
          <a:stretch/>
        </p:blipFill>
        <p:spPr>
          <a:xfrm>
            <a:off x="4572000" y="0"/>
            <a:ext cx="9080498" cy="605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Timeline and Plan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Realistic &amp; Flexible Timelines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SemiBold"/>
              <a:buChar char="-"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Document dependencies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SemiBold"/>
              <a:buChar char="-"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Barriers to success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Agile Milestones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Stakeholder Buy-in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Assigned and Responsible Personnel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Macintosh PowerPoint</Application>
  <PresentationFormat>On-screen Show (16:9)</PresentationFormat>
  <Paragraphs>145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Overpass</vt:lpstr>
      <vt:lpstr>Arial</vt:lpstr>
      <vt:lpstr>Overpass Black</vt:lpstr>
      <vt:lpstr>Overpass SemiBold</vt:lpstr>
      <vt:lpstr>Libre Franklin</vt:lpstr>
      <vt:lpstr>Simple Light</vt:lpstr>
      <vt:lpstr>Empower Your Security: A Beginners Guide to Threat Modeling</vt:lpstr>
      <vt:lpstr>Bio</vt:lpstr>
      <vt:lpstr>Discussion Topics</vt:lpstr>
      <vt:lpstr>What is Threat Modeling? </vt:lpstr>
      <vt:lpstr>Breaking Down Threat Modeling</vt:lpstr>
      <vt:lpstr>Breaking Down Threat Modeling</vt:lpstr>
      <vt:lpstr>Breaking Down Threat Modeling</vt:lpstr>
      <vt:lpstr>Breaking Down Threat Modeling</vt:lpstr>
      <vt:lpstr>Breaking Down Threat Modeling</vt:lpstr>
      <vt:lpstr>PowerPoint Presentation</vt:lpstr>
      <vt:lpstr>Breaking Down Threat Modeling</vt:lpstr>
      <vt:lpstr>Threat Modeling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Freesources (Free + Resources)</vt:lpstr>
      <vt:lpstr>Connect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James Rabe</cp:lastModifiedBy>
  <cp:revision>1</cp:revision>
  <dcterms:modified xsi:type="dcterms:W3CDTF">2024-06-12T21:40:29Z</dcterms:modified>
</cp:coreProperties>
</file>