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ibre Franklin"/>
      <p:regular r:id="rId23"/>
      <p:bold r:id="rId24"/>
      <p:italic r:id="rId25"/>
      <p:boldItalic r:id="rId26"/>
    </p:embeddedFont>
    <p:embeddedFont>
      <p:font typeface="Overpass Black"/>
      <p:bold r:id="rId27"/>
      <p:boldItalic r:id="rId28"/>
    </p:embeddedFont>
    <p:embeddedFont>
      <p:font typeface="Overpass"/>
      <p:regular r:id="rId29"/>
      <p:bold r:id="rId30"/>
      <p:italic r:id="rId31"/>
      <p:boldItalic r:id="rId32"/>
    </p:embeddedFont>
    <p:embeddedFont>
      <p:font typeface="Overpass SemiBol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ibreFranklin-bold.fntdata"/><Relationship Id="rId23" Type="http://schemas.openxmlformats.org/officeDocument/2006/relationships/font" Target="fonts/LibreFranklin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boldItalic.fntdata"/><Relationship Id="rId25" Type="http://schemas.openxmlformats.org/officeDocument/2006/relationships/font" Target="fonts/LibreFranklin-italic.fntdata"/><Relationship Id="rId28" Type="http://schemas.openxmlformats.org/officeDocument/2006/relationships/font" Target="fonts/OverpassBlack-boldItalic.fntdata"/><Relationship Id="rId27" Type="http://schemas.openxmlformats.org/officeDocument/2006/relationships/font" Target="fonts/Overpass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verpas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verpass-italic.fntdata"/><Relationship Id="rId30" Type="http://schemas.openxmlformats.org/officeDocument/2006/relationships/font" Target="fonts/Overpass-bold.fntdata"/><Relationship Id="rId11" Type="http://schemas.openxmlformats.org/officeDocument/2006/relationships/slide" Target="slides/slide6.xml"/><Relationship Id="rId33" Type="http://schemas.openxmlformats.org/officeDocument/2006/relationships/font" Target="fonts/Overpass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Overpass-boldItalic.fntdata"/><Relationship Id="rId13" Type="http://schemas.openxmlformats.org/officeDocument/2006/relationships/slide" Target="slides/slide8.xml"/><Relationship Id="rId35" Type="http://schemas.openxmlformats.org/officeDocument/2006/relationships/font" Target="fonts/OverpassSemiBold-italic.fntdata"/><Relationship Id="rId12" Type="http://schemas.openxmlformats.org/officeDocument/2006/relationships/slide" Target="slides/slide7.xml"/><Relationship Id="rId34" Type="http://schemas.openxmlformats.org/officeDocument/2006/relationships/font" Target="fonts/OverpassSemi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verpassSemi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353528c8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353528c8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353528c8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353528c8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353528c8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353528c8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353528c85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353528c85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in draw.io but you could have also done this on a whiteboard, with a deck of cards or using an application that focuses on Threat Modeling. There are several community free products available to provide an interface with Threat Modeling.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Depending on what I am building I can structure my threat model into different layers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353528c85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353528c85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have also added Threat Actor, likelihood, ease of </a:t>
            </a:r>
            <a:r>
              <a:rPr lang="en"/>
              <a:t>exploit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353528c85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353528c85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have also added something like resource, timeline,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353528c85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353528c85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353528c85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353528c85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353528c85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353528c85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353528c8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353528c8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353528c8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353528c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353528c8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353528c8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353528c8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353528c8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353528c8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353528c8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353528c8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353528c8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353528c8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353528c8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igh (Dark)">
  <p:cSld name="Blank - High (Dark)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36365" y="478894"/>
            <a:ext cx="1033216" cy="1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5763" y="3755571"/>
            <a:ext cx="228237" cy="138792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ctrTitle"/>
          </p:nvPr>
        </p:nvSpPr>
        <p:spPr>
          <a:xfrm>
            <a:off x="794441" y="675565"/>
            <a:ext cx="6423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verpass"/>
              <a:buNone/>
              <a:defRPr b="0" sz="18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36" y="720691"/>
            <a:ext cx="257108" cy="18332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794441" y="1035585"/>
            <a:ext cx="42501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b="0" i="0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>
            <p:ph idx="2" type="pic"/>
          </p:nvPr>
        </p:nvSpPr>
        <p:spPr>
          <a:xfrm>
            <a:off x="4836750" y="933300"/>
            <a:ext cx="348300" cy="318900"/>
          </a:xfrm>
          <a:prstGeom prst="roundRect">
            <a:avLst>
              <a:gd fmla="val 6021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9FC5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mmunity.iriusrisk.com" TargetMode="External"/><Relationship Id="rId4" Type="http://schemas.openxmlformats.org/officeDocument/2006/relationships/hyperlink" Target="https://cheatsheetseries.owasp.org/cheatsheets/Threat_Modeling_Cheat_Sheet.html" TargetMode="External"/><Relationship Id="rId5" Type="http://schemas.openxmlformats.org/officeDocument/2006/relationships/hyperlink" Target="https://www.youtube.com/watch?v=2pvprvsr1lo" TargetMode="External"/><Relationship Id="rId6" Type="http://schemas.openxmlformats.org/officeDocument/2006/relationships/hyperlink" Target="https://threatmodelingconnect.com" TargetMode="External"/><Relationship Id="rId7" Type="http://schemas.openxmlformats.org/officeDocument/2006/relationships/hyperlink" Target="https://threatmodelingconnect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 amt="32000"/>
          </a:blip>
          <a:srcRect b="10077" l="0" r="0" t="10069"/>
          <a:stretch/>
        </p:blipFill>
        <p:spPr>
          <a:xfrm>
            <a:off x="-189525" y="-45125"/>
            <a:ext cx="9845674" cy="52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Black"/>
                <a:ea typeface="Overpass Black"/>
                <a:cs typeface="Overpass Black"/>
                <a:sym typeface="Overpass Black"/>
              </a:rPr>
              <a:t>Empower Your Security: A Beginners Guide to Threat Modeling</a:t>
            </a:r>
            <a:endParaRPr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0" y="3456600"/>
            <a:ext cx="19050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437" y="0"/>
            <a:ext cx="92968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 amt="30000"/>
          </a:blip>
          <a:srcRect b="0" l="9" r="9" t="0"/>
          <a:stretch/>
        </p:blipFill>
        <p:spPr>
          <a:xfrm>
            <a:off x="0" y="-253950"/>
            <a:ext cx="9144003" cy="609600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SemiBold"/>
                <a:ea typeface="Overpass SemiBold"/>
                <a:cs typeface="Overpass SemiBold"/>
                <a:sym typeface="Overpass SemiBold"/>
              </a:rPr>
              <a:t>Breaking Down Threat Modeling</a:t>
            </a:r>
            <a:endParaRPr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Risk Reduction</a:t>
            </a:r>
            <a:endParaRPr sz="21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45" name="Google Shape;145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Threat Modeling should always result in a better risk position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Security (Aka Risk Management) is everyone’s job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Is the ball closer to the hole?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SemiBold"/>
                <a:ea typeface="Overpass SemiBold"/>
                <a:cs typeface="Overpass SemiBold"/>
                <a:sym typeface="Overpass SemiBold"/>
              </a:rPr>
              <a:t>Threat Modeling Process</a:t>
            </a:r>
            <a:endParaRPr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503775" y="1449925"/>
            <a:ext cx="1682700" cy="1598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What are we working on? </a:t>
            </a:r>
            <a:endParaRPr>
              <a:solidFill>
                <a:schemeClr val="l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2656425" y="1449925"/>
            <a:ext cx="1682700" cy="1598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What can go wrong?</a:t>
            </a:r>
            <a:endParaRPr>
              <a:solidFill>
                <a:schemeClr val="l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4809075" y="1449925"/>
            <a:ext cx="1682700" cy="1598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What are we going to do about it?</a:t>
            </a:r>
            <a:endParaRPr>
              <a:solidFill>
                <a:schemeClr val="l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6961725" y="1496500"/>
            <a:ext cx="1682700" cy="1598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Did we do a good job?</a:t>
            </a:r>
            <a:endParaRPr>
              <a:solidFill>
                <a:schemeClr val="l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518575" y="3619500"/>
            <a:ext cx="1682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Scoping</a:t>
            </a:r>
            <a:endParaRPr sz="18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2656425" y="3697800"/>
            <a:ext cx="1682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Threats</a:t>
            </a:r>
            <a:endParaRPr sz="18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4794275" y="3697800"/>
            <a:ext cx="1682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Mitigations</a:t>
            </a:r>
            <a:endParaRPr sz="18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6961725" y="3543300"/>
            <a:ext cx="1682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Business Alignment</a:t>
            </a:r>
            <a:endParaRPr sz="18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46282" l="0" r="0" t="0"/>
          <a:stretch/>
        </p:blipFill>
        <p:spPr>
          <a:xfrm>
            <a:off x="247650" y="167038"/>
            <a:ext cx="8557676" cy="48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8725"/>
            <a:ext cx="8839200" cy="4043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49" y="458200"/>
            <a:ext cx="7362901" cy="448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SemiBold"/>
                <a:ea typeface="Overpass SemiBold"/>
                <a:cs typeface="Overpass SemiBold"/>
                <a:sym typeface="Overpass SemiBold"/>
              </a:rPr>
              <a:t>Freesources</a:t>
            </a:r>
            <a:r>
              <a:rPr lang="en">
                <a:latin typeface="Overpass SemiBold"/>
                <a:ea typeface="Overpass SemiBold"/>
                <a:cs typeface="Overpass SemiBold"/>
                <a:sym typeface="Overpass SemiBold"/>
              </a:rPr>
              <a:t> (Free + Resources)</a:t>
            </a:r>
            <a:endParaRPr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396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Free Platform for Threat Modeling - </a:t>
            </a:r>
            <a:r>
              <a:rPr i="1" lang="en" sz="1900" u="sng">
                <a:solidFill>
                  <a:schemeClr val="hlink"/>
                </a:solidFill>
                <a:latin typeface="Overpass SemiBold"/>
                <a:ea typeface="Overpass SemiBold"/>
                <a:cs typeface="Overpass SemiBold"/>
                <a:sym typeface="Overpass SemiBold"/>
                <a:hlinkClick r:id="rId3"/>
              </a:rPr>
              <a:t>https://community.iriusrisk.com</a:t>
            </a:r>
            <a:r>
              <a:rPr i="1" lang="en" sz="19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 </a:t>
            </a:r>
            <a:endParaRPr i="1" sz="19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OWASP Threat Modeling Cheat Sheet - </a:t>
            </a:r>
            <a:r>
              <a:rPr i="1" lang="en" sz="1900" u="sng">
                <a:solidFill>
                  <a:schemeClr val="hlink"/>
                </a:solidFill>
                <a:latin typeface="Overpass SemiBold"/>
                <a:ea typeface="Overpass SemiBold"/>
                <a:cs typeface="Overpass SemiBold"/>
                <a:sym typeface="Overpass SemiBold"/>
                <a:hlinkClick r:id="rId4"/>
              </a:rPr>
              <a:t>https://cheatsheetseries.owasp.org/cheatsheets/Threat_Modeling_Cheat_Sheet.html</a:t>
            </a:r>
            <a:endParaRPr i="1" sz="19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World’s Shortest Threat Modeling Course - </a:t>
            </a:r>
            <a:r>
              <a:rPr i="1" lang="en" sz="1900" u="sng">
                <a:solidFill>
                  <a:schemeClr val="hlink"/>
                </a:solidFill>
                <a:latin typeface="Overpass SemiBold"/>
                <a:ea typeface="Overpass SemiBold"/>
                <a:cs typeface="Overpass SemiBold"/>
                <a:sym typeface="Overpass SemiBold"/>
                <a:hlinkClick r:id="rId5"/>
              </a:rPr>
              <a:t>https://www.youtube.com/watch?v=2pvprvsr1lo</a:t>
            </a:r>
            <a:r>
              <a:rPr i="1" lang="en" sz="19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</a:t>
            </a:r>
            <a:endParaRPr i="1" sz="19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Threat Modeling Connect - </a:t>
            </a:r>
            <a:r>
              <a:rPr i="1" lang="en" sz="1900" u="sng">
                <a:solidFill>
                  <a:schemeClr val="hlink"/>
                </a:solidFill>
                <a:latin typeface="Overpass SemiBold"/>
                <a:ea typeface="Overpass SemiBold"/>
                <a:cs typeface="Overpass SemiBold"/>
                <a:sym typeface="Overpass SemiBold"/>
                <a:hlinkClick r:id="rId6"/>
              </a:rPr>
              <a:t>https://</a:t>
            </a:r>
            <a:r>
              <a:rPr b="1" lang="en" u="sng">
                <a:solidFill>
                  <a:schemeClr val="hlink"/>
                </a:solidFill>
                <a:latin typeface="Overpass"/>
                <a:ea typeface="Overpass"/>
                <a:cs typeface="Overpass"/>
                <a:sym typeface="Overpass"/>
                <a:hlinkClick r:id="rId7"/>
              </a:rPr>
              <a:t>threatmodelingconnect.com</a:t>
            </a:r>
            <a:r>
              <a:rPr b="1" lang="en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i="1" sz="19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9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265500" y="196000"/>
            <a:ext cx="4045200" cy="9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with me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6642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>
            <p:ph idx="2" type="body"/>
          </p:nvPr>
        </p:nvSpPr>
        <p:spPr>
          <a:xfrm>
            <a:off x="265500" y="2883050"/>
            <a:ext cx="3837000" cy="5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James Rabe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pic>
        <p:nvPicPr>
          <p:cNvPr id="187" name="Google Shape;187;p31" title="File:LinkedIn icon circle.sv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25" y="3481925"/>
            <a:ext cx="603250" cy="6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>
            <p:ph idx="2" type="body"/>
          </p:nvPr>
        </p:nvSpPr>
        <p:spPr>
          <a:xfrm>
            <a:off x="1126975" y="3510550"/>
            <a:ext cx="3837000" cy="5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linkedin/in/jrabe3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65500" y="196000"/>
            <a:ext cx="4045200" cy="9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6642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265500" y="2883050"/>
            <a:ext cx="3837000" cy="5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James Rabe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pic>
        <p:nvPicPr>
          <p:cNvPr id="76" name="Google Shape;76;p16" title="File:LinkedIn icon circle.svg - Wikimedia Common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25" y="3481925"/>
            <a:ext cx="603250" cy="6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1126975" y="3510550"/>
            <a:ext cx="3837000" cy="5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linkedin/in/jrabe3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359825" y="1174600"/>
            <a:ext cx="3837000" cy="10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Threat Modeling - 10 years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TMC - Founding Member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 amt="42000"/>
          </a:blip>
          <a:srcRect b="10045" l="0" r="0" t="10037"/>
          <a:stretch/>
        </p:blipFill>
        <p:spPr>
          <a:xfrm>
            <a:off x="-189525" y="-45125"/>
            <a:ext cx="9845673" cy="52444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Black"/>
                <a:ea typeface="Overpass Black"/>
                <a:cs typeface="Overpass Black"/>
                <a:sym typeface="Overpass Black"/>
              </a:rPr>
              <a:t>Discussion Topics</a:t>
            </a:r>
            <a:endParaRPr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What is Threat Modeling?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What are the benefits of Threat Modeling? 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Threat Modeling Key Concepts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Threat Modeling Applications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 title="definition textbook, definition, word, dictionary, text, page ..."/>
          <p:cNvPicPr preferRelativeResize="0"/>
          <p:nvPr/>
        </p:nvPicPr>
        <p:blipFill rotWithShape="1">
          <a:blip r:embed="rId3">
            <a:alphaModFix amt="28000"/>
          </a:blip>
          <a:srcRect b="4569" l="0" r="0" t="-4569"/>
          <a:stretch/>
        </p:blipFill>
        <p:spPr>
          <a:xfrm>
            <a:off x="4491650" y="-262898"/>
            <a:ext cx="9198851" cy="624713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SemiBold"/>
                <a:ea typeface="Overpass SemiBold"/>
                <a:cs typeface="Overpass SemiBold"/>
                <a:sym typeface="Overpass SemiBold"/>
              </a:rPr>
              <a:t>What is Threat Modeling? </a:t>
            </a:r>
            <a:endParaRPr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396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latin typeface="Overpass SemiBold"/>
                <a:ea typeface="Overpass SemiBold"/>
                <a:cs typeface="Overpass SemiBold"/>
                <a:sym typeface="Overpass SemiBold"/>
              </a:rPr>
              <a:t>Threat Modeling is a </a:t>
            </a:r>
            <a:r>
              <a:rPr i="1" lang="en" sz="2500">
                <a:solidFill>
                  <a:srgbClr val="FF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proactive assessment of risk</a:t>
            </a:r>
            <a:r>
              <a:rPr i="1" lang="en" sz="2500">
                <a:latin typeface="Overpass SemiBold"/>
                <a:ea typeface="Overpass SemiBold"/>
                <a:cs typeface="Overpass SemiBold"/>
                <a:sym typeface="Overpass SemiBold"/>
              </a:rPr>
              <a:t> which starts with a </a:t>
            </a:r>
            <a:r>
              <a:rPr i="1" lang="en" sz="2500">
                <a:solidFill>
                  <a:srgbClr val="FF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well scoped description of change</a:t>
            </a:r>
            <a:r>
              <a:rPr i="1" lang="en" sz="2500">
                <a:latin typeface="Overpass SemiBold"/>
                <a:ea typeface="Overpass SemiBold"/>
                <a:cs typeface="Overpass SemiBold"/>
                <a:sym typeface="Overpass SemiBold"/>
              </a:rPr>
              <a:t> and results in a </a:t>
            </a:r>
            <a:r>
              <a:rPr i="1" lang="en" sz="2500">
                <a:solidFill>
                  <a:srgbClr val="FF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prioritized list  of realistic threats</a:t>
            </a:r>
            <a:r>
              <a:rPr i="1" lang="en" sz="2500">
                <a:latin typeface="Overpass SemiBold"/>
                <a:ea typeface="Overpass SemiBold"/>
                <a:cs typeface="Overpass SemiBold"/>
                <a:sym typeface="Overpass SemiBold"/>
              </a:rPr>
              <a:t> </a:t>
            </a:r>
            <a:r>
              <a:rPr i="1" lang="en" sz="2500">
                <a:latin typeface="Overpass SemiBold"/>
                <a:ea typeface="Overpass SemiBold"/>
                <a:cs typeface="Overpass SemiBold"/>
                <a:sym typeface="Overpass SemiBold"/>
              </a:rPr>
              <a:t>and </a:t>
            </a:r>
            <a:r>
              <a:rPr i="1" lang="en" sz="2500">
                <a:solidFill>
                  <a:srgbClr val="FF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prioritized set of  cost-effective mitigations</a:t>
            </a:r>
            <a:r>
              <a:rPr i="1" lang="en" sz="2500">
                <a:latin typeface="Overpass SemiBold"/>
                <a:ea typeface="Overpass SemiBold"/>
                <a:cs typeface="Overpass SemiBold"/>
                <a:sym typeface="Overpass SemiBold"/>
              </a:rPr>
              <a:t> with a </a:t>
            </a:r>
            <a:r>
              <a:rPr i="1" lang="en" sz="2500">
                <a:solidFill>
                  <a:srgbClr val="FF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timeline and plan</a:t>
            </a:r>
            <a:r>
              <a:rPr i="1" lang="en" sz="2500">
                <a:latin typeface="Overpass SemiBold"/>
                <a:ea typeface="Overpass SemiBold"/>
                <a:cs typeface="Overpass SemiBold"/>
                <a:sym typeface="Overpass SemiBold"/>
              </a:rPr>
              <a:t> for </a:t>
            </a:r>
            <a:r>
              <a:rPr i="1" lang="en" sz="2500">
                <a:solidFill>
                  <a:srgbClr val="FF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risk reduction</a:t>
            </a:r>
            <a:r>
              <a:rPr i="1" lang="en" sz="2500">
                <a:latin typeface="Overpass SemiBold"/>
                <a:ea typeface="Overpass SemiBold"/>
                <a:cs typeface="Overpass SemiBold"/>
                <a:sym typeface="Overpass SemiBold"/>
              </a:rPr>
              <a:t>. </a:t>
            </a:r>
            <a:endParaRPr i="1" sz="2500"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500"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 title="Proactive - Free of Charge Creative Commons Post it Note image"/>
          <p:cNvPicPr preferRelativeResize="0"/>
          <p:nvPr/>
        </p:nvPicPr>
        <p:blipFill>
          <a:blip r:embed="rId3">
            <a:alphaModFix amt="26000"/>
          </a:blip>
          <a:stretch>
            <a:fillRect/>
          </a:stretch>
        </p:blipFill>
        <p:spPr>
          <a:xfrm>
            <a:off x="-3016250" y="0"/>
            <a:ext cx="771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SemiBold"/>
                <a:ea typeface="Overpass SemiBold"/>
                <a:cs typeface="Overpass SemiBold"/>
                <a:sym typeface="Overpass SemiBold"/>
              </a:rPr>
              <a:t>Breaking Down Threat Modeling</a:t>
            </a:r>
            <a:endParaRPr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Proactive Assessment of Risk</a:t>
            </a:r>
            <a:endParaRPr sz="21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Pre-Change Focused - Finding the </a:t>
            </a: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problems as early as possible (design) vs finding them post implementation (production)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Problem Seeking - anticipating problems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Risk-Focused - organizational risk appetite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 amt="11000"/>
          </a:blip>
          <a:srcRect b="12731" l="0" r="0" t="12731"/>
          <a:stretch/>
        </p:blipFill>
        <p:spPr>
          <a:xfrm>
            <a:off x="31750" y="0"/>
            <a:ext cx="9080501" cy="605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SemiBold"/>
                <a:ea typeface="Overpass SemiBold"/>
                <a:cs typeface="Overpass SemiBold"/>
                <a:sym typeface="Overpass SemiBold"/>
              </a:rPr>
              <a:t>Breaking Down Threat Modeling</a:t>
            </a:r>
            <a:endParaRPr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Well Scoped Definition of Change</a:t>
            </a:r>
            <a:endParaRPr sz="21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08" name="Google Shape;108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Accurate Enough Description of the Change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Limited Scope to Prevent Over-Analysis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Diagram Based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Story Based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Should include what is not in scope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 amt="18000"/>
          </a:blip>
          <a:srcRect b="16666" l="0" r="0" t="16666"/>
          <a:stretch/>
        </p:blipFill>
        <p:spPr>
          <a:xfrm>
            <a:off x="4572000" y="-306900"/>
            <a:ext cx="9080499" cy="605367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SemiBold"/>
                <a:ea typeface="Overpass SemiBold"/>
                <a:cs typeface="Overpass SemiBold"/>
                <a:sym typeface="Overpass SemiBold"/>
              </a:rPr>
              <a:t>Breaking Down Threat Modeling</a:t>
            </a:r>
            <a:endParaRPr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Prioritized List of Realistic Threats</a:t>
            </a:r>
            <a:endParaRPr sz="21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Realistic Threat - Exploit likely threats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Prioritized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Enumerated and </a:t>
            </a: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Cataloged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Tracked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 amt="20000"/>
          </a:blip>
          <a:srcRect b="0" l="119" r="129" t="0"/>
          <a:stretch/>
        </p:blipFill>
        <p:spPr>
          <a:xfrm>
            <a:off x="-74075" y="-232800"/>
            <a:ext cx="9080499" cy="605367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SemiBold"/>
                <a:ea typeface="Overpass SemiBold"/>
                <a:cs typeface="Overpass SemiBold"/>
                <a:sym typeface="Overpass SemiBold"/>
              </a:rPr>
              <a:t>Breaking Down Threat Modeling</a:t>
            </a:r>
            <a:endParaRPr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Prioritized List of Cost-Effective Mitigations</a:t>
            </a:r>
            <a:endParaRPr sz="21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Mitigating Factors - Design Based or Corrective Based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Cost-Effective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Prioritized (not </a:t>
            </a: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everything</a:t>
            </a: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is urgent)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 amt="31000"/>
          </a:blip>
          <a:srcRect b="23316" l="0" r="0" t="23316"/>
          <a:stretch/>
        </p:blipFill>
        <p:spPr>
          <a:xfrm>
            <a:off x="4572000" y="0"/>
            <a:ext cx="9080498" cy="6053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verpass SemiBold"/>
                <a:ea typeface="Overpass SemiBold"/>
                <a:cs typeface="Overpass SemiBold"/>
                <a:sym typeface="Overpass SemiBold"/>
              </a:rPr>
              <a:t>Breaking Down Threat Modeling</a:t>
            </a:r>
            <a:endParaRPr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Timeline and Plan</a:t>
            </a:r>
            <a:endParaRPr sz="2100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32" name="Google Shape;132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Realistic &amp; Flexible Timelines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SemiBold"/>
              <a:buChar char="-"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Document dependencies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SemiBold"/>
              <a:buChar char="-"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Barriers to success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Agile Milestones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Stakeholder Buy-in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Assigned and Responsible Personnel</a:t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