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4"/>
  </p:notesMasterIdLst>
  <p:handoutMasterIdLst>
    <p:handoutMasterId r:id="rId25"/>
  </p:handoutMasterIdLst>
  <p:sldIdLst>
    <p:sldId id="256" r:id="rId5"/>
    <p:sldId id="257" r:id="rId6"/>
    <p:sldId id="259" r:id="rId7"/>
    <p:sldId id="266" r:id="rId8"/>
    <p:sldId id="262" r:id="rId9"/>
    <p:sldId id="269" r:id="rId10"/>
    <p:sldId id="270" r:id="rId11"/>
    <p:sldId id="267" r:id="rId12"/>
    <p:sldId id="264" r:id="rId13"/>
    <p:sldId id="265" r:id="rId14"/>
    <p:sldId id="260" r:id="rId15"/>
    <p:sldId id="271" r:id="rId16"/>
    <p:sldId id="272" r:id="rId17"/>
    <p:sldId id="273" r:id="rId18"/>
    <p:sldId id="274" r:id="rId19"/>
    <p:sldId id="275" r:id="rId20"/>
    <p:sldId id="276" r:id="rId21"/>
    <p:sldId id="277"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2" autoAdjust="0"/>
    <p:restoredTop sz="94598" autoAdjust="0"/>
  </p:normalViewPr>
  <p:slideViewPr>
    <p:cSldViewPr snapToGrid="0" showGuides="1">
      <p:cViewPr>
        <p:scale>
          <a:sx n="90" d="100"/>
          <a:sy n="90" d="100"/>
        </p:scale>
        <p:origin x="110" y="-15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12/10/2023</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12/10/2023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ar-SA"/>
              <a:t>انقر لتحرير نمط عنوان الشكل الرئيسي</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ar-SA"/>
              <a:t>انقر لتحرير نمط العنوان الفرعي للشكل الرئيسي</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ar-SA"/>
              <a:t>انقر فوق الأيقونة لإضافة صورة</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ar-SA"/>
              <a:t>انقر لتحرير أنماط نص الشكل الرئيسي</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ar-SA"/>
              <a:t>انقر لتحرير أنماط نص الشكل الرئيسي</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ar-SA">
                <a:solidFill>
                  <a:schemeClr val="tx2"/>
                </a:solidFill>
              </a:rPr>
              <a:t>انقر لتحرير نمط عنوان الشكل الرئيسي</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ar-SA"/>
              <a:t>انقر فوق الأيقونة لإضافة صورة</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ar-SA"/>
              <a:t>انقر فوق الأيقونة لإضافة صورة</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ar-SA"/>
              <a:t>انقر فوق الأيقونة لإضافة صورة</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ar-SA"/>
              <a:t>انقر فوق الأيقونة لإضافة صورة</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ar-SA"/>
              <a:t>انقر لتحرير أنماط نص الشكل الرئيسي</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ar-SA"/>
              <a:t>انقر لتحرير نمط عنوان الشكل الرئيسي</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ar-SA"/>
              <a:t>انقر لتحرير أنماط نص الشكل الرئيسي</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ar-SA"/>
              <a:t>انقر فوق الأيقونة لإضافة صورة</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ar-SA"/>
              <a:t>انقر لتحرير نمط عنوان الشكل الرئيسي</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ar-SA"/>
              <a:t>انقر لتحرير أنماط نص الشكل الرئيسي</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ar-SA"/>
              <a:t>انقر فوق الأيقونة لإضافة صورة</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ar-SA"/>
              <a:t>انقر فوق الأيقونة لإضافة صورة</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ar-SA">
                <a:solidFill>
                  <a:schemeClr val="tx2"/>
                </a:solidFill>
              </a:rPr>
              <a:t>انقر لتحرير نمط عنوان الشكل الرئيسي</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ar-SA"/>
              <a:t>انقر لتحرير أنماط نص الشكل الرئيسي</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ar-SA"/>
              <a:t>انقر فوق الأيقونة لإضافة صورة</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ar-SA"/>
              <a:t>انقر فوق الأيقونة لإضافة صورة</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ar-SA"/>
              <a:t>انقر فوق الأيقونة لإضافة صورة</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ar-SA"/>
              <a:t>انقر لتحرير نمط عنوان الشكل الرئيسي</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ar-SA"/>
              <a:t>انقر لتحرير نمط العنوان الفرعي للشكل الرئيسي</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ar-SA"/>
              <a:t>انقر فوق الأيقونة لإضافة صورة</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ar-SA"/>
              <a:t>انقر لتحرير نمط عنوان الشكل الرئيسي</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r>
              <a:rPr lang="ar-SA"/>
              <a:t>انقر فوق الأيقونة لإضافة صورة</a:t>
            </a:r>
            <a:endParaRPr lang="en-US"/>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r>
              <a:rPr lang="ar-SA"/>
              <a:t>انقر فوق الأيقونة لإضافة صورة</a:t>
            </a:r>
            <a:endParaRPr lang="en-US"/>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r>
              <a:rPr lang="ar-SA"/>
              <a:t>انقر فوق الأيقونة لإضافة صورة</a:t>
            </a:r>
            <a:endParaRPr lang="en-US"/>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r>
              <a:rPr lang="ar-SA"/>
              <a:t>انقر فوق الأيقونة لإضافة صورة</a:t>
            </a:r>
            <a:endParaRPr lang="en-US"/>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ar-SA"/>
              <a:t>انقر لتحرير نمط عنوان الشكل الرئيسي</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ar-SA"/>
              <a:t>انقر لتحرير نمط العنوان الفرعي للشكل الرئيسي</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ar-SA"/>
              <a:t>انقر فوق الأيقونة لإضافة صورة</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ar-SA"/>
              <a:t>انقر فوق الأيقونة لإضافة صورة</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ar-SA"/>
              <a:t>انقر لتحرير نمط عنوان الشكل الرئيسي</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ar-SA"/>
              <a:t>انقر فوق الأيقونة لإضافة رسم SmartArt</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ar-SA"/>
              <a:t>انقر فوق الأيقونة لإضافة رسم SmartArt</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ar-SA"/>
              <a:t>انقر فوق الأيقونة لإضافة رسم SmartArt</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ar-SA"/>
              <a:t>انقر فوق الأيقونة لإضافة رسم SmartArt</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مقارنة">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ar-SA"/>
              <a:t>انقر لتحرير أنماط نص الشكل الرئيسي</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title"/>
          </p:nvPr>
        </p:nvSpPr>
        <p:spPr>
          <a:xfrm>
            <a:off x="499913" y="958239"/>
            <a:ext cx="11029616" cy="988332"/>
          </a:xfrm>
        </p:spPr>
        <p:txBody>
          <a:bodyPr anchor="b">
            <a:normAutofit/>
          </a:bodyPr>
          <a:lstStyle/>
          <a:p>
            <a:pPr algn="ctr"/>
            <a:r>
              <a:rPr lang="en-US" sz="4000" dirty="0"/>
              <a:t>HOME Doctor</a:t>
            </a:r>
          </a:p>
        </p:txBody>
      </p:sp>
      <p:sp>
        <p:nvSpPr>
          <p:cNvPr id="5" name="Subtitle 4">
            <a:extLst>
              <a:ext uri="{FF2B5EF4-FFF2-40B4-BE49-F238E27FC236}">
                <a16:creationId xmlns:a16="http://schemas.microsoft.com/office/drawing/2014/main" id="{639AF166-E191-409C-98AE-C2A47C576895}"/>
              </a:ext>
            </a:extLst>
          </p:cNvPr>
          <p:cNvSpPr>
            <a:spLocks noGrp="1"/>
          </p:cNvSpPr>
          <p:nvPr>
            <p:ph sz="half" idx="1"/>
          </p:nvPr>
        </p:nvSpPr>
        <p:spPr>
          <a:xfrm>
            <a:off x="581193" y="2228003"/>
            <a:ext cx="5194767" cy="3633047"/>
          </a:xfrm>
        </p:spPr>
        <p:txBody>
          <a:bodyPr anchor="ctr">
            <a:normAutofit/>
          </a:bodyPr>
          <a:lstStyle/>
          <a:p>
            <a:r>
              <a:rPr lang="en-US"/>
              <a:t>Supervised By : Ahmed Aelcherif</a:t>
            </a:r>
          </a:p>
          <a:p>
            <a:r>
              <a:rPr lang="en-US"/>
              <a:t>Project Team: </a:t>
            </a:r>
          </a:p>
          <a:p>
            <a:pPr marL="0" indent="0">
              <a:buNone/>
            </a:pPr>
            <a:endParaRPr lang="en-US"/>
          </a:p>
          <a:p>
            <a:endParaRPr lang="en-US" dirty="0"/>
          </a:p>
        </p:txBody>
      </p:sp>
      <p:pic>
        <p:nvPicPr>
          <p:cNvPr id="6" name="image2.jpeg">
            <a:extLst>
              <a:ext uri="{FF2B5EF4-FFF2-40B4-BE49-F238E27FC236}">
                <a16:creationId xmlns:a16="http://schemas.microsoft.com/office/drawing/2014/main" id="{C57DA00F-A175-C3A5-B817-D64423709473}"/>
              </a:ext>
            </a:extLst>
          </p:cNvPr>
          <p:cNvPicPr>
            <a:picLocks noChangeAspect="1"/>
          </p:cNvPicPr>
          <p:nvPr/>
        </p:nvPicPr>
        <p:blipFill>
          <a:blip r:embed="rId2" cstate="print"/>
          <a:stretch>
            <a:fillRect/>
          </a:stretch>
        </p:blipFill>
        <p:spPr>
          <a:xfrm>
            <a:off x="6416039" y="2262600"/>
            <a:ext cx="5194769" cy="3563853"/>
          </a:xfrm>
          <a:prstGeom prst="rect">
            <a:avLst/>
          </a:prstGeom>
          <a:noFill/>
        </p:spPr>
      </p:pic>
      <p:sp>
        <p:nvSpPr>
          <p:cNvPr id="13" name="Slide Number Placeholder 5">
            <a:extLst>
              <a:ext uri="{FF2B5EF4-FFF2-40B4-BE49-F238E27FC236}">
                <a16:creationId xmlns:a16="http://schemas.microsoft.com/office/drawing/2014/main" id="{54B89234-2946-CA43-1F93-C5E0AE0FFE8F}"/>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1</a:t>
            </a:fld>
            <a:endParaRPr lang="en-US"/>
          </a:p>
        </p:txBody>
      </p:sp>
      <p:pic>
        <p:nvPicPr>
          <p:cNvPr id="7" name="image1.jpeg">
            <a:extLst>
              <a:ext uri="{FF2B5EF4-FFF2-40B4-BE49-F238E27FC236}">
                <a16:creationId xmlns:a16="http://schemas.microsoft.com/office/drawing/2014/main" id="{47F50C2A-D2E9-3CC1-3711-19DD1223696A}"/>
              </a:ext>
            </a:extLst>
          </p:cNvPr>
          <p:cNvPicPr>
            <a:picLocks noChangeAspect="1"/>
          </p:cNvPicPr>
          <p:nvPr/>
        </p:nvPicPr>
        <p:blipFill>
          <a:blip r:embed="rId3" cstate="print"/>
          <a:stretch>
            <a:fillRect/>
          </a:stretch>
        </p:blipFill>
        <p:spPr>
          <a:xfrm>
            <a:off x="9912033" y="641022"/>
            <a:ext cx="1979295" cy="405765"/>
          </a:xfrm>
          <a:prstGeom prst="rect">
            <a:avLst/>
          </a:prstGeom>
        </p:spPr>
      </p:pic>
      <p:pic>
        <p:nvPicPr>
          <p:cNvPr id="9" name="Picture 14" descr="Logo&#10;&#10;Description automatically generated">
            <a:extLst>
              <a:ext uri="{FF2B5EF4-FFF2-40B4-BE49-F238E27FC236}">
                <a16:creationId xmlns:a16="http://schemas.microsoft.com/office/drawing/2014/main" id="{E1B26DE7-CA6C-34AD-32C9-2E8C735D1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62" y="441051"/>
            <a:ext cx="1353595" cy="972896"/>
          </a:xfrm>
          <a:prstGeom prst="rect">
            <a:avLst/>
          </a:prstGeom>
        </p:spPr>
      </p:pic>
      <p:graphicFrame>
        <p:nvGraphicFramePr>
          <p:cNvPr id="10" name="جدول 9">
            <a:extLst>
              <a:ext uri="{FF2B5EF4-FFF2-40B4-BE49-F238E27FC236}">
                <a16:creationId xmlns:a16="http://schemas.microsoft.com/office/drawing/2014/main" id="{42D6F564-29EE-EA6D-692D-2A291BE45D09}"/>
              </a:ext>
            </a:extLst>
          </p:cNvPr>
          <p:cNvGraphicFramePr>
            <a:graphicFrameLocks noGrp="1"/>
          </p:cNvGraphicFramePr>
          <p:nvPr>
            <p:extLst>
              <p:ext uri="{D42A27DB-BD31-4B8C-83A1-F6EECF244321}">
                <p14:modId xmlns:p14="http://schemas.microsoft.com/office/powerpoint/2010/main" val="3561998163"/>
              </p:ext>
            </p:extLst>
          </p:nvPr>
        </p:nvGraphicFramePr>
        <p:xfrm>
          <a:off x="1119477" y="4161495"/>
          <a:ext cx="2697480" cy="749935"/>
        </p:xfrm>
        <a:graphic>
          <a:graphicData uri="http://schemas.openxmlformats.org/drawingml/2006/table">
            <a:tbl>
              <a:tblPr firstRow="1" firstCol="1" lastRow="1" lastCol="1" bandRow="1" bandCol="1">
                <a:tableStyleId>{5C22544A-7EE6-4342-B048-85BDC9FD1C3A}</a:tableStyleId>
              </a:tblPr>
              <a:tblGrid>
                <a:gridCol w="1540510">
                  <a:extLst>
                    <a:ext uri="{9D8B030D-6E8A-4147-A177-3AD203B41FA5}">
                      <a16:colId xmlns:a16="http://schemas.microsoft.com/office/drawing/2014/main" val="2812144320"/>
                    </a:ext>
                  </a:extLst>
                </a:gridCol>
                <a:gridCol w="1156970">
                  <a:extLst>
                    <a:ext uri="{9D8B030D-6E8A-4147-A177-3AD203B41FA5}">
                      <a16:colId xmlns:a16="http://schemas.microsoft.com/office/drawing/2014/main" val="3649011160"/>
                    </a:ext>
                  </a:extLst>
                </a:gridCol>
              </a:tblGrid>
              <a:tr h="235585">
                <a:tc>
                  <a:txBody>
                    <a:bodyPr/>
                    <a:lstStyle/>
                    <a:p>
                      <a:pPr marL="203200">
                        <a:lnSpc>
                          <a:spcPts val="1395"/>
                        </a:lnSpc>
                        <a:spcBef>
                          <a:spcPts val="415"/>
                        </a:spcBef>
                        <a:spcAft>
                          <a:spcPts val="0"/>
                        </a:spcAft>
                      </a:pPr>
                      <a:r>
                        <a:rPr lang="en-US" sz="1250">
                          <a:effectLst/>
                        </a:rPr>
                        <a:t>Zahra</a:t>
                      </a:r>
                      <a:r>
                        <a:rPr lang="en-US" sz="1250" spc="-45">
                          <a:effectLst/>
                        </a:rPr>
                        <a:t> </a:t>
                      </a:r>
                      <a:r>
                        <a:rPr lang="en-US" sz="1250">
                          <a:effectLst/>
                        </a:rPr>
                        <a:t>Alnasser</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0" marR="0" marT="0" marB="0"/>
                </a:tc>
                <a:tc>
                  <a:txBody>
                    <a:bodyPr/>
                    <a:lstStyle/>
                    <a:p>
                      <a:pPr marR="125730" algn="r">
                        <a:spcBef>
                          <a:spcPts val="5"/>
                        </a:spcBef>
                        <a:spcAft>
                          <a:spcPts val="0"/>
                        </a:spcAft>
                      </a:pPr>
                      <a:r>
                        <a:rPr lang="en-US" sz="1200">
                          <a:effectLst/>
                        </a:rPr>
                        <a:t>220018795</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3510953516"/>
                  </a:ext>
                </a:extLst>
              </a:tr>
              <a:tr h="286385">
                <a:tc>
                  <a:txBody>
                    <a:bodyPr/>
                    <a:lstStyle/>
                    <a:p>
                      <a:pPr marL="165100">
                        <a:spcBef>
                          <a:spcPts val="415"/>
                        </a:spcBef>
                      </a:pPr>
                      <a:r>
                        <a:rPr lang="en-US" sz="1250">
                          <a:effectLst/>
                        </a:rPr>
                        <a:t>Rahaf</a:t>
                      </a:r>
                      <a:r>
                        <a:rPr lang="en-US" sz="1250" spc="175">
                          <a:effectLst/>
                        </a:rPr>
                        <a:t> </a:t>
                      </a:r>
                      <a:r>
                        <a:rPr lang="en-US" sz="1250">
                          <a:effectLst/>
                        </a:rPr>
                        <a:t>Zaki</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0" marR="0" marT="0" marB="0"/>
                </a:tc>
                <a:tc>
                  <a:txBody>
                    <a:bodyPr/>
                    <a:lstStyle/>
                    <a:p>
                      <a:pPr marR="148590" algn="r">
                        <a:spcBef>
                          <a:spcPts val="465"/>
                        </a:spcBef>
                        <a:spcAft>
                          <a:spcPts val="0"/>
                        </a:spcAft>
                      </a:pPr>
                      <a:r>
                        <a:rPr lang="en-US" sz="1200">
                          <a:effectLst/>
                        </a:rPr>
                        <a:t>220020188</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17220569"/>
                  </a:ext>
                </a:extLst>
              </a:tr>
              <a:tr h="227965">
                <a:tc>
                  <a:txBody>
                    <a:bodyPr/>
                    <a:lstStyle/>
                    <a:p>
                      <a:pPr marL="127000">
                        <a:lnSpc>
                          <a:spcPts val="1340"/>
                        </a:lnSpc>
                        <a:spcBef>
                          <a:spcPts val="355"/>
                        </a:spcBef>
                        <a:spcAft>
                          <a:spcPts val="0"/>
                        </a:spcAft>
                      </a:pPr>
                      <a:r>
                        <a:rPr lang="en-US" sz="1250">
                          <a:effectLst/>
                        </a:rPr>
                        <a:t>Batool</a:t>
                      </a:r>
                      <a:r>
                        <a:rPr lang="en-US" sz="1250" spc="60">
                          <a:effectLst/>
                        </a:rPr>
                        <a:t> </a:t>
                      </a:r>
                      <a:r>
                        <a:rPr lang="en-US" sz="1250">
                          <a:effectLst/>
                        </a:rPr>
                        <a:t>Ali</a:t>
                      </a:r>
                      <a:endParaRPr lang="en-US" sz="1100">
                        <a:effectLst/>
                        <a:latin typeface="Arial" panose="020B0604020202020204" pitchFamily="34" charset="0"/>
                        <a:ea typeface="Arial" panose="020B0604020202020204" pitchFamily="34" charset="0"/>
                        <a:cs typeface="Arial" panose="020B0604020202020204" pitchFamily="34" charset="0"/>
                      </a:endParaRPr>
                    </a:p>
                  </a:txBody>
                  <a:tcPr marL="0" marR="0" marT="0" marB="0"/>
                </a:tc>
                <a:tc>
                  <a:txBody>
                    <a:bodyPr/>
                    <a:lstStyle/>
                    <a:p>
                      <a:pPr marR="179070" algn="r">
                        <a:lnSpc>
                          <a:spcPts val="1280"/>
                        </a:lnSpc>
                        <a:spcBef>
                          <a:spcPts val="415"/>
                        </a:spcBef>
                      </a:pPr>
                      <a:r>
                        <a:rPr lang="en-US" sz="1200" dirty="0">
                          <a:effectLst/>
                        </a:rPr>
                        <a:t>220008797</a:t>
                      </a:r>
                      <a:endParaRPr lang="en-US" sz="1100" dirty="0">
                        <a:effectLst/>
                        <a:latin typeface="Arial" panose="020B0604020202020204" pitchFamily="34" charset="0"/>
                        <a:ea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109575234"/>
                  </a:ext>
                </a:extLst>
              </a:tr>
            </a:tbl>
          </a:graphicData>
        </a:graphic>
      </p:graphicFrame>
      <p:sp>
        <p:nvSpPr>
          <p:cNvPr id="12" name="Rectangle 1">
            <a:extLst>
              <a:ext uri="{FF2B5EF4-FFF2-40B4-BE49-F238E27FC236}">
                <a16:creationId xmlns:a16="http://schemas.microsoft.com/office/drawing/2014/main" id="{901AE418-2765-0465-5F58-915FFFB28695}"/>
              </a:ext>
            </a:extLst>
          </p:cNvPr>
          <p:cNvSpPr>
            <a:spLocks noChangeArrowheads="1"/>
          </p:cNvSpPr>
          <p:nvPr/>
        </p:nvSpPr>
        <p:spPr bwMode="auto">
          <a:xfrm>
            <a:off x="1118842" y="41610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1C6D-2105-499D-AAC9-8AA51C7BCD1C}"/>
              </a:ext>
            </a:extLst>
          </p:cNvPr>
          <p:cNvSpPr>
            <a:spLocks noGrp="1"/>
          </p:cNvSpPr>
          <p:nvPr>
            <p:ph type="title"/>
          </p:nvPr>
        </p:nvSpPr>
        <p:spPr>
          <a:xfrm>
            <a:off x="581193" y="729658"/>
            <a:ext cx="11029616" cy="988332"/>
          </a:xfrm>
        </p:spPr>
        <p:txBody>
          <a:bodyPr/>
          <a:lstStyle/>
          <a:p>
            <a:r>
              <a:rPr lang="en-US" sz="2800" b="1" dirty="0">
                <a:solidFill>
                  <a:schemeClr val="accent1"/>
                </a:solidFill>
              </a:rPr>
              <a:t>8-Solution design (ERD)</a:t>
            </a:r>
            <a:br>
              <a:rPr lang="en-US" sz="2800" b="1" dirty="0">
                <a:solidFill>
                  <a:schemeClr val="accent1"/>
                </a:solidFill>
              </a:rPr>
            </a:br>
            <a:endParaRPr lang="en-US" dirty="0"/>
          </a:p>
        </p:txBody>
      </p:sp>
      <p:sp>
        <p:nvSpPr>
          <p:cNvPr id="11" name="Slide Number Placeholder 10">
            <a:extLst>
              <a:ext uri="{FF2B5EF4-FFF2-40B4-BE49-F238E27FC236}">
                <a16:creationId xmlns:a16="http://schemas.microsoft.com/office/drawing/2014/main" id="{02C172DF-96EA-4F88-908B-161810E45408}"/>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10</a:t>
            </a:fld>
            <a:endParaRPr lang="en-US" dirty="0"/>
          </a:p>
        </p:txBody>
      </p:sp>
      <p:pic>
        <p:nvPicPr>
          <p:cNvPr id="23" name="Picture 6">
            <a:extLst>
              <a:ext uri="{FF2B5EF4-FFF2-40B4-BE49-F238E27FC236}">
                <a16:creationId xmlns:a16="http://schemas.microsoft.com/office/drawing/2014/main" id="{026F4D0C-C60D-547A-0E5E-FF113F53EF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288972"/>
            <a:ext cx="11868539" cy="5988905"/>
          </a:xfrm>
          <a:prstGeom prst="rect">
            <a:avLst/>
          </a:prstGeom>
          <a:noFill/>
        </p:spPr>
      </p:pic>
    </p:spTree>
    <p:extLst>
      <p:ext uri="{BB962C8B-B14F-4D97-AF65-F5344CB8AC3E}">
        <p14:creationId xmlns:p14="http://schemas.microsoft.com/office/powerpoint/2010/main" val="330551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92F8-8CA0-4216-808E-BCF1E34D38DA}"/>
              </a:ext>
            </a:extLst>
          </p:cNvPr>
          <p:cNvSpPr>
            <a:spLocks noGrp="1"/>
          </p:cNvSpPr>
          <p:nvPr>
            <p:ph type="title"/>
          </p:nvPr>
        </p:nvSpPr>
        <p:spPr>
          <a:xfrm>
            <a:off x="713394" y="449997"/>
            <a:ext cx="5235714" cy="1872388"/>
          </a:xfrm>
        </p:spPr>
        <p:txBody>
          <a:bodyPr/>
          <a:lstStyle/>
          <a:p>
            <a:r>
              <a:rPr lang="en-US" sz="2800" b="1" dirty="0">
                <a:solidFill>
                  <a:schemeClr val="accent1"/>
                </a:solidFill>
              </a:rPr>
              <a:t>9-Screen design</a:t>
            </a:r>
            <a:br>
              <a:rPr lang="en-US" sz="2800" b="1" dirty="0">
                <a:solidFill>
                  <a:schemeClr val="accent1"/>
                </a:solidFill>
              </a:rPr>
            </a:br>
            <a:endParaRPr lang="en-US" dirty="0"/>
          </a:p>
        </p:txBody>
      </p:sp>
      <p:sp>
        <p:nvSpPr>
          <p:cNvPr id="18" name="Slide Number Placeholder 17">
            <a:extLst>
              <a:ext uri="{FF2B5EF4-FFF2-40B4-BE49-F238E27FC236}">
                <a16:creationId xmlns:a16="http://schemas.microsoft.com/office/drawing/2014/main" id="{F063B0D3-5484-4E9A-B4AE-2957B71E502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11</a:t>
            </a:fld>
            <a:endParaRPr lang="en-US" dirty="0"/>
          </a:p>
        </p:txBody>
      </p:sp>
      <p:pic>
        <p:nvPicPr>
          <p:cNvPr id="20" name="صورة 19" descr="صورة تحتوي على نص, لقطة شاشة, الخط, رقم&#10;&#10;تم إنشاء الوصف تلقائياً">
            <a:extLst>
              <a:ext uri="{FF2B5EF4-FFF2-40B4-BE49-F238E27FC236}">
                <a16:creationId xmlns:a16="http://schemas.microsoft.com/office/drawing/2014/main" id="{84551D77-8941-FC69-9B62-0BF63E29740D}"/>
              </a:ext>
            </a:extLst>
          </p:cNvPr>
          <p:cNvPicPr>
            <a:picLocks noChangeAspect="1"/>
          </p:cNvPicPr>
          <p:nvPr/>
        </p:nvPicPr>
        <p:blipFill>
          <a:blip r:embed="rId2"/>
          <a:stretch>
            <a:fillRect/>
          </a:stretch>
        </p:blipFill>
        <p:spPr>
          <a:xfrm>
            <a:off x="0" y="1772950"/>
            <a:ext cx="6503437" cy="4462912"/>
          </a:xfrm>
          <a:prstGeom prst="rect">
            <a:avLst/>
          </a:prstGeom>
        </p:spPr>
      </p:pic>
      <p:pic>
        <p:nvPicPr>
          <p:cNvPr id="21" name="صورة 20" descr="صورة تحتوي على نص, لقطة شاشة, الخط, خط&#10;&#10;تم إنشاء الوصف تلقائياً">
            <a:extLst>
              <a:ext uri="{FF2B5EF4-FFF2-40B4-BE49-F238E27FC236}">
                <a16:creationId xmlns:a16="http://schemas.microsoft.com/office/drawing/2014/main" id="{A2D7B106-16E3-1243-0203-793B63E694A7}"/>
              </a:ext>
            </a:extLst>
          </p:cNvPr>
          <p:cNvPicPr>
            <a:picLocks noChangeAspect="1"/>
          </p:cNvPicPr>
          <p:nvPr/>
        </p:nvPicPr>
        <p:blipFill>
          <a:blip r:embed="rId3"/>
          <a:stretch>
            <a:fillRect/>
          </a:stretch>
        </p:blipFill>
        <p:spPr>
          <a:xfrm>
            <a:off x="6224905" y="1718407"/>
            <a:ext cx="5967095" cy="4571999"/>
          </a:xfrm>
          <a:prstGeom prst="rect">
            <a:avLst/>
          </a:prstGeom>
        </p:spPr>
      </p:pic>
    </p:spTree>
    <p:extLst>
      <p:ext uri="{BB962C8B-B14F-4D97-AF65-F5344CB8AC3E}">
        <p14:creationId xmlns:p14="http://schemas.microsoft.com/office/powerpoint/2010/main" val="27525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60DAD48-E058-2EE3-9BA8-5B954A8EE524}"/>
              </a:ext>
            </a:extLst>
          </p:cNvPr>
          <p:cNvSpPr>
            <a:spLocks noGrp="1"/>
          </p:cNvSpPr>
          <p:nvPr>
            <p:ph type="title"/>
          </p:nvPr>
        </p:nvSpPr>
        <p:spPr>
          <a:xfrm>
            <a:off x="471136" y="262710"/>
            <a:ext cx="3568661" cy="1872388"/>
          </a:xfrm>
        </p:spPr>
        <p:txBody>
          <a:bodyPr/>
          <a:lstStyle/>
          <a:p>
            <a:r>
              <a:rPr lang="en-US" sz="2800" b="1" dirty="0">
                <a:solidFill>
                  <a:schemeClr val="accent1"/>
                </a:solidFill>
              </a:rPr>
              <a:t>9-Screen design</a:t>
            </a:r>
            <a:endParaRPr lang="en-US" dirty="0"/>
          </a:p>
        </p:txBody>
      </p:sp>
      <p:sp>
        <p:nvSpPr>
          <p:cNvPr id="9" name="عنصر نائب لرقم الشريحة 8">
            <a:extLst>
              <a:ext uri="{FF2B5EF4-FFF2-40B4-BE49-F238E27FC236}">
                <a16:creationId xmlns:a16="http://schemas.microsoft.com/office/drawing/2014/main" id="{456E932D-7D96-C7AE-86EF-42E3F203F931}"/>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10" name="صورة 9" descr="صورة تحتوي على نص, لقطة شاشة, الخط, التصميم&#10;&#10;تم إنشاء الوصف تلقائياً">
            <a:extLst>
              <a:ext uri="{FF2B5EF4-FFF2-40B4-BE49-F238E27FC236}">
                <a16:creationId xmlns:a16="http://schemas.microsoft.com/office/drawing/2014/main" id="{09688F28-757F-E30C-EB70-23CC89CB10A6}"/>
              </a:ext>
            </a:extLst>
          </p:cNvPr>
          <p:cNvPicPr>
            <a:picLocks noChangeAspect="1"/>
          </p:cNvPicPr>
          <p:nvPr/>
        </p:nvPicPr>
        <p:blipFill>
          <a:blip r:embed="rId2"/>
          <a:stretch>
            <a:fillRect/>
          </a:stretch>
        </p:blipFill>
        <p:spPr>
          <a:xfrm>
            <a:off x="312843" y="1632857"/>
            <a:ext cx="5783157" cy="4419323"/>
          </a:xfrm>
          <a:prstGeom prst="rect">
            <a:avLst/>
          </a:prstGeom>
        </p:spPr>
      </p:pic>
      <p:pic>
        <p:nvPicPr>
          <p:cNvPr id="11" name="صورة 10" descr="صورة تحتوي على نص, لقطة شاشة, الخط, رقم&#10;&#10;تم إنشاء الوصف تلقائياً">
            <a:extLst>
              <a:ext uri="{FF2B5EF4-FFF2-40B4-BE49-F238E27FC236}">
                <a16:creationId xmlns:a16="http://schemas.microsoft.com/office/drawing/2014/main" id="{516AC0F8-3AED-8AF6-A3BD-1F33A0D83EEF}"/>
              </a:ext>
            </a:extLst>
          </p:cNvPr>
          <p:cNvPicPr>
            <a:picLocks noChangeAspect="1"/>
          </p:cNvPicPr>
          <p:nvPr/>
        </p:nvPicPr>
        <p:blipFill>
          <a:blip r:embed="rId3"/>
          <a:stretch>
            <a:fillRect/>
          </a:stretch>
        </p:blipFill>
        <p:spPr>
          <a:xfrm>
            <a:off x="6096000" y="1835287"/>
            <a:ext cx="6055563" cy="4216893"/>
          </a:xfrm>
          <a:prstGeom prst="rect">
            <a:avLst/>
          </a:prstGeom>
        </p:spPr>
      </p:pic>
    </p:spTree>
    <p:extLst>
      <p:ext uri="{BB962C8B-B14F-4D97-AF65-F5344CB8AC3E}">
        <p14:creationId xmlns:p14="http://schemas.microsoft.com/office/powerpoint/2010/main" val="136678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E05E9B7-8F3C-78A7-6C3B-F11010F290B9}"/>
              </a:ext>
            </a:extLst>
          </p:cNvPr>
          <p:cNvSpPr>
            <a:spLocks noGrp="1"/>
          </p:cNvSpPr>
          <p:nvPr>
            <p:ph type="title"/>
          </p:nvPr>
        </p:nvSpPr>
        <p:spPr/>
        <p:txBody>
          <a:bodyPr/>
          <a:lstStyle/>
          <a:p>
            <a:r>
              <a:rPr lang="en-US" sz="2800" b="1" dirty="0">
                <a:solidFill>
                  <a:schemeClr val="accent1"/>
                </a:solidFill>
              </a:rPr>
              <a:t>9-Screen design</a:t>
            </a:r>
            <a:endParaRPr lang="en-US" dirty="0"/>
          </a:p>
        </p:txBody>
      </p:sp>
      <p:sp>
        <p:nvSpPr>
          <p:cNvPr id="5" name="عنصر نائب لرقم الشريحة 4">
            <a:extLst>
              <a:ext uri="{FF2B5EF4-FFF2-40B4-BE49-F238E27FC236}">
                <a16:creationId xmlns:a16="http://schemas.microsoft.com/office/drawing/2014/main" id="{4887718A-54A3-2973-E2C7-5092A08A8541}"/>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 name="صورة 5" descr="صورة تحتوي على نص, لقطة شاشة, الخط, رقم&#10;&#10;تم إنشاء الوصف تلقائياً">
            <a:extLst>
              <a:ext uri="{FF2B5EF4-FFF2-40B4-BE49-F238E27FC236}">
                <a16:creationId xmlns:a16="http://schemas.microsoft.com/office/drawing/2014/main" id="{C3E590FC-0B13-B66A-08B8-C31DED046389}"/>
              </a:ext>
            </a:extLst>
          </p:cNvPr>
          <p:cNvPicPr>
            <a:picLocks noChangeAspect="1"/>
          </p:cNvPicPr>
          <p:nvPr/>
        </p:nvPicPr>
        <p:blipFill>
          <a:blip r:embed="rId2"/>
          <a:stretch>
            <a:fillRect/>
          </a:stretch>
        </p:blipFill>
        <p:spPr>
          <a:xfrm>
            <a:off x="402003" y="1975869"/>
            <a:ext cx="5354985" cy="4310305"/>
          </a:xfrm>
          <a:prstGeom prst="rect">
            <a:avLst/>
          </a:prstGeom>
        </p:spPr>
      </p:pic>
      <p:pic>
        <p:nvPicPr>
          <p:cNvPr id="7" name="Picture 5">
            <a:extLst>
              <a:ext uri="{FF2B5EF4-FFF2-40B4-BE49-F238E27FC236}">
                <a16:creationId xmlns:a16="http://schemas.microsoft.com/office/drawing/2014/main" id="{0F024633-81A3-30C1-144D-9F2CFBAA01CF}"/>
              </a:ext>
            </a:extLst>
          </p:cNvPr>
          <p:cNvPicPr>
            <a:picLocks noChangeAspect="1"/>
          </p:cNvPicPr>
          <p:nvPr/>
        </p:nvPicPr>
        <p:blipFill>
          <a:blip r:embed="rId3"/>
          <a:stretch>
            <a:fillRect/>
          </a:stretch>
        </p:blipFill>
        <p:spPr>
          <a:xfrm>
            <a:off x="5584618" y="1838131"/>
            <a:ext cx="6026190" cy="4585783"/>
          </a:xfrm>
          <a:prstGeom prst="rect">
            <a:avLst/>
          </a:prstGeom>
        </p:spPr>
      </p:pic>
    </p:spTree>
    <p:extLst>
      <p:ext uri="{BB962C8B-B14F-4D97-AF65-F5344CB8AC3E}">
        <p14:creationId xmlns:p14="http://schemas.microsoft.com/office/powerpoint/2010/main" val="4120766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3F060E9-53CB-70F3-E9A5-F65BE8F032D2}"/>
              </a:ext>
            </a:extLst>
          </p:cNvPr>
          <p:cNvSpPr>
            <a:spLocks noGrp="1"/>
          </p:cNvSpPr>
          <p:nvPr>
            <p:ph type="title"/>
          </p:nvPr>
        </p:nvSpPr>
        <p:spPr/>
        <p:txBody>
          <a:bodyPr/>
          <a:lstStyle/>
          <a:p>
            <a:r>
              <a:rPr lang="en-US" sz="2800" b="1" dirty="0">
                <a:solidFill>
                  <a:schemeClr val="accent1"/>
                </a:solidFill>
              </a:rPr>
              <a:t>9-Screen design</a:t>
            </a:r>
            <a:endParaRPr lang="en-US" dirty="0"/>
          </a:p>
        </p:txBody>
      </p:sp>
      <p:sp>
        <p:nvSpPr>
          <p:cNvPr id="5" name="عنصر نائب لرقم الشريحة 4">
            <a:extLst>
              <a:ext uri="{FF2B5EF4-FFF2-40B4-BE49-F238E27FC236}">
                <a16:creationId xmlns:a16="http://schemas.microsoft.com/office/drawing/2014/main" id="{5646D698-9F32-5061-6B88-3A312AD706ED}"/>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صورة 5" descr="صورة تحتوي على نص, لقطة شاشة, الخط, رقم&#10;&#10;تم إنشاء الوصف تلقائياً">
            <a:extLst>
              <a:ext uri="{FF2B5EF4-FFF2-40B4-BE49-F238E27FC236}">
                <a16:creationId xmlns:a16="http://schemas.microsoft.com/office/drawing/2014/main" id="{5A492A90-FA62-72B7-4E52-FEB6AAF592D4}"/>
              </a:ext>
            </a:extLst>
          </p:cNvPr>
          <p:cNvPicPr>
            <a:picLocks noChangeAspect="1"/>
          </p:cNvPicPr>
          <p:nvPr/>
        </p:nvPicPr>
        <p:blipFill>
          <a:blip r:embed="rId2"/>
          <a:stretch>
            <a:fillRect/>
          </a:stretch>
        </p:blipFill>
        <p:spPr>
          <a:xfrm>
            <a:off x="0" y="2088735"/>
            <a:ext cx="6501039" cy="4034281"/>
          </a:xfrm>
          <a:prstGeom prst="rect">
            <a:avLst/>
          </a:prstGeom>
        </p:spPr>
      </p:pic>
      <p:pic>
        <p:nvPicPr>
          <p:cNvPr id="7" name="صورة 6" descr="صورة تحتوي على نص, لقطة شاشة, الخط, رقم&#10;&#10;تم إنشاء الوصف تلقائياً">
            <a:extLst>
              <a:ext uri="{FF2B5EF4-FFF2-40B4-BE49-F238E27FC236}">
                <a16:creationId xmlns:a16="http://schemas.microsoft.com/office/drawing/2014/main" id="{1DD18448-3461-A163-9F2C-45CAED2E353B}"/>
              </a:ext>
            </a:extLst>
          </p:cNvPr>
          <p:cNvPicPr>
            <a:picLocks noChangeAspect="1"/>
          </p:cNvPicPr>
          <p:nvPr/>
        </p:nvPicPr>
        <p:blipFill>
          <a:blip r:embed="rId3"/>
          <a:stretch>
            <a:fillRect/>
          </a:stretch>
        </p:blipFill>
        <p:spPr>
          <a:xfrm>
            <a:off x="6331852" y="2052621"/>
            <a:ext cx="5937903" cy="4106508"/>
          </a:xfrm>
          <a:prstGeom prst="rect">
            <a:avLst/>
          </a:prstGeom>
        </p:spPr>
      </p:pic>
    </p:spTree>
    <p:extLst>
      <p:ext uri="{BB962C8B-B14F-4D97-AF65-F5344CB8AC3E}">
        <p14:creationId xmlns:p14="http://schemas.microsoft.com/office/powerpoint/2010/main" val="79416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57DFCA8-86AF-8A50-8EBB-4A1B96BF916F}"/>
              </a:ext>
            </a:extLst>
          </p:cNvPr>
          <p:cNvSpPr>
            <a:spLocks noGrp="1"/>
          </p:cNvSpPr>
          <p:nvPr>
            <p:ph type="title"/>
          </p:nvPr>
        </p:nvSpPr>
        <p:spPr/>
        <p:txBody>
          <a:bodyPr/>
          <a:lstStyle/>
          <a:p>
            <a:r>
              <a:rPr lang="en-US" sz="2800" b="1" dirty="0">
                <a:solidFill>
                  <a:schemeClr val="accent1"/>
                </a:solidFill>
              </a:rPr>
              <a:t>9-Screen design</a:t>
            </a:r>
            <a:endParaRPr lang="en-US" dirty="0"/>
          </a:p>
        </p:txBody>
      </p:sp>
      <p:sp>
        <p:nvSpPr>
          <p:cNvPr id="5" name="عنصر نائب لرقم الشريحة 4">
            <a:extLst>
              <a:ext uri="{FF2B5EF4-FFF2-40B4-BE49-F238E27FC236}">
                <a16:creationId xmlns:a16="http://schemas.microsoft.com/office/drawing/2014/main" id="{C401EE66-A5B6-3C1C-1B84-AE2F2964D9D6}"/>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6" name="Picture 10">
            <a:extLst>
              <a:ext uri="{FF2B5EF4-FFF2-40B4-BE49-F238E27FC236}">
                <a16:creationId xmlns:a16="http://schemas.microsoft.com/office/drawing/2014/main" id="{3C271081-EDB3-7D5C-B18F-8ED4C3CC6E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421" y="2122946"/>
            <a:ext cx="5817114" cy="4223229"/>
          </a:xfrm>
          <a:prstGeom prst="rect">
            <a:avLst/>
          </a:prstGeom>
          <a:noFill/>
          <a:ln>
            <a:noFill/>
          </a:ln>
        </p:spPr>
      </p:pic>
      <p:pic>
        <p:nvPicPr>
          <p:cNvPr id="7" name="Picture 7">
            <a:extLst>
              <a:ext uri="{FF2B5EF4-FFF2-40B4-BE49-F238E27FC236}">
                <a16:creationId xmlns:a16="http://schemas.microsoft.com/office/drawing/2014/main" id="{5E49DF88-960B-94BD-B2BA-F395B85708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8701" y="2045208"/>
            <a:ext cx="5938458" cy="4223228"/>
          </a:xfrm>
          <a:prstGeom prst="rect">
            <a:avLst/>
          </a:prstGeom>
          <a:noFill/>
          <a:ln>
            <a:noFill/>
          </a:ln>
        </p:spPr>
      </p:pic>
    </p:spTree>
    <p:extLst>
      <p:ext uri="{BB962C8B-B14F-4D97-AF65-F5344CB8AC3E}">
        <p14:creationId xmlns:p14="http://schemas.microsoft.com/office/powerpoint/2010/main" val="55226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1A26334-57D2-9C17-1675-DC6FA99D4B8F}"/>
              </a:ext>
            </a:extLst>
          </p:cNvPr>
          <p:cNvSpPr>
            <a:spLocks noGrp="1"/>
          </p:cNvSpPr>
          <p:nvPr>
            <p:ph type="title"/>
          </p:nvPr>
        </p:nvSpPr>
        <p:spPr/>
        <p:txBody>
          <a:bodyPr/>
          <a:lstStyle/>
          <a:p>
            <a:r>
              <a:rPr lang="en-US" sz="2800" b="1" dirty="0">
                <a:solidFill>
                  <a:schemeClr val="accent1"/>
                </a:solidFill>
              </a:rPr>
              <a:t>9-Screen design</a:t>
            </a:r>
            <a:endParaRPr lang="en-US" dirty="0"/>
          </a:p>
        </p:txBody>
      </p:sp>
      <p:sp>
        <p:nvSpPr>
          <p:cNvPr id="5" name="عنصر نائب لرقم الشريحة 4">
            <a:extLst>
              <a:ext uri="{FF2B5EF4-FFF2-40B4-BE49-F238E27FC236}">
                <a16:creationId xmlns:a16="http://schemas.microsoft.com/office/drawing/2014/main" id="{0DD72782-14E8-9CBF-F53E-3FD5ACDC950B}"/>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6" name="Picture 8">
            <a:extLst>
              <a:ext uri="{FF2B5EF4-FFF2-40B4-BE49-F238E27FC236}">
                <a16:creationId xmlns:a16="http://schemas.microsoft.com/office/drawing/2014/main" id="{95C372B0-2366-5CC8-4874-BC4201314D5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01128"/>
            <a:ext cx="6540759" cy="3966731"/>
          </a:xfrm>
          <a:prstGeom prst="rect">
            <a:avLst/>
          </a:prstGeom>
          <a:noFill/>
          <a:ln>
            <a:noFill/>
          </a:ln>
        </p:spPr>
      </p:pic>
      <p:pic>
        <p:nvPicPr>
          <p:cNvPr id="7" name="Picture 9">
            <a:extLst>
              <a:ext uri="{FF2B5EF4-FFF2-40B4-BE49-F238E27FC236}">
                <a16:creationId xmlns:a16="http://schemas.microsoft.com/office/drawing/2014/main" id="{9BCA3A61-4F28-AC63-6D24-11A47BE109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5051" y="1940479"/>
            <a:ext cx="5275757" cy="4027380"/>
          </a:xfrm>
          <a:prstGeom prst="rect">
            <a:avLst/>
          </a:prstGeom>
          <a:noFill/>
          <a:ln>
            <a:noFill/>
          </a:ln>
        </p:spPr>
      </p:pic>
    </p:spTree>
    <p:extLst>
      <p:ext uri="{BB962C8B-B14F-4D97-AF65-F5344CB8AC3E}">
        <p14:creationId xmlns:p14="http://schemas.microsoft.com/office/powerpoint/2010/main" val="31914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B044022-B006-6A21-238F-242892711072}"/>
              </a:ext>
            </a:extLst>
          </p:cNvPr>
          <p:cNvSpPr>
            <a:spLocks noGrp="1"/>
          </p:cNvSpPr>
          <p:nvPr>
            <p:ph type="title"/>
          </p:nvPr>
        </p:nvSpPr>
        <p:spPr/>
        <p:txBody>
          <a:bodyPr/>
          <a:lstStyle/>
          <a:p>
            <a:endParaRPr lang="en-US"/>
          </a:p>
        </p:txBody>
      </p:sp>
      <p:sp>
        <p:nvSpPr>
          <p:cNvPr id="5" name="عنصر نائب لرقم الشريحة 4">
            <a:extLst>
              <a:ext uri="{FF2B5EF4-FFF2-40B4-BE49-F238E27FC236}">
                <a16:creationId xmlns:a16="http://schemas.microsoft.com/office/drawing/2014/main" id="{A78C651B-7869-75AA-DBD2-1C54E73B2D5F}"/>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6" name="صورة 5" descr="صورة تحتوي على نص, لقطة شاشة, الخط, رقم&#10;&#10;تم إنشاء الوصف تلقائياً">
            <a:extLst>
              <a:ext uri="{FF2B5EF4-FFF2-40B4-BE49-F238E27FC236}">
                <a16:creationId xmlns:a16="http://schemas.microsoft.com/office/drawing/2014/main" id="{2567B483-A8E0-02F9-B975-304F66D723F0}"/>
              </a:ext>
            </a:extLst>
          </p:cNvPr>
          <p:cNvPicPr>
            <a:picLocks noChangeAspect="1"/>
          </p:cNvPicPr>
          <p:nvPr/>
        </p:nvPicPr>
        <p:blipFill>
          <a:blip r:embed="rId2"/>
          <a:stretch>
            <a:fillRect/>
          </a:stretch>
        </p:blipFill>
        <p:spPr>
          <a:xfrm>
            <a:off x="347927" y="2071172"/>
            <a:ext cx="5847600" cy="4252512"/>
          </a:xfrm>
          <a:prstGeom prst="rect">
            <a:avLst/>
          </a:prstGeom>
        </p:spPr>
      </p:pic>
      <p:pic>
        <p:nvPicPr>
          <p:cNvPr id="7" name="صورة 6" descr="صورة تحتوي على نص, لقطة شاشة, الخط&#10;&#10;تم إنشاء الوصف تلقائياً">
            <a:extLst>
              <a:ext uri="{FF2B5EF4-FFF2-40B4-BE49-F238E27FC236}">
                <a16:creationId xmlns:a16="http://schemas.microsoft.com/office/drawing/2014/main" id="{FFEC8521-43F2-2F0C-CC01-94DEDAD1D322}"/>
              </a:ext>
            </a:extLst>
          </p:cNvPr>
          <p:cNvPicPr>
            <a:picLocks noChangeAspect="1"/>
          </p:cNvPicPr>
          <p:nvPr/>
        </p:nvPicPr>
        <p:blipFill>
          <a:blip r:embed="rId3"/>
          <a:stretch>
            <a:fillRect/>
          </a:stretch>
        </p:blipFill>
        <p:spPr>
          <a:xfrm>
            <a:off x="6096000" y="2071172"/>
            <a:ext cx="5669902" cy="4252512"/>
          </a:xfrm>
          <a:prstGeom prst="rect">
            <a:avLst/>
          </a:prstGeom>
        </p:spPr>
      </p:pic>
    </p:spTree>
    <p:extLst>
      <p:ext uri="{BB962C8B-B14F-4D97-AF65-F5344CB8AC3E}">
        <p14:creationId xmlns:p14="http://schemas.microsoft.com/office/powerpoint/2010/main" val="3992092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FE24791-6E9F-DAE9-EEFB-E1A73E5EA57A}"/>
              </a:ext>
            </a:extLst>
          </p:cNvPr>
          <p:cNvSpPr>
            <a:spLocks noGrp="1"/>
          </p:cNvSpPr>
          <p:nvPr>
            <p:ph type="title"/>
          </p:nvPr>
        </p:nvSpPr>
        <p:spPr/>
        <p:txBody>
          <a:bodyPr/>
          <a:lstStyle/>
          <a:p>
            <a:r>
              <a:rPr lang="en-US" sz="2800" b="1" dirty="0">
                <a:solidFill>
                  <a:schemeClr val="accent1"/>
                </a:solidFill>
              </a:rPr>
              <a:t>9-Screen design</a:t>
            </a:r>
            <a:endParaRPr lang="en-US" dirty="0"/>
          </a:p>
        </p:txBody>
      </p:sp>
      <p:sp>
        <p:nvSpPr>
          <p:cNvPr id="5" name="عنصر نائب لرقم الشريحة 4">
            <a:extLst>
              <a:ext uri="{FF2B5EF4-FFF2-40B4-BE49-F238E27FC236}">
                <a16:creationId xmlns:a16="http://schemas.microsoft.com/office/drawing/2014/main" id="{24D26B57-4794-2E26-DC4E-CD6711642D1A}"/>
              </a:ext>
            </a:extLst>
          </p:cNvPr>
          <p:cNvSpPr>
            <a:spLocks noGrp="1"/>
          </p:cNvSpPr>
          <p:nvPr>
            <p:ph type="sldNum" sz="quarter" idx="12"/>
          </p:nvPr>
        </p:nvSpPr>
        <p:spPr/>
        <p:txBody>
          <a:bodyPr/>
          <a:lstStyle/>
          <a:p>
            <a:fld id="{3A98EE3D-8CD1-4C3F-BD1C-C98C9596463C}" type="slidenum">
              <a:rPr lang="en-US" smtClean="0"/>
              <a:t>18</a:t>
            </a:fld>
            <a:endParaRPr lang="en-US" dirty="0"/>
          </a:p>
        </p:txBody>
      </p:sp>
      <p:pic>
        <p:nvPicPr>
          <p:cNvPr id="6" name="صورة 5" descr="صورة تحتوي على نص, لقطة شاشة, الخط, رقم&#10;&#10;تم إنشاء الوصف تلقائياً">
            <a:extLst>
              <a:ext uri="{FF2B5EF4-FFF2-40B4-BE49-F238E27FC236}">
                <a16:creationId xmlns:a16="http://schemas.microsoft.com/office/drawing/2014/main" id="{62E683FD-264D-EAFA-5905-B2485F0D32C9}"/>
              </a:ext>
            </a:extLst>
          </p:cNvPr>
          <p:cNvPicPr>
            <a:picLocks noChangeAspect="1"/>
          </p:cNvPicPr>
          <p:nvPr/>
        </p:nvPicPr>
        <p:blipFill>
          <a:blip r:embed="rId2"/>
          <a:stretch>
            <a:fillRect/>
          </a:stretch>
        </p:blipFill>
        <p:spPr>
          <a:xfrm>
            <a:off x="1511559" y="2195274"/>
            <a:ext cx="7808711" cy="4282177"/>
          </a:xfrm>
          <a:prstGeom prst="rect">
            <a:avLst/>
          </a:prstGeom>
        </p:spPr>
      </p:pic>
    </p:spTree>
    <p:extLst>
      <p:ext uri="{BB962C8B-B14F-4D97-AF65-F5344CB8AC3E}">
        <p14:creationId xmlns:p14="http://schemas.microsoft.com/office/powerpoint/2010/main" val="68866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609906" y="702156"/>
            <a:ext cx="3568661" cy="1188720"/>
          </a:xfrm>
        </p:spPr>
        <p:txBody>
          <a:bodyPr/>
          <a:lstStyle/>
          <a:p>
            <a:r>
              <a:rPr lang="en-US" sz="2800" b="1" dirty="0">
                <a:solidFill>
                  <a:schemeClr val="accent1"/>
                </a:solidFill>
              </a:rPr>
              <a:t>10-conclusion</a:t>
            </a:r>
            <a:br>
              <a:rPr lang="en-US" sz="2800" b="1" dirty="0">
                <a:solidFill>
                  <a:schemeClr val="accent1"/>
                </a:solidFill>
              </a:rPr>
            </a:br>
            <a:endParaRPr lang="en-US" dirty="0"/>
          </a:p>
        </p:txBody>
      </p:sp>
      <p:sp>
        <p:nvSpPr>
          <p:cNvPr id="4" name="Slide Number Placeholder 3">
            <a:extLst>
              <a:ext uri="{FF2B5EF4-FFF2-40B4-BE49-F238E27FC236}">
                <a16:creationId xmlns:a16="http://schemas.microsoft.com/office/drawing/2014/main" id="{5947942D-0E12-44A9-B67B-FD75E0E41F25}"/>
              </a:ext>
            </a:extLst>
          </p:cNvPr>
          <p:cNvSpPr>
            <a:spLocks noGrp="1"/>
          </p:cNvSpPr>
          <p:nvPr>
            <p:ph type="sldNum" sz="quarter" idx="12"/>
          </p:nvPr>
        </p:nvSpPr>
        <p:spPr/>
        <p:txBody>
          <a:bodyPr/>
          <a:lstStyle/>
          <a:p>
            <a:fld id="{3A98EE3D-8CD1-4C3F-BD1C-C98C9596463C}" type="slidenum">
              <a:rPr lang="en-US" smtClean="0"/>
              <a:t>19</a:t>
            </a:fld>
            <a:endParaRPr lang="en-US" dirty="0"/>
          </a:p>
        </p:txBody>
      </p:sp>
      <p:sp>
        <p:nvSpPr>
          <p:cNvPr id="12" name="مربع نص 11">
            <a:extLst>
              <a:ext uri="{FF2B5EF4-FFF2-40B4-BE49-F238E27FC236}">
                <a16:creationId xmlns:a16="http://schemas.microsoft.com/office/drawing/2014/main" id="{9C53F419-32BC-8863-D37B-E6BD9C30A5B6}"/>
              </a:ext>
            </a:extLst>
          </p:cNvPr>
          <p:cNvSpPr txBox="1"/>
          <p:nvPr/>
        </p:nvSpPr>
        <p:spPr>
          <a:xfrm>
            <a:off x="1770502" y="2256001"/>
            <a:ext cx="8650995" cy="1938992"/>
          </a:xfrm>
          <a:prstGeom prst="rect">
            <a:avLst/>
          </a:prstGeom>
          <a:noFill/>
        </p:spPr>
        <p:txBody>
          <a:bodyPr wrap="square">
            <a:spAutoFit/>
          </a:bodyPr>
          <a:lstStyle/>
          <a:p>
            <a:r>
              <a:rPr lang="en-US" sz="2400" dirty="0"/>
              <a:t>In conclusion, the home doctor system represents a groundbreaking development in healthcare delivery, putting medical care within easy reach and in the patient's environment. This system aims to comprehensively meet the community's health needs, enhancing access to medical services and improving patient experience.</a:t>
            </a:r>
          </a:p>
        </p:txBody>
      </p:sp>
    </p:spTree>
    <p:extLst>
      <p:ext uri="{BB962C8B-B14F-4D97-AF65-F5344CB8AC3E}">
        <p14:creationId xmlns:p14="http://schemas.microsoft.com/office/powerpoint/2010/main" val="22616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EE0-AF33-4B8B-9622-2A50B4FD62C5}"/>
              </a:ext>
            </a:extLst>
          </p:cNvPr>
          <p:cNvSpPr>
            <a:spLocks noGrp="1"/>
          </p:cNvSpPr>
          <p:nvPr>
            <p:ph type="title"/>
          </p:nvPr>
        </p:nvSpPr>
        <p:spPr>
          <a:xfrm>
            <a:off x="581192" y="467436"/>
            <a:ext cx="3424138" cy="1500131"/>
          </a:xfrm>
        </p:spPr>
        <p:txBody>
          <a:bodyPr/>
          <a:lstStyle/>
          <a:p>
            <a:r>
              <a:rPr lang="en-US" dirty="0"/>
              <a:t>Agenda	</a:t>
            </a:r>
          </a:p>
        </p:txBody>
      </p:sp>
      <p:sp>
        <p:nvSpPr>
          <p:cNvPr id="3" name="Content Placeholder 2">
            <a:extLst>
              <a:ext uri="{FF2B5EF4-FFF2-40B4-BE49-F238E27FC236}">
                <a16:creationId xmlns:a16="http://schemas.microsoft.com/office/drawing/2014/main" id="{F0495D9B-1C30-46A7-AC78-0AD00F70BCAE}"/>
              </a:ext>
            </a:extLst>
          </p:cNvPr>
          <p:cNvSpPr>
            <a:spLocks noGrp="1"/>
          </p:cNvSpPr>
          <p:nvPr>
            <p:ph idx="1"/>
          </p:nvPr>
        </p:nvSpPr>
        <p:spPr>
          <a:xfrm>
            <a:off x="581193" y="2414788"/>
            <a:ext cx="5314782" cy="3975776"/>
          </a:xfrm>
        </p:spPr>
        <p:txBody>
          <a:bodyPr>
            <a:normAutofit fontScale="25000" lnSpcReduction="20000"/>
          </a:bodyPr>
          <a:lstStyle/>
          <a:p>
            <a:endParaRPr lang="en-US" dirty="0"/>
          </a:p>
          <a:p>
            <a:r>
              <a:rPr lang="en-US" sz="8000" b="1" dirty="0">
                <a:solidFill>
                  <a:schemeClr val="accent1"/>
                </a:solidFill>
              </a:rPr>
              <a:t>1-</a:t>
            </a:r>
            <a:r>
              <a:rPr lang="en-US" altLang="ko-KR" sz="8000" b="1" dirty="0">
                <a:solidFill>
                  <a:schemeClr val="accent1"/>
                </a:solidFill>
                <a:latin typeface="Calistoga"/>
                <a:sym typeface="Calistoga"/>
              </a:rPr>
              <a:t>Introduction</a:t>
            </a:r>
            <a:endParaRPr lang="en-US" sz="8000" b="1" dirty="0">
              <a:solidFill>
                <a:schemeClr val="accent1"/>
              </a:solidFill>
              <a:latin typeface="Calistoga"/>
              <a:sym typeface="Calistoga"/>
            </a:endParaRPr>
          </a:p>
          <a:p>
            <a:r>
              <a:rPr lang="en-US" sz="8000" b="1" dirty="0">
                <a:solidFill>
                  <a:schemeClr val="accent1"/>
                </a:solidFill>
              </a:rPr>
              <a:t>2-</a:t>
            </a:r>
            <a:r>
              <a:rPr lang="en-US" altLang="ko-KR" sz="8000" b="1" dirty="0">
                <a:solidFill>
                  <a:schemeClr val="accent1"/>
                </a:solidFill>
                <a:sym typeface="Arial"/>
              </a:rPr>
              <a:t>Problem Statement</a:t>
            </a:r>
            <a:endParaRPr lang="ko-KR" altLang="en-US" sz="8000" b="1" dirty="0">
              <a:solidFill>
                <a:schemeClr val="accent1"/>
              </a:solidFill>
              <a:sym typeface="Arial"/>
            </a:endParaRPr>
          </a:p>
          <a:p>
            <a:r>
              <a:rPr lang="en-US" sz="8000" b="1" dirty="0">
                <a:solidFill>
                  <a:schemeClr val="accent1"/>
                </a:solidFill>
              </a:rPr>
              <a:t>3-</a:t>
            </a:r>
            <a:r>
              <a:rPr lang="en-US" altLang="ko-KR" sz="8000" b="1" dirty="0">
                <a:solidFill>
                  <a:schemeClr val="accent1"/>
                </a:solidFill>
                <a:sym typeface="Calistoga"/>
              </a:rPr>
              <a:t>Solution</a:t>
            </a:r>
            <a:endParaRPr lang="en-US" sz="8000" b="1" dirty="0">
              <a:solidFill>
                <a:schemeClr val="accent1"/>
              </a:solidFill>
              <a:sym typeface="Calistoga"/>
            </a:endParaRPr>
          </a:p>
          <a:p>
            <a:r>
              <a:rPr lang="en-US" sz="8000" b="1" dirty="0">
                <a:solidFill>
                  <a:schemeClr val="accent1"/>
                </a:solidFill>
              </a:rPr>
              <a:t>4-Project Scope</a:t>
            </a:r>
          </a:p>
          <a:p>
            <a:r>
              <a:rPr lang="en-US" sz="8000" b="1" dirty="0">
                <a:solidFill>
                  <a:schemeClr val="accent1"/>
                </a:solidFill>
              </a:rPr>
              <a:t>5-System Analysis</a:t>
            </a:r>
          </a:p>
          <a:p>
            <a:r>
              <a:rPr lang="en-US" sz="8000" b="1" dirty="0">
                <a:solidFill>
                  <a:schemeClr val="accent1"/>
                </a:solidFill>
              </a:rPr>
              <a:t>6-Context Diagram</a:t>
            </a:r>
          </a:p>
          <a:p>
            <a:r>
              <a:rPr lang="en-US" sz="8000" b="1" dirty="0">
                <a:solidFill>
                  <a:schemeClr val="accent1"/>
                </a:solidFill>
              </a:rPr>
              <a:t>7-Functional Decomposition Diagram</a:t>
            </a:r>
          </a:p>
          <a:p>
            <a:r>
              <a:rPr lang="en-US" sz="8000" b="1" dirty="0">
                <a:solidFill>
                  <a:schemeClr val="accent1"/>
                </a:solidFill>
              </a:rPr>
              <a:t>8-Solution design (ERD)</a:t>
            </a:r>
          </a:p>
          <a:p>
            <a:r>
              <a:rPr lang="en-US" sz="8000" b="1" dirty="0">
                <a:solidFill>
                  <a:schemeClr val="accent1"/>
                </a:solidFill>
              </a:rPr>
              <a:t>9-Screen design</a:t>
            </a:r>
          </a:p>
          <a:p>
            <a:r>
              <a:rPr lang="en-US" sz="8000" b="1" dirty="0">
                <a:solidFill>
                  <a:schemeClr val="accent1"/>
                </a:solidFill>
              </a:rPr>
              <a:t>10-conclusion</a:t>
            </a:r>
          </a:p>
          <a:p>
            <a:r>
              <a:rPr lang="en-US" sz="3300" dirty="0"/>
              <a:t> </a:t>
            </a:r>
          </a:p>
          <a:p>
            <a:endParaRPr lang="en-US" dirty="0"/>
          </a:p>
          <a:p>
            <a:endParaRPr lang="en-US" dirty="0"/>
          </a:p>
        </p:txBody>
      </p:sp>
      <p:sp>
        <p:nvSpPr>
          <p:cNvPr id="12" name="Slide Number Placeholder 11">
            <a:extLst>
              <a:ext uri="{FF2B5EF4-FFF2-40B4-BE49-F238E27FC236}">
                <a16:creationId xmlns:a16="http://schemas.microsoft.com/office/drawing/2014/main" id="{9A0B9DDD-5A75-438F-8748-02EC3B861C4F}"/>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pic>
        <p:nvPicPr>
          <p:cNvPr id="10" name="image2.jpeg">
            <a:extLst>
              <a:ext uri="{FF2B5EF4-FFF2-40B4-BE49-F238E27FC236}">
                <a16:creationId xmlns:a16="http://schemas.microsoft.com/office/drawing/2014/main" id="{AB8FBD5A-4C6D-65DC-8B0A-ACDAF5122DD3}"/>
              </a:ext>
            </a:extLst>
          </p:cNvPr>
          <p:cNvPicPr>
            <a:picLocks noChangeAspect="1"/>
          </p:cNvPicPr>
          <p:nvPr/>
        </p:nvPicPr>
        <p:blipFill>
          <a:blip r:embed="rId2" cstate="print"/>
          <a:stretch>
            <a:fillRect/>
          </a:stretch>
        </p:blipFill>
        <p:spPr>
          <a:xfrm>
            <a:off x="6416039" y="2262600"/>
            <a:ext cx="5194769" cy="3563853"/>
          </a:xfrm>
          <a:prstGeom prst="rect">
            <a:avLst/>
          </a:prstGeom>
          <a:noFill/>
        </p:spPr>
      </p:pic>
    </p:spTree>
    <p:extLst>
      <p:ext uri="{BB962C8B-B14F-4D97-AF65-F5344CB8AC3E}">
        <p14:creationId xmlns:p14="http://schemas.microsoft.com/office/powerpoint/2010/main" val="380516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511656"/>
            <a:ext cx="3475915" cy="1478341"/>
          </a:xfrm>
        </p:spPr>
        <p:txBody>
          <a:bodyPr/>
          <a:lstStyle/>
          <a:p>
            <a:r>
              <a:rPr lang="en-US" sz="2800" b="1" dirty="0">
                <a:solidFill>
                  <a:schemeClr val="accent1"/>
                </a:solidFill>
              </a:rPr>
              <a:t>1-</a:t>
            </a:r>
            <a:r>
              <a:rPr lang="en-US" altLang="ko-KR" sz="2800" b="1" dirty="0">
                <a:solidFill>
                  <a:schemeClr val="accent1"/>
                </a:solidFill>
                <a:latin typeface="Calistoga"/>
                <a:sym typeface="Calistoga"/>
              </a:rPr>
              <a:t>Introduction</a:t>
            </a:r>
            <a:br>
              <a:rPr lang="en-US" sz="2800" b="1" dirty="0">
                <a:solidFill>
                  <a:schemeClr val="accent1"/>
                </a:solidFill>
                <a:latin typeface="Calistoga"/>
                <a:sym typeface="Calistoga"/>
              </a:rPr>
            </a:br>
            <a:endParaRPr lang="en-US" dirty="0"/>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10925008" cy="3946773"/>
          </a:xfrm>
        </p:spPr>
        <p:txBody>
          <a:bodyPr>
            <a:normAutofit fontScale="92500" lnSpcReduction="20000"/>
          </a:bodyPr>
          <a:lstStyle/>
          <a:p>
            <a:pPr marL="180340" marR="1170305">
              <a:lnSpc>
                <a:spcPct val="100000"/>
              </a:lnSpc>
              <a:spcAft>
                <a:spcPts val="0"/>
              </a:spcAft>
            </a:pPr>
            <a:r>
              <a:rPr lang="en-US" sz="1900" dirty="0">
                <a:effectLst/>
                <a:latin typeface="Arial" panose="020B0604020202020204" pitchFamily="34" charset="0"/>
                <a:ea typeface="Tahoma" panose="020B0604030504040204" pitchFamily="34" charset="0"/>
              </a:rPr>
              <a:t>The home doctor system is a health care delivery model that aims to provide medical services directly in patients' homes. This system relies on providing medical care and health services in the home environment rather than requiring visits to hospitals or clinics. This approach allows patients with chronic diseases or those who have difficulty accessing medical facilities to receive the necessary care more effectively.</a:t>
            </a:r>
            <a:endParaRPr lang="en-US" sz="1900" dirty="0">
              <a:effectLst/>
              <a:latin typeface="Tahoma" panose="020B0604030504040204" pitchFamily="34" charset="0"/>
              <a:ea typeface="Tahoma" panose="020B0604030504040204" pitchFamily="34" charset="0"/>
            </a:endParaRPr>
          </a:p>
          <a:p>
            <a:pPr marL="180340" marR="1170305">
              <a:lnSpc>
                <a:spcPct val="100000"/>
              </a:lnSpc>
              <a:spcAft>
                <a:spcPts val="0"/>
              </a:spcAft>
            </a:pPr>
            <a:r>
              <a:rPr lang="en-US" sz="1900" dirty="0">
                <a:effectLst/>
                <a:latin typeface="Arial" panose="020B0604020202020204" pitchFamily="34" charset="0"/>
                <a:ea typeface="Tahoma" panose="020B0604030504040204" pitchFamily="34" charset="0"/>
              </a:rPr>
              <a:t> </a:t>
            </a:r>
            <a:endParaRPr lang="en-US" sz="1900" dirty="0">
              <a:effectLst/>
              <a:latin typeface="Tahoma" panose="020B0604030504040204" pitchFamily="34" charset="0"/>
              <a:ea typeface="Tahoma" panose="020B0604030504040204" pitchFamily="34" charset="0"/>
            </a:endParaRPr>
          </a:p>
          <a:p>
            <a:pPr marL="180340" marR="1170305">
              <a:lnSpc>
                <a:spcPct val="100000"/>
              </a:lnSpc>
              <a:spcAft>
                <a:spcPts val="0"/>
              </a:spcAft>
            </a:pPr>
            <a:r>
              <a:rPr lang="en-US" sz="1900" dirty="0">
                <a:effectLst/>
                <a:latin typeface="Arial" panose="020B0604020202020204" pitchFamily="34" charset="0"/>
                <a:ea typeface="Tahoma" panose="020B0604030504040204" pitchFamily="34" charset="0"/>
              </a:rPr>
              <a:t>The home health care system includes examining patients, diagnosing their health conditions, and providing them with the necessary treatment and care. This model enables patients to interact with the medical team in their natural environment, which contributes to improving the treatment experience and reducing the need to travel between homes and medical facilities.</a:t>
            </a:r>
            <a:endParaRPr lang="en-US" sz="1900" dirty="0">
              <a:effectLst/>
              <a:latin typeface="Tahoma" panose="020B0604030504040204" pitchFamily="34" charset="0"/>
              <a:ea typeface="Tahoma" panose="020B0604030504040204" pitchFamily="34" charset="0"/>
            </a:endParaRPr>
          </a:p>
          <a:p>
            <a:pPr marL="180340" marR="1170305">
              <a:lnSpc>
                <a:spcPct val="100000"/>
              </a:lnSpc>
              <a:spcAft>
                <a:spcPts val="0"/>
              </a:spcAft>
            </a:pPr>
            <a:r>
              <a:rPr lang="en-US" sz="1900" dirty="0">
                <a:effectLst/>
                <a:latin typeface="Arial" panose="020B0604020202020204" pitchFamily="34" charset="0"/>
                <a:ea typeface="Tahoma" panose="020B0604030504040204" pitchFamily="34" charset="0"/>
              </a:rPr>
              <a:t> </a:t>
            </a:r>
            <a:endParaRPr lang="en-US" sz="1900" dirty="0">
              <a:effectLst/>
              <a:latin typeface="Tahoma" panose="020B0604030504040204" pitchFamily="34" charset="0"/>
              <a:ea typeface="Tahoma" panose="020B0604030504040204" pitchFamily="34" charset="0"/>
            </a:endParaRPr>
          </a:p>
          <a:p>
            <a:pPr marL="180340" marR="1170305">
              <a:lnSpc>
                <a:spcPct val="100000"/>
              </a:lnSpc>
              <a:spcAft>
                <a:spcPts val="0"/>
              </a:spcAft>
            </a:pPr>
            <a:r>
              <a:rPr lang="en-US" sz="1900" dirty="0">
                <a:effectLst/>
                <a:latin typeface="Arial" panose="020B0604020202020204" pitchFamily="34" charset="0"/>
                <a:ea typeface="Tahoma" panose="020B0604030504040204" pitchFamily="34" charset="0"/>
              </a:rPr>
              <a:t>The home health care system is effective in providing care to patients with special needs and the elderly. It also helps relieve pressure on hospitals and clinics, and improve access to medical services.</a:t>
            </a:r>
            <a:endParaRPr lang="en-US" sz="1900" dirty="0">
              <a:effectLst/>
              <a:latin typeface="Tahoma" panose="020B0604030504040204" pitchFamily="34" charset="0"/>
              <a:ea typeface="Tahoma" panose="020B0604030504040204" pitchFamily="34" charset="0"/>
            </a:endParaRPr>
          </a:p>
          <a:p>
            <a:pPr marL="180340">
              <a:spcBef>
                <a:spcPts val="510"/>
              </a:spcBef>
              <a:spcAft>
                <a:spcPts val="0"/>
              </a:spcAft>
            </a:pPr>
            <a:r>
              <a:rPr lang="en-US" sz="1900" b="1" i="1" dirty="0">
                <a:solidFill>
                  <a:srgbClr val="2D5294"/>
                </a:solidFill>
                <a:effectLst/>
                <a:latin typeface="Arial" panose="020B0604020202020204" pitchFamily="34" charset="0"/>
                <a:ea typeface="Tahoma" panose="020B0604030504040204" pitchFamily="34" charset="0"/>
                <a:cs typeface="Tahoma" panose="020B0604030504040204" pitchFamily="34" charset="0"/>
              </a:rPr>
              <a:t> </a:t>
            </a:r>
            <a:endParaRPr lang="en-US" sz="1900" dirty="0">
              <a:effectLst/>
              <a:latin typeface="Tahoma" panose="020B0604030504040204" pitchFamily="34" charset="0"/>
              <a:ea typeface="Tahoma" panose="020B0604030504040204" pitchFamily="34" charset="0"/>
            </a:endParaRPr>
          </a:p>
          <a:p>
            <a:endParaRPr lang="en-US" dirty="0"/>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398013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504991" y="791967"/>
            <a:ext cx="10993549" cy="1153609"/>
          </a:xfrm>
        </p:spPr>
        <p:txBody>
          <a:bodyPr>
            <a:normAutofit/>
          </a:bodyPr>
          <a:lstStyle/>
          <a:p>
            <a:r>
              <a:rPr lang="en-US" sz="2800" b="1" dirty="0">
                <a:solidFill>
                  <a:schemeClr val="accent1"/>
                </a:solidFill>
              </a:rPr>
              <a:t>2-</a:t>
            </a:r>
            <a:r>
              <a:rPr lang="en-US" altLang="ko-KR" sz="2800" b="1" dirty="0">
                <a:solidFill>
                  <a:schemeClr val="accent1"/>
                </a:solidFill>
                <a:sym typeface="Arial"/>
              </a:rPr>
              <a:t>Problem Statement</a:t>
            </a:r>
            <a:br>
              <a:rPr lang="ko-KR" altLang="en-US" sz="2800" b="1" dirty="0">
                <a:solidFill>
                  <a:schemeClr val="accent1"/>
                </a:solidFill>
                <a:sym typeface="Arial"/>
              </a:rPr>
            </a:br>
            <a:endParaRPr lang="en-US" dirty="0"/>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581194" y="1876426"/>
            <a:ext cx="10993546" cy="4189608"/>
          </a:xfrm>
        </p:spPr>
        <p:txBody>
          <a:bodyPr/>
          <a:lstStyle/>
          <a:p>
            <a:r>
              <a:rPr lang="en-US" dirty="0"/>
              <a:t>One of the major problems in healthcare is the lack of a comprehensive healthcare system. Many people have difficulty accessing medical services at home, which causes many inconveniences and challenges. The problem can be summarized with the following points   </a:t>
            </a:r>
          </a:p>
          <a:p>
            <a:endParaRPr lang="en-US" dirty="0"/>
          </a:p>
          <a:p>
            <a:endParaRPr lang="en-US" sz="2400" dirty="0">
              <a:solidFill>
                <a:schemeClr val="accent1"/>
              </a:solidFill>
            </a:endParaRPr>
          </a:p>
          <a:p>
            <a:r>
              <a:rPr lang="en-US" dirty="0"/>
              <a:t>                                </a:t>
            </a:r>
            <a:r>
              <a:rPr lang="en-US" sz="2400" dirty="0">
                <a:solidFill>
                  <a:schemeClr val="accent1"/>
                </a:solidFill>
              </a:rPr>
              <a:t>1-Lack of comfort                         2-Delay in care       </a:t>
            </a:r>
          </a:p>
          <a:p>
            <a:r>
              <a:rPr lang="en-US" dirty="0"/>
              <a:t>                                     </a:t>
            </a:r>
          </a:p>
          <a:p>
            <a:r>
              <a:rPr lang="en-US" dirty="0"/>
              <a:t>                                </a:t>
            </a:r>
            <a:r>
              <a:rPr lang="en-US" sz="2400" dirty="0">
                <a:solidFill>
                  <a:schemeClr val="accent1"/>
                </a:solidFill>
              </a:rPr>
              <a:t>3-transportation fees                   4-Exposure to infection</a:t>
            </a:r>
          </a:p>
        </p:txBody>
      </p:sp>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581192" y="731520"/>
            <a:ext cx="11029616" cy="987552"/>
          </a:xfrm>
        </p:spPr>
        <p:txBody>
          <a:bodyPr/>
          <a:lstStyle/>
          <a:p>
            <a:r>
              <a:rPr lang="en-US" sz="2800" b="1" dirty="0">
                <a:solidFill>
                  <a:schemeClr val="accent1"/>
                </a:solidFill>
              </a:rPr>
              <a:t>3-</a:t>
            </a:r>
            <a:r>
              <a:rPr lang="en-US" altLang="ko-KR" sz="2800" b="1" dirty="0">
                <a:solidFill>
                  <a:schemeClr val="accent1"/>
                </a:solidFill>
                <a:sym typeface="Calistoga"/>
              </a:rPr>
              <a:t>Solution</a:t>
            </a:r>
            <a:br>
              <a:rPr lang="en-US" sz="2800" b="1" dirty="0">
                <a:solidFill>
                  <a:schemeClr val="accent1"/>
                </a:solidFill>
                <a:sym typeface="Calistoga"/>
              </a:rPr>
            </a:br>
            <a:endParaRPr lang="en-US" dirty="0"/>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5</a:t>
            </a:fld>
            <a:endParaRPr lang="en-US" dirty="0"/>
          </a:p>
        </p:txBody>
      </p:sp>
      <p:sp>
        <p:nvSpPr>
          <p:cNvPr id="5" name="عنصر نائب للمحتوى 4">
            <a:extLst>
              <a:ext uri="{FF2B5EF4-FFF2-40B4-BE49-F238E27FC236}">
                <a16:creationId xmlns:a16="http://schemas.microsoft.com/office/drawing/2014/main" id="{42B0F8E2-3F35-BB12-332D-FB27900B4462}"/>
              </a:ext>
            </a:extLst>
          </p:cNvPr>
          <p:cNvSpPr>
            <a:spLocks noGrp="1"/>
          </p:cNvSpPr>
          <p:nvPr>
            <p:ph idx="1"/>
          </p:nvPr>
        </p:nvSpPr>
        <p:spPr/>
        <p:txBody>
          <a:bodyPr/>
          <a:lstStyle/>
          <a:p>
            <a:pPr marL="0" indent="0">
              <a:buNone/>
            </a:pPr>
            <a:r>
              <a:rPr lang="en-US" dirty="0"/>
              <a:t>The home doctor system can fully contribute to providing better health care in their own environment. Later, a home medical regimen can be helpful</a:t>
            </a:r>
            <a:endParaRPr lang="ar-SA" dirty="0"/>
          </a:p>
          <a:p>
            <a:pPr marL="0" indent="0">
              <a:buNone/>
            </a:pPr>
            <a:endParaRPr lang="ar-SA" sz="2400" dirty="0">
              <a:solidFill>
                <a:schemeClr val="accent1"/>
              </a:solidFill>
            </a:endParaRPr>
          </a:p>
          <a:p>
            <a:pPr marL="0" indent="0">
              <a:buNone/>
            </a:pPr>
            <a:r>
              <a:rPr lang="en-US" dirty="0"/>
              <a:t>         </a:t>
            </a:r>
            <a:r>
              <a:rPr lang="en-US" sz="2400" dirty="0">
                <a:solidFill>
                  <a:schemeClr val="accent1"/>
                </a:solidFill>
              </a:rPr>
              <a:t>1-Comfort and access                                  2-Timely medical care</a:t>
            </a:r>
            <a:endParaRPr lang="ar-SA" sz="2400" dirty="0">
              <a:solidFill>
                <a:schemeClr val="accent1"/>
              </a:solidFill>
            </a:endParaRPr>
          </a:p>
          <a:p>
            <a:endParaRPr lang="ar-SA" dirty="0"/>
          </a:p>
          <a:p>
            <a:pPr marL="0" indent="0">
              <a:buNone/>
            </a:pPr>
            <a:r>
              <a:rPr lang="en-US" dirty="0"/>
              <a:t>        </a:t>
            </a:r>
            <a:r>
              <a:rPr lang="en-US" sz="2400" dirty="0">
                <a:solidFill>
                  <a:schemeClr val="accent1"/>
                </a:solidFill>
              </a:rPr>
              <a:t>3-Reducing hospital admission rates               4-Prevention and education</a:t>
            </a:r>
            <a:endParaRPr lang="ar-SA" sz="2400" dirty="0">
              <a:solidFill>
                <a:schemeClr val="accent1"/>
              </a:solidFill>
            </a:endParaRPr>
          </a:p>
          <a:p>
            <a:endParaRPr lang="ar-SA" dirty="0"/>
          </a:p>
          <a:p>
            <a:endParaRPr lang="en-US" dirty="0"/>
          </a:p>
        </p:txBody>
      </p:sp>
    </p:spTree>
    <p:extLst>
      <p:ext uri="{BB962C8B-B14F-4D97-AF65-F5344CB8AC3E}">
        <p14:creationId xmlns:p14="http://schemas.microsoft.com/office/powerpoint/2010/main" val="384801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DDF4-5E5F-4266-BD01-618D384D0E9F}"/>
              </a:ext>
            </a:extLst>
          </p:cNvPr>
          <p:cNvSpPr>
            <a:spLocks noGrp="1"/>
          </p:cNvSpPr>
          <p:nvPr>
            <p:ph type="ctrTitle"/>
          </p:nvPr>
        </p:nvSpPr>
        <p:spPr>
          <a:xfrm>
            <a:off x="581191" y="1020431"/>
            <a:ext cx="10993549" cy="1475013"/>
          </a:xfrm>
        </p:spPr>
        <p:txBody>
          <a:bodyPr anchor="ctr" anchorCtr="0"/>
          <a:lstStyle/>
          <a:p>
            <a:r>
              <a:rPr lang="en-US" sz="2800" b="1" dirty="0">
                <a:solidFill>
                  <a:schemeClr val="accent1"/>
                </a:solidFill>
              </a:rPr>
              <a:t>4-Project Scope</a:t>
            </a:r>
            <a:br>
              <a:rPr lang="en-US" sz="2800" b="1" dirty="0">
                <a:solidFill>
                  <a:schemeClr val="accent1"/>
                </a:solidFill>
              </a:rPr>
            </a:br>
            <a:endParaRPr lang="en-US" dirty="0"/>
          </a:p>
        </p:txBody>
      </p:sp>
      <p:sp>
        <p:nvSpPr>
          <p:cNvPr id="3" name="Subtitle 2">
            <a:extLst>
              <a:ext uri="{FF2B5EF4-FFF2-40B4-BE49-F238E27FC236}">
                <a16:creationId xmlns:a16="http://schemas.microsoft.com/office/drawing/2014/main" id="{C86A883B-8665-48D9-9BB4-5C046036F62E}"/>
              </a:ext>
            </a:extLst>
          </p:cNvPr>
          <p:cNvSpPr>
            <a:spLocks noGrp="1"/>
          </p:cNvSpPr>
          <p:nvPr>
            <p:ph type="subTitle" idx="1"/>
          </p:nvPr>
        </p:nvSpPr>
        <p:spPr>
          <a:xfrm>
            <a:off x="742950" y="2495445"/>
            <a:ext cx="10831790" cy="2086080"/>
          </a:xfrm>
        </p:spPr>
        <p:txBody>
          <a:bodyPr/>
          <a:lstStyle/>
          <a:p>
            <a:r>
              <a:rPr lang="en-US" dirty="0"/>
              <a:t>The goal of the Home Doctor System is to improve and facilitate the provision of health care to patients in their own environment. Of which</a:t>
            </a:r>
          </a:p>
          <a:p>
            <a:r>
              <a:rPr lang="en-US" dirty="0"/>
              <a:t>Promoting access to health services, improving care for chronic conditions, providing timely medical care, reducing economic costs, enhancing communication between doctors and patients, focusing on prevention and education</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280973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7B37-3ABF-424E-9128-F20C2B7250DC}"/>
              </a:ext>
            </a:extLst>
          </p:cNvPr>
          <p:cNvSpPr>
            <a:spLocks noGrp="1"/>
          </p:cNvSpPr>
          <p:nvPr>
            <p:ph type="title"/>
          </p:nvPr>
        </p:nvSpPr>
        <p:spPr>
          <a:xfrm>
            <a:off x="581192" y="731520"/>
            <a:ext cx="11029616" cy="987552"/>
          </a:xfrm>
        </p:spPr>
        <p:txBody>
          <a:bodyPr/>
          <a:lstStyle/>
          <a:p>
            <a:r>
              <a:rPr lang="en-US" sz="2800" b="1" dirty="0">
                <a:solidFill>
                  <a:schemeClr val="accent1"/>
                </a:solidFill>
              </a:rPr>
              <a:t>5-System Analysis</a:t>
            </a:r>
            <a:br>
              <a:rPr lang="en-US" sz="2800" b="1" dirty="0">
                <a:solidFill>
                  <a:schemeClr val="accent1"/>
                </a:solidFill>
              </a:rPr>
            </a:br>
            <a:endParaRPr lang="en-US" dirty="0"/>
          </a:p>
        </p:txBody>
      </p:sp>
      <p:sp>
        <p:nvSpPr>
          <p:cNvPr id="6" name="Slide Number Placeholder 5">
            <a:extLst>
              <a:ext uri="{FF2B5EF4-FFF2-40B4-BE49-F238E27FC236}">
                <a16:creationId xmlns:a16="http://schemas.microsoft.com/office/drawing/2014/main" id="{29851974-A699-44BC-93B3-F64FE92D3C90}"/>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7</a:t>
            </a:fld>
            <a:endParaRPr lang="en-US" dirty="0"/>
          </a:p>
        </p:txBody>
      </p:sp>
      <p:pic>
        <p:nvPicPr>
          <p:cNvPr id="4" name="Picture 3" descr="A diagram of a computer&#10;&#10;Description automatically generated">
            <a:extLst>
              <a:ext uri="{FF2B5EF4-FFF2-40B4-BE49-F238E27FC236}">
                <a16:creationId xmlns:a16="http://schemas.microsoft.com/office/drawing/2014/main" id="{2A730393-218E-44F5-D036-ECA7923FEFA7}"/>
              </a:ext>
            </a:extLst>
          </p:cNvPr>
          <p:cNvPicPr>
            <a:picLocks noChangeAspect="1"/>
          </p:cNvPicPr>
          <p:nvPr/>
        </p:nvPicPr>
        <p:blipFill>
          <a:blip r:embed="rId2"/>
          <a:stretch>
            <a:fillRect/>
          </a:stretch>
        </p:blipFill>
        <p:spPr>
          <a:xfrm>
            <a:off x="1076325" y="1225296"/>
            <a:ext cx="9353550" cy="5632704"/>
          </a:xfrm>
          <a:prstGeom prst="rect">
            <a:avLst/>
          </a:prstGeom>
        </p:spPr>
      </p:pic>
    </p:spTree>
    <p:extLst>
      <p:ext uri="{BB962C8B-B14F-4D97-AF65-F5344CB8AC3E}">
        <p14:creationId xmlns:p14="http://schemas.microsoft.com/office/powerpoint/2010/main" val="150807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637-6C9C-485F-AF41-E8410EC71E3F}"/>
              </a:ext>
            </a:extLst>
          </p:cNvPr>
          <p:cNvSpPr>
            <a:spLocks noGrp="1"/>
          </p:cNvSpPr>
          <p:nvPr>
            <p:ph type="title"/>
          </p:nvPr>
        </p:nvSpPr>
        <p:spPr/>
        <p:txBody>
          <a:bodyPr/>
          <a:lstStyle/>
          <a:p>
            <a:r>
              <a:rPr lang="en-US" sz="2800" b="1" dirty="0">
                <a:solidFill>
                  <a:schemeClr val="accent1"/>
                </a:solidFill>
              </a:rPr>
              <a:t>6-Context Diagram</a:t>
            </a:r>
            <a:br>
              <a:rPr lang="en-US" sz="2800" b="1" dirty="0">
                <a:solidFill>
                  <a:schemeClr val="accent1"/>
                </a:solidFill>
              </a:rPr>
            </a:br>
            <a:endParaRPr lang="en-US" dirty="0"/>
          </a:p>
        </p:txBody>
      </p:sp>
      <p:sp>
        <p:nvSpPr>
          <p:cNvPr id="6" name="Slide Number Placeholder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a:lstStyle/>
          <a:p>
            <a:fld id="{3A98EE3D-8CD1-4C3F-BD1C-C98C9596463C}" type="slidenum">
              <a:rPr lang="en-US" smtClean="0"/>
              <a:pPr/>
              <a:t>8</a:t>
            </a:fld>
            <a:endParaRPr lang="en-US" dirty="0"/>
          </a:p>
        </p:txBody>
      </p:sp>
      <p:pic>
        <p:nvPicPr>
          <p:cNvPr id="7" name="صورة 6" descr="صورة تحتوي على نص, لقطة شاشة, رسم بياني, الخط&#10;&#10;تم إنشاء الوصف تلقائياً">
            <a:extLst>
              <a:ext uri="{FF2B5EF4-FFF2-40B4-BE49-F238E27FC236}">
                <a16:creationId xmlns:a16="http://schemas.microsoft.com/office/drawing/2014/main" id="{1BFB28BB-965A-60F5-26FE-5C5A798AA196}"/>
              </a:ext>
            </a:extLst>
          </p:cNvPr>
          <p:cNvPicPr>
            <a:picLocks/>
          </p:cNvPicPr>
          <p:nvPr/>
        </p:nvPicPr>
        <p:blipFill>
          <a:blip r:embed="rId2" cstate="print"/>
          <a:stretch>
            <a:fillRect/>
          </a:stretch>
        </p:blipFill>
        <p:spPr>
          <a:xfrm>
            <a:off x="1485899" y="1238249"/>
            <a:ext cx="9267825" cy="5381625"/>
          </a:xfrm>
          <a:prstGeom prst="rect">
            <a:avLst/>
          </a:prstGeom>
        </p:spPr>
      </p:pic>
    </p:spTree>
    <p:extLst>
      <p:ext uri="{BB962C8B-B14F-4D97-AF65-F5344CB8AC3E}">
        <p14:creationId xmlns:p14="http://schemas.microsoft.com/office/powerpoint/2010/main" val="117398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56A6-A0B7-4AD3-A4A4-9522F249B031}"/>
              </a:ext>
            </a:extLst>
          </p:cNvPr>
          <p:cNvSpPr>
            <a:spLocks noGrp="1"/>
          </p:cNvSpPr>
          <p:nvPr>
            <p:ph type="title"/>
          </p:nvPr>
        </p:nvSpPr>
        <p:spPr>
          <a:xfrm>
            <a:off x="581193" y="729658"/>
            <a:ext cx="11029616" cy="988332"/>
          </a:xfrm>
        </p:spPr>
        <p:txBody>
          <a:bodyPr/>
          <a:lstStyle/>
          <a:p>
            <a:r>
              <a:rPr lang="en-US" sz="2800" b="1" dirty="0">
                <a:solidFill>
                  <a:schemeClr val="accent1"/>
                </a:solidFill>
              </a:rPr>
              <a:t>7-Functional Decomposition Diagram</a:t>
            </a:r>
            <a:br>
              <a:rPr lang="en-US" sz="2800" b="1" dirty="0">
                <a:solidFill>
                  <a:schemeClr val="accent1"/>
                </a:solidFill>
              </a:rPr>
            </a:br>
            <a:endParaRPr lang="en-US" dirty="0"/>
          </a:p>
        </p:txBody>
      </p:sp>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9</a:t>
            </a:fld>
            <a:endParaRPr lang="en-US" dirty="0"/>
          </a:p>
        </p:txBody>
      </p:sp>
      <p:pic>
        <p:nvPicPr>
          <p:cNvPr id="17" name="صورة 16" descr="صورة تحتوي على نص, رسم بياني, خطة, لقطة شاشة&#10;&#10;تم إنشاء الوصف تلقائياً">
            <a:extLst>
              <a:ext uri="{FF2B5EF4-FFF2-40B4-BE49-F238E27FC236}">
                <a16:creationId xmlns:a16="http://schemas.microsoft.com/office/drawing/2014/main" id="{B668A87C-1B3C-C8F4-7F14-61F26E2C5B08}"/>
              </a:ext>
            </a:extLst>
          </p:cNvPr>
          <p:cNvPicPr>
            <a:picLocks/>
          </p:cNvPicPr>
          <p:nvPr/>
        </p:nvPicPr>
        <p:blipFill>
          <a:blip r:embed="rId2" cstate="print"/>
          <a:stretch>
            <a:fillRect/>
          </a:stretch>
        </p:blipFill>
        <p:spPr>
          <a:xfrm>
            <a:off x="1076325" y="1581150"/>
            <a:ext cx="9677400" cy="4933950"/>
          </a:xfrm>
          <a:prstGeom prst="rect">
            <a:avLst/>
          </a:prstGeom>
        </p:spPr>
      </p:pic>
    </p:spTree>
    <p:extLst>
      <p:ext uri="{BB962C8B-B14F-4D97-AF65-F5344CB8AC3E}">
        <p14:creationId xmlns:p14="http://schemas.microsoft.com/office/powerpoint/2010/main" val="1715400757"/>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design" id="{9B7A93B0-7E75-4B33-9362-9C4D614AECA1}" vid="{3CF9A9D3-49E8-47CC-B06C-73362BD111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6CCEB89B-922A-4F66-97DB-EDD8F270360B}">
  <ds:schemaRefs>
    <ds:schemaRef ds:uri="http://schemas.microsoft.com/sharepoint/v3/contenttype/forms"/>
  </ds:schemaRefs>
</ds:datastoreItem>
</file>

<file path=customXml/itemProps3.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{D3F3A3D5-1083-404E-92B6-C7D8C567C75C}tf45205285_win32</Template>
  <TotalTime>517</TotalTime>
  <Words>473</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Calistoga</vt:lpstr>
      <vt:lpstr>Gill Sans MT</vt:lpstr>
      <vt:lpstr>Tahoma</vt:lpstr>
      <vt:lpstr>Wingdings 2</vt:lpstr>
      <vt:lpstr>DividendVTI</vt:lpstr>
      <vt:lpstr>HOME Doctor</vt:lpstr>
      <vt:lpstr>Agenda </vt:lpstr>
      <vt:lpstr>1-Introduction </vt:lpstr>
      <vt:lpstr>2-Problem Statement </vt:lpstr>
      <vt:lpstr>3-Solution </vt:lpstr>
      <vt:lpstr>4-Project Scope </vt:lpstr>
      <vt:lpstr>5-System Analysis </vt:lpstr>
      <vt:lpstr>6-Context Diagram </vt:lpstr>
      <vt:lpstr>7-Functional Decomposition Diagram </vt:lpstr>
      <vt:lpstr>8-Solution design (ERD) </vt:lpstr>
      <vt:lpstr>9-Screen design </vt:lpstr>
      <vt:lpstr>9-Screen design</vt:lpstr>
      <vt:lpstr>9-Screen design</vt:lpstr>
      <vt:lpstr>9-Screen design</vt:lpstr>
      <vt:lpstr>9-Screen design</vt:lpstr>
      <vt:lpstr>9-Screen design</vt:lpstr>
      <vt:lpstr>PowerPoint Presentation</vt:lpstr>
      <vt:lpstr>9-Screen design</vt:lpstr>
      <vt:lpstr>10-conclusion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Doctor</dc:title>
  <dc:creator>بتول علي بن احمد الخيرالله</dc:creator>
  <cp:lastModifiedBy>زينب العليوي</cp:lastModifiedBy>
  <cp:revision>2</cp:revision>
  <dcterms:created xsi:type="dcterms:W3CDTF">2023-12-08T16:27:10Z</dcterms:created>
  <dcterms:modified xsi:type="dcterms:W3CDTF">2023-12-09T23:51:14Z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