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614"/>
    <a:srgbClr val="A10716"/>
    <a:srgbClr val="D1091C"/>
    <a:srgbClr val="FF66FF"/>
    <a:srgbClr val="66FF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E395D1-17B9-4195-82DF-E30706FDC11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51A9EB-AA0E-4B8C-BE75-217D1727769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48DC50-7112-4917-9E77-41F34DC85FB3}"/>
              </a:ext>
            </a:extLst>
          </p:cNvPr>
          <p:cNvSpPr txBox="1"/>
          <p:nvPr/>
        </p:nvSpPr>
        <p:spPr>
          <a:xfrm>
            <a:off x="533400" y="449424"/>
            <a:ext cx="8229600" cy="5486400"/>
          </a:xfrm>
          <a:prstGeom prst="rect">
            <a:avLst/>
          </a:prstGeom>
          <a:blipFill dpi="0" rotWithShape="1">
            <a:blip r:embed="rId2">
              <a:alphaModFix amt="33000"/>
            </a:blip>
            <a:srcRect/>
            <a:stretch>
              <a:fillRect/>
            </a:stretch>
          </a:blipFill>
          <a:effectLst>
            <a:softEdge rad="495300"/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749" y="1440024"/>
            <a:ext cx="7162800" cy="1752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Progress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W.A.V.U.Wickramasinghe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160691X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509-8DC9-4D47-B7CD-17F3DB08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401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543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2" y="1136435"/>
            <a:ext cx="8228428" cy="5359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6600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33"/>
                </a:solidFill>
              </a:rPr>
              <a:t>To create a system to assist indoor plantation by enabling users to remotely monitor and work on controlling  the environmental factors real-time. </a:t>
            </a:r>
          </a:p>
          <a:p>
            <a:pPr marL="0" indent="0">
              <a:buNone/>
            </a:pPr>
            <a:endParaRPr lang="en-US" sz="2400" dirty="0">
              <a:solidFill>
                <a:srgbClr val="66003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33"/>
                </a:solidFill>
              </a:rPr>
              <a:t>Create a hardware component which can be easily installed at the 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33"/>
                </a:solidFill>
              </a:rPr>
              <a:t>Create system to measure environmental factors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660033"/>
                </a:solidFill>
              </a:rPr>
              <a:t>Soil moisture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660033"/>
                </a:solidFill>
              </a:rPr>
              <a:t>Temperature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660033"/>
                </a:solidFill>
              </a:rPr>
              <a:t>Humidity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660033"/>
                </a:solidFill>
              </a:rPr>
              <a:t>Ambient Light condition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33"/>
                </a:solidFill>
              </a:rPr>
              <a:t>Create a method to monitor measured values through internet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3BCD-5CE2-46CF-90E4-0367AAEE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094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Conceptual design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403AE-84A9-49CF-B36B-AD5AB8C5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676400"/>
            <a:ext cx="6477000" cy="4857751"/>
          </a:xfrm>
        </p:spPr>
      </p:pic>
    </p:spTree>
    <p:extLst>
      <p:ext uri="{BB962C8B-B14F-4D97-AF65-F5344CB8AC3E}">
        <p14:creationId xmlns:p14="http://schemas.microsoft.com/office/powerpoint/2010/main" val="39673121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FA5E-B812-4190-A050-53D11124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Conceptual design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3E2240-10B2-4E5D-B78B-8E963E34D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54" y="1477629"/>
            <a:ext cx="7193491" cy="5395119"/>
          </a:xfrm>
        </p:spPr>
      </p:pic>
    </p:spTree>
    <p:extLst>
      <p:ext uri="{BB962C8B-B14F-4D97-AF65-F5344CB8AC3E}">
        <p14:creationId xmlns:p14="http://schemas.microsoft.com/office/powerpoint/2010/main" val="24842645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1BAE-790E-47CA-A192-5BFC63C7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design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24416-E694-402A-A7AA-FF6E096FE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09" y="1859378"/>
            <a:ext cx="6690782" cy="5018087"/>
          </a:xfrm>
        </p:spPr>
      </p:pic>
    </p:spTree>
    <p:extLst>
      <p:ext uri="{BB962C8B-B14F-4D97-AF65-F5344CB8AC3E}">
        <p14:creationId xmlns:p14="http://schemas.microsoft.com/office/powerpoint/2010/main" val="17818547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2504-B8B0-4FEA-B0F0-901F302B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886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Final 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03AF-D7F3-474C-ABF0-B967E032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r>
              <a:rPr lang="en-US" dirty="0">
                <a:solidFill>
                  <a:srgbClr val="A10716"/>
                </a:solidFill>
              </a:rPr>
              <a:t>Design 3 is selected as the final solution</a:t>
            </a:r>
          </a:p>
          <a:p>
            <a:endParaRPr lang="en-US" dirty="0">
              <a:solidFill>
                <a:srgbClr val="A10716"/>
              </a:solidFill>
            </a:endParaRPr>
          </a:p>
          <a:p>
            <a:r>
              <a:rPr lang="en-US" dirty="0">
                <a:solidFill>
                  <a:srgbClr val="A10716"/>
                </a:solidFill>
              </a:rPr>
              <a:t>The sensors , Arduino board , </a:t>
            </a:r>
          </a:p>
          <a:p>
            <a:pPr marL="0" indent="0">
              <a:buNone/>
            </a:pPr>
            <a:r>
              <a:rPr lang="en-US" dirty="0">
                <a:solidFill>
                  <a:srgbClr val="A10716"/>
                </a:solidFill>
              </a:rPr>
              <a:t>    </a:t>
            </a:r>
            <a:r>
              <a:rPr lang="en-US" dirty="0" err="1">
                <a:solidFill>
                  <a:srgbClr val="A10716"/>
                </a:solidFill>
              </a:rPr>
              <a:t>nodemcu</a:t>
            </a:r>
            <a:r>
              <a:rPr lang="en-US" dirty="0">
                <a:solidFill>
                  <a:srgbClr val="A10716"/>
                </a:solidFill>
              </a:rPr>
              <a:t> board and </a:t>
            </a:r>
            <a:r>
              <a:rPr lang="en-US" dirty="0" err="1">
                <a:solidFill>
                  <a:srgbClr val="A10716"/>
                </a:solidFill>
              </a:rPr>
              <a:t>wifi</a:t>
            </a:r>
            <a:r>
              <a:rPr lang="en-US" dirty="0">
                <a:solidFill>
                  <a:srgbClr val="A10716"/>
                </a:solidFill>
              </a:rPr>
              <a:t> router is </a:t>
            </a:r>
          </a:p>
          <a:p>
            <a:pPr marL="0" indent="0">
              <a:buNone/>
            </a:pPr>
            <a:r>
              <a:rPr lang="en-US" dirty="0">
                <a:solidFill>
                  <a:srgbClr val="A10716"/>
                </a:solidFill>
              </a:rPr>
              <a:t>    placed inside the farm</a:t>
            </a:r>
          </a:p>
          <a:p>
            <a:pPr marL="0" indent="0">
              <a:buNone/>
            </a:pPr>
            <a:endParaRPr lang="en-US" dirty="0">
              <a:solidFill>
                <a:srgbClr val="A10716"/>
              </a:solidFill>
            </a:endParaRPr>
          </a:p>
          <a:p>
            <a:r>
              <a:rPr lang="en-US" dirty="0">
                <a:solidFill>
                  <a:srgbClr val="A10716"/>
                </a:solidFill>
              </a:rPr>
              <a:t>All components are powered using domestic supply</a:t>
            </a:r>
          </a:p>
          <a:p>
            <a:endParaRPr lang="en-US" dirty="0">
              <a:solidFill>
                <a:srgbClr val="A10716"/>
              </a:solidFill>
            </a:endParaRPr>
          </a:p>
          <a:p>
            <a:r>
              <a:rPr lang="en-US" dirty="0">
                <a:solidFill>
                  <a:srgbClr val="A10716"/>
                </a:solidFill>
              </a:rPr>
              <a:t>Router must have an active internet connection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58321D1-207B-43FD-BB51-EF37743C8F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2552700"/>
            <a:ext cx="233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23BF-CA59-4F50-AD27-3BC168FC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32688"/>
          </a:xfrm>
        </p:spPr>
        <p:txBody>
          <a:bodyPr>
            <a:normAutofit/>
          </a:bodyPr>
          <a:lstStyle/>
          <a:p>
            <a:r>
              <a:rPr lang="en-US" dirty="0"/>
              <a:t>Significance of the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789730-0C40-432D-975A-06D20AA2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>
                <a:solidFill>
                  <a:srgbClr val="940614"/>
                </a:solidFill>
              </a:rPr>
              <a:t>Overhead of  performing calculations is taken by the Arduino board</a:t>
            </a:r>
          </a:p>
          <a:p>
            <a:r>
              <a:rPr lang="en-US" dirty="0" err="1">
                <a:solidFill>
                  <a:srgbClr val="940614"/>
                </a:solidFill>
              </a:rPr>
              <a:t>Nodemcu</a:t>
            </a:r>
            <a:r>
              <a:rPr lang="en-US" dirty="0">
                <a:solidFill>
                  <a:srgbClr val="940614"/>
                </a:solidFill>
              </a:rPr>
              <a:t> Board’s only task is to transmit data to online server as a client using Wi-Fi.</a:t>
            </a:r>
          </a:p>
          <a:p>
            <a:r>
              <a:rPr lang="en-US" dirty="0">
                <a:solidFill>
                  <a:srgbClr val="940614"/>
                </a:solidFill>
              </a:rPr>
              <a:t>Cost for the components has reduced since there is no computer is dedicated for the system in this solution</a:t>
            </a:r>
          </a:p>
          <a:p>
            <a:r>
              <a:rPr lang="en-US" dirty="0">
                <a:solidFill>
                  <a:srgbClr val="940614"/>
                </a:solidFill>
              </a:rPr>
              <a:t>Reliability of the connection is increased since latest data about the farm is always available in an online server</a:t>
            </a:r>
          </a:p>
        </p:txBody>
      </p:sp>
    </p:spTree>
    <p:extLst>
      <p:ext uri="{BB962C8B-B14F-4D97-AF65-F5344CB8AC3E}">
        <p14:creationId xmlns:p14="http://schemas.microsoft.com/office/powerpoint/2010/main" val="28581021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AED-7992-423E-8363-A32BD0B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56488"/>
          </a:xfrm>
        </p:spPr>
        <p:txBody>
          <a:bodyPr/>
          <a:lstStyle/>
          <a:p>
            <a:r>
              <a:rPr lang="en-US" dirty="0"/>
              <a:t>Component List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2AA925-7E5E-42E0-BA98-867B17ED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2837"/>
          </a:xfrm>
        </p:spPr>
        <p:txBody>
          <a:bodyPr/>
          <a:lstStyle/>
          <a:p>
            <a:r>
              <a:rPr lang="en-US" dirty="0">
                <a:solidFill>
                  <a:srgbClr val="940614"/>
                </a:solidFill>
              </a:rPr>
              <a:t>Arduino </a:t>
            </a:r>
            <a:r>
              <a:rPr lang="en-US" dirty="0" err="1">
                <a:solidFill>
                  <a:srgbClr val="940614"/>
                </a:solidFill>
              </a:rPr>
              <a:t>nano</a:t>
            </a:r>
            <a:r>
              <a:rPr lang="en-US" dirty="0">
                <a:solidFill>
                  <a:srgbClr val="940614"/>
                </a:solidFill>
              </a:rPr>
              <a:t> board</a:t>
            </a:r>
          </a:p>
          <a:p>
            <a:r>
              <a:rPr lang="en-US" dirty="0" err="1">
                <a:solidFill>
                  <a:srgbClr val="940614"/>
                </a:solidFill>
              </a:rPr>
              <a:t>Nodemcu</a:t>
            </a:r>
            <a:r>
              <a:rPr lang="en-US" dirty="0">
                <a:solidFill>
                  <a:srgbClr val="940614"/>
                </a:solidFill>
              </a:rPr>
              <a:t> Board</a:t>
            </a:r>
          </a:p>
          <a:p>
            <a:r>
              <a:rPr lang="en-US" dirty="0">
                <a:solidFill>
                  <a:srgbClr val="940614"/>
                </a:solidFill>
              </a:rPr>
              <a:t>Humidity Sensor</a:t>
            </a:r>
          </a:p>
          <a:p>
            <a:r>
              <a:rPr lang="en-US" dirty="0">
                <a:solidFill>
                  <a:srgbClr val="940614"/>
                </a:solidFill>
              </a:rPr>
              <a:t>Soil moisture sensor</a:t>
            </a:r>
          </a:p>
          <a:p>
            <a:r>
              <a:rPr lang="en-US" dirty="0">
                <a:solidFill>
                  <a:srgbClr val="940614"/>
                </a:solidFill>
              </a:rPr>
              <a:t>Temperature Sensor</a:t>
            </a:r>
          </a:p>
          <a:p>
            <a:r>
              <a:rPr lang="en-US" dirty="0">
                <a:solidFill>
                  <a:srgbClr val="940614"/>
                </a:solidFill>
              </a:rPr>
              <a:t>Ambient Light Sensor</a:t>
            </a:r>
          </a:p>
          <a:p>
            <a:r>
              <a:rPr lang="en-US" dirty="0">
                <a:solidFill>
                  <a:srgbClr val="940614"/>
                </a:solidFill>
              </a:rPr>
              <a:t>Power module 230V AC ---</a:t>
            </a:r>
            <a:r>
              <a:rPr lang="en-US" dirty="0">
                <a:solidFill>
                  <a:srgbClr val="940614"/>
                </a:solidFill>
                <a:sym typeface="Wingdings" panose="05000000000000000000" pitchFamily="2" charset="2"/>
              </a:rPr>
              <a:t> 12V DC</a:t>
            </a:r>
          </a:p>
          <a:p>
            <a:r>
              <a:rPr lang="en-US" dirty="0">
                <a:solidFill>
                  <a:srgbClr val="940614"/>
                </a:solidFill>
                <a:sym typeface="Wingdings" panose="05000000000000000000" pitchFamily="2" charset="2"/>
              </a:rPr>
              <a:t>Wi-Fi connection</a:t>
            </a:r>
          </a:p>
          <a:p>
            <a:r>
              <a:rPr lang="en-US" dirty="0">
                <a:solidFill>
                  <a:srgbClr val="940614"/>
                </a:solidFill>
                <a:sym typeface="Wingdings" panose="05000000000000000000" pitchFamily="2" charset="2"/>
              </a:rPr>
              <a:t>Connecting wires</a:t>
            </a:r>
          </a:p>
          <a:p>
            <a:r>
              <a:rPr lang="en-US" dirty="0">
                <a:solidFill>
                  <a:srgbClr val="940614"/>
                </a:solidFill>
                <a:sym typeface="Wingdings" panose="05000000000000000000" pitchFamily="2" charset="2"/>
              </a:rPr>
              <a:t>0.1uF capacitors for noise reduction in power supply</a:t>
            </a:r>
            <a:endParaRPr lang="en-US" dirty="0">
              <a:solidFill>
                <a:srgbClr val="940614"/>
              </a:solidFill>
            </a:endParaRPr>
          </a:p>
          <a:p>
            <a:endParaRPr lang="en-US" dirty="0">
              <a:solidFill>
                <a:srgbClr val="940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1540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DA7D-45EF-49C3-9F8C-EABE36AD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2688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DA7E8-59B0-401F-881D-8D4F8318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1637"/>
            <a:ext cx="8229600" cy="4389437"/>
          </a:xfrm>
        </p:spPr>
        <p:txBody>
          <a:bodyPr/>
          <a:lstStyle/>
          <a:p>
            <a:r>
              <a:rPr lang="en-US" dirty="0">
                <a:solidFill>
                  <a:srgbClr val="940614"/>
                </a:solidFill>
              </a:rPr>
              <a:t>Average Current requirement for sensors -  2mA</a:t>
            </a:r>
          </a:p>
          <a:p>
            <a:endParaRPr lang="en-US" dirty="0">
              <a:solidFill>
                <a:srgbClr val="940614"/>
              </a:solidFill>
            </a:endParaRPr>
          </a:p>
          <a:p>
            <a:r>
              <a:rPr lang="en-US" dirty="0">
                <a:solidFill>
                  <a:srgbClr val="940614"/>
                </a:solidFill>
              </a:rPr>
              <a:t>Maximum Current requirement for Arduino and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940614"/>
                </a:solidFill>
              </a:rPr>
              <a:t>     </a:t>
            </a:r>
            <a:r>
              <a:rPr lang="en-US" dirty="0" err="1">
                <a:solidFill>
                  <a:srgbClr val="940614"/>
                </a:solidFill>
              </a:rPr>
              <a:t>NodeMCU</a:t>
            </a:r>
            <a:r>
              <a:rPr lang="en-US" dirty="0">
                <a:solidFill>
                  <a:srgbClr val="940614"/>
                </a:solidFill>
              </a:rPr>
              <a:t>  board                                        - 200mA</a:t>
            </a:r>
          </a:p>
          <a:p>
            <a:pPr marL="0" indent="0">
              <a:buNone/>
            </a:pPr>
            <a:endParaRPr lang="en-US" dirty="0">
              <a:solidFill>
                <a:srgbClr val="940614"/>
              </a:solidFill>
            </a:endParaRPr>
          </a:p>
          <a:p>
            <a:r>
              <a:rPr lang="en-US" dirty="0">
                <a:solidFill>
                  <a:srgbClr val="940614"/>
                </a:solidFill>
              </a:rPr>
              <a:t>Rating of power supply   - 12V  DC 500mA </a:t>
            </a:r>
          </a:p>
          <a:p>
            <a:endParaRPr lang="en-US" dirty="0">
              <a:solidFill>
                <a:srgbClr val="940614"/>
              </a:solidFill>
            </a:endParaRPr>
          </a:p>
          <a:p>
            <a:r>
              <a:rPr lang="en-US">
                <a:solidFill>
                  <a:srgbClr val="940614"/>
                </a:solidFill>
              </a:rPr>
              <a:t>7805 Voltage </a:t>
            </a:r>
            <a:r>
              <a:rPr lang="en-US" dirty="0">
                <a:solidFill>
                  <a:srgbClr val="940614"/>
                </a:solidFill>
              </a:rPr>
              <a:t>regulator or 12V DC </a:t>
            </a:r>
            <a:r>
              <a:rPr lang="en-US" dirty="0">
                <a:solidFill>
                  <a:srgbClr val="940614"/>
                </a:solidFill>
                <a:sym typeface="Wingdings" panose="05000000000000000000" pitchFamily="2" charset="2"/>
              </a:rPr>
              <a:t> 5V DC buck converter will be used to power microcontrollers </a:t>
            </a:r>
            <a:endParaRPr lang="en-US" dirty="0">
              <a:solidFill>
                <a:srgbClr val="9406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3997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265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Wingdings</vt:lpstr>
      <vt:lpstr>Wingdings 2</vt:lpstr>
      <vt:lpstr>Flow</vt:lpstr>
      <vt:lpstr>Progress Review</vt:lpstr>
      <vt:lpstr>Objective</vt:lpstr>
      <vt:lpstr>Conceptual design 1</vt:lpstr>
      <vt:lpstr>Conceptual design 2</vt:lpstr>
      <vt:lpstr>Conceptual design 3</vt:lpstr>
      <vt:lpstr>Final  Solution</vt:lpstr>
      <vt:lpstr>Significance of the Solution</vt:lpstr>
      <vt:lpstr>Component List</vt:lpstr>
      <vt:lpstr>Calculations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Voltage Regulator</dc:title>
  <dc:creator>Vinura Udaraka</dc:creator>
  <cp:lastModifiedBy>Vinura - PC</cp:lastModifiedBy>
  <cp:revision>70</cp:revision>
  <dcterms:created xsi:type="dcterms:W3CDTF">2017-09-05T15:38:00Z</dcterms:created>
  <dcterms:modified xsi:type="dcterms:W3CDTF">2019-02-27T10:14:58Z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