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5D1-17B9-4195-82DF-E30706FDC11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9EB-AA0E-4B8C-BE75-217D172776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5D1-17B9-4195-82DF-E30706FDC11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9EB-AA0E-4B8C-BE75-217D172776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5D1-17B9-4195-82DF-E30706FDC11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9EB-AA0E-4B8C-BE75-217D172776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5D1-17B9-4195-82DF-E30706FDC11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9EB-AA0E-4B8C-BE75-217D172776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5D1-17B9-4195-82DF-E30706FDC11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9EB-AA0E-4B8C-BE75-217D172776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5D1-17B9-4195-82DF-E30706FDC11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9EB-AA0E-4B8C-BE75-217D172776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5D1-17B9-4195-82DF-E30706FDC11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9EB-AA0E-4B8C-BE75-217D172776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5D1-17B9-4195-82DF-E30706FDC11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9EB-AA0E-4B8C-BE75-217D172776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5D1-17B9-4195-82DF-E30706FDC11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9EB-AA0E-4B8C-BE75-217D172776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5D1-17B9-4195-82DF-E30706FDC11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9EB-AA0E-4B8C-BE75-217D172776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5D1-17B9-4195-82DF-E30706FDC11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451A9EB-AA0E-4B8C-BE75-217D1727769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E395D1-17B9-4195-82DF-E30706FDC11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451A9EB-AA0E-4B8C-BE75-217D1727769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162800" cy="17526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Smart Energy Meter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&amp; Grid Monitoring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257800"/>
            <a:ext cx="7854696" cy="1752600"/>
          </a:xfrm>
        </p:spPr>
        <p:txBody>
          <a:bodyPr/>
          <a:lstStyle/>
          <a:p>
            <a:r>
              <a:rPr lang="en-US" dirty="0"/>
              <a:t>P.B. Guruge</a:t>
            </a:r>
          </a:p>
          <a:p>
            <a:r>
              <a:rPr lang="en-US" dirty="0">
                <a:latin typeface="+mj-lt"/>
              </a:rPr>
              <a:t>160191N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719" y="513612"/>
            <a:ext cx="7420599" cy="1031216"/>
          </a:xfrm>
        </p:spPr>
        <p:txBody>
          <a:bodyPr anchor="b">
            <a:normAutofit/>
          </a:bodyPr>
          <a:lstStyle/>
          <a:p>
            <a:r>
              <a:rPr lang="en-US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1D8B3-557F-40E1-A2B2-37AADFAE7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19" y="2897502"/>
            <a:ext cx="3802037" cy="2138645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85115" y="1884045"/>
            <a:ext cx="2456751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1866" y="3222529"/>
            <a:ext cx="2432214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3036" y="2897502"/>
            <a:ext cx="2720298" cy="338714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Smart Energy Meter is a device which can be plugged to current Energy Meter to enable remote monitoring over the internet.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endParaRPr lang="en-US" sz="2100" dirty="0"/>
          </a:p>
          <a:p>
            <a:endParaRPr lang="en-US" sz="2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Motivation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0EB19-D3D8-40C7-B0E8-D2851943C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87880"/>
            <a:ext cx="8229600" cy="4389120"/>
          </a:xfrm>
        </p:spPr>
        <p:txBody>
          <a:bodyPr/>
          <a:lstStyle/>
          <a:p>
            <a:r>
              <a:rPr lang="en-US" dirty="0"/>
              <a:t>In Sri Lanka, Smart Energy Meters introduced in 2011 only for industrial users.</a:t>
            </a:r>
          </a:p>
          <a:p>
            <a:r>
              <a:rPr lang="en-US" dirty="0"/>
              <a:t>Those meters have facility to measure, store and remote monitoring.</a:t>
            </a:r>
          </a:p>
          <a:p>
            <a:r>
              <a:rPr lang="en-US" dirty="0"/>
              <a:t>Remote monitoring only functioning in Colombo City Area.</a:t>
            </a:r>
          </a:p>
          <a:p>
            <a:r>
              <a:rPr lang="en-US" dirty="0"/>
              <a:t>CEB spent millions of rupees for meter readers and maintenance staff.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1981200"/>
          </a:xfrm>
        </p:spPr>
        <p:txBody>
          <a:bodyPr/>
          <a:lstStyle/>
          <a:p>
            <a:r>
              <a:rPr lang="en-US" dirty="0"/>
              <a:t>Easy to install for existing systems.</a:t>
            </a:r>
          </a:p>
          <a:p>
            <a:r>
              <a:rPr lang="en-US" dirty="0"/>
              <a:t>Remote monitoring.</a:t>
            </a:r>
          </a:p>
          <a:p>
            <a:r>
              <a:rPr lang="en-US" dirty="0"/>
              <a:t>Lite and low cost server infrastructure.</a:t>
            </a:r>
          </a:p>
          <a:p>
            <a:r>
              <a:rPr lang="en-US" dirty="0"/>
              <a:t>Low design and maintenance cost.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SCT-013-000 measure the current flow through the main wire and send to </a:t>
            </a:r>
            <a:r>
              <a:rPr lang="en-US" dirty="0" err="1"/>
              <a:t>NodeMCU</a:t>
            </a:r>
            <a:r>
              <a:rPr lang="en-US" dirty="0"/>
              <a:t>.</a:t>
            </a:r>
          </a:p>
          <a:p>
            <a:r>
              <a:rPr lang="en-US" dirty="0" err="1"/>
              <a:t>NodeMCU</a:t>
            </a:r>
            <a:r>
              <a:rPr lang="en-US" dirty="0"/>
              <a:t> calculate the power.</a:t>
            </a:r>
          </a:p>
          <a:p>
            <a:r>
              <a:rPr lang="en-US" dirty="0" err="1"/>
              <a:t>NodeMCU</a:t>
            </a:r>
            <a:r>
              <a:rPr lang="en-US" dirty="0"/>
              <a:t> send calculate power for 1 minute and send to server.</a:t>
            </a:r>
          </a:p>
          <a:p>
            <a:r>
              <a:rPr lang="en-US" dirty="0"/>
              <a:t>Server stores all the data for future use.</a:t>
            </a:r>
          </a:p>
          <a:p>
            <a:r>
              <a:rPr lang="en-US" dirty="0"/>
              <a:t>Web Application running on the server is the client access area to view information.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957A-7C78-46CB-BB1E-ADD59E10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52" y="9906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Special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EE40-6756-4865-9BF4-F35F1B7F5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data storage on Arduino. If current supply fails, data is safe.</a:t>
            </a:r>
          </a:p>
          <a:p>
            <a:r>
              <a:rPr lang="en-US" dirty="0"/>
              <a:t>Very low network usage.</a:t>
            </a:r>
          </a:p>
          <a:p>
            <a:r>
              <a:rPr lang="en-US" dirty="0"/>
              <a:t>Get power from the meter. No need of batteries.</a:t>
            </a:r>
          </a:p>
          <a:p>
            <a:r>
              <a:rPr lang="en-US" dirty="0"/>
              <a:t>Can measure 0-100A.</a:t>
            </a:r>
          </a:p>
          <a:p>
            <a:r>
              <a:rPr lang="en-US" dirty="0"/>
              <a:t>Each part can be replaced. Simple structure and used.</a:t>
            </a:r>
          </a:p>
          <a:p>
            <a:r>
              <a:rPr lang="en-US" dirty="0"/>
              <a:t>Cost – Rs. 5000 (Development) Rs. 3000 (Production)</a:t>
            </a:r>
          </a:p>
        </p:txBody>
      </p:sp>
    </p:spTree>
    <p:extLst>
      <p:ext uri="{BB962C8B-B14F-4D97-AF65-F5344CB8AC3E}">
        <p14:creationId xmlns:p14="http://schemas.microsoft.com/office/powerpoint/2010/main" val="162968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ECE4-5C67-4F7E-8704-384D22D3E0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1500" y="955182"/>
            <a:ext cx="4800600" cy="788633"/>
          </a:xfrm>
        </p:spPr>
        <p:txBody>
          <a:bodyPr>
            <a:normAutofit/>
          </a:bodyPr>
          <a:lstStyle/>
          <a:p>
            <a:r>
              <a:rPr lang="en-US" sz="3600" dirty="0"/>
              <a:t>Block Diagram</a:t>
            </a:r>
          </a:p>
        </p:txBody>
      </p:sp>
      <p:pic>
        <p:nvPicPr>
          <p:cNvPr id="5" name="Picture 4" descr="A close up of a camera&#10;&#10;Description generated with high confidence">
            <a:extLst>
              <a:ext uri="{FF2B5EF4-FFF2-40B4-BE49-F238E27FC236}">
                <a16:creationId xmlns:a16="http://schemas.microsoft.com/office/drawing/2014/main" id="{2554D093-95E0-4B37-ACFD-BA0796A11A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3" y="2057400"/>
            <a:ext cx="1905000" cy="1905000"/>
          </a:xfrm>
          <a:prstGeom prst="rect">
            <a:avLst/>
          </a:prstGeom>
        </p:spPr>
      </p:pic>
      <p:pic>
        <p:nvPicPr>
          <p:cNvPr id="7" name="Picture 6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26291B06-59CB-43A8-9ABA-404826BBC0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83" y="4047385"/>
            <a:ext cx="762000" cy="762000"/>
          </a:xfrm>
          <a:prstGeom prst="rect">
            <a:avLst/>
          </a:prstGeom>
        </p:spPr>
      </p:pic>
      <p:pic>
        <p:nvPicPr>
          <p:cNvPr id="9" name="Picture 8" descr="A circuit board&#10;&#10;Description generated with high confidence">
            <a:extLst>
              <a:ext uri="{FF2B5EF4-FFF2-40B4-BE49-F238E27FC236}">
                <a16:creationId xmlns:a16="http://schemas.microsoft.com/office/drawing/2014/main" id="{1B42DE02-86E1-4382-B627-E60D2FC484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633404"/>
            <a:ext cx="1701800" cy="12763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7FCEA7-37BD-4B1E-8C7C-8B561586B915}"/>
              </a:ext>
            </a:extLst>
          </p:cNvPr>
          <p:cNvCxnSpPr/>
          <p:nvPr/>
        </p:nvCxnSpPr>
        <p:spPr>
          <a:xfrm>
            <a:off x="1524000" y="4633404"/>
            <a:ext cx="304800" cy="274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66181A9-0035-4427-8624-25D785DA1F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199064"/>
            <a:ext cx="1145291" cy="11430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2B5212-E52E-4DE5-9373-0A683E0C10B5}"/>
              </a:ext>
            </a:extLst>
          </p:cNvPr>
          <p:cNvCxnSpPr/>
          <p:nvPr/>
        </p:nvCxnSpPr>
        <p:spPr>
          <a:xfrm flipV="1">
            <a:off x="3048000" y="4907280"/>
            <a:ext cx="762617" cy="2743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304BCF-34F7-4A68-BD34-D6DDD1C9A4F5}"/>
              </a:ext>
            </a:extLst>
          </p:cNvPr>
          <p:cNvSpPr txBox="1"/>
          <p:nvPr/>
        </p:nvSpPr>
        <p:spPr>
          <a:xfrm>
            <a:off x="405562" y="4640108"/>
            <a:ext cx="1125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CT Sensor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912CBF-34E8-4DA7-9FB7-AE6A34A7AB57}"/>
              </a:ext>
            </a:extLst>
          </p:cNvPr>
          <p:cNvSpPr txBox="1"/>
          <p:nvPr/>
        </p:nvSpPr>
        <p:spPr>
          <a:xfrm>
            <a:off x="2091900" y="5766952"/>
            <a:ext cx="133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Node MCU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CDE15D-7963-40EF-920B-36525CD76DBD}"/>
              </a:ext>
            </a:extLst>
          </p:cNvPr>
          <p:cNvSpPr txBox="1"/>
          <p:nvPr/>
        </p:nvSpPr>
        <p:spPr>
          <a:xfrm>
            <a:off x="3772985" y="5441631"/>
            <a:ext cx="133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Inbuilt </a:t>
            </a:r>
            <a:r>
              <a:rPr lang="en-US" sz="1600" dirty="0" err="1"/>
              <a:t>Wifi</a:t>
            </a:r>
            <a:r>
              <a:rPr lang="en-US" sz="1600" dirty="0"/>
              <a:t> Router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FBBF41-24BA-4335-82BD-61092B8B4F7A}"/>
              </a:ext>
            </a:extLst>
          </p:cNvPr>
          <p:cNvSpPr/>
          <p:nvPr/>
        </p:nvSpPr>
        <p:spPr>
          <a:xfrm>
            <a:off x="381000" y="4038600"/>
            <a:ext cx="4800600" cy="213360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F75A543-1DD9-4E2D-847A-908CECC0A8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449368"/>
            <a:ext cx="1394955" cy="1394955"/>
          </a:xfrm>
          <a:prstGeom prst="rect">
            <a:avLst/>
          </a:prstGeom>
        </p:spPr>
      </p:pic>
      <p:pic>
        <p:nvPicPr>
          <p:cNvPr id="27" name="Picture 26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D5C21157-13EF-4296-A866-4CAC7B9B431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209800"/>
            <a:ext cx="1769654" cy="133203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C72D17-C5EE-4363-8C51-84316C28786F}"/>
              </a:ext>
            </a:extLst>
          </p:cNvPr>
          <p:cNvCxnSpPr>
            <a:endCxn id="13" idx="0"/>
          </p:cNvCxnSpPr>
          <p:nvPr/>
        </p:nvCxnSpPr>
        <p:spPr>
          <a:xfrm flipH="1">
            <a:off x="4230246" y="3541839"/>
            <a:ext cx="494154" cy="657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C5FFB4-35DB-4987-A0B4-B1F76A0AA1E4}"/>
              </a:ext>
            </a:extLst>
          </p:cNvPr>
          <p:cNvCxnSpPr>
            <a:cxnSpLocks/>
          </p:cNvCxnSpPr>
          <p:nvPr/>
        </p:nvCxnSpPr>
        <p:spPr>
          <a:xfrm flipH="1">
            <a:off x="5747991" y="3009900"/>
            <a:ext cx="6528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Picture 32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1914073F-D8FE-43D5-8C46-9926415984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378587"/>
            <a:ext cx="2080748" cy="120015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1874D0-5E02-49BF-91A3-41CC4465F3C4}"/>
              </a:ext>
            </a:extLst>
          </p:cNvPr>
          <p:cNvCxnSpPr>
            <a:cxnSpLocks/>
          </p:cNvCxnSpPr>
          <p:nvPr/>
        </p:nvCxnSpPr>
        <p:spPr>
          <a:xfrm flipV="1">
            <a:off x="7517374" y="3657600"/>
            <a:ext cx="1" cy="541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7018203-2403-4368-B035-545374D19D82}"/>
              </a:ext>
            </a:extLst>
          </p:cNvPr>
          <p:cNvSpPr txBox="1"/>
          <p:nvPr/>
        </p:nvSpPr>
        <p:spPr>
          <a:xfrm>
            <a:off x="4648200" y="3027715"/>
            <a:ext cx="1125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Internet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14573D-B0F5-4592-B9F5-E9DDE6322890}"/>
              </a:ext>
            </a:extLst>
          </p:cNvPr>
          <p:cNvSpPr txBox="1"/>
          <p:nvPr/>
        </p:nvSpPr>
        <p:spPr>
          <a:xfrm>
            <a:off x="7010400" y="1871246"/>
            <a:ext cx="1125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6486EF-F266-4484-95BC-E5F0DDC649E0}"/>
              </a:ext>
            </a:extLst>
          </p:cNvPr>
          <p:cNvSpPr txBox="1"/>
          <p:nvPr/>
        </p:nvSpPr>
        <p:spPr>
          <a:xfrm>
            <a:off x="6878256" y="5766952"/>
            <a:ext cx="1679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4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718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Time Plan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392072"/>
              </p:ext>
            </p:extLst>
          </p:nvPr>
        </p:nvGraphicFramePr>
        <p:xfrm>
          <a:off x="672465" y="1524000"/>
          <a:ext cx="8014335" cy="49301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26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87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95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1165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6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7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8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9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10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11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12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/>
                        <a:t>Task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015">
                <a:tc>
                  <a:txBody>
                    <a:bodyPr/>
                    <a:lstStyle/>
                    <a:p>
                      <a:r>
                        <a:rPr lang="en-US" sz="1600" dirty="0"/>
                        <a:t>Study the methods &amp;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modal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nd</a:t>
                      </a:r>
                      <a:r>
                        <a:rPr lang="en-US" sz="1600" dirty="0"/>
                        <a:t> modal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sz="1600" dirty="0"/>
                        <a:t>Build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sz="1600" dirty="0"/>
                        <a:t>API &amp; Backend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sz="1600" dirty="0"/>
                        <a:t>Testing &amp; Finalizing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5015">
                <a:tc>
                  <a:txBody>
                    <a:bodyPr/>
                    <a:lstStyle/>
                    <a:p>
                      <a:r>
                        <a:rPr lang="en-US" sz="1600" dirty="0"/>
                        <a:t>Present final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743200"/>
            <a:ext cx="7848600" cy="1371600"/>
          </a:xfrm>
        </p:spPr>
        <p:txBody>
          <a:bodyPr>
            <a:noAutofit/>
          </a:bodyPr>
          <a:lstStyle/>
          <a:p>
            <a:pPr algn="ctr"/>
            <a:r>
              <a:rPr lang="en-US" sz="8800" dirty="0"/>
              <a:t>Thank You!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276</Words>
  <Application>Microsoft Office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Constantia</vt:lpstr>
      <vt:lpstr>Wingdings 2</vt:lpstr>
      <vt:lpstr>Flow</vt:lpstr>
      <vt:lpstr> Smart Energy Meter &amp; Grid Monitoring System</vt:lpstr>
      <vt:lpstr>Introduction</vt:lpstr>
      <vt:lpstr>Motivation</vt:lpstr>
      <vt:lpstr>Objectives</vt:lpstr>
      <vt:lpstr>Methodology</vt:lpstr>
      <vt:lpstr>Special Features</vt:lpstr>
      <vt:lpstr>Block Diagram</vt:lpstr>
      <vt:lpstr>Time Plan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Smart Energy Meter &amp; Grid Monitoring System</dc:title>
  <dc:creator>Pasan Bhanu Guruge</dc:creator>
  <cp:lastModifiedBy>Pasan Bhanu Guruge</cp:lastModifiedBy>
  <cp:revision>12</cp:revision>
  <dcterms:created xsi:type="dcterms:W3CDTF">2018-09-23T06:57:19Z</dcterms:created>
  <dcterms:modified xsi:type="dcterms:W3CDTF">2018-09-24T03:15:30Z</dcterms:modified>
</cp:coreProperties>
</file>